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318" r:id="rId18"/>
    <p:sldId id="275" r:id="rId19"/>
    <p:sldId id="320" r:id="rId20"/>
    <p:sldId id="276" r:id="rId21"/>
    <p:sldId id="277" r:id="rId22"/>
    <p:sldId id="278" r:id="rId23"/>
    <p:sldId id="279" r:id="rId24"/>
    <p:sldId id="31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21" r:id="rId46"/>
    <p:sldId id="301" r:id="rId47"/>
    <p:sldId id="302" r:id="rId48"/>
    <p:sldId id="303" r:id="rId49"/>
    <p:sldId id="304" r:id="rId50"/>
    <p:sldId id="305" r:id="rId51"/>
    <p:sldId id="306" r:id="rId52"/>
    <p:sldId id="307" r:id="rId53"/>
    <p:sldId id="308" r:id="rId54"/>
    <p:sldId id="309" r:id="rId55"/>
    <p:sldId id="310" r:id="rId56"/>
    <p:sldId id="311" r:id="rId57"/>
    <p:sldId id="325" r:id="rId58"/>
    <p:sldId id="324" r:id="rId59"/>
    <p:sldId id="323" r:id="rId60"/>
    <p:sldId id="322" r:id="rId61"/>
    <p:sldId id="330" r:id="rId62"/>
    <p:sldId id="329" r:id="rId63"/>
    <p:sldId id="328" r:id="rId64"/>
    <p:sldId id="327" r:id="rId65"/>
    <p:sldId id="326" r:id="rId66"/>
    <p:sldId id="334" r:id="rId67"/>
    <p:sldId id="332" r:id="rId68"/>
    <p:sldId id="331" r:id="rId69"/>
    <p:sldId id="312" r:id="rId70"/>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199B"/>
    <a:srgbClr val="F65C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48" y="206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8CBDDBE-D541-43AC-B084-692FE94F6731}" type="datetimeFigureOut">
              <a:rPr lang="bg-BG" smtClean="0"/>
              <a:pPr/>
              <a:t>9.12.2013 г.</a:t>
            </a:fld>
            <a:endParaRPr lang="bg-BG"/>
          </a:p>
        </p:txBody>
      </p:sp>
      <p:sp>
        <p:nvSpPr>
          <p:cNvPr id="17" name="Footer Placeholder 16"/>
          <p:cNvSpPr>
            <a:spLocks noGrp="1"/>
          </p:cNvSpPr>
          <p:nvPr>
            <p:ph type="ftr" sz="quarter" idx="11"/>
          </p:nvPr>
        </p:nvSpPr>
        <p:spPr>
          <a:xfrm>
            <a:off x="5410200" y="4205288"/>
            <a:ext cx="1295400" cy="457200"/>
          </a:xfrm>
        </p:spPr>
        <p:txBody>
          <a:bodyPr/>
          <a:lstStyle/>
          <a:p>
            <a:endParaRPr lang="bg-BG"/>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39A29A1-18B5-4EB3-8E46-A5D16A05FB89}"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CBDDBE-D541-43AC-B084-692FE94F6731}" type="datetimeFigureOut">
              <a:rPr lang="bg-BG" smtClean="0"/>
              <a:pPr/>
              <a:t>9.12.2013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39A29A1-18B5-4EB3-8E46-A5D16A05FB89}"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CBDDBE-D541-43AC-B084-692FE94F6731}" type="datetimeFigureOut">
              <a:rPr lang="bg-BG" smtClean="0"/>
              <a:pPr/>
              <a:t>9.12.2013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39A29A1-18B5-4EB3-8E46-A5D16A05FB89}"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CBDDBE-D541-43AC-B084-692FE94F6731}" type="datetimeFigureOut">
              <a:rPr lang="bg-BG" smtClean="0"/>
              <a:pPr/>
              <a:t>9.12.2013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39A29A1-18B5-4EB3-8E46-A5D16A05FB89}"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CBDDBE-D541-43AC-B084-692FE94F6731}" type="datetimeFigureOut">
              <a:rPr lang="bg-BG" smtClean="0"/>
              <a:pPr/>
              <a:t>9.12.2013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A39A29A1-18B5-4EB3-8E46-A5D16A05FB89}"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CBDDBE-D541-43AC-B084-692FE94F6731}" type="datetimeFigureOut">
              <a:rPr lang="bg-BG" smtClean="0"/>
              <a:pPr/>
              <a:t>9.12.2013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39A29A1-18B5-4EB3-8E46-A5D16A05FB89}"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8CBDDBE-D541-43AC-B084-692FE94F6731}" type="datetimeFigureOut">
              <a:rPr lang="bg-BG" smtClean="0"/>
              <a:pPr/>
              <a:t>9.12.2013 г.</a:t>
            </a:fld>
            <a:endParaRPr lang="bg-BG"/>
          </a:p>
        </p:txBody>
      </p:sp>
      <p:sp>
        <p:nvSpPr>
          <p:cNvPr id="27" name="Slide Number Placeholder 26"/>
          <p:cNvSpPr>
            <a:spLocks noGrp="1"/>
          </p:cNvSpPr>
          <p:nvPr>
            <p:ph type="sldNum" sz="quarter" idx="11"/>
          </p:nvPr>
        </p:nvSpPr>
        <p:spPr/>
        <p:txBody>
          <a:bodyPr rtlCol="0"/>
          <a:lstStyle/>
          <a:p>
            <a:fld id="{A39A29A1-18B5-4EB3-8E46-A5D16A05FB89}" type="slidenum">
              <a:rPr lang="bg-BG" smtClean="0"/>
              <a:pPr/>
              <a:t>‹#›</a:t>
            </a:fld>
            <a:endParaRPr lang="bg-BG"/>
          </a:p>
        </p:txBody>
      </p:sp>
      <p:sp>
        <p:nvSpPr>
          <p:cNvPr id="28" name="Footer Placeholder 27"/>
          <p:cNvSpPr>
            <a:spLocks noGrp="1"/>
          </p:cNvSpPr>
          <p:nvPr>
            <p:ph type="ftr" sz="quarter" idx="12"/>
          </p:nvPr>
        </p:nvSpPr>
        <p:spPr/>
        <p:txBody>
          <a:bodyPr rtlCol="0"/>
          <a:lstStyle/>
          <a:p>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38CBDDBE-D541-43AC-B084-692FE94F6731}" type="datetimeFigureOut">
              <a:rPr lang="bg-BG" smtClean="0"/>
              <a:pPr/>
              <a:t>9.12.2013 г.</a:t>
            </a:fld>
            <a:endParaRPr lang="bg-BG"/>
          </a:p>
        </p:txBody>
      </p:sp>
      <p:sp>
        <p:nvSpPr>
          <p:cNvPr id="4" name="Footer Placeholder 3"/>
          <p:cNvSpPr>
            <a:spLocks noGrp="1"/>
          </p:cNvSpPr>
          <p:nvPr>
            <p:ph type="ftr" sz="quarter" idx="11"/>
          </p:nvPr>
        </p:nvSpPr>
        <p:spPr>
          <a:xfrm>
            <a:off x="5257800" y="612648"/>
            <a:ext cx="1325880" cy="457200"/>
          </a:xfrm>
        </p:spPr>
        <p:txBody>
          <a:bodyPr/>
          <a:lstStyle/>
          <a:p>
            <a:endParaRPr lang="bg-BG"/>
          </a:p>
        </p:txBody>
      </p:sp>
      <p:sp>
        <p:nvSpPr>
          <p:cNvPr id="5" name="Slide Number Placeholder 4"/>
          <p:cNvSpPr>
            <a:spLocks noGrp="1"/>
          </p:cNvSpPr>
          <p:nvPr>
            <p:ph type="sldNum" sz="quarter" idx="12"/>
          </p:nvPr>
        </p:nvSpPr>
        <p:spPr>
          <a:xfrm>
            <a:off x="8174736" y="2272"/>
            <a:ext cx="762000" cy="365760"/>
          </a:xfrm>
        </p:spPr>
        <p:txBody>
          <a:bodyPr/>
          <a:lstStyle/>
          <a:p>
            <a:fld id="{A39A29A1-18B5-4EB3-8E46-A5D16A05FB89}"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BDDBE-D541-43AC-B084-692FE94F6731}" type="datetimeFigureOut">
              <a:rPr lang="bg-BG" smtClean="0"/>
              <a:pPr/>
              <a:t>9.12.2013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A39A29A1-18B5-4EB3-8E46-A5D16A05FB89}"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CBDDBE-D541-43AC-B084-692FE94F6731}" type="datetimeFigureOut">
              <a:rPr lang="bg-BG" smtClean="0"/>
              <a:pPr/>
              <a:t>9.12.2013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39A29A1-18B5-4EB3-8E46-A5D16A05FB89}"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CBDDBE-D541-43AC-B084-692FE94F6731}" type="datetimeFigureOut">
              <a:rPr lang="bg-BG" smtClean="0"/>
              <a:pPr/>
              <a:t>9.12.2013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39A29A1-18B5-4EB3-8E46-A5D16A05FB89}"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8CBDDBE-D541-43AC-B084-692FE94F6731}" type="datetimeFigureOut">
              <a:rPr lang="bg-BG" smtClean="0"/>
              <a:pPr/>
              <a:t>9.12.2013 г.</a:t>
            </a:fld>
            <a:endParaRPr lang="bg-BG"/>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bg-BG"/>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39A29A1-18B5-4EB3-8E46-A5D16A05FB89}"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Stiliyan\Desktop\&#1052;&#1072;&#1089;&#1090;&#1080;&#1083;&#1077;&#1085;&#1086;&#1089;&#1090;&#1088;&#1091;&#1081;&#1085;&#1080;%20&#1087;&#1088;&#1080;&#1085;&#1090;&#1077;&#1088;&#1080;\HP%20Inkjet%20Video%20-%20YouTube.mp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Stiliyan\Desktop\&#1052;&#1072;&#1089;&#1090;&#1080;&#1083;&#1077;&#1085;&#1086;&#1089;&#1090;&#1088;&#1091;&#1081;&#1085;&#1080;%20&#1087;&#1088;&#1080;&#1085;&#1090;&#1077;&#1088;&#1080;\Micro%20Piezo%20technology%20explanation%20and%20animation%20-%20piezoelectric%20-%20YouTube.mp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www.ehow.com/list_6063821_types-inkjet-ink.html" TargetMode="External"/><Relationship Id="rId13" Type="http://schemas.openxmlformats.org/officeDocument/2006/relationships/hyperlink" Target="http://www.printeri.com/review.php" TargetMode="External"/><Relationship Id="rId3" Type="http://schemas.openxmlformats.org/officeDocument/2006/relationships/hyperlink" Target="http://bg.wikipedia.org/wiki/%D0%9F%D1%80%D0%B8%D0%BD%D1%82%D0%B5%D1%80" TargetMode="External"/><Relationship Id="rId7" Type="http://schemas.openxmlformats.org/officeDocument/2006/relationships/hyperlink" Target="http://en.wikipedia.org/wiki/Color_printing" TargetMode="External"/><Relationship Id="rId12" Type="http://schemas.openxmlformats.org/officeDocument/2006/relationships/hyperlink" Target="http://www.iit.net-bg.info/Uroc/UrokPrinter1.htm" TargetMode="External"/><Relationship Id="rId2" Type="http://schemas.openxmlformats.org/officeDocument/2006/relationships/hyperlink" Target="http://en.wikipedia.org/wiki/Inkjet_printing" TargetMode="External"/><Relationship Id="rId1" Type="http://schemas.openxmlformats.org/officeDocument/2006/relationships/slideLayout" Target="../slideLayouts/slideLayout2.xml"/><Relationship Id="rId6" Type="http://schemas.openxmlformats.org/officeDocument/2006/relationships/hyperlink" Target="http://www.image-specialists.com/ink_int_injet_printer.aspx" TargetMode="External"/><Relationship Id="rId11" Type="http://schemas.openxmlformats.org/officeDocument/2006/relationships/hyperlink" Target="http://kaizan28.hubpages.com/hub/Types-of-printer-interfaces" TargetMode="External"/><Relationship Id="rId5" Type="http://schemas.openxmlformats.org/officeDocument/2006/relationships/hyperlink" Target="http://mimech.com/printers/bg/inkjet-printer-technology.asp" TargetMode="External"/><Relationship Id="rId10" Type="http://schemas.openxmlformats.org/officeDocument/2006/relationships/hyperlink" Target="http://computer.howstuffworks.com/inkjet-printer2.htm" TargetMode="External"/><Relationship Id="rId4" Type="http://schemas.openxmlformats.org/officeDocument/2006/relationships/hyperlink" Target="http://carrietaphoto.wordpress.com/2010/08/21/first-digital-camera-recorded-onto-cassettes-what-first-apple-digital-printers-and-photoshop/" TargetMode="External"/><Relationship Id="rId9" Type="http://schemas.openxmlformats.org/officeDocument/2006/relationships/hyperlink" Target="http://www.pcmag.com/encyclopedia/term/58062/inkjet-printer" TargetMode="External"/><Relationship Id="rId14" Type="http://schemas.openxmlformats.org/officeDocument/2006/relationships/hyperlink" Target="http://www.printerforum.eu/viewtopic.php?f=34&amp;t=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764704"/>
            <a:ext cx="8712968" cy="1470025"/>
          </a:xfrm>
        </p:spPr>
        <p:txBody>
          <a:bodyPr>
            <a:noAutofit/>
          </a:bodyPr>
          <a:lstStyle/>
          <a:p>
            <a:r>
              <a:rPr lang="bg-BG" sz="4800"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Мастиленоструйни принтери</a:t>
            </a:r>
            <a:endParaRPr lang="bg-BG" sz="4800"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395536" y="3933056"/>
            <a:ext cx="6048672" cy="2031325"/>
          </a:xfrm>
          <a:prstGeom prst="rect">
            <a:avLst/>
          </a:prstGeom>
          <a:noFill/>
        </p:spPr>
        <p:txBody>
          <a:bodyPr wrap="square" rtlCol="0">
            <a:spAutoFit/>
          </a:bodyPr>
          <a:lstStyle/>
          <a:p>
            <a:r>
              <a:rPr lang="bg-BG" sz="2400" dirty="0" smtClean="0">
                <a:latin typeface="Times New Roman" pitchFamily="18" charset="0"/>
                <a:cs typeface="Times New Roman" pitchFamily="18" charset="0"/>
              </a:rPr>
              <a:t>Изготвили: </a:t>
            </a:r>
          </a:p>
          <a:p>
            <a:r>
              <a:rPr lang="bg-BG" dirty="0">
                <a:latin typeface="Times New Roman" pitchFamily="18" charset="0"/>
                <a:cs typeface="Times New Roman" pitchFamily="18" charset="0"/>
              </a:rPr>
              <a:t>	</a:t>
            </a:r>
            <a:r>
              <a:rPr lang="bg-BG" dirty="0" smtClean="0">
                <a:latin typeface="Times New Roman" pitchFamily="18" charset="0"/>
                <a:cs typeface="Times New Roman" pitchFamily="18" charset="0"/>
              </a:rPr>
              <a:t>   </a:t>
            </a:r>
            <a:r>
              <a:rPr lang="bg-BG" sz="2400" dirty="0" smtClean="0">
                <a:latin typeface="Times New Roman" pitchFamily="18" charset="0"/>
                <a:cs typeface="Times New Roman" pitchFamily="18" charset="0"/>
              </a:rPr>
              <a:t>Георги Братков </a:t>
            </a:r>
            <a:endParaRPr lang="bg-BG" dirty="0" smtClean="0">
              <a:latin typeface="Times New Roman" pitchFamily="18" charset="0"/>
              <a:cs typeface="Times New Roman" pitchFamily="18" charset="0"/>
            </a:endParaRPr>
          </a:p>
          <a:p>
            <a:r>
              <a:rPr lang="bg-BG" dirty="0">
                <a:latin typeface="Times New Roman" pitchFamily="18" charset="0"/>
                <a:cs typeface="Times New Roman" pitchFamily="18" charset="0"/>
              </a:rPr>
              <a:t>	 </a:t>
            </a:r>
            <a:r>
              <a:rPr lang="bg-BG" dirty="0" smtClean="0">
                <a:latin typeface="Times New Roman" pitchFamily="18" charset="0"/>
                <a:cs typeface="Times New Roman" pitchFamily="18" charset="0"/>
              </a:rPr>
              <a:t>  </a:t>
            </a:r>
            <a:r>
              <a:rPr lang="bg-BG" sz="1400" dirty="0" smtClean="0">
                <a:latin typeface="Times New Roman" pitchFamily="18" charset="0"/>
                <a:cs typeface="Times New Roman" pitchFamily="18" charset="0"/>
              </a:rPr>
              <a:t>ФКСУ, гр. 48, Ф№: 121211007</a:t>
            </a:r>
            <a:endParaRPr lang="bg-BG" dirty="0" smtClean="0">
              <a:latin typeface="Times New Roman" pitchFamily="18" charset="0"/>
              <a:cs typeface="Times New Roman" pitchFamily="18" charset="0"/>
            </a:endParaRPr>
          </a:p>
          <a:p>
            <a:r>
              <a:rPr lang="bg-BG" dirty="0">
                <a:latin typeface="Times New Roman" pitchFamily="18" charset="0"/>
                <a:cs typeface="Times New Roman" pitchFamily="18" charset="0"/>
              </a:rPr>
              <a:t>	</a:t>
            </a:r>
            <a:r>
              <a:rPr lang="bg-BG" dirty="0" smtClean="0">
                <a:latin typeface="Times New Roman" pitchFamily="18" charset="0"/>
                <a:cs typeface="Times New Roman" pitchFamily="18" charset="0"/>
              </a:rPr>
              <a:t>	</a:t>
            </a:r>
          </a:p>
          <a:p>
            <a:r>
              <a:rPr lang="bg-BG" dirty="0">
                <a:latin typeface="Times New Roman" pitchFamily="18" charset="0"/>
                <a:cs typeface="Times New Roman" pitchFamily="18" charset="0"/>
              </a:rPr>
              <a:t>	</a:t>
            </a:r>
            <a:r>
              <a:rPr lang="bg-BG" dirty="0" smtClean="0">
                <a:latin typeface="Times New Roman" pitchFamily="18" charset="0"/>
                <a:cs typeface="Times New Roman" pitchFamily="18" charset="0"/>
              </a:rPr>
              <a:t>    </a:t>
            </a:r>
            <a:r>
              <a:rPr lang="bg-BG" sz="2400" dirty="0" smtClean="0">
                <a:latin typeface="Times New Roman" pitchFamily="18" charset="0"/>
                <a:cs typeface="Times New Roman" pitchFamily="18" charset="0"/>
              </a:rPr>
              <a:t>Стилиян Велинов</a:t>
            </a:r>
            <a:endParaRPr lang="bg-BG" dirty="0" smtClean="0">
              <a:latin typeface="Times New Roman" pitchFamily="18" charset="0"/>
              <a:cs typeface="Times New Roman" pitchFamily="18" charset="0"/>
            </a:endParaRPr>
          </a:p>
          <a:p>
            <a:r>
              <a:rPr lang="bg-BG" dirty="0">
                <a:latin typeface="Times New Roman" pitchFamily="18" charset="0"/>
                <a:cs typeface="Times New Roman" pitchFamily="18" charset="0"/>
              </a:rPr>
              <a:t>	 </a:t>
            </a:r>
            <a:r>
              <a:rPr lang="bg-BG" dirty="0" smtClean="0">
                <a:latin typeface="Times New Roman" pitchFamily="18" charset="0"/>
                <a:cs typeface="Times New Roman" pitchFamily="18" charset="0"/>
              </a:rPr>
              <a:t>   </a:t>
            </a:r>
            <a:r>
              <a:rPr lang="bg-BG" sz="1400" dirty="0" smtClean="0">
                <a:latin typeface="Times New Roman" pitchFamily="18" charset="0"/>
                <a:cs typeface="Times New Roman" pitchFamily="18" charset="0"/>
              </a:rPr>
              <a:t>ФКСУ, гр. 48, Ф№: 121211027</a:t>
            </a:r>
            <a:endParaRPr lang="bg-BG" dirty="0">
              <a:latin typeface="Times New Roman" pitchFamily="18" charset="0"/>
              <a:cs typeface="Times New Roman" pitchFamily="18" charset="0"/>
            </a:endParaRPr>
          </a:p>
        </p:txBody>
      </p:sp>
      <p:sp>
        <p:nvSpPr>
          <p:cNvPr id="5" name="TextBox 4"/>
          <p:cNvSpPr txBox="1"/>
          <p:nvPr/>
        </p:nvSpPr>
        <p:spPr>
          <a:xfrm>
            <a:off x="4572000" y="5877272"/>
            <a:ext cx="4464496" cy="738664"/>
          </a:xfrm>
          <a:prstGeom prst="rect">
            <a:avLst/>
          </a:prstGeom>
          <a:noFill/>
        </p:spPr>
        <p:txBody>
          <a:bodyPr wrap="square" rtlCol="0">
            <a:spAutoFit/>
          </a:bodyPr>
          <a:lstStyle/>
          <a:p>
            <a:r>
              <a:rPr lang="bg-BG" sz="2400" dirty="0" smtClean="0">
                <a:latin typeface="Times New Roman" pitchFamily="18" charset="0"/>
                <a:cs typeface="Times New Roman" pitchFamily="18" charset="0"/>
              </a:rPr>
              <a:t>Ръководител: гл. ас. д-р С. Недев</a:t>
            </a:r>
            <a:endParaRPr lang="bg-BG" dirty="0" smtClean="0">
              <a:latin typeface="Times New Roman" pitchFamily="18" charset="0"/>
              <a:cs typeface="Times New Roman" pitchFamily="18" charset="0"/>
            </a:endParaRPr>
          </a:p>
          <a:p>
            <a:endParaRPr lang="bg-BG"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325112"/>
          </a:xfrm>
        </p:spPr>
        <p:txBody>
          <a:bodyPr/>
          <a:lstStyle/>
          <a:p>
            <a:pPr algn="just">
              <a:buFont typeface="Wingdings" pitchFamily="2" charset="2"/>
              <a:buChar char="ü"/>
            </a:pPr>
            <a:r>
              <a:rPr lang="bg-BG" b="1" dirty="0" smtClean="0">
                <a:latin typeface="Times New Roman" pitchFamily="18" charset="0"/>
                <a:cs typeface="Times New Roman" pitchFamily="18" charset="0"/>
              </a:rPr>
              <a:t>Управляваща схема (</a:t>
            </a:r>
            <a:r>
              <a:rPr lang="en-US" b="1" dirty="0" smtClean="0">
                <a:latin typeface="Times New Roman" pitchFamily="18" charset="0"/>
                <a:cs typeface="Times New Roman" pitchFamily="18" charset="0"/>
              </a:rPr>
              <a:t>Control circuitry)</a:t>
            </a:r>
            <a:r>
              <a:rPr lang="en-US" dirty="0" smtClean="0">
                <a:latin typeface="Times New Roman" pitchFamily="18" charset="0"/>
                <a:cs typeface="Times New Roman" pitchFamily="18" charset="0"/>
              </a:rPr>
              <a:t> – </a:t>
            </a:r>
            <a:r>
              <a:rPr lang="bg-BG" dirty="0" smtClean="0">
                <a:latin typeface="Times New Roman" pitchFamily="18" charset="0"/>
                <a:cs typeface="Times New Roman" pitchFamily="18" charset="0"/>
              </a:rPr>
              <a:t>интегрални схеми, които контролират всички механични аспекти на принтирането. Служат и за декодиране на постъпилата от компютъра към принтера информация. </a:t>
            </a:r>
          </a:p>
          <a:p>
            <a:pPr algn="just">
              <a:buFont typeface="Wingdings" pitchFamily="2" charset="2"/>
              <a:buChar char="ü"/>
            </a:pPr>
            <a:r>
              <a:rPr lang="bg-BG" b="1" dirty="0" smtClean="0">
                <a:latin typeface="Times New Roman" pitchFamily="18" charset="0"/>
                <a:cs typeface="Times New Roman" pitchFamily="18" charset="0"/>
              </a:rPr>
              <a:t>Лентов кабел (</a:t>
            </a:r>
            <a:r>
              <a:rPr lang="en-US" b="1" dirty="0" smtClean="0">
                <a:latin typeface="Times New Roman" pitchFamily="18" charset="0"/>
                <a:cs typeface="Times New Roman" pitchFamily="18" charset="0"/>
              </a:rPr>
              <a:t>Ribbon cable)</a:t>
            </a:r>
            <a:r>
              <a:rPr lang="en-US" dirty="0" smtClean="0">
                <a:latin typeface="Times New Roman" pitchFamily="18" charset="0"/>
                <a:cs typeface="Times New Roman" pitchFamily="18" charset="0"/>
              </a:rPr>
              <a:t> – </a:t>
            </a:r>
            <a:r>
              <a:rPr lang="bg-BG" dirty="0" smtClean="0">
                <a:latin typeface="Times New Roman" pitchFamily="18" charset="0"/>
                <a:cs typeface="Times New Roman" pitchFamily="18" charset="0"/>
              </a:rPr>
              <a:t>предава командите идващи от управляващата схема към главата на принтера.</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ü"/>
            </a:pPr>
            <a:r>
              <a:rPr lang="bg-BG" b="1" dirty="0" smtClean="0">
                <a:latin typeface="Times New Roman" pitchFamily="18" charset="0"/>
                <a:cs typeface="Times New Roman" pitchFamily="18" charset="0"/>
              </a:rPr>
              <a:t>Интерфейсни портове </a:t>
            </a:r>
            <a:r>
              <a:rPr lang="en-US" b="1" dirty="0" smtClean="0">
                <a:latin typeface="Times New Roman" pitchFamily="18" charset="0"/>
                <a:cs typeface="Times New Roman" pitchFamily="18" charset="0"/>
              </a:rPr>
              <a:t>(Interface ports) </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осигуряват връзката между принтера и компютъра.</a:t>
            </a:r>
            <a:endParaRPr lang="bg-BG" dirty="0">
              <a:latin typeface="Times New Roman" pitchFamily="18" charset="0"/>
              <a:cs typeface="Times New Roman" pitchFamily="18" charset="0"/>
            </a:endParaRPr>
          </a:p>
        </p:txBody>
      </p:sp>
      <p:pic>
        <p:nvPicPr>
          <p:cNvPr id="5" name="Picture 4" descr="imagess.jpg"/>
          <p:cNvPicPr>
            <a:picLocks noChangeAspect="1"/>
          </p:cNvPicPr>
          <p:nvPr/>
        </p:nvPicPr>
        <p:blipFill>
          <a:blip r:embed="rId2" cstate="print"/>
          <a:stretch>
            <a:fillRect/>
          </a:stretch>
        </p:blipFill>
        <p:spPr>
          <a:xfrm>
            <a:off x="3851920" y="3356991"/>
            <a:ext cx="3960440" cy="3102865"/>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8229600" cy="1066800"/>
          </a:xfrm>
        </p:spPr>
        <p:txBody>
          <a:bodyPr>
            <a:noAutofit/>
          </a:bodyPr>
          <a:lstStyle/>
          <a:p>
            <a:r>
              <a:rPr lang="bg-BG" sz="4200" dirty="0" smtClean="0">
                <a:latin typeface="Times New Roman" pitchFamily="18" charset="0"/>
                <a:cs typeface="Times New Roman" pitchFamily="18" charset="0"/>
              </a:rPr>
              <a:t>Как работи мастиленоструйният принтер</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a:xfrm>
            <a:off x="0" y="1988840"/>
            <a:ext cx="5508104" cy="3744416"/>
          </a:xfrm>
        </p:spPr>
        <p:txBody>
          <a:bodyPr>
            <a:normAutofit/>
          </a:bodyPr>
          <a:lstStyle/>
          <a:p>
            <a:pPr algn="just">
              <a:buNone/>
            </a:pPr>
            <a:r>
              <a:rPr lang="bg-BG" dirty="0" smtClean="0"/>
              <a:t>		</a:t>
            </a:r>
            <a:r>
              <a:rPr lang="bg-BG" dirty="0" smtClean="0">
                <a:latin typeface="Times New Roman" pitchFamily="18" charset="0"/>
                <a:cs typeface="Times New Roman" pitchFamily="18" charset="0"/>
              </a:rPr>
              <a:t>Подобно на матричния, изображението при мастиле-ноструйния принтер се формира от точки. Вместо глава с иглички обаче се използва матрица печатаща с течни мастила. </a:t>
            </a:r>
            <a:endParaRPr lang="bg-BG" dirty="0">
              <a:latin typeface="Times New Roman" pitchFamily="18" charset="0"/>
              <a:cs typeface="Times New Roman" pitchFamily="18" charset="0"/>
            </a:endParaRPr>
          </a:p>
        </p:txBody>
      </p:sp>
      <p:pic>
        <p:nvPicPr>
          <p:cNvPr id="4" name="Picture 3" descr="how-it-works-inkjet-printer.jpg"/>
          <p:cNvPicPr>
            <a:picLocks noChangeAspect="1"/>
          </p:cNvPicPr>
          <p:nvPr/>
        </p:nvPicPr>
        <p:blipFill>
          <a:blip r:embed="rId2" cstate="print"/>
          <a:stretch>
            <a:fillRect/>
          </a:stretch>
        </p:blipFill>
        <p:spPr>
          <a:xfrm>
            <a:off x="5482121" y="3573016"/>
            <a:ext cx="3661879" cy="3096344"/>
          </a:xfrm>
          <a:prstGeom prst="rect">
            <a:avLst/>
          </a:prstGeom>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692696"/>
            <a:ext cx="5472608" cy="1066800"/>
          </a:xfrm>
        </p:spPr>
        <p:txBody>
          <a:bodyPr>
            <a:normAutofit/>
          </a:bodyPr>
          <a:lstStyle/>
          <a:p>
            <a:r>
              <a:rPr lang="bg-BG" sz="4200" dirty="0" smtClean="0">
                <a:latin typeface="Times New Roman" pitchFamily="18" charset="0"/>
                <a:cs typeface="Times New Roman" pitchFamily="18" charset="0"/>
              </a:rPr>
              <a:t>Ретроспекция</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a:xfrm>
            <a:off x="0" y="2249424"/>
            <a:ext cx="5076056" cy="4325112"/>
          </a:xfrm>
        </p:spPr>
        <p:txBody>
          <a:bodyPr/>
          <a:lstStyle/>
          <a:p>
            <a:pPr algn="just">
              <a:buNone/>
            </a:pPr>
            <a:r>
              <a:rPr lang="bg-BG" dirty="0" smtClean="0"/>
              <a:t>		</a:t>
            </a:r>
            <a:r>
              <a:rPr lang="bg-BG" dirty="0" smtClean="0">
                <a:latin typeface="Times New Roman" pitchFamily="18" charset="0"/>
                <a:cs typeface="Times New Roman" pitchFamily="18" charset="0"/>
              </a:rPr>
              <a:t>Концепцията</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за</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масти</a:t>
            </a:r>
            <a:r>
              <a:rPr lang="en-US"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л</a:t>
            </a:r>
            <a:r>
              <a:rPr lang="en-US" dirty="0" smtClean="0">
                <a:latin typeface="Times New Roman" pitchFamily="18" charset="0"/>
                <a:cs typeface="Times New Roman" pitchFamily="18" charset="0"/>
              </a:rPr>
              <a:t>e</a:t>
            </a:r>
            <a:r>
              <a:rPr lang="bg-BG" dirty="0" smtClean="0">
                <a:latin typeface="Times New Roman" pitchFamily="18" charset="0"/>
                <a:cs typeface="Times New Roman" pitchFamily="18" charset="0"/>
              </a:rPr>
              <a:t>ноструен печат датира още от 1867 г., когато Уилям Томсън патентова записващо устройство</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Syphon</a:t>
            </a:r>
            <a:r>
              <a:rPr lang="en-US" dirty="0" smtClean="0">
                <a:latin typeface="Times New Roman" pitchFamily="18" charset="0"/>
                <a:cs typeface="Times New Roman" pitchFamily="18" charset="0"/>
              </a:rPr>
              <a:t> recorder. </a:t>
            </a:r>
            <a:r>
              <a:rPr lang="bg-BG" dirty="0" smtClean="0">
                <a:latin typeface="Times New Roman" pitchFamily="18" charset="0"/>
                <a:cs typeface="Times New Roman" pitchFamily="18" charset="0"/>
              </a:rPr>
              <a:t> </a:t>
            </a:r>
            <a:endParaRPr lang="bg-BG" dirty="0">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148064" y="2132856"/>
            <a:ext cx="3600400" cy="3960440"/>
          </a:xfrm>
          <a:prstGeom prst="rect">
            <a:avLst/>
          </a:prstGeom>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88840"/>
            <a:ext cx="8229600" cy="4325112"/>
          </a:xfrm>
        </p:spPr>
        <p:txBody>
          <a:bodyPr/>
          <a:lstStyle/>
          <a:p>
            <a:pPr algn="just">
              <a:buNone/>
            </a:pPr>
            <a:r>
              <a:rPr lang="bg-BG" dirty="0" smtClean="0"/>
              <a:t>		</a:t>
            </a:r>
            <a:r>
              <a:rPr lang="bg-BG" dirty="0" smtClean="0">
                <a:latin typeface="Times New Roman" pitchFamily="18" charset="0"/>
                <a:cs typeface="Times New Roman" pitchFamily="18" charset="0"/>
              </a:rPr>
              <a:t>Самата технология обаче за първи път се разработва обширно през 50-те години на </a:t>
            </a:r>
            <a:r>
              <a:rPr lang="en-US" dirty="0" smtClean="0">
                <a:latin typeface="Times New Roman" pitchFamily="18" charset="0"/>
                <a:cs typeface="Times New Roman" pitchFamily="18" charset="0"/>
              </a:rPr>
              <a:t>XX</a:t>
            </a:r>
            <a:r>
              <a:rPr lang="bg-BG" dirty="0" smtClean="0">
                <a:latin typeface="Times New Roman" pitchFamily="18" charset="0"/>
                <a:cs typeface="Times New Roman" pitchFamily="18" charset="0"/>
              </a:rPr>
              <a:t>-ти</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век. В края на 70-те години мастиленоструйните принтери, произвеждани основно от </a:t>
            </a:r>
            <a:r>
              <a:rPr lang="en-US" dirty="0" smtClean="0">
                <a:latin typeface="Times New Roman" pitchFamily="18" charset="0"/>
                <a:cs typeface="Times New Roman" pitchFamily="18" charset="0"/>
              </a:rPr>
              <a:t>Epson, HP </a:t>
            </a:r>
            <a:r>
              <a:rPr lang="bg-BG" dirty="0" smtClean="0">
                <a:latin typeface="Times New Roman" pitchFamily="18" charset="0"/>
                <a:cs typeface="Times New Roman" pitchFamily="18" charset="0"/>
              </a:rPr>
              <a:t>и </a:t>
            </a:r>
            <a:r>
              <a:rPr lang="en-US" dirty="0" smtClean="0">
                <a:latin typeface="Times New Roman" pitchFamily="18" charset="0"/>
                <a:cs typeface="Times New Roman" pitchFamily="18" charset="0"/>
              </a:rPr>
              <a:t>Canon</a:t>
            </a:r>
            <a:r>
              <a:rPr lang="bg-BG" dirty="0" smtClean="0">
                <a:latin typeface="Times New Roman" pitchFamily="18" charset="0"/>
                <a:cs typeface="Times New Roman" pitchFamily="18" charset="0"/>
              </a:rPr>
              <a:t>, можели да отпечатват цифрови изображения създадени от компютър.</a:t>
            </a:r>
            <a:r>
              <a:rPr lang="en-US" dirty="0" smtClean="0">
                <a:latin typeface="Times New Roman" pitchFamily="18" charset="0"/>
                <a:cs typeface="Times New Roman" pitchFamily="18" charset="0"/>
              </a:rPr>
              <a:t> </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10225136" cy="1066800"/>
          </a:xfrm>
        </p:spPr>
        <p:txBody>
          <a:bodyPr>
            <a:noAutofit/>
          </a:bodyPr>
          <a:lstStyle/>
          <a:p>
            <a:r>
              <a:rPr lang="bg-BG" sz="4200" dirty="0" smtClean="0">
                <a:latin typeface="Times New Roman" pitchFamily="18" charset="0"/>
                <a:cs typeface="Times New Roman" pitchFamily="18" charset="0"/>
              </a:rPr>
              <a:t>Видове мастиленоструйно принтиране</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3" pitchFamily="18" charset="2"/>
              <a:buChar char="e"/>
            </a:pPr>
            <a:r>
              <a:rPr lang="bg-BG" dirty="0" smtClean="0">
                <a:latin typeface="Times New Roman" pitchFamily="18" charset="0"/>
                <a:cs typeface="Times New Roman" pitchFamily="18" charset="0"/>
              </a:rPr>
              <a:t>Капкоотделяне при поискване</a:t>
            </a:r>
            <a:r>
              <a:rPr lang="en-US" dirty="0" smtClean="0">
                <a:latin typeface="Times New Roman" pitchFamily="18" charset="0"/>
                <a:cs typeface="Times New Roman" pitchFamily="18" charset="0"/>
              </a:rPr>
              <a:t> (Drop on demand)</a:t>
            </a:r>
          </a:p>
          <a:p>
            <a:pPr lvl="1">
              <a:buClr>
                <a:schemeClr val="accent3"/>
              </a:buClr>
              <a:buFont typeface="Wingdings 3" pitchFamily="18" charset="2"/>
              <a:buChar char="e"/>
            </a:pPr>
            <a:r>
              <a:rPr lang="bg-BG" sz="2400" dirty="0" smtClean="0">
                <a:solidFill>
                  <a:schemeClr val="tx1"/>
                </a:solidFill>
                <a:latin typeface="Times New Roman" pitchFamily="18" charset="0"/>
                <a:cs typeface="Times New Roman" pitchFamily="18" charset="0"/>
              </a:rPr>
              <a:t>Термален печат</a:t>
            </a:r>
          </a:p>
          <a:p>
            <a:pPr lvl="1">
              <a:buClr>
                <a:schemeClr val="accent3"/>
              </a:buClr>
              <a:buFont typeface="Wingdings 3" pitchFamily="18" charset="2"/>
              <a:buChar char="e"/>
            </a:pPr>
            <a:r>
              <a:rPr lang="bg-BG" sz="2400" dirty="0" smtClean="0">
                <a:solidFill>
                  <a:schemeClr val="tx1"/>
                </a:solidFill>
                <a:latin typeface="Times New Roman" pitchFamily="18" charset="0"/>
                <a:cs typeface="Times New Roman" pitchFamily="18" charset="0"/>
              </a:rPr>
              <a:t>Пиезоструен печат</a:t>
            </a:r>
            <a:endParaRPr lang="en-US" sz="2400" dirty="0" smtClean="0">
              <a:solidFill>
                <a:schemeClr val="tx1"/>
              </a:solidFill>
              <a:latin typeface="Times New Roman" pitchFamily="18" charset="0"/>
              <a:cs typeface="Times New Roman" pitchFamily="18" charset="0"/>
            </a:endParaRPr>
          </a:p>
          <a:p>
            <a:pPr>
              <a:buFont typeface="Wingdings 3" pitchFamily="18" charset="2"/>
              <a:buChar char="e"/>
            </a:pPr>
            <a:r>
              <a:rPr lang="bg-BG" dirty="0" smtClean="0">
                <a:solidFill>
                  <a:schemeClr val="tx1"/>
                </a:solidFill>
                <a:latin typeface="Times New Roman" pitchFamily="18" charset="0"/>
                <a:cs typeface="Times New Roman" pitchFamily="18" charset="0"/>
              </a:rPr>
              <a:t>Непрекъснат печат</a:t>
            </a:r>
            <a:endParaRPr lang="bg-BG" dirty="0">
              <a:solidFill>
                <a:schemeClr val="tx1"/>
              </a:solidFill>
              <a:latin typeface="Times New Roman" pitchFamily="18" charset="0"/>
              <a:cs typeface="Times New Roman" pitchFamily="18" charset="0"/>
            </a:endParaRPr>
          </a:p>
        </p:txBody>
      </p:sp>
      <p:pic>
        <p:nvPicPr>
          <p:cNvPr id="4" name="Picture 3" descr="DBZ-64-PT1.jpg"/>
          <p:cNvPicPr>
            <a:picLocks noChangeAspect="1"/>
          </p:cNvPicPr>
          <p:nvPr/>
        </p:nvPicPr>
        <p:blipFill>
          <a:blip r:embed="rId2" cstate="print"/>
          <a:stretch>
            <a:fillRect/>
          </a:stretch>
        </p:blipFill>
        <p:spPr>
          <a:xfrm>
            <a:off x="4355976" y="3501008"/>
            <a:ext cx="4312920" cy="2870200"/>
          </a:xfrm>
          <a:prstGeom prst="rect">
            <a:avLst/>
          </a:prstGeo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064896" cy="1066800"/>
          </a:xfrm>
        </p:spPr>
        <p:txBody>
          <a:bodyPr>
            <a:normAutofit fontScale="90000"/>
          </a:bodyPr>
          <a:lstStyle/>
          <a:p>
            <a:pPr algn="ctr"/>
            <a:r>
              <a:rPr lang="bg-BG" sz="4400" dirty="0" smtClean="0">
                <a:latin typeface="Times New Roman" pitchFamily="18" charset="0"/>
                <a:cs typeface="Times New Roman" pitchFamily="18" charset="0"/>
              </a:rPr>
              <a:t>Капкоотделяне при поискване</a:t>
            </a:r>
            <a:r>
              <a:rPr lang="en-US" sz="4400" dirty="0" smtClean="0">
                <a:latin typeface="Times New Roman" pitchFamily="18" charset="0"/>
                <a:cs typeface="Times New Roman" pitchFamily="18" charset="0"/>
              </a:rPr>
              <a:t> </a:t>
            </a:r>
            <a:r>
              <a:rPr lang="bg-BG" sz="4400" dirty="0" smtClean="0">
                <a:latin typeface="Times New Roman" pitchFamily="18" charset="0"/>
                <a:cs typeface="Times New Roman" pitchFamily="18" charset="0"/>
              </a:rPr>
              <a:t/>
            </a:r>
            <a:br>
              <a:rPr lang="bg-BG"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(Drop on demand)</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bg-BG" dirty="0"/>
          </a:p>
        </p:txBody>
      </p:sp>
      <p:sp>
        <p:nvSpPr>
          <p:cNvPr id="3" name="Content Placeholder 2"/>
          <p:cNvSpPr>
            <a:spLocks noGrp="1"/>
          </p:cNvSpPr>
          <p:nvPr>
            <p:ph idx="1"/>
          </p:nvPr>
        </p:nvSpPr>
        <p:spPr>
          <a:xfrm>
            <a:off x="395536" y="3284984"/>
            <a:ext cx="8229600" cy="2641480"/>
          </a:xfrm>
        </p:spPr>
        <p:txBody>
          <a:bodyPr/>
          <a:lstStyle/>
          <a:p>
            <a:pPr algn="just">
              <a:buNone/>
            </a:pPr>
            <a:r>
              <a:rPr lang="bg-BG" dirty="0" smtClean="0"/>
              <a:t>	</a:t>
            </a:r>
            <a:r>
              <a:rPr lang="bg-BG" dirty="0" smtClean="0">
                <a:latin typeface="Times New Roman" pitchFamily="18" charset="0"/>
                <a:cs typeface="Times New Roman" pitchFamily="18" charset="0"/>
              </a:rPr>
              <a:t>	Това е по-разпространеният вид печат. Изобретен е през 1977 г. за </a:t>
            </a:r>
            <a:r>
              <a:rPr lang="en-US" dirty="0" smtClean="0">
                <a:latin typeface="Times New Roman" pitchFamily="18" charset="0"/>
                <a:cs typeface="Times New Roman" pitchFamily="18" charset="0"/>
              </a:rPr>
              <a:t>Canon. </a:t>
            </a:r>
            <a:r>
              <a:rPr lang="bg-BG" dirty="0" smtClean="0">
                <a:latin typeface="Times New Roman" pitchFamily="18" charset="0"/>
                <a:cs typeface="Times New Roman" pitchFamily="18" charset="0"/>
              </a:rPr>
              <a:t>При него касетата се състои от множество миниатюрни камери, всяка със собствен нагревател, изградени чрез фотолитография.</a:t>
            </a:r>
            <a:endParaRPr lang="bg-BG" dirty="0">
              <a:latin typeface="Times New Roman" pitchFamily="18" charset="0"/>
              <a:cs typeface="Times New Roman" pitchFamily="18" charset="0"/>
            </a:endParaRPr>
          </a:p>
        </p:txBody>
      </p:sp>
      <p:sp>
        <p:nvSpPr>
          <p:cNvPr id="4" name="TextBox 3"/>
          <p:cNvSpPr txBox="1"/>
          <p:nvPr/>
        </p:nvSpPr>
        <p:spPr>
          <a:xfrm>
            <a:off x="2771800" y="2204864"/>
            <a:ext cx="3384376" cy="646331"/>
          </a:xfrm>
          <a:prstGeom prst="rect">
            <a:avLst/>
          </a:prstGeom>
          <a:noFill/>
        </p:spPr>
        <p:txBody>
          <a:bodyPr wrap="square" rtlCol="0">
            <a:spAutoFit/>
          </a:bodyPr>
          <a:lstStyle/>
          <a:p>
            <a:r>
              <a:rPr lang="bg-BG" sz="3600" dirty="0" smtClean="0">
                <a:solidFill>
                  <a:schemeClr val="tx2"/>
                </a:solidFill>
                <a:latin typeface="Times New Roman" pitchFamily="18" charset="0"/>
                <a:cs typeface="Times New Roman" pitchFamily="18" charset="0"/>
              </a:rPr>
              <a:t>Термален печат</a:t>
            </a:r>
            <a:endParaRPr lang="bg-BG" sz="3600" dirty="0">
              <a:solidFill>
                <a:schemeClr val="tx2"/>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9512" y="620688"/>
            <a:ext cx="5328592" cy="5976664"/>
          </a:xfrm>
          <a:prstGeom prst="rect">
            <a:avLst/>
          </a:prstGeom>
        </p:spPr>
        <p:txBody>
          <a:bodyPr vert="horz">
            <a:normAutofit/>
          </a:bodyPr>
          <a:lstStyle/>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bg-BG" sz="2800" b="0" i="0" u="none" strike="noStrike" kern="1200" cap="none" spc="0" normalizeH="0" baseline="0" noProof="0" dirty="0" smtClean="0">
                <a:ln>
                  <a:noFill/>
                </a:ln>
                <a:solidFill>
                  <a:schemeClr val="tx1"/>
                </a:solidFill>
                <a:effectLst/>
                <a:uLnTx/>
                <a:uFillTx/>
                <a:latin typeface="+mn-lt"/>
                <a:ea typeface="+mn-ea"/>
                <a:cs typeface="+mn-cs"/>
              </a:rPr>
              <a:t>		</a:t>
            </a:r>
            <a:r>
              <a:rPr kumimoji="0" lang="bg-BG"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За да се извлече капка от всяка камера, през загряващия елемент се пропуска елек-трически импулс, което предизвика мигновено изпа-рение на мастилото от камерата, образувайки балон-че. То води до силно повишаване на налягането и капка мастило се изтласква към хартията (оттук и търговското наименование на Canon – Bubble Jet). </a:t>
            </a:r>
            <a:endParaRPr kumimoji="0" lang="bg-BG"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6" descr="1.jpg"/>
          <p:cNvPicPr>
            <a:picLocks noChangeAspect="1"/>
          </p:cNvPicPr>
          <p:nvPr/>
        </p:nvPicPr>
        <p:blipFill>
          <a:blip r:embed="rId2" cstate="print"/>
          <a:stretch>
            <a:fillRect/>
          </a:stretch>
        </p:blipFill>
        <p:spPr>
          <a:xfrm>
            <a:off x="6084168" y="692696"/>
            <a:ext cx="2952328" cy="1027044"/>
          </a:xfrm>
          <a:prstGeom prst="rect">
            <a:avLst/>
          </a:prstGeom>
        </p:spPr>
      </p:pic>
      <p:pic>
        <p:nvPicPr>
          <p:cNvPr id="8" name="Picture 7" descr="2.jpg"/>
          <p:cNvPicPr>
            <a:picLocks noChangeAspect="1"/>
          </p:cNvPicPr>
          <p:nvPr/>
        </p:nvPicPr>
        <p:blipFill>
          <a:blip r:embed="rId3" cstate="print"/>
          <a:stretch>
            <a:fillRect/>
          </a:stretch>
        </p:blipFill>
        <p:spPr>
          <a:xfrm>
            <a:off x="6444208" y="1772816"/>
            <a:ext cx="2088232" cy="1165607"/>
          </a:xfrm>
          <a:prstGeom prst="rect">
            <a:avLst/>
          </a:prstGeom>
        </p:spPr>
      </p:pic>
      <p:pic>
        <p:nvPicPr>
          <p:cNvPr id="9" name="Picture 8" descr="3.jpg"/>
          <p:cNvPicPr>
            <a:picLocks noChangeAspect="1"/>
          </p:cNvPicPr>
          <p:nvPr/>
        </p:nvPicPr>
        <p:blipFill>
          <a:blip r:embed="rId4" cstate="print"/>
          <a:stretch>
            <a:fillRect/>
          </a:stretch>
        </p:blipFill>
        <p:spPr>
          <a:xfrm>
            <a:off x="5940152" y="2924944"/>
            <a:ext cx="2695065" cy="1296144"/>
          </a:xfrm>
          <a:prstGeom prst="rect">
            <a:avLst/>
          </a:prstGeom>
        </p:spPr>
      </p:pic>
      <p:pic>
        <p:nvPicPr>
          <p:cNvPr id="10" name="Picture 9" descr="4.jpg"/>
          <p:cNvPicPr>
            <a:picLocks noChangeAspect="1"/>
          </p:cNvPicPr>
          <p:nvPr/>
        </p:nvPicPr>
        <p:blipFill>
          <a:blip r:embed="rId5" cstate="print"/>
          <a:stretch>
            <a:fillRect/>
          </a:stretch>
        </p:blipFill>
        <p:spPr>
          <a:xfrm>
            <a:off x="5580112" y="4149080"/>
            <a:ext cx="3144743" cy="1296144"/>
          </a:xfrm>
          <a:prstGeom prst="rect">
            <a:avLst/>
          </a:prstGeom>
        </p:spPr>
      </p:pic>
      <p:pic>
        <p:nvPicPr>
          <p:cNvPr id="11" name="Picture 10" descr="5.jpg"/>
          <p:cNvPicPr>
            <a:picLocks noChangeAspect="1"/>
          </p:cNvPicPr>
          <p:nvPr/>
        </p:nvPicPr>
        <p:blipFill>
          <a:blip r:embed="rId6" cstate="print"/>
          <a:stretch>
            <a:fillRect/>
          </a:stretch>
        </p:blipFill>
        <p:spPr>
          <a:xfrm>
            <a:off x="5436096" y="5445224"/>
            <a:ext cx="3292624" cy="1296144"/>
          </a:xfrm>
          <a:prstGeom prst="rect">
            <a:avLst/>
          </a:prstGeom>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bg-BG" dirty="0" smtClean="0"/>
              <a:t>		</a:t>
            </a:r>
            <a:r>
              <a:rPr lang="bg-BG" dirty="0" smtClean="0">
                <a:latin typeface="Times New Roman" pitchFamily="18" charset="0"/>
                <a:cs typeface="Times New Roman" pitchFamily="18" charset="0"/>
              </a:rPr>
              <a:t>Използваните мастила са предимно на водна основа. Производствената стойност на печатащите глави обикновено е по-ниска отколкото при другите мастиленоструйни технологии, тъй като не са необходими специални материали.</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P Inkjet Video - YouTube.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066800"/>
          </a:xfrm>
        </p:spPr>
        <p:txBody>
          <a:bodyPr>
            <a:normAutofit/>
          </a:bodyPr>
          <a:lstStyle/>
          <a:p>
            <a:r>
              <a:rPr lang="bg-BG" sz="4200" dirty="0" smtClean="0">
                <a:latin typeface="Times New Roman" pitchFamily="18" charset="0"/>
                <a:cs typeface="Times New Roman" pitchFamily="18" charset="0"/>
              </a:rPr>
              <a:t>Съдържание:</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a:xfrm>
            <a:off x="251520" y="1412776"/>
            <a:ext cx="8229600" cy="4325112"/>
          </a:xfrm>
        </p:spPr>
        <p:txBody>
          <a:bodyPr>
            <a:normAutofit lnSpcReduction="10000"/>
          </a:bodyPr>
          <a:lstStyle/>
          <a:p>
            <a:pPr>
              <a:buFont typeface="Wingdings 3" pitchFamily="18" charset="2"/>
              <a:buChar char="e"/>
            </a:pPr>
            <a:r>
              <a:rPr lang="bg-BG" dirty="0" smtClean="0">
                <a:latin typeface="Times New Roman" pitchFamily="18" charset="0"/>
                <a:cs typeface="Times New Roman" pitchFamily="18" charset="0"/>
              </a:rPr>
              <a:t>Въведение в принтерите</a:t>
            </a:r>
          </a:p>
          <a:p>
            <a:pPr>
              <a:buFont typeface="Wingdings" pitchFamily="2" charset="2"/>
              <a:buChar char="Ø"/>
            </a:pPr>
            <a:r>
              <a:rPr lang="bg-BG" sz="3600" dirty="0" smtClean="0">
                <a:latin typeface="Times New Roman" pitchFamily="18" charset="0"/>
                <a:cs typeface="Times New Roman" pitchFamily="18" charset="0"/>
              </a:rPr>
              <a:t>Мастиленоструен</a:t>
            </a:r>
            <a:r>
              <a:rPr lang="bg-BG" sz="3200" dirty="0" smtClean="0">
                <a:latin typeface="Times New Roman" pitchFamily="18" charset="0"/>
                <a:cs typeface="Times New Roman" pitchFamily="18" charset="0"/>
              </a:rPr>
              <a:t> принтер</a:t>
            </a:r>
          </a:p>
          <a:p>
            <a:pPr>
              <a:buFont typeface="Wingdings 3" pitchFamily="18" charset="2"/>
              <a:buChar char="e"/>
            </a:pPr>
            <a:r>
              <a:rPr lang="bg-BG" dirty="0" smtClean="0">
                <a:latin typeface="Times New Roman" pitchFamily="18" charset="0"/>
                <a:cs typeface="Times New Roman" pitchFamily="18" charset="0"/>
              </a:rPr>
              <a:t>Устройство на принтера</a:t>
            </a:r>
          </a:p>
          <a:p>
            <a:pPr>
              <a:buFont typeface="Wingdings 3" pitchFamily="18" charset="2"/>
              <a:buChar char="e"/>
            </a:pPr>
            <a:r>
              <a:rPr lang="bg-BG" dirty="0" smtClean="0">
                <a:latin typeface="Times New Roman" pitchFamily="18" charset="0"/>
                <a:cs typeface="Times New Roman" pitchFamily="18" charset="0"/>
              </a:rPr>
              <a:t>Ретроспекция</a:t>
            </a:r>
          </a:p>
          <a:p>
            <a:pPr>
              <a:buFont typeface="Wingdings 3" pitchFamily="18" charset="2"/>
              <a:buChar char="e"/>
            </a:pPr>
            <a:r>
              <a:rPr lang="bg-BG" dirty="0" smtClean="0">
                <a:latin typeface="Times New Roman" pitchFamily="18" charset="0"/>
                <a:cs typeface="Times New Roman" pitchFamily="18" charset="0"/>
              </a:rPr>
              <a:t>Видове мастиленоструйно принтиране</a:t>
            </a:r>
          </a:p>
          <a:p>
            <a:pPr>
              <a:buFont typeface="Wingdings 3" pitchFamily="18" charset="2"/>
              <a:buChar char="e"/>
            </a:pPr>
            <a:r>
              <a:rPr lang="bg-BG" dirty="0" smtClean="0">
                <a:latin typeface="Times New Roman" pitchFamily="18" charset="0"/>
                <a:cs typeface="Times New Roman" pitchFamily="18" charset="0"/>
              </a:rPr>
              <a:t>Видове </a:t>
            </a:r>
            <a:r>
              <a:rPr lang="bg-BG" dirty="0" smtClean="0">
                <a:latin typeface="Times New Roman" pitchFamily="18" charset="0"/>
                <a:cs typeface="Times New Roman" pitchFamily="18" charset="0"/>
              </a:rPr>
              <a:t>мастила</a:t>
            </a:r>
            <a:endParaRPr lang="en-US" dirty="0" smtClean="0">
              <a:latin typeface="Times New Roman" pitchFamily="18" charset="0"/>
              <a:cs typeface="Times New Roman" pitchFamily="18" charset="0"/>
            </a:endParaRPr>
          </a:p>
          <a:p>
            <a:pPr>
              <a:buFont typeface="Wingdings 3" pitchFamily="18" charset="2"/>
              <a:buChar char="e"/>
            </a:pPr>
            <a:r>
              <a:rPr lang="bg-BG" dirty="0" smtClean="0">
                <a:latin typeface="Times New Roman" pitchFamily="18" charset="0"/>
                <a:cs typeface="Times New Roman" pitchFamily="18" charset="0"/>
              </a:rPr>
              <a:t>Цветен печат</a:t>
            </a:r>
          </a:p>
          <a:p>
            <a:pPr>
              <a:buNone/>
            </a:pPr>
            <a:endParaRPr lang="bg-BG" dirty="0" smtClean="0">
              <a:latin typeface="Times New Roman" pitchFamily="18" charset="0"/>
              <a:cs typeface="Times New Roman" pitchFamily="18" charset="0"/>
            </a:endParaRPr>
          </a:p>
          <a:p>
            <a:pPr lvl="1">
              <a:buClr>
                <a:schemeClr val="accent3"/>
              </a:buCl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bg-BG" sz="2400" dirty="0" smtClean="0">
              <a:latin typeface="Times New Roman" pitchFamily="18" charset="0"/>
              <a:cs typeface="Times New Roman" pitchFamily="18" charset="0"/>
            </a:endParaRPr>
          </a:p>
          <a:p>
            <a:endParaRPr lang="bg-BG" sz="2400" dirty="0">
              <a:latin typeface="Times New Roman" pitchFamily="18" charset="0"/>
              <a:cs typeface="Times New Roman" pitchFamily="18" charset="0"/>
            </a:endParaRPr>
          </a:p>
        </p:txBody>
      </p:sp>
      <p:pic>
        <p:nvPicPr>
          <p:cNvPr id="4" name="Picture 3" descr="130310-printer.jpg"/>
          <p:cNvPicPr>
            <a:picLocks noChangeAspect="1"/>
          </p:cNvPicPr>
          <p:nvPr/>
        </p:nvPicPr>
        <p:blipFill>
          <a:blip r:embed="rId2" cstate="print"/>
          <a:stretch>
            <a:fillRect/>
          </a:stretch>
        </p:blipFill>
        <p:spPr>
          <a:xfrm>
            <a:off x="3995936" y="4005064"/>
            <a:ext cx="4752528" cy="2632816"/>
          </a:xfrm>
          <a:prstGeom prst="rect">
            <a:avLst/>
          </a:prstGeom>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17032"/>
            <a:ext cx="8229600" cy="2857504"/>
          </a:xfrm>
        </p:spPr>
        <p:txBody>
          <a:bodyPr/>
          <a:lstStyle/>
          <a:p>
            <a:pPr algn="just">
              <a:buNone/>
            </a:pPr>
            <a:r>
              <a:rPr lang="bg-BG" dirty="0" smtClean="0"/>
              <a:t>		</a:t>
            </a:r>
            <a:r>
              <a:rPr lang="bg-BG" dirty="0" smtClean="0">
                <a:latin typeface="Times New Roman" pitchFamily="18" charset="0"/>
                <a:cs typeface="Times New Roman" pitchFamily="18" charset="0"/>
              </a:rPr>
              <a:t>Повечето индустриални принтери и тези за комерсиални цели, както и някои потребителски (тези на </a:t>
            </a:r>
            <a:r>
              <a:rPr lang="en-US" dirty="0" smtClean="0">
                <a:latin typeface="Times New Roman" pitchFamily="18" charset="0"/>
                <a:cs typeface="Times New Roman" pitchFamily="18" charset="0"/>
              </a:rPr>
              <a:t>Epson </a:t>
            </a:r>
            <a:r>
              <a:rPr lang="bg-BG" dirty="0" smtClean="0">
                <a:latin typeface="Times New Roman" pitchFamily="18" charset="0"/>
                <a:cs typeface="Times New Roman" pitchFamily="18" charset="0"/>
              </a:rPr>
              <a:t>и </a:t>
            </a:r>
            <a:r>
              <a:rPr lang="en-US" dirty="0" smtClean="0">
                <a:latin typeface="Times New Roman" pitchFamily="18" charset="0"/>
                <a:cs typeface="Times New Roman" pitchFamily="18" charset="0"/>
              </a:rPr>
              <a:t>Brother Industries) </a:t>
            </a:r>
            <a:r>
              <a:rPr lang="bg-BG" dirty="0" smtClean="0">
                <a:latin typeface="Times New Roman" pitchFamily="18" charset="0"/>
                <a:cs typeface="Times New Roman" pitchFamily="18" charset="0"/>
              </a:rPr>
              <a:t>ползват пиезоелектричен материал на гърба на камерата с мастило вместо нагревател. </a:t>
            </a:r>
            <a:endParaRPr lang="bg-BG" dirty="0">
              <a:latin typeface="Times New Roman" pitchFamily="18" charset="0"/>
              <a:cs typeface="Times New Roman" pitchFamily="18" charset="0"/>
            </a:endParaRPr>
          </a:p>
        </p:txBody>
      </p:sp>
      <p:sp>
        <p:nvSpPr>
          <p:cNvPr id="4" name="Title 1"/>
          <p:cNvSpPr>
            <a:spLocks noGrp="1"/>
          </p:cNvSpPr>
          <p:nvPr>
            <p:ph type="title"/>
          </p:nvPr>
        </p:nvSpPr>
        <p:spPr>
          <a:xfrm>
            <a:off x="611560" y="908720"/>
            <a:ext cx="8064896" cy="1066800"/>
          </a:xfrm>
        </p:spPr>
        <p:txBody>
          <a:bodyPr>
            <a:normAutofit fontScale="90000"/>
          </a:bodyPr>
          <a:lstStyle/>
          <a:p>
            <a:pPr algn="ctr"/>
            <a:r>
              <a:rPr lang="bg-BG" sz="4400" dirty="0" smtClean="0">
                <a:latin typeface="Times New Roman" pitchFamily="18" charset="0"/>
                <a:cs typeface="Times New Roman" pitchFamily="18" charset="0"/>
              </a:rPr>
              <a:t>Капкоотделяне при поискване</a:t>
            </a:r>
            <a:r>
              <a:rPr lang="en-US" sz="4400" dirty="0" smtClean="0">
                <a:latin typeface="Times New Roman" pitchFamily="18" charset="0"/>
                <a:cs typeface="Times New Roman" pitchFamily="18" charset="0"/>
              </a:rPr>
              <a:t> </a:t>
            </a:r>
            <a:r>
              <a:rPr lang="bg-BG" sz="4400" dirty="0" smtClean="0">
                <a:latin typeface="Times New Roman" pitchFamily="18" charset="0"/>
                <a:cs typeface="Times New Roman" pitchFamily="18" charset="0"/>
              </a:rPr>
              <a:t/>
            </a:r>
            <a:br>
              <a:rPr lang="bg-BG" sz="4400" dirty="0" smtClean="0">
                <a:latin typeface="Times New Roman" pitchFamily="18" charset="0"/>
                <a:cs typeface="Times New Roman" pitchFamily="18" charset="0"/>
              </a:rPr>
            </a:br>
            <a:r>
              <a:rPr lang="en-US" sz="4400" dirty="0" smtClean="0">
                <a:latin typeface="Times New Roman" pitchFamily="18" charset="0"/>
                <a:cs typeface="Times New Roman" pitchFamily="18" charset="0"/>
              </a:rPr>
              <a:t>(Drop on demand)</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bg-BG" dirty="0"/>
          </a:p>
        </p:txBody>
      </p:sp>
      <p:sp>
        <p:nvSpPr>
          <p:cNvPr id="5" name="TextBox 4"/>
          <p:cNvSpPr txBox="1"/>
          <p:nvPr/>
        </p:nvSpPr>
        <p:spPr>
          <a:xfrm>
            <a:off x="2555776" y="2204864"/>
            <a:ext cx="3888432" cy="646331"/>
          </a:xfrm>
          <a:prstGeom prst="rect">
            <a:avLst/>
          </a:prstGeom>
          <a:noFill/>
        </p:spPr>
        <p:txBody>
          <a:bodyPr wrap="square" rtlCol="0">
            <a:spAutoFit/>
          </a:bodyPr>
          <a:lstStyle/>
          <a:p>
            <a:r>
              <a:rPr lang="bg-BG" sz="3600" dirty="0" smtClean="0">
                <a:solidFill>
                  <a:schemeClr val="tx2"/>
                </a:solidFill>
                <a:latin typeface="Times New Roman" pitchFamily="18" charset="0"/>
                <a:cs typeface="Times New Roman" pitchFamily="18" charset="0"/>
              </a:rPr>
              <a:t>Пиезоструен печат</a:t>
            </a:r>
            <a:endParaRPr lang="bg-BG" sz="3600" dirty="0">
              <a:solidFill>
                <a:schemeClr val="tx2"/>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5832648" cy="4131904"/>
          </a:xfrm>
        </p:spPr>
        <p:txBody>
          <a:bodyPr/>
          <a:lstStyle/>
          <a:p>
            <a:pPr algn="just">
              <a:buNone/>
            </a:pPr>
            <a:r>
              <a:rPr lang="bg-BG" dirty="0" smtClean="0">
                <a:latin typeface="Times New Roman" pitchFamily="18" charset="0"/>
                <a:cs typeface="Times New Roman" pitchFamily="18" charset="0"/>
              </a:rPr>
              <a:t/>
            </a:r>
            <a:br>
              <a:rPr lang="bg-BG" dirty="0" smtClean="0">
                <a:latin typeface="Times New Roman" pitchFamily="18" charset="0"/>
                <a:cs typeface="Times New Roman" pitchFamily="18" charset="0"/>
              </a:rPr>
            </a:br>
            <a:r>
              <a:rPr lang="bg-BG" dirty="0" smtClean="0">
                <a:latin typeface="Times New Roman" pitchFamily="18" charset="0"/>
                <a:cs typeface="Times New Roman" pitchFamily="18" charset="0"/>
              </a:rPr>
              <a:t>	Първоначално пиезокристалът се намира в състояние на покой.</a:t>
            </a:r>
          </a:p>
          <a:p>
            <a:pPr>
              <a:buNone/>
            </a:pPr>
            <a:endParaRPr lang="bg-BG" dirty="0">
              <a:latin typeface="Times New Roman" pitchFamily="18" charset="0"/>
              <a:cs typeface="Times New Roman" pitchFamily="18" charset="0"/>
            </a:endParaRPr>
          </a:p>
        </p:txBody>
      </p:sp>
      <p:pic>
        <p:nvPicPr>
          <p:cNvPr id="5" name="Picture 4" descr="6.jpg"/>
          <p:cNvPicPr>
            <a:picLocks noChangeAspect="1"/>
          </p:cNvPicPr>
          <p:nvPr/>
        </p:nvPicPr>
        <p:blipFill>
          <a:blip r:embed="rId2" cstate="print"/>
          <a:stretch>
            <a:fillRect/>
          </a:stretch>
        </p:blipFill>
        <p:spPr>
          <a:xfrm>
            <a:off x="4499992" y="3429000"/>
            <a:ext cx="4511656" cy="2232248"/>
          </a:xfrm>
          <a:prstGeom prst="rect">
            <a:avLst/>
          </a:prstGeom>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593304"/>
            <a:ext cx="8136904" cy="6264696"/>
          </a:xfrm>
        </p:spPr>
        <p:txBody>
          <a:bodyPr>
            <a:normAutofit/>
          </a:bodyPr>
          <a:lstStyle/>
          <a:p>
            <a:pPr algn="just">
              <a:buNone/>
            </a:pPr>
            <a:r>
              <a:rPr lang="bg-BG" dirty="0" smtClean="0">
                <a:latin typeface="Times New Roman" pitchFamily="18" charset="0"/>
                <a:cs typeface="Times New Roman" pitchFamily="18" charset="0"/>
              </a:rPr>
              <a:t>		При подаване на напрежение към кристала, той се деформира, като заедно с това деформира и вибрационната пластина. Oбемът на камерата се увеличава и постъпващото мастило запълва цялото пространство. В този момент се определя размерът на капката. Колкото по-силно се извива кристалът, толкова повече мастило постъпва в камерата и толкова по-голяма ще бъде изстрелваната капка.</a:t>
            </a:r>
            <a:endParaRPr lang="bg-BG" dirty="0">
              <a:latin typeface="Times New Roman" pitchFamily="18" charset="0"/>
              <a:cs typeface="Times New Roman" pitchFamily="18" charset="0"/>
            </a:endParaRPr>
          </a:p>
        </p:txBody>
      </p:sp>
      <p:pic>
        <p:nvPicPr>
          <p:cNvPr id="5" name="Picture 4" descr="7.jpg"/>
          <p:cNvPicPr>
            <a:picLocks noChangeAspect="1"/>
          </p:cNvPicPr>
          <p:nvPr/>
        </p:nvPicPr>
        <p:blipFill>
          <a:blip r:embed="rId2" cstate="print"/>
          <a:stretch>
            <a:fillRect/>
          </a:stretch>
        </p:blipFill>
        <p:spPr>
          <a:xfrm>
            <a:off x="4283968" y="4293096"/>
            <a:ext cx="4441636" cy="2088232"/>
          </a:xfrm>
          <a:prstGeom prst="rect">
            <a:avLst/>
          </a:prstGeom>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5940152" cy="4248472"/>
          </a:xfrm>
        </p:spPr>
        <p:txBody>
          <a:bodyPr/>
          <a:lstStyle/>
          <a:p>
            <a:pPr algn="just">
              <a:buNone/>
            </a:pPr>
            <a:r>
              <a:rPr lang="bg-BG" dirty="0" smtClean="0"/>
              <a:t/>
            </a:r>
            <a:br>
              <a:rPr lang="bg-BG" dirty="0" smtClean="0"/>
            </a:br>
            <a:r>
              <a:rPr lang="bg-BG" dirty="0" smtClean="0"/>
              <a:t>	</a:t>
            </a:r>
            <a:r>
              <a:rPr lang="bg-BG" dirty="0" smtClean="0">
                <a:latin typeface="Times New Roman" pitchFamily="18" charset="0"/>
                <a:cs typeface="Times New Roman" pitchFamily="18" charset="0"/>
              </a:rPr>
              <a:t>Накрая на кристала се подава напрежение с обратен поляритет. Той се деформира в обратна посока, вследствие на което обемът на мастилената камера рязко се съкращава и капката се изстрелва.</a:t>
            </a:r>
          </a:p>
          <a:p>
            <a:pPr>
              <a:buNone/>
            </a:pPr>
            <a:endParaRPr lang="bg-BG" dirty="0"/>
          </a:p>
        </p:txBody>
      </p:sp>
      <p:pic>
        <p:nvPicPr>
          <p:cNvPr id="5" name="Picture 4" descr="8.jpg"/>
          <p:cNvPicPr>
            <a:picLocks noChangeAspect="1"/>
          </p:cNvPicPr>
          <p:nvPr/>
        </p:nvPicPr>
        <p:blipFill>
          <a:blip r:embed="rId2" cstate="print"/>
          <a:stretch>
            <a:fillRect/>
          </a:stretch>
        </p:blipFill>
        <p:spPr>
          <a:xfrm>
            <a:off x="4932040" y="3861048"/>
            <a:ext cx="3168352" cy="2234522"/>
          </a:xfrm>
          <a:prstGeom prst="rect">
            <a:avLst/>
          </a:prstGeom>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icro Piezo technology explanation and animation - piezoelectric - YouTube.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908720"/>
            <a:ext cx="4953744" cy="1066800"/>
          </a:xfrm>
        </p:spPr>
        <p:txBody>
          <a:bodyPr>
            <a:normAutofit/>
          </a:bodyPr>
          <a:lstStyle/>
          <a:p>
            <a:r>
              <a:rPr lang="bg-BG" sz="4200" dirty="0" smtClean="0">
                <a:latin typeface="Times New Roman" pitchFamily="18" charset="0"/>
                <a:cs typeface="Times New Roman" pitchFamily="18" charset="0"/>
              </a:rPr>
              <a:t>Непрекъснат печат</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a:xfrm>
            <a:off x="611560" y="2780928"/>
            <a:ext cx="8229600" cy="3560408"/>
          </a:xfrm>
        </p:spPr>
        <p:txBody>
          <a:bodyPr/>
          <a:lstStyle/>
          <a:p>
            <a:pPr algn="just">
              <a:buNone/>
            </a:pPr>
            <a:r>
              <a:rPr lang="bg-BG" dirty="0" smtClean="0"/>
              <a:t>	</a:t>
            </a:r>
            <a:r>
              <a:rPr lang="bg-BG" dirty="0" smtClean="0">
                <a:latin typeface="Times New Roman" pitchFamily="18" charset="0"/>
                <a:cs typeface="Times New Roman" pitchFamily="18" charset="0"/>
              </a:rPr>
              <a:t>	Името на метода произлиза от това, че постоянно се подава мастило със скорост, която се определя от модулатор. Патентът за този способ за печат принадлежи на Уилям Томсън от 1867.</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229600" cy="4325112"/>
          </a:xfrm>
        </p:spPr>
        <p:txBody>
          <a:bodyPr>
            <a:normAutofit/>
          </a:bodyPr>
          <a:lstStyle/>
          <a:p>
            <a:pPr algn="just">
              <a:buNone/>
            </a:pPr>
            <a:r>
              <a:rPr lang="bg-BG" dirty="0" smtClean="0"/>
              <a:t>		</a:t>
            </a:r>
            <a:r>
              <a:rPr lang="bg-BG" dirty="0" smtClean="0">
                <a:latin typeface="Times New Roman" pitchFamily="18" charset="0"/>
                <a:cs typeface="Times New Roman" pitchFamily="18" charset="0"/>
              </a:rPr>
              <a:t>Процесът се реализира, като под налягане в дюзата на печатащата глава се подава мастило, което на изхода от дюзата се разбива на последователност от микрокапки, с обем няколко десетки pl. Някои от капките мастило получават заряд, след това чрез отклоняваща система заредените капчици се отклоняват от печатната повърхност и върху нея попадат само тези капки, които се изискват за изображението. </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bg-BG" dirty="0" smtClean="0"/>
              <a:t>		</a:t>
            </a:r>
            <a:r>
              <a:rPr lang="bg-BG" dirty="0" smtClean="0">
                <a:latin typeface="Times New Roman" pitchFamily="18" charset="0"/>
                <a:cs typeface="Times New Roman" pitchFamily="18" charset="0"/>
              </a:rPr>
              <a:t>Останалите се събират в контейнер, след което се връщат обратно в основния резервоар. С промяна на напрежението на електрическото поле на системата може да се управлява траекторията на капките. Те или попадат на хартията, или се улавят и се връщат в резервоара за мастило.</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548680"/>
            <a:ext cx="7164288" cy="3672408"/>
          </a:xfrm>
        </p:spPr>
        <p:txBody>
          <a:bodyPr/>
          <a:lstStyle/>
          <a:p>
            <a:pPr algn="just">
              <a:buNone/>
            </a:pPr>
            <a:r>
              <a:rPr lang="bg-BG" dirty="0" smtClean="0"/>
              <a:t>		</a:t>
            </a:r>
            <a:r>
              <a:rPr lang="bg-BG" dirty="0" smtClean="0">
                <a:latin typeface="Times New Roman" pitchFamily="18" charset="0"/>
                <a:cs typeface="Times New Roman" pitchFamily="18" charset="0"/>
              </a:rPr>
              <a:t>Скоростта на печат е ниска, но се получава отлично качество при цветните изображения. </a:t>
            </a:r>
            <a:endParaRPr lang="bg-BG" dirty="0">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059832" y="1412776"/>
            <a:ext cx="5904656" cy="5184576"/>
          </a:xfrm>
          <a:prstGeom prst="rect">
            <a:avLst/>
          </a:prstGeom>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g-BG" sz="4200" dirty="0" smtClean="0">
                <a:latin typeface="Times New Roman" pitchFamily="18" charset="0"/>
                <a:cs typeface="Times New Roman" pitchFamily="18" charset="0"/>
              </a:rPr>
              <a:t>Видове мастила</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bg-BG" dirty="0" smtClean="0"/>
              <a:t>		</a:t>
            </a:r>
            <a:r>
              <a:rPr lang="bg-BG" dirty="0" smtClean="0">
                <a:latin typeface="Times New Roman" pitchFamily="18" charset="0"/>
                <a:cs typeface="Times New Roman" pitchFamily="18" charset="0"/>
              </a:rPr>
              <a:t>Основния проблем при мастилата за мастиленоструйните принтери е конфликтът от нуждите те да бъдат едновременно трайни след като попаднат върху повърхността, но в същото време да се разпръскват лесно и да не засъхват преди да са нанесени.</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532888"/>
            <a:ext cx="8229600" cy="4325112"/>
          </a:xfrm>
        </p:spPr>
        <p:txBody>
          <a:bodyPr/>
          <a:lstStyle/>
          <a:p>
            <a:pPr>
              <a:buFont typeface="Wingdings 3" pitchFamily="18" charset="2"/>
              <a:buChar char="e"/>
            </a:pPr>
            <a:r>
              <a:rPr lang="bg-BG" dirty="0" smtClean="0">
                <a:latin typeface="Times New Roman" pitchFamily="18" charset="0"/>
                <a:cs typeface="Times New Roman" pitchFamily="18" charset="0"/>
              </a:rPr>
              <a:t>Видове </a:t>
            </a:r>
            <a:r>
              <a:rPr lang="bg-BG" dirty="0" smtClean="0">
                <a:latin typeface="Times New Roman" pitchFamily="18" charset="0"/>
                <a:cs typeface="Times New Roman" pitchFamily="18" charset="0"/>
              </a:rPr>
              <a:t>печатащи глави</a:t>
            </a:r>
          </a:p>
          <a:p>
            <a:pPr>
              <a:buFont typeface="Wingdings 3" pitchFamily="18" charset="2"/>
              <a:buChar char="e"/>
            </a:pPr>
            <a:r>
              <a:rPr lang="bg-BG" dirty="0" smtClean="0">
                <a:latin typeface="Times New Roman" pitchFamily="18" charset="0"/>
                <a:cs typeface="Times New Roman" pitchFamily="18" charset="0"/>
              </a:rPr>
              <a:t>Дюзи</a:t>
            </a:r>
          </a:p>
          <a:p>
            <a:pPr>
              <a:buFont typeface="Wingdings 3" pitchFamily="18" charset="2"/>
              <a:buChar char="e"/>
            </a:pPr>
            <a:r>
              <a:rPr lang="bg-BG" dirty="0" smtClean="0">
                <a:latin typeface="Times New Roman" pitchFamily="18" charset="0"/>
                <a:cs typeface="Times New Roman" pitchFamily="18" charset="0"/>
              </a:rPr>
              <a:t>Засъхване на мастилото</a:t>
            </a:r>
          </a:p>
          <a:p>
            <a:pPr>
              <a:buFont typeface="Wingdings 3" pitchFamily="18" charset="2"/>
              <a:buChar char="e"/>
            </a:pPr>
            <a:r>
              <a:rPr lang="bg-BG" dirty="0" smtClean="0">
                <a:latin typeface="Times New Roman" pitchFamily="18" charset="0"/>
                <a:cs typeface="Times New Roman" pitchFamily="18" charset="0"/>
              </a:rPr>
              <a:t>Портове и </a:t>
            </a:r>
            <a:r>
              <a:rPr lang="bg-BG" dirty="0" smtClean="0">
                <a:latin typeface="Times New Roman" pitchFamily="18" charset="0"/>
                <a:cs typeface="Times New Roman" pitchFamily="18" charset="0"/>
              </a:rPr>
              <a:t>интерфейси</a:t>
            </a:r>
            <a:endParaRPr lang="en-US" dirty="0" smtClean="0">
              <a:latin typeface="Times New Roman" pitchFamily="18" charset="0"/>
              <a:cs typeface="Times New Roman" pitchFamily="18" charset="0"/>
            </a:endParaRPr>
          </a:p>
          <a:p>
            <a:pPr>
              <a:buFont typeface="Wingdings 3" pitchFamily="18" charset="2"/>
              <a:buChar char="e"/>
            </a:pPr>
            <a:r>
              <a:rPr lang="bg-BG" dirty="0" smtClean="0">
                <a:latin typeface="Times New Roman" pitchFamily="18" charset="0"/>
                <a:cs typeface="Times New Roman" pitchFamily="18" charset="0"/>
              </a:rPr>
              <a:t>Характеристики</a:t>
            </a:r>
          </a:p>
          <a:p>
            <a:pPr>
              <a:buFont typeface="Wingdings 3" pitchFamily="18" charset="2"/>
              <a:buChar char="e"/>
            </a:pPr>
            <a:r>
              <a:rPr lang="bg-BG" dirty="0" smtClean="0">
                <a:latin typeface="Times New Roman" pitchFamily="18" charset="0"/>
                <a:cs typeface="Times New Roman" pitchFamily="18" charset="0"/>
              </a:rPr>
              <a:t>Какъв принтер да изберем?</a:t>
            </a:r>
            <a:endParaRPr lang="bg-BG" dirty="0" smtClean="0">
              <a:latin typeface="Times New Roman" pitchFamily="18" charset="0"/>
              <a:cs typeface="Times New Roman" pitchFamily="18" charset="0"/>
            </a:endParaRPr>
          </a:p>
          <a:p>
            <a:pPr>
              <a:buFont typeface="Wingdings 3" pitchFamily="18" charset="2"/>
              <a:buChar char="e"/>
            </a:pPr>
            <a:r>
              <a:rPr lang="bg-BG" dirty="0" smtClean="0">
                <a:latin typeface="Times New Roman" pitchFamily="18" charset="0"/>
                <a:cs typeface="Times New Roman" pitchFamily="18" charset="0"/>
              </a:rPr>
              <a:t>Използвана литература</a:t>
            </a:r>
            <a:endParaRPr lang="bg-BG" dirty="0">
              <a:latin typeface="Times New Roman" pitchFamily="18" charset="0"/>
              <a:cs typeface="Times New Roman" pitchFamily="18" charset="0"/>
            </a:endParaRPr>
          </a:p>
        </p:txBody>
      </p:sp>
      <p:pic>
        <p:nvPicPr>
          <p:cNvPr id="4" name="Picture 3" descr="funny-printer-9745411.jpg"/>
          <p:cNvPicPr>
            <a:picLocks noChangeAspect="1"/>
          </p:cNvPicPr>
          <p:nvPr/>
        </p:nvPicPr>
        <p:blipFill>
          <a:blip r:embed="rId2" cstate="print"/>
          <a:stretch>
            <a:fillRect/>
          </a:stretch>
        </p:blipFill>
        <p:spPr>
          <a:xfrm>
            <a:off x="4572000" y="620688"/>
            <a:ext cx="3657600" cy="3118104"/>
          </a:xfrm>
          <a:prstGeom prst="rect">
            <a:avLst/>
          </a:prstGeom>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88840"/>
            <a:ext cx="8229600" cy="4325112"/>
          </a:xfrm>
        </p:spPr>
        <p:txBody>
          <a:bodyPr/>
          <a:lstStyle/>
          <a:p>
            <a:pPr algn="just">
              <a:buNone/>
            </a:pPr>
            <a:r>
              <a:rPr lang="bg-BG" dirty="0" smtClean="0"/>
              <a:t>	</a:t>
            </a:r>
            <a:r>
              <a:rPr lang="bg-BG" dirty="0" smtClean="0">
                <a:latin typeface="Times New Roman" pitchFamily="18" charset="0"/>
                <a:cs typeface="Times New Roman" pitchFamily="18" charset="0"/>
              </a:rPr>
              <a:t>	В мастиленоструйния печат се използват няколко вида мастила, всеки от които има своите предимства и недостатъци. Повечето принтери за обща употреба използват мастила на водна основа, като багрилно и пигментно мастило. Мастилата на водна основа главно се ползват от принтери с термален печат, тъй като техните глави изискват вода за да функционират.</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bg-BG" dirty="0" smtClean="0"/>
              <a:t>		</a:t>
            </a:r>
            <a:r>
              <a:rPr lang="bg-BG" dirty="0" smtClean="0">
                <a:latin typeface="Times New Roman" pitchFamily="18" charset="0"/>
                <a:cs typeface="Times New Roman" pitchFamily="18" charset="0"/>
              </a:rPr>
              <a:t>Повечето професионални принтери не ползват такива мастила, тъй като имат слаба водо- и </a:t>
            </a:r>
            <a:r>
              <a:rPr lang="en-US" dirty="0" smtClean="0">
                <a:latin typeface="Times New Roman" pitchFamily="18" charset="0"/>
                <a:cs typeface="Times New Roman" pitchFamily="18" charset="0"/>
              </a:rPr>
              <a:t>UV</a:t>
            </a:r>
            <a:r>
              <a:rPr lang="bg-BG" dirty="0" smtClean="0">
                <a:latin typeface="Times New Roman" pitchFamily="18" charset="0"/>
                <a:cs typeface="Times New Roman" pitchFamily="18" charset="0"/>
              </a:rPr>
              <a:t> устойчивост. Те изискват по-специални мастила, повечето от които изискват пиезоструйно печатане и честа поддръжка.</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066800"/>
          </a:xfrm>
        </p:spPr>
        <p:txBody>
          <a:bodyPr/>
          <a:lstStyle/>
          <a:p>
            <a:pPr algn="ctr"/>
            <a:r>
              <a:rPr lang="bg-BG" dirty="0" smtClean="0">
                <a:latin typeface="Times New Roman" pitchFamily="18" charset="0"/>
                <a:cs typeface="Times New Roman" pitchFamily="18" charset="0"/>
              </a:rPr>
              <a:t>Багрилно мастило</a:t>
            </a:r>
            <a:endParaRPr lang="bg-BG" dirty="0">
              <a:latin typeface="Times New Roman" pitchFamily="18" charset="0"/>
              <a:cs typeface="Times New Roman" pitchFamily="18" charset="0"/>
            </a:endParaRPr>
          </a:p>
        </p:txBody>
      </p:sp>
      <p:sp>
        <p:nvSpPr>
          <p:cNvPr id="3" name="Content Placeholder 2"/>
          <p:cNvSpPr>
            <a:spLocks noGrp="1"/>
          </p:cNvSpPr>
          <p:nvPr>
            <p:ph idx="1"/>
          </p:nvPr>
        </p:nvSpPr>
        <p:spPr>
          <a:xfrm>
            <a:off x="0" y="1484784"/>
            <a:ext cx="8697144" cy="4325112"/>
          </a:xfrm>
        </p:spPr>
        <p:txBody>
          <a:bodyPr/>
          <a:lstStyle/>
          <a:p>
            <a:pPr algn="just">
              <a:buNone/>
            </a:pPr>
            <a:r>
              <a:rPr lang="bg-BG" dirty="0" smtClean="0"/>
              <a:t>		</a:t>
            </a:r>
            <a:r>
              <a:rPr lang="bg-BG" dirty="0" smtClean="0">
                <a:latin typeface="Times New Roman" pitchFamily="18" charset="0"/>
                <a:cs typeface="Times New Roman" pitchFamily="18" charset="0"/>
              </a:rPr>
              <a:t>Това е най-евтиното мастило, най-често намиращо употреба в монохромното принтиране. Въпреки това, то е налично в до десет цвята. Макар да е много евтино в сравнение с другите мастила, контрастът при печат е много висок. Основните му недостатъци са липсата на водоустойчивост, както и бавното му изсъхване.</a:t>
            </a:r>
          </a:p>
          <a:p>
            <a:pPr>
              <a:buNone/>
            </a:pPr>
            <a:endParaRPr lang="bg-BG" dirty="0"/>
          </a:p>
        </p:txBody>
      </p:sp>
      <p:pic>
        <p:nvPicPr>
          <p:cNvPr id="4" name="Picture 3" descr="Dye_based_ink_INKSYSTEM_cyan__1000_1.jpg"/>
          <p:cNvPicPr>
            <a:picLocks noChangeAspect="1"/>
          </p:cNvPicPr>
          <p:nvPr/>
        </p:nvPicPr>
        <p:blipFill>
          <a:blip r:embed="rId2" cstate="print"/>
          <a:stretch>
            <a:fillRect/>
          </a:stretch>
        </p:blipFill>
        <p:spPr>
          <a:xfrm>
            <a:off x="4932040" y="4221088"/>
            <a:ext cx="3960440" cy="2495077"/>
          </a:xfrm>
          <a:prstGeom prst="rect">
            <a:avLst/>
          </a:prstGeom>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066800"/>
          </a:xfrm>
        </p:spPr>
        <p:txBody>
          <a:bodyPr/>
          <a:lstStyle/>
          <a:p>
            <a:pPr algn="ctr"/>
            <a:r>
              <a:rPr lang="bg-BG" dirty="0" smtClean="0">
                <a:latin typeface="Times New Roman" pitchFamily="18" charset="0"/>
                <a:cs typeface="Times New Roman" pitchFamily="18" charset="0"/>
              </a:rPr>
              <a:t>Пигментно мастило</a:t>
            </a:r>
            <a:endParaRPr lang="bg-BG" dirty="0">
              <a:latin typeface="Times New Roman" pitchFamily="18" charset="0"/>
              <a:cs typeface="Times New Roman" pitchFamily="18" charset="0"/>
            </a:endParaRPr>
          </a:p>
        </p:txBody>
      </p:sp>
      <p:sp>
        <p:nvSpPr>
          <p:cNvPr id="3" name="Content Placeholder 2"/>
          <p:cNvSpPr>
            <a:spLocks noGrp="1"/>
          </p:cNvSpPr>
          <p:nvPr>
            <p:ph idx="1"/>
          </p:nvPr>
        </p:nvSpPr>
        <p:spPr>
          <a:xfrm>
            <a:off x="179512" y="1556792"/>
            <a:ext cx="8229600" cy="4325112"/>
          </a:xfrm>
        </p:spPr>
        <p:txBody>
          <a:bodyPr/>
          <a:lstStyle/>
          <a:p>
            <a:pPr algn="just">
              <a:buNone/>
            </a:pPr>
            <a:r>
              <a:rPr lang="bg-BG" dirty="0" smtClean="0"/>
              <a:t>	</a:t>
            </a:r>
            <a:r>
              <a:rPr lang="bg-BG" dirty="0" smtClean="0">
                <a:latin typeface="Times New Roman" pitchFamily="18" charset="0"/>
                <a:cs typeface="Times New Roman" pitchFamily="18" charset="0"/>
              </a:rPr>
              <a:t>	Основната съставка на това мастило са органични химични съединения, които се изпаряват лесно при стайна температура. Цветът е постигнат чрез пигменти. Най-голямото предимство на този тип мастило е неговата трайност – отпечатаното няма да изсветлее и избледнее с времето.</a:t>
            </a:r>
            <a:endParaRPr lang="bg-BG" dirty="0">
              <a:latin typeface="Times New Roman" pitchFamily="18" charset="0"/>
              <a:cs typeface="Times New Roman" pitchFamily="18" charset="0"/>
            </a:endParaRPr>
          </a:p>
        </p:txBody>
      </p:sp>
      <p:pic>
        <p:nvPicPr>
          <p:cNvPr id="4" name="Picture 3" descr="Pigment_ink_INKSYSTEM_magenta_1000_ml_1.jpg"/>
          <p:cNvPicPr>
            <a:picLocks noChangeAspect="1"/>
          </p:cNvPicPr>
          <p:nvPr/>
        </p:nvPicPr>
        <p:blipFill>
          <a:blip r:embed="rId2" cstate="print"/>
          <a:stretch>
            <a:fillRect/>
          </a:stretch>
        </p:blipFill>
        <p:spPr>
          <a:xfrm>
            <a:off x="4355976" y="4337720"/>
            <a:ext cx="4000444" cy="2520280"/>
          </a:xfrm>
          <a:prstGeom prst="rect">
            <a:avLst/>
          </a:prstGeom>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bg-BG" dirty="0" smtClean="0"/>
              <a:t>		</a:t>
            </a:r>
            <a:r>
              <a:rPr lang="bg-BG" dirty="0" smtClean="0">
                <a:latin typeface="Times New Roman" pitchFamily="18" charset="0"/>
                <a:cs typeface="Times New Roman" pitchFamily="18" charset="0"/>
              </a:rPr>
              <a:t>Водоустойчиво е, а скоростта му на изсъхване е до 100 пъти по-голяма от тази на багрилното мастило. В сравнение с него предлага по-висок контраст, но по-ниска яркост. Цената му е по-висока, но употребата му в домашните принтери е широко разпространена.</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229600" cy="4325112"/>
          </a:xfrm>
        </p:spPr>
        <p:txBody>
          <a:bodyPr/>
          <a:lstStyle/>
          <a:p>
            <a:pPr algn="just">
              <a:buNone/>
            </a:pPr>
            <a:r>
              <a:rPr lang="bg-BG" dirty="0" smtClean="0"/>
              <a:t>		</a:t>
            </a:r>
            <a:r>
              <a:rPr lang="bg-BG" dirty="0" smtClean="0">
                <a:latin typeface="Times New Roman" pitchFamily="18" charset="0"/>
                <a:cs typeface="Times New Roman" pitchFamily="18" charset="0"/>
              </a:rPr>
              <a:t>Друг негов недостатък са изпаренията, които се отделят докато печата. От това и произлизат двата типа пигментни мастила – твърди и меки. Твърдите се използват за промишлени цели тъй като са много устойчиви, но изискват специални вентилирани помещения. За разлика от тях меките могат да се ползват навсякъде, но не предлагат същата издръжливост.</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66800"/>
          </a:xfrm>
        </p:spPr>
        <p:txBody>
          <a:bodyPr/>
          <a:lstStyle/>
          <a:p>
            <a:pPr algn="ctr"/>
            <a:r>
              <a:rPr lang="en-US" dirty="0" smtClean="0">
                <a:latin typeface="Times New Roman" pitchFamily="18" charset="0"/>
                <a:cs typeface="Times New Roman" pitchFamily="18" charset="0"/>
              </a:rPr>
              <a:t>UV </a:t>
            </a:r>
            <a:r>
              <a:rPr lang="bg-BG" dirty="0" smtClean="0">
                <a:latin typeface="Times New Roman" pitchFamily="18" charset="0"/>
                <a:cs typeface="Times New Roman" pitchFamily="18" charset="0"/>
              </a:rPr>
              <a:t>мастило </a:t>
            </a:r>
            <a:endParaRPr lang="bg-BG" dirty="0">
              <a:latin typeface="Times New Roman" pitchFamily="18" charset="0"/>
              <a:cs typeface="Times New Roman" pitchFamily="18" charset="0"/>
            </a:endParaRPr>
          </a:p>
        </p:txBody>
      </p:sp>
      <p:sp>
        <p:nvSpPr>
          <p:cNvPr id="3" name="Content Placeholder 2"/>
          <p:cNvSpPr>
            <a:spLocks noGrp="1"/>
          </p:cNvSpPr>
          <p:nvPr>
            <p:ph idx="1"/>
          </p:nvPr>
        </p:nvSpPr>
        <p:spPr>
          <a:xfrm>
            <a:off x="0" y="1484784"/>
            <a:ext cx="9144000" cy="4325112"/>
          </a:xfrm>
        </p:spPr>
        <p:txBody>
          <a:bodyPr/>
          <a:lstStyle/>
          <a:p>
            <a:pPr algn="just">
              <a:buNone/>
            </a:pPr>
            <a:r>
              <a:rPr lang="bg-BG" dirty="0" smtClean="0"/>
              <a:t>		</a:t>
            </a:r>
            <a:r>
              <a:rPr lang="bg-BG" dirty="0" smtClean="0">
                <a:latin typeface="Times New Roman" pitchFamily="18" charset="0"/>
                <a:cs typeface="Times New Roman" pitchFamily="18" charset="0"/>
              </a:rPr>
              <a:t>Съставено е главно от акрилни мономери. Формулата на мастилото е такава, че то да се променя от течност до втвърден филм почти мигновено след излагане на UV лъчение от ултравиолетова лампа. Тъй като не засъхва в печатащата глава, проблеми с дюзите, използващи UV мастило практически не се наблюдават.</a:t>
            </a:r>
            <a:endParaRPr lang="bg-BG" dirty="0">
              <a:latin typeface="Times New Roman" pitchFamily="18" charset="0"/>
              <a:cs typeface="Times New Roman" pitchFamily="18" charset="0"/>
            </a:endParaRPr>
          </a:p>
        </p:txBody>
      </p:sp>
      <p:pic>
        <p:nvPicPr>
          <p:cNvPr id="5" name="Picture 4" descr="-uv-.jpg"/>
          <p:cNvPicPr>
            <a:picLocks noChangeAspect="1"/>
          </p:cNvPicPr>
          <p:nvPr/>
        </p:nvPicPr>
        <p:blipFill>
          <a:blip r:embed="rId2" cstate="print"/>
          <a:stretch>
            <a:fillRect/>
          </a:stretch>
        </p:blipFill>
        <p:spPr>
          <a:xfrm>
            <a:off x="2267744" y="4077072"/>
            <a:ext cx="3384376" cy="2519480"/>
          </a:xfrm>
          <a:prstGeom prst="rect">
            <a:avLst/>
          </a:prstGeom>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bg-BG" dirty="0" smtClean="0"/>
              <a:t>		</a:t>
            </a:r>
            <a:r>
              <a:rPr lang="bg-BG" dirty="0" smtClean="0">
                <a:latin typeface="Times New Roman" pitchFamily="18" charset="0"/>
                <a:cs typeface="Times New Roman" pitchFamily="18" charset="0"/>
              </a:rPr>
              <a:t>Друга положителна особеност е, че това мастило е безвредно за околната среда. Недостатъците са високата цена, необходимостта от специално и скъпо оборудване за неговата употреба, както и това, че </a:t>
            </a:r>
            <a:r>
              <a:rPr lang="en-US" dirty="0" smtClean="0">
                <a:latin typeface="Times New Roman" pitchFamily="18" charset="0"/>
                <a:cs typeface="Times New Roman" pitchFamily="18" charset="0"/>
              </a:rPr>
              <a:t>UV</a:t>
            </a:r>
            <a:r>
              <a:rPr lang="bg-BG" dirty="0" smtClean="0">
                <a:latin typeface="Times New Roman" pitchFamily="18" charset="0"/>
                <a:cs typeface="Times New Roman" pitchFamily="18" charset="0"/>
              </a:rPr>
              <a:t> мастилото е обемисто и придава релеф върху напечатаното от него, като върху еластични повърхности понякога дори се напуква.</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bg-BG" dirty="0" smtClean="0"/>
              <a:t>		</a:t>
            </a:r>
            <a:r>
              <a:rPr lang="bg-BG" dirty="0" smtClean="0">
                <a:latin typeface="Times New Roman" pitchFamily="18" charset="0"/>
                <a:cs typeface="Times New Roman" pitchFamily="18" charset="0"/>
              </a:rPr>
              <a:t>Поради това често се използва върху пластмаси, дърво и алуминий, където това не е проблем, а се търси максимална трайност </a:t>
            </a:r>
            <a:r>
              <a:rPr lang="bg-BG" smtClean="0">
                <a:latin typeface="Times New Roman" pitchFamily="18" charset="0"/>
                <a:cs typeface="Times New Roman" pitchFamily="18" charset="0"/>
              </a:rPr>
              <a:t>и издръжливост</a:t>
            </a:r>
            <a:r>
              <a:rPr lang="bg-BG" dirty="0" smtClean="0">
                <a:latin typeface="Times New Roman" pitchFamily="18" charset="0"/>
                <a:cs typeface="Times New Roman" pitchFamily="18" charset="0"/>
              </a:rPr>
              <a:t>.</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8784976" cy="1066800"/>
          </a:xfrm>
        </p:spPr>
        <p:txBody>
          <a:bodyPr>
            <a:noAutofit/>
          </a:bodyPr>
          <a:lstStyle/>
          <a:p>
            <a:r>
              <a:rPr lang="bg-BG" dirty="0" smtClean="0">
                <a:latin typeface="Times New Roman" pitchFamily="18" charset="0"/>
                <a:cs typeface="Times New Roman" pitchFamily="18" charset="0"/>
              </a:rPr>
              <a:t>Изисквания към използваните мастила</a:t>
            </a:r>
            <a:endParaRPr lang="bg-BG" dirty="0">
              <a:latin typeface="Times New Roman" pitchFamily="18" charset="0"/>
              <a:cs typeface="Times New Roman" pitchFamily="18" charset="0"/>
            </a:endParaRPr>
          </a:p>
        </p:txBody>
      </p:sp>
      <p:sp>
        <p:nvSpPr>
          <p:cNvPr id="3" name="Content Placeholder 2"/>
          <p:cNvSpPr>
            <a:spLocks noGrp="1"/>
          </p:cNvSpPr>
          <p:nvPr>
            <p:ph idx="1"/>
          </p:nvPr>
        </p:nvSpPr>
        <p:spPr>
          <a:xfrm>
            <a:off x="467544" y="1988840"/>
            <a:ext cx="8229600" cy="4325112"/>
          </a:xfrm>
        </p:spPr>
        <p:txBody>
          <a:bodyPr/>
          <a:lstStyle/>
          <a:p>
            <a:pPr algn="just">
              <a:buNone/>
            </a:pPr>
            <a:r>
              <a:rPr lang="bg-BG" dirty="0" smtClean="0"/>
              <a:t>	</a:t>
            </a:r>
            <a:r>
              <a:rPr lang="bg-BG" dirty="0" smtClean="0">
                <a:latin typeface="Times New Roman" pitchFamily="18" charset="0"/>
                <a:cs typeface="Times New Roman" pitchFamily="18" charset="0"/>
              </a:rPr>
              <a:t>	След като разгледахме видовете мастила при мастиленоструен печат,  можем да споменем следните изисквания към тях:</a:t>
            </a:r>
            <a:br>
              <a:rPr lang="bg-BG" dirty="0" smtClean="0">
                <a:latin typeface="Times New Roman" pitchFamily="18" charset="0"/>
                <a:cs typeface="Times New Roman" pitchFamily="18" charset="0"/>
              </a:rPr>
            </a:br>
            <a:endParaRPr lang="bg-BG" dirty="0" smtClean="0">
              <a:latin typeface="Times New Roman" pitchFamily="18" charset="0"/>
              <a:cs typeface="Times New Roman" pitchFamily="18" charset="0"/>
            </a:endParaRPr>
          </a:p>
          <a:p>
            <a:pPr lvl="0" algn="just">
              <a:buFont typeface="Wingdings" pitchFamily="2" charset="2"/>
              <a:buChar char="ü"/>
            </a:pPr>
            <a:r>
              <a:rPr lang="bg-BG" dirty="0" smtClean="0">
                <a:latin typeface="Times New Roman" pitchFamily="18" charset="0"/>
                <a:cs typeface="Times New Roman" pitchFamily="18" charset="0"/>
              </a:rPr>
              <a:t>да бъдат съвместими с материала, от който е изработен печатащият механизъм;</a:t>
            </a:r>
          </a:p>
          <a:p>
            <a:pPr lvl="0" algn="just">
              <a:buFont typeface="Wingdings" pitchFamily="2" charset="2"/>
              <a:buChar char="ü"/>
            </a:pPr>
            <a:r>
              <a:rPr lang="bg-BG" dirty="0" smtClean="0">
                <a:latin typeface="Times New Roman" pitchFamily="18" charset="0"/>
                <a:cs typeface="Times New Roman" pitchFamily="18" charset="0"/>
              </a:rPr>
              <a:t>да не образуват отлагания в каналите и дюзите, както и да не се разслояват;</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764704"/>
            <a:ext cx="7330008" cy="1066800"/>
          </a:xfrm>
        </p:spPr>
        <p:txBody>
          <a:bodyPr>
            <a:normAutofit/>
          </a:bodyPr>
          <a:lstStyle/>
          <a:p>
            <a:r>
              <a:rPr lang="bg-BG" sz="4200" dirty="0" smtClean="0">
                <a:latin typeface="Times New Roman" pitchFamily="18" charset="0"/>
                <a:cs typeface="Times New Roman" pitchFamily="18" charset="0"/>
              </a:rPr>
              <a:t>Въведение в принтерите</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a:xfrm>
            <a:off x="0" y="2060848"/>
            <a:ext cx="5436096" cy="4104456"/>
          </a:xfrm>
        </p:spPr>
        <p:txBody>
          <a:bodyPr>
            <a:normAutofit/>
          </a:bodyPr>
          <a:lstStyle/>
          <a:p>
            <a:pPr algn="just">
              <a:buNone/>
            </a:pPr>
            <a:r>
              <a:rPr lang="bg-BG" dirty="0" smtClean="0"/>
              <a:t>	</a:t>
            </a:r>
            <a:r>
              <a:rPr lang="bg-BG" dirty="0" smtClean="0">
                <a:latin typeface="Times New Roman" pitchFamily="18" charset="0"/>
                <a:cs typeface="Times New Roman" pitchFamily="18" charset="0"/>
              </a:rPr>
              <a:t>	Принтерите са компютърни периферни устройства, които служат за печат върху хартия (или друг материал) на текст или изображение.</a:t>
            </a:r>
            <a:endParaRPr lang="bg-BG" dirty="0">
              <a:latin typeface="Times New Roman" pitchFamily="18" charset="0"/>
              <a:cs typeface="Times New Roman" pitchFamily="18" charset="0"/>
            </a:endParaRPr>
          </a:p>
        </p:txBody>
      </p:sp>
      <p:pic>
        <p:nvPicPr>
          <p:cNvPr id="4" name="Picture 3" descr="images1.jpg"/>
          <p:cNvPicPr>
            <a:picLocks noChangeAspect="1"/>
          </p:cNvPicPr>
          <p:nvPr/>
        </p:nvPicPr>
        <p:blipFill>
          <a:blip r:embed="rId2" cstate="print"/>
          <a:stretch>
            <a:fillRect/>
          </a:stretch>
        </p:blipFill>
        <p:spPr>
          <a:xfrm>
            <a:off x="5436096" y="3689648"/>
            <a:ext cx="3510474" cy="3168352"/>
          </a:xfrm>
          <a:prstGeom prst="rect">
            <a:avLst/>
          </a:prstGeom>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buFont typeface="Wingdings" pitchFamily="2" charset="2"/>
              <a:buChar char="ü"/>
            </a:pPr>
            <a:r>
              <a:rPr lang="bg-BG" dirty="0" smtClean="0">
                <a:latin typeface="Times New Roman" pitchFamily="18" charset="0"/>
                <a:cs typeface="Times New Roman" pitchFamily="18" charset="0"/>
              </a:rPr>
              <a:t>да имат голям срок на годност;</a:t>
            </a:r>
          </a:p>
          <a:p>
            <a:pPr lvl="0" algn="just">
              <a:buFont typeface="Wingdings" pitchFamily="2" charset="2"/>
              <a:buChar char="ü"/>
            </a:pPr>
            <a:r>
              <a:rPr lang="bg-BG" dirty="0" smtClean="0">
                <a:latin typeface="Times New Roman" pitchFamily="18" charset="0"/>
                <a:cs typeface="Times New Roman" pitchFamily="18" charset="0"/>
              </a:rPr>
              <a:t>да притежават определена плътност, вискозитет и повърхностно напрежение при температури от 0 до 40°C;</a:t>
            </a:r>
          </a:p>
          <a:p>
            <a:pPr algn="just">
              <a:buFont typeface="Wingdings" pitchFamily="2" charset="2"/>
              <a:buChar char="ü"/>
            </a:pPr>
            <a:r>
              <a:rPr lang="bg-BG" dirty="0" smtClean="0">
                <a:latin typeface="Times New Roman" pitchFamily="18" charset="0"/>
                <a:cs typeface="Times New Roman" pitchFamily="18" charset="0"/>
              </a:rPr>
              <a:t>да не са запалими</a:t>
            </a:r>
          </a:p>
          <a:p>
            <a:pPr lvl="0">
              <a:buNone/>
            </a:pPr>
            <a:endParaRPr lang="bg-BG" dirty="0" smtClean="0"/>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066800"/>
          </a:xfrm>
        </p:spPr>
        <p:txBody>
          <a:bodyPr>
            <a:normAutofit/>
          </a:bodyPr>
          <a:lstStyle/>
          <a:p>
            <a:pPr algn="ctr"/>
            <a:r>
              <a:rPr lang="bg-BG" sz="4200" dirty="0" smtClean="0">
                <a:latin typeface="Times New Roman" pitchFamily="18" charset="0"/>
                <a:cs typeface="Times New Roman" pitchFamily="18" charset="0"/>
              </a:rPr>
              <a:t>Цветен печат</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a:xfrm>
            <a:off x="-180528" y="1124744"/>
            <a:ext cx="7560840" cy="4608512"/>
          </a:xfrm>
        </p:spPr>
        <p:txBody>
          <a:bodyPr>
            <a:normAutofit/>
          </a:bodyPr>
          <a:lstStyle/>
          <a:p>
            <a:pPr algn="just">
              <a:buNone/>
            </a:pPr>
            <a:r>
              <a:rPr lang="bg-BG" b="1" dirty="0" smtClean="0"/>
              <a:t>		</a:t>
            </a:r>
            <a:r>
              <a:rPr lang="bg-BG" dirty="0" smtClean="0">
                <a:latin typeface="Times New Roman" pitchFamily="18" charset="0"/>
                <a:cs typeface="Times New Roman" pitchFamily="18" charset="0"/>
              </a:rPr>
              <a:t>Цветовият </a:t>
            </a:r>
            <a:r>
              <a:rPr lang="bg-BG" dirty="0" smtClean="0">
                <a:latin typeface="Times New Roman" pitchFamily="18" charset="0"/>
                <a:cs typeface="Times New Roman" pitchFamily="18" charset="0"/>
              </a:rPr>
              <a:t>модел, който използват мастиленоструйните принтери, е CMYK (</a:t>
            </a:r>
            <a:r>
              <a:rPr lang="bg-BG" dirty="0" smtClean="0">
                <a:solidFill>
                  <a:srgbClr val="00B0F0"/>
                </a:solidFill>
                <a:latin typeface="Times New Roman" pitchFamily="18" charset="0"/>
                <a:cs typeface="Times New Roman" pitchFamily="18" charset="0"/>
              </a:rPr>
              <a:t>Cyan – основно синьо</a:t>
            </a:r>
            <a:r>
              <a:rPr lang="bg-BG" dirty="0" smtClean="0">
                <a:latin typeface="Times New Roman" pitchFamily="18" charset="0"/>
                <a:cs typeface="Times New Roman" pitchFamily="18" charset="0"/>
              </a:rPr>
              <a:t>, </a:t>
            </a:r>
            <a:r>
              <a:rPr lang="bg-BG" dirty="0" smtClean="0">
                <a:solidFill>
                  <a:srgbClr val="F3199B"/>
                </a:solidFill>
                <a:latin typeface="Times New Roman" pitchFamily="18" charset="0"/>
                <a:cs typeface="Times New Roman" pitchFamily="18" charset="0"/>
              </a:rPr>
              <a:t>Magenta – виолетово, почти розово</a:t>
            </a:r>
            <a:r>
              <a:rPr lang="bg-BG" dirty="0" smtClean="0">
                <a:latin typeface="Times New Roman" pitchFamily="18" charset="0"/>
                <a:cs typeface="Times New Roman" pitchFamily="18" charset="0"/>
              </a:rPr>
              <a:t>, </a:t>
            </a:r>
            <a:r>
              <a:rPr lang="bg-BG" b="1" dirty="0" smtClean="0">
                <a:ln w="900" cmpd="sng">
                  <a:solidFill>
                    <a:schemeClr val="bg2">
                      <a:lumMod val="75000"/>
                    </a:schemeClr>
                  </a:solidFill>
                  <a:prstDash val="solid"/>
                </a:ln>
                <a:solidFill>
                  <a:schemeClr val="bg2">
                    <a:lumMod val="90000"/>
                  </a:schemeClr>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Yellow – жълто</a:t>
            </a:r>
            <a:r>
              <a:rPr lang="bg-BG" dirty="0" smtClean="0">
                <a:ln>
                  <a:solidFill>
                    <a:schemeClr val="bg2">
                      <a:lumMod val="75000"/>
                    </a:schemeClr>
                  </a:solidFill>
                </a:ln>
                <a:solidFill>
                  <a:schemeClr val="bg2">
                    <a:lumMod val="90000"/>
                  </a:schemeClr>
                </a:solidFill>
                <a:latin typeface="Times New Roman" pitchFamily="18" charset="0"/>
                <a:cs typeface="Times New Roman" pitchFamily="18" charset="0"/>
              </a:rPr>
              <a:t> </a:t>
            </a:r>
            <a:r>
              <a:rPr lang="bg-BG" dirty="0" smtClean="0">
                <a:latin typeface="Times New Roman" pitchFamily="18" charset="0"/>
                <a:cs typeface="Times New Roman" pitchFamily="18" charset="0"/>
              </a:rPr>
              <a:t>и </a:t>
            </a:r>
            <a:r>
              <a:rPr lang="bg-BG" dirty="0" smtClean="0">
                <a:latin typeface="Times New Roman" pitchFamily="18" charset="0"/>
                <a:cs typeface="Times New Roman" pitchFamily="18" charset="0"/>
              </a:rPr>
              <a:t>K – Black, за черно. Буквата K се </a:t>
            </a:r>
            <a:r>
              <a:rPr lang="bg-BG" dirty="0" smtClean="0">
                <a:latin typeface="Times New Roman" pitchFamily="18" charset="0"/>
                <a:cs typeface="Times New Roman" pitchFamily="18" charset="0"/>
              </a:rPr>
              <a:t>използва</a:t>
            </a:r>
            <a:r>
              <a:rPr lang="bg-BG" dirty="0" smtClean="0">
                <a:latin typeface="Times New Roman" pitchFamily="18" charset="0"/>
                <a:cs typeface="Times New Roman" pitchFamily="18" charset="0"/>
              </a:rPr>
              <a:t>, за да се избегне объркването между blue (синьо) и black).</a:t>
            </a:r>
            <a:endParaRPr lang="bg-BG" dirty="0">
              <a:latin typeface="Times New Roman" pitchFamily="18" charset="0"/>
              <a:cs typeface="Times New Roman" pitchFamily="18" charset="0"/>
            </a:endParaRPr>
          </a:p>
        </p:txBody>
      </p:sp>
      <p:pic>
        <p:nvPicPr>
          <p:cNvPr id="5" name="Picture 4" descr="online-printing-services1.jpg"/>
          <p:cNvPicPr>
            <a:picLocks noChangeAspect="1"/>
          </p:cNvPicPr>
          <p:nvPr/>
        </p:nvPicPr>
        <p:blipFill>
          <a:blip r:embed="rId2" cstate="print"/>
          <a:stretch>
            <a:fillRect/>
          </a:stretch>
        </p:blipFill>
        <p:spPr>
          <a:xfrm>
            <a:off x="4932040" y="3831812"/>
            <a:ext cx="4211960" cy="3026188"/>
          </a:xfrm>
          <a:prstGeom prst="rect">
            <a:avLst/>
          </a:prstGeom>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8964488" cy="4325112"/>
          </a:xfrm>
        </p:spPr>
        <p:txBody>
          <a:bodyPr/>
          <a:lstStyle/>
          <a:p>
            <a:pPr algn="just">
              <a:buNone/>
            </a:pPr>
            <a:r>
              <a:rPr lang="bg-BG" dirty="0" smtClean="0"/>
              <a:t>		</a:t>
            </a:r>
            <a:r>
              <a:rPr lang="bg-BG" dirty="0" smtClean="0">
                <a:latin typeface="Times New Roman" pitchFamily="18" charset="0"/>
                <a:cs typeface="Times New Roman" pitchFamily="18" charset="0"/>
              </a:rPr>
              <a:t>На теория чистите мастила с цветове циан, магента и жълт би трябвало да произведат черен цвят, ако се припокрият. Но на практика полученият цвят е по- скоро кафеникав. Затова там, където трябва да се получат области с чист черен цвят, вместо смес на трите цвята се ползва четвърти, черен </a:t>
            </a:r>
            <a:r>
              <a:rPr lang="bg-BG" dirty="0" smtClean="0">
                <a:latin typeface="Times New Roman" pitchFamily="18" charset="0"/>
                <a:cs typeface="Times New Roman" pitchFamily="18" charset="0"/>
              </a:rPr>
              <a:t>цвят (</a:t>
            </a:r>
            <a:r>
              <a:rPr lang="bg-BG" dirty="0" smtClean="0">
                <a:latin typeface="Times New Roman" pitchFamily="18" charset="0"/>
                <a:cs typeface="Times New Roman" pitchFamily="18" charset="0"/>
              </a:rPr>
              <a:t>black,K, </a:t>
            </a:r>
            <a:r>
              <a:rPr lang="bg-BG" dirty="0" smtClean="0">
                <a:latin typeface="Times New Roman" pitchFamily="18" charset="0"/>
                <a:cs typeface="Times New Roman" pitchFamily="18" charset="0"/>
              </a:rPr>
              <a:t>Key). </a:t>
            </a:r>
            <a:endParaRPr lang="bg-BG" dirty="0">
              <a:latin typeface="Times New Roman" pitchFamily="18" charset="0"/>
              <a:cs typeface="Times New Roman" pitchFamily="18" charset="0"/>
            </a:endParaRPr>
          </a:p>
        </p:txBody>
      </p:sp>
      <p:pic>
        <p:nvPicPr>
          <p:cNvPr id="4" name="Picture 3" descr="print.jpg"/>
          <p:cNvPicPr>
            <a:picLocks noChangeAspect="1"/>
          </p:cNvPicPr>
          <p:nvPr/>
        </p:nvPicPr>
        <p:blipFill>
          <a:blip r:embed="rId2" cstate="print"/>
          <a:stretch>
            <a:fillRect/>
          </a:stretch>
        </p:blipFill>
        <p:spPr>
          <a:xfrm>
            <a:off x="5076056" y="3284984"/>
            <a:ext cx="3672408" cy="3347206"/>
          </a:xfrm>
          <a:prstGeom prst="rect">
            <a:avLst/>
          </a:prstGeom>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96"/>
            <a:ext cx="8229600" cy="4657704"/>
          </a:xfrm>
        </p:spPr>
        <p:txBody>
          <a:bodyPr/>
          <a:lstStyle/>
          <a:p>
            <a:pPr algn="just">
              <a:buNone/>
            </a:pPr>
            <a:r>
              <a:rPr lang="bg-BG" dirty="0" smtClean="0">
                <a:latin typeface="Times New Roman" pitchFamily="18" charset="0"/>
                <a:cs typeface="Times New Roman" pitchFamily="18" charset="0"/>
              </a:rPr>
              <a:t>Примери как се формират някои цветове:</a:t>
            </a:r>
            <a:br>
              <a:rPr lang="bg-BG" dirty="0" smtClean="0">
                <a:latin typeface="Times New Roman" pitchFamily="18" charset="0"/>
                <a:cs typeface="Times New Roman" pitchFamily="18" charset="0"/>
              </a:rPr>
            </a:br>
            <a:endParaRPr lang="bg-BG" dirty="0" smtClean="0">
              <a:latin typeface="Times New Roman" pitchFamily="18" charset="0"/>
              <a:cs typeface="Times New Roman" pitchFamily="18" charset="0"/>
            </a:endParaRPr>
          </a:p>
          <a:p>
            <a:pPr algn="just">
              <a:buFont typeface="Georgia" pitchFamily="18" charset="0"/>
              <a:buChar char="»"/>
            </a:pPr>
            <a:r>
              <a:rPr lang="bg-BG" dirty="0" smtClean="0">
                <a:latin typeface="Times New Roman" pitchFamily="18" charset="0"/>
                <a:cs typeface="Times New Roman" pitchFamily="18" charset="0"/>
              </a:rPr>
              <a:t> Бяло: C=0%, M=0%, Y=0%, K=0%;</a:t>
            </a:r>
          </a:p>
          <a:p>
            <a:pPr algn="just">
              <a:buFont typeface="Georgia" pitchFamily="18" charset="0"/>
              <a:buChar char="»"/>
            </a:pPr>
            <a:r>
              <a:rPr lang="bg-BG" dirty="0" smtClean="0">
                <a:latin typeface="Times New Roman" pitchFamily="18" charset="0"/>
                <a:cs typeface="Times New Roman" pitchFamily="18" charset="0"/>
              </a:rPr>
              <a:t> Червено: C=0%, M=100%, Y=100%, K=0%;</a:t>
            </a:r>
          </a:p>
          <a:p>
            <a:pPr algn="just">
              <a:buFont typeface="Georgia" pitchFamily="18" charset="0"/>
              <a:buChar char="»"/>
            </a:pPr>
            <a:r>
              <a:rPr lang="bg-BG" dirty="0" smtClean="0">
                <a:latin typeface="Times New Roman" pitchFamily="18" charset="0"/>
                <a:cs typeface="Times New Roman" pitchFamily="18" charset="0"/>
              </a:rPr>
              <a:t> Зелено: C=100%, M=0%, Y=100%, K=0%;</a:t>
            </a:r>
          </a:p>
          <a:p>
            <a:pPr algn="just">
              <a:buFont typeface="Georgia" pitchFamily="18" charset="0"/>
              <a:buChar char="»"/>
            </a:pPr>
            <a:r>
              <a:rPr lang="bg-BG" dirty="0" smtClean="0">
                <a:latin typeface="Times New Roman" pitchFamily="18" charset="0"/>
                <a:cs typeface="Times New Roman" pitchFamily="18" charset="0"/>
              </a:rPr>
              <a:t> Синьо: C=100%, M=100%, Y=0%, K=0%;</a:t>
            </a:r>
          </a:p>
          <a:p>
            <a:pPr algn="just">
              <a:buFont typeface="Georgia" pitchFamily="18" charset="0"/>
              <a:buChar char="»"/>
            </a:pPr>
            <a:r>
              <a:rPr lang="bg-BG" dirty="0" smtClean="0">
                <a:latin typeface="Times New Roman" pitchFamily="18" charset="0"/>
                <a:cs typeface="Times New Roman" pitchFamily="18" charset="0"/>
              </a:rPr>
              <a:t> Жълто: C=0%, M=0%, Y=100%, K=0%;</a:t>
            </a:r>
          </a:p>
          <a:p>
            <a:pPr algn="just">
              <a:buFont typeface="Georgia" pitchFamily="18" charset="0"/>
              <a:buChar char="»"/>
            </a:pPr>
            <a:r>
              <a:rPr lang="bg-BG" dirty="0" smtClean="0">
                <a:latin typeface="Times New Roman" pitchFamily="18" charset="0"/>
                <a:cs typeface="Times New Roman" pitchFamily="18" charset="0"/>
              </a:rPr>
              <a:t>Черно: може да се използва C=60%, M=60%, Y=60%, K=100%</a:t>
            </a:r>
          </a:p>
          <a:p>
            <a:pPr>
              <a:buNone/>
            </a:pPr>
            <a:endParaRPr lang="bg-BG" dirty="0"/>
          </a:p>
        </p:txBody>
      </p:sp>
      <p:pic>
        <p:nvPicPr>
          <p:cNvPr id="5" name="Picture 4" descr="Compatible-Ink-Cartridge-for-Epson-T0441-T0444.jpg"/>
          <p:cNvPicPr>
            <a:picLocks noChangeAspect="1"/>
          </p:cNvPicPr>
          <p:nvPr/>
        </p:nvPicPr>
        <p:blipFill>
          <a:blip r:embed="rId2" cstate="print"/>
          <a:stretch>
            <a:fillRect/>
          </a:stretch>
        </p:blipFill>
        <p:spPr>
          <a:xfrm>
            <a:off x="4427984" y="4396551"/>
            <a:ext cx="2520280" cy="2461449"/>
          </a:xfrm>
          <a:prstGeom prst="rect">
            <a:avLst/>
          </a:prstGeom>
        </p:spPr>
      </p:pic>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8229600" cy="4325112"/>
          </a:xfrm>
        </p:spPr>
        <p:txBody>
          <a:bodyPr/>
          <a:lstStyle/>
          <a:p>
            <a:pPr algn="just">
              <a:buNone/>
            </a:pPr>
            <a:r>
              <a:rPr lang="bg-BG" dirty="0" smtClean="0"/>
              <a:t>		</a:t>
            </a:r>
            <a:r>
              <a:rPr lang="bg-BG" dirty="0" smtClean="0">
                <a:latin typeface="Times New Roman" pitchFamily="18" charset="0"/>
                <a:cs typeface="Times New Roman" pitchFamily="18" charset="0"/>
              </a:rPr>
              <a:t>Принципът на действие на цветните мастиленоструйни принтери </a:t>
            </a:r>
            <a:r>
              <a:rPr lang="bg-BG" smtClean="0">
                <a:latin typeface="Times New Roman" pitchFamily="18" charset="0"/>
                <a:cs typeface="Times New Roman" pitchFamily="18" charset="0"/>
              </a:rPr>
              <a:t>е същият </a:t>
            </a:r>
            <a:r>
              <a:rPr lang="bg-BG" dirty="0" smtClean="0">
                <a:latin typeface="Times New Roman" pitchFamily="18" charset="0"/>
                <a:cs typeface="Times New Roman" pitchFamily="18" charset="0"/>
              </a:rPr>
              <a:t>както при черно-белите. Единствената разлика се състои в това, че при черно-белите мастиленоструйни принтери се използва само черна глава, а цветните освен черна, имат и цветна. В цветната глава отново са трите цвята на CMYK модела: жълт, магента и син.</a:t>
            </a:r>
          </a:p>
          <a:p>
            <a:pPr>
              <a:buNone/>
            </a:pPr>
            <a:endParaRPr lang="bg-BG" dirty="0"/>
          </a:p>
        </p:txBody>
      </p:sp>
      <p:pic>
        <p:nvPicPr>
          <p:cNvPr id="4" name="Picture 3" descr="printer1.jpg"/>
          <p:cNvPicPr>
            <a:picLocks noChangeAspect="1"/>
          </p:cNvPicPr>
          <p:nvPr/>
        </p:nvPicPr>
        <p:blipFill>
          <a:blip r:embed="rId2" cstate="print"/>
          <a:stretch>
            <a:fillRect/>
          </a:stretch>
        </p:blipFill>
        <p:spPr>
          <a:xfrm>
            <a:off x="4716016" y="3789040"/>
            <a:ext cx="3456384" cy="2755746"/>
          </a:xfrm>
          <a:prstGeom prst="rect">
            <a:avLst/>
          </a:prstGeom>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nny-printer-out-of-ink.jpg"/>
          <p:cNvPicPr>
            <a:picLocks noGrp="1" noChangeAspect="1"/>
          </p:cNvPicPr>
          <p:nvPr>
            <p:ph idx="1"/>
          </p:nvPr>
        </p:nvPicPr>
        <p:blipFill>
          <a:blip r:embed="rId2" cstate="print"/>
          <a:stretch>
            <a:fillRect/>
          </a:stretch>
        </p:blipFill>
        <p:spPr>
          <a:xfrm>
            <a:off x="4045421" y="2533650"/>
            <a:ext cx="5098579" cy="4324350"/>
          </a:xfrm>
        </p:spPr>
      </p:pic>
      <p:pic>
        <p:nvPicPr>
          <p:cNvPr id="5" name="Picture 4" descr="4f4256b36924e2287ff401ef396a4d0a023d4e777f5c2e8fd8f0c2c9a8e32e96.jpg"/>
          <p:cNvPicPr>
            <a:picLocks noChangeAspect="1"/>
          </p:cNvPicPr>
          <p:nvPr/>
        </p:nvPicPr>
        <p:blipFill>
          <a:blip r:embed="rId3" cstate="print"/>
          <a:stretch>
            <a:fillRect/>
          </a:stretch>
        </p:blipFill>
        <p:spPr>
          <a:xfrm>
            <a:off x="179512" y="476672"/>
            <a:ext cx="4286250" cy="2962275"/>
          </a:xfrm>
          <a:prstGeom prst="rect">
            <a:avLst/>
          </a:prstGeom>
        </p:spPr>
      </p:pic>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g-BG" sz="4200" dirty="0" smtClean="0">
                <a:latin typeface="Times New Roman" pitchFamily="18" charset="0"/>
                <a:cs typeface="Times New Roman" pitchFamily="18" charset="0"/>
              </a:rPr>
              <a:t>Видове печатащи глави</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a:xfrm>
            <a:off x="395536" y="2532888"/>
            <a:ext cx="8229600" cy="2912336"/>
          </a:xfrm>
        </p:spPr>
        <p:txBody>
          <a:bodyPr/>
          <a:lstStyle/>
          <a:p>
            <a:pPr>
              <a:buFont typeface="Wingdings 3" pitchFamily="18" charset="2"/>
              <a:buChar char="e"/>
            </a:pPr>
            <a:r>
              <a:rPr lang="bg-BG" dirty="0" smtClean="0">
                <a:latin typeface="Times New Roman" pitchFamily="18" charset="0"/>
                <a:cs typeface="Times New Roman" pitchFamily="18" charset="0"/>
              </a:rPr>
              <a:t>Несменяеми</a:t>
            </a:r>
          </a:p>
          <a:p>
            <a:pPr>
              <a:buFont typeface="Wingdings 3" pitchFamily="18" charset="2"/>
              <a:buChar char="e"/>
            </a:pPr>
            <a:r>
              <a:rPr lang="bg-BG" dirty="0" smtClean="0">
                <a:latin typeface="Times New Roman" pitchFamily="18" charset="0"/>
                <a:cs typeface="Times New Roman" pitchFamily="18" charset="0"/>
              </a:rPr>
              <a:t>Сменяеми</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smtClean="0">
                <a:latin typeface="Times New Roman" pitchFamily="18" charset="0"/>
                <a:cs typeface="Times New Roman" pitchFamily="18" charset="0"/>
              </a:rPr>
              <a:t>Несменяема глава</a:t>
            </a:r>
            <a:endParaRPr lang="bg-B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bg-BG" dirty="0" smtClean="0">
                <a:latin typeface="Times New Roman" pitchFamily="18" charset="0"/>
                <a:cs typeface="Times New Roman" pitchFamily="18" charset="0"/>
              </a:rPr>
              <a:t>		Веднъж поставена в принтера, тя трябва да работи по време на целия му експлоатационен период. Несменяемите глави са по-разпространени в промишлените принтери от висок клас и плотерите. Предимство на тези глави е, че те са по-прецизни.</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8229600" cy="2880320"/>
          </a:xfrm>
        </p:spPr>
        <p:txBody>
          <a:bodyPr/>
          <a:lstStyle/>
          <a:p>
            <a:pPr algn="just">
              <a:buNone/>
            </a:pPr>
            <a:r>
              <a:rPr lang="bg-BG" dirty="0" smtClean="0">
                <a:latin typeface="Times New Roman" pitchFamily="18" charset="0"/>
                <a:cs typeface="Times New Roman" pitchFamily="18" charset="0"/>
              </a:rPr>
              <a:t>		Основният недостатък е, че при повреда на главата е много вероятно да се наложи смяна на целия принтер.</a:t>
            </a:r>
            <a:r>
              <a:rPr lang="bg-BG" dirty="0" smtClean="0"/>
              <a:t>	</a:t>
            </a:r>
            <a:r>
              <a:rPr lang="bg-BG" dirty="0" smtClean="0">
                <a:latin typeface="Times New Roman" pitchFamily="18" charset="0"/>
                <a:cs typeface="Times New Roman" pitchFamily="18" charset="0"/>
              </a:rPr>
              <a:t>Основни </a:t>
            </a:r>
            <a:r>
              <a:rPr lang="bg-BG" dirty="0" smtClean="0">
                <a:latin typeface="Times New Roman" pitchFamily="18" charset="0"/>
                <a:cs typeface="Times New Roman" pitchFamily="18" charset="0"/>
              </a:rPr>
              <a:t>производители </a:t>
            </a:r>
            <a:r>
              <a:rPr lang="bg-BG" dirty="0" smtClean="0">
                <a:latin typeface="Times New Roman" pitchFamily="18" charset="0"/>
                <a:cs typeface="Times New Roman" pitchFamily="18" charset="0"/>
              </a:rPr>
              <a:t>на този тип глави са </a:t>
            </a:r>
            <a:r>
              <a:rPr lang="en-US" dirty="0" smtClean="0">
                <a:latin typeface="Times New Roman" pitchFamily="18" charset="0"/>
                <a:cs typeface="Times New Roman" pitchFamily="18" charset="0"/>
              </a:rPr>
              <a:t>Epson, Canon, HP, Kodak Versamark </a:t>
            </a:r>
            <a:r>
              <a:rPr lang="bg-BG" dirty="0" smtClean="0">
                <a:latin typeface="Times New Roman" pitchFamily="18" charset="0"/>
                <a:cs typeface="Times New Roman" pitchFamily="18" charset="0"/>
              </a:rPr>
              <a:t>и др.</a:t>
            </a:r>
            <a:endParaRPr lang="bg-BG" dirty="0">
              <a:latin typeface="Times New Roman" pitchFamily="18" charset="0"/>
              <a:cs typeface="Times New Roman" pitchFamily="18" charset="0"/>
            </a:endParaRPr>
          </a:p>
        </p:txBody>
      </p:sp>
      <p:pic>
        <p:nvPicPr>
          <p:cNvPr id="4" name="Picture 3" descr="Canon-Inkjet-printer.jpg"/>
          <p:cNvPicPr>
            <a:picLocks noChangeAspect="1"/>
          </p:cNvPicPr>
          <p:nvPr/>
        </p:nvPicPr>
        <p:blipFill>
          <a:blip r:embed="rId2" cstate="print"/>
          <a:stretch>
            <a:fillRect/>
          </a:stretch>
        </p:blipFill>
        <p:spPr>
          <a:xfrm>
            <a:off x="4894483" y="3761656"/>
            <a:ext cx="4249517" cy="3096344"/>
          </a:xfrm>
          <a:prstGeom prst="rect">
            <a:avLst/>
          </a:prstGeom>
        </p:spPr>
      </p:pic>
      <p:pic>
        <p:nvPicPr>
          <p:cNvPr id="5" name="Picture 4" descr="EPSON-Stylus-SX200-Inkjet-Printer.png"/>
          <p:cNvPicPr>
            <a:picLocks noChangeAspect="1"/>
          </p:cNvPicPr>
          <p:nvPr/>
        </p:nvPicPr>
        <p:blipFill>
          <a:blip r:embed="rId3" cstate="print"/>
          <a:stretch>
            <a:fillRect/>
          </a:stretch>
        </p:blipFill>
        <p:spPr>
          <a:xfrm>
            <a:off x="179512" y="4077072"/>
            <a:ext cx="4644008" cy="2617532"/>
          </a:xfrm>
          <a:prstGeom prst="rect">
            <a:avLst/>
          </a:prstGeom>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g-BG" dirty="0" smtClean="0">
                <a:latin typeface="Times New Roman" pitchFamily="18" charset="0"/>
                <a:cs typeface="Times New Roman" pitchFamily="18" charset="0"/>
              </a:rPr>
              <a:t>Сменяема глава</a:t>
            </a:r>
            <a:endParaRPr lang="bg-B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bg-BG" dirty="0" smtClean="0">
                <a:latin typeface="Times New Roman" pitchFamily="18" charset="0"/>
                <a:cs typeface="Times New Roman" pitchFamily="18" charset="0"/>
              </a:rPr>
              <a:t>		Когато касетата се изтощи се налага смяна на главата. Разходите за консумативи са по-високи, главите не са толкова прецизни, но при повредена или запушена печатаща глава, можем да сменим само нея, без да се налага да купуваме нов принтер.</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937104" cy="1066800"/>
          </a:xfrm>
        </p:spPr>
        <p:txBody>
          <a:bodyPr>
            <a:noAutofit/>
          </a:bodyPr>
          <a:lstStyle/>
          <a:p>
            <a:r>
              <a:rPr lang="bg-BG" dirty="0" smtClean="0">
                <a:latin typeface="Times New Roman" pitchFamily="18" charset="0"/>
                <a:cs typeface="Times New Roman" pitchFamily="18" charset="0"/>
              </a:rPr>
              <a:t>Устройство на мастиленоструен принтер</a:t>
            </a:r>
            <a:endParaRPr lang="bg-BG" dirty="0">
              <a:latin typeface="Times New Roman" pitchFamily="18" charset="0"/>
              <a:cs typeface="Times New Roman" pitchFamily="18" charset="0"/>
            </a:endParaRPr>
          </a:p>
        </p:txBody>
      </p:sp>
      <p:pic>
        <p:nvPicPr>
          <p:cNvPr id="4" name="Content Placeholder 3"/>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43608" y="1628800"/>
            <a:ext cx="6480445" cy="4324350"/>
          </a:xfrm>
          <a:prstGeom prst="rect">
            <a:avLst/>
          </a:prstGeom>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229600" cy="4325112"/>
          </a:xfrm>
        </p:spPr>
        <p:txBody>
          <a:bodyPr/>
          <a:lstStyle/>
          <a:p>
            <a:pPr algn="just">
              <a:buNone/>
            </a:pPr>
            <a:r>
              <a:rPr lang="en-US" dirty="0" smtClean="0"/>
              <a:t>		</a:t>
            </a:r>
            <a:r>
              <a:rPr lang="bg-BG" dirty="0" smtClean="0">
                <a:latin typeface="Times New Roman" pitchFamily="18" charset="0"/>
                <a:cs typeface="Times New Roman" pitchFamily="18" charset="0"/>
              </a:rPr>
              <a:t>Типични производители на този тип глави са </a:t>
            </a:r>
            <a:r>
              <a:rPr lang="en-US" dirty="0" smtClean="0">
                <a:latin typeface="Times New Roman" pitchFamily="18" charset="0"/>
                <a:cs typeface="Times New Roman" pitchFamily="18" charset="0"/>
              </a:rPr>
              <a:t>HP </a:t>
            </a:r>
            <a:r>
              <a:rPr lang="bg-BG" dirty="0" smtClean="0">
                <a:latin typeface="Times New Roman" pitchFamily="18" charset="0"/>
                <a:cs typeface="Times New Roman" pitchFamily="18" charset="0"/>
              </a:rPr>
              <a:t>и </a:t>
            </a:r>
            <a:r>
              <a:rPr lang="en-US" dirty="0" smtClean="0">
                <a:latin typeface="Times New Roman" pitchFamily="18" charset="0"/>
                <a:cs typeface="Times New Roman" pitchFamily="18" charset="0"/>
              </a:rPr>
              <a:t>Canon.</a:t>
            </a:r>
            <a:endParaRPr lang="bg-BG" dirty="0">
              <a:latin typeface="Times New Roman" pitchFamily="18" charset="0"/>
              <a:cs typeface="Times New Roman" pitchFamily="18" charset="0"/>
            </a:endParaRPr>
          </a:p>
        </p:txBody>
      </p:sp>
      <p:pic>
        <p:nvPicPr>
          <p:cNvPr id="4" name="Picture 3" descr="hp_deskjet_3050a_budget_all-in-one_inkjet_printer.jpg"/>
          <p:cNvPicPr>
            <a:picLocks noChangeAspect="1"/>
          </p:cNvPicPr>
          <p:nvPr/>
        </p:nvPicPr>
        <p:blipFill>
          <a:blip r:embed="rId2" cstate="print"/>
          <a:stretch>
            <a:fillRect/>
          </a:stretch>
        </p:blipFill>
        <p:spPr>
          <a:xfrm>
            <a:off x="1331640" y="1772816"/>
            <a:ext cx="6084168" cy="4568463"/>
          </a:xfrm>
          <a:prstGeom prst="rect">
            <a:avLst/>
          </a:prstGeom>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g-BG" sz="4200" dirty="0" smtClean="0">
                <a:latin typeface="Times New Roman" pitchFamily="18" charset="0"/>
                <a:cs typeface="Times New Roman" pitchFamily="18" charset="0"/>
              </a:rPr>
              <a:t>Дюзи</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bg-BG" dirty="0" smtClean="0"/>
              <a:t>		</a:t>
            </a:r>
            <a:r>
              <a:rPr lang="bg-BG" dirty="0" smtClean="0">
                <a:latin typeface="Times New Roman" pitchFamily="18" charset="0"/>
                <a:cs typeface="Times New Roman" pitchFamily="18" charset="0"/>
              </a:rPr>
              <a:t>В сърцето на мастиленоструйния принтер е разположен голям брой дюзи с висока прецизност, които изтласкват мастилото върху хартията. При комерсиалното им производство се използват няколко различни метода, включващи електроформиране, фотолитография,  лазерна аблация и анизотропно ецване.</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661648" cy="4325112"/>
          </a:xfrm>
        </p:spPr>
        <p:txBody>
          <a:bodyPr/>
          <a:lstStyle/>
          <a:p>
            <a:pPr algn="just">
              <a:buNone/>
            </a:pPr>
            <a:r>
              <a:rPr lang="bg-BG" dirty="0" smtClean="0"/>
              <a:t>		</a:t>
            </a:r>
            <a:r>
              <a:rPr lang="bg-BG" dirty="0" smtClean="0">
                <a:latin typeface="Times New Roman" pitchFamily="18" charset="0"/>
                <a:cs typeface="Times New Roman" pitchFamily="18" charset="0"/>
              </a:rPr>
              <a:t>Дюзите са разположени заедно върху подвижна глава, движеща се с висока скорост (обикновено над метър в секунда) по ширината на хартията. Мастилото се изтласква от тях, като върху течното мастило в резервоара се подаде импулс налягане. Двата основни метода за създаване на този импулс са термалното мехурче (thermal bubble) и употребата на пиезокристал.</a:t>
            </a:r>
            <a:endParaRPr lang="bg-BG" dirty="0">
              <a:latin typeface="Times New Roman" pitchFamily="18" charset="0"/>
              <a:cs typeface="Times New Roman" pitchFamily="18" charset="0"/>
            </a:endParaRPr>
          </a:p>
        </p:txBody>
      </p:sp>
      <p:pic>
        <p:nvPicPr>
          <p:cNvPr id="4" name="Picture 3" descr="n3.gif"/>
          <p:cNvPicPr>
            <a:picLocks noChangeAspect="1"/>
          </p:cNvPicPr>
          <p:nvPr/>
        </p:nvPicPr>
        <p:blipFill>
          <a:blip r:embed="rId2" cstate="print"/>
          <a:stretch>
            <a:fillRect/>
          </a:stretch>
        </p:blipFill>
        <p:spPr>
          <a:xfrm>
            <a:off x="5796136" y="3861048"/>
            <a:ext cx="2736304" cy="2736304"/>
          </a:xfrm>
          <a:prstGeom prst="rect">
            <a:avLst/>
          </a:prstGeom>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g-BG" sz="4200" dirty="0" smtClean="0">
                <a:latin typeface="Times New Roman" pitchFamily="18" charset="0"/>
                <a:cs typeface="Times New Roman" pitchFamily="18" charset="0"/>
              </a:rPr>
              <a:t>Засъхване на мастилото</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bg-BG" dirty="0" smtClean="0"/>
              <a:t>		</a:t>
            </a:r>
            <a:r>
              <a:rPr lang="bg-BG" dirty="0" smtClean="0">
                <a:latin typeface="Times New Roman" pitchFamily="18" charset="0"/>
                <a:cs typeface="Times New Roman" pitchFamily="18" charset="0"/>
              </a:rPr>
              <a:t>Основната причина за проблеми при мастиленоструйните принтери е засъхването на мастило в дюзите на печатащата глава. Най-често това се дължи на рядка употреба на устройството.  Един начин за защита от това неудобство е дюзите да се покрият с гумена капачка. Този подход обаче невинаги е ефикасен.</a:t>
            </a: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640960" cy="4325112"/>
          </a:xfrm>
        </p:spPr>
        <p:txBody>
          <a:bodyPr/>
          <a:lstStyle/>
          <a:p>
            <a:pPr algn="just">
              <a:buNone/>
            </a:pPr>
            <a:r>
              <a:rPr lang="bg-BG" dirty="0" smtClean="0"/>
              <a:t>		</a:t>
            </a:r>
            <a:r>
              <a:rPr lang="bg-BG" dirty="0" smtClean="0">
                <a:latin typeface="Times New Roman" pitchFamily="18" charset="0"/>
                <a:cs typeface="Times New Roman" pitchFamily="18" charset="0"/>
              </a:rPr>
              <a:t>По-добрият вариант е веднъж седмично да се пуска програма за почистване на дюзите </a:t>
            </a:r>
            <a:r>
              <a:rPr lang="bg-B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Nozzle </a:t>
            </a:r>
            <a:r>
              <a:rPr lang="en-US" dirty="0" smtClean="0">
                <a:latin typeface="Times New Roman" pitchFamily="18" charset="0"/>
                <a:cs typeface="Times New Roman" pitchFamily="18" charset="0"/>
              </a:rPr>
              <a:t>Clean, Clean Print Head </a:t>
            </a:r>
            <a:r>
              <a:rPr lang="bg-BG" dirty="0" smtClean="0">
                <a:latin typeface="Times New Roman" pitchFamily="18" charset="0"/>
                <a:cs typeface="Times New Roman" pitchFamily="18" charset="0"/>
              </a:rPr>
              <a:t>или друга). При този процес се губи малко количество мастило, което обаче запазва главата годна за употреба. Ако все пак не успеем да предотвратим изсъхването, консумативите за смяна струват почти колкото нов принтер.</a:t>
            </a:r>
            <a:endParaRPr lang="bg-BG" dirty="0">
              <a:latin typeface="Times New Roman" pitchFamily="18" charset="0"/>
              <a:cs typeface="Times New Roman" pitchFamily="18" charset="0"/>
            </a:endParaRPr>
          </a:p>
        </p:txBody>
      </p:sp>
      <p:pic>
        <p:nvPicPr>
          <p:cNvPr id="4" name="Picture 3" descr="shot3.gif"/>
          <p:cNvPicPr>
            <a:picLocks noChangeAspect="1"/>
          </p:cNvPicPr>
          <p:nvPr/>
        </p:nvPicPr>
        <p:blipFill>
          <a:blip r:embed="rId2" cstate="print"/>
          <a:stretch>
            <a:fillRect/>
          </a:stretch>
        </p:blipFill>
        <p:spPr>
          <a:xfrm>
            <a:off x="2411760" y="3717032"/>
            <a:ext cx="4774307" cy="2970004"/>
          </a:xfrm>
          <a:prstGeom prst="rect">
            <a:avLst/>
          </a:prstGeom>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normAutofit/>
          </a:bodyPr>
          <a:lstStyle/>
          <a:p>
            <a:pPr algn="ctr"/>
            <a:r>
              <a:rPr lang="bg-BG" sz="4200" dirty="0" smtClean="0">
                <a:latin typeface="Times New Roman" pitchFamily="18" charset="0"/>
                <a:cs typeface="Times New Roman" pitchFamily="18" charset="0"/>
              </a:rPr>
              <a:t>Портове и интерфейси</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700808"/>
            <a:ext cx="8229600" cy="4325112"/>
          </a:xfrm>
        </p:spPr>
        <p:txBody>
          <a:bodyPr/>
          <a:lstStyle/>
          <a:p>
            <a:pPr algn="just">
              <a:buNone/>
            </a:pPr>
            <a:r>
              <a:rPr lang="en-US" dirty="0" smtClean="0"/>
              <a:t>		</a:t>
            </a:r>
            <a:r>
              <a:rPr lang="bg-BG" dirty="0" smtClean="0">
                <a:latin typeface="Times New Roman" pitchFamily="18" charset="0"/>
                <a:cs typeface="Times New Roman" pitchFamily="18" charset="0"/>
              </a:rPr>
              <a:t>Първоначално принтерите са използвали последователен порт </a:t>
            </a:r>
            <a:r>
              <a:rPr lang="en-US" dirty="0" smtClean="0">
                <a:latin typeface="Times New Roman" pitchFamily="18" charset="0"/>
                <a:cs typeface="Times New Roman" pitchFamily="18" charset="0"/>
              </a:rPr>
              <a:t>RS-232. </a:t>
            </a:r>
            <a:r>
              <a:rPr lang="bg-BG" dirty="0" smtClean="0">
                <a:latin typeface="Times New Roman" pitchFamily="18" charset="0"/>
                <a:cs typeface="Times New Roman" pitchFamily="18" charset="0"/>
              </a:rPr>
              <a:t>Заради високата си цена обаче той е заменен от паралелния </a:t>
            </a:r>
            <a:r>
              <a:rPr lang="en-US" dirty="0" smtClean="0">
                <a:latin typeface="Times New Roman" pitchFamily="18" charset="0"/>
                <a:cs typeface="Times New Roman" pitchFamily="18" charset="0"/>
              </a:rPr>
              <a:t>LPT. LPT </a:t>
            </a:r>
            <a:r>
              <a:rPr lang="bg-BG" dirty="0" smtClean="0">
                <a:latin typeface="Times New Roman" pitchFamily="18" charset="0"/>
                <a:cs typeface="Times New Roman" pitchFamily="18" charset="0"/>
              </a:rPr>
              <a:t>освен че е много по-евтин е и много по-бърз. Други паралелни интерфейси които са използвани са </a:t>
            </a:r>
            <a:r>
              <a:rPr lang="en-US" dirty="0" smtClean="0">
                <a:latin typeface="Times New Roman" pitchFamily="18" charset="0"/>
                <a:cs typeface="Times New Roman" pitchFamily="18" charset="0"/>
              </a:rPr>
              <a:t>EPP </a:t>
            </a:r>
            <a:r>
              <a:rPr lang="bg-BG" dirty="0" smtClean="0">
                <a:latin typeface="Times New Roman" pitchFamily="18" charset="0"/>
                <a:cs typeface="Times New Roman" pitchFamily="18" charset="0"/>
              </a:rPr>
              <a:t>и </a:t>
            </a:r>
            <a:r>
              <a:rPr lang="en-US" dirty="0" smtClean="0">
                <a:latin typeface="Times New Roman" pitchFamily="18" charset="0"/>
                <a:cs typeface="Times New Roman" pitchFamily="18" charset="0"/>
              </a:rPr>
              <a:t>ECP.</a:t>
            </a:r>
            <a:endParaRPr lang="bg-BG" dirty="0">
              <a:latin typeface="Times New Roman" pitchFamily="18" charset="0"/>
              <a:cs typeface="Times New Roman" pitchFamily="18" charset="0"/>
            </a:endParaRPr>
          </a:p>
        </p:txBody>
      </p:sp>
      <p:pic>
        <p:nvPicPr>
          <p:cNvPr id="4" name="Picture 3" descr="osborne_rs232_large.jpg"/>
          <p:cNvPicPr>
            <a:picLocks noChangeAspect="1"/>
          </p:cNvPicPr>
          <p:nvPr/>
        </p:nvPicPr>
        <p:blipFill>
          <a:blip r:embed="rId2" cstate="print"/>
          <a:stretch>
            <a:fillRect/>
          </a:stretch>
        </p:blipFill>
        <p:spPr>
          <a:xfrm>
            <a:off x="3275856" y="4221088"/>
            <a:ext cx="5868144" cy="2448117"/>
          </a:xfrm>
          <a:prstGeom prst="rect">
            <a:avLst/>
          </a:prstGeom>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3833664"/>
            <a:ext cx="8280920" cy="3024336"/>
          </a:xfrm>
        </p:spPr>
        <p:txBody>
          <a:bodyPr>
            <a:normAutofit lnSpcReduction="10000"/>
          </a:bodyPr>
          <a:lstStyle/>
          <a:p>
            <a:pPr algn="just">
              <a:buNone/>
            </a:pPr>
            <a:r>
              <a:rPr lang="bg-BG" dirty="0" smtClean="0"/>
              <a:t>		</a:t>
            </a:r>
            <a:r>
              <a:rPr lang="bg-BG" dirty="0" smtClean="0">
                <a:latin typeface="Times New Roman" pitchFamily="18" charset="0"/>
                <a:cs typeface="Times New Roman" pitchFamily="18" charset="0"/>
              </a:rPr>
              <a:t>С появата си </a:t>
            </a:r>
            <a:r>
              <a:rPr lang="en-US" dirty="0" smtClean="0">
                <a:latin typeface="Times New Roman" pitchFamily="18" charset="0"/>
                <a:cs typeface="Times New Roman" pitchFamily="18" charset="0"/>
              </a:rPr>
              <a:t>USB </a:t>
            </a:r>
            <a:r>
              <a:rPr lang="bg-BG" dirty="0" smtClean="0">
                <a:latin typeface="Times New Roman" pitchFamily="18" charset="0"/>
                <a:cs typeface="Times New Roman" pitchFamily="18" charset="0"/>
              </a:rPr>
              <a:t>интерфейсът заменя всички серийни и паралелни интерфейси.  И все пак се появява по-бърз и от него – </a:t>
            </a:r>
            <a:r>
              <a:rPr lang="en-US" dirty="0" smtClean="0">
                <a:latin typeface="Times New Roman" pitchFamily="18" charset="0"/>
                <a:cs typeface="Times New Roman" pitchFamily="18" charset="0"/>
              </a:rPr>
              <a:t>FireWire. </a:t>
            </a:r>
            <a:r>
              <a:rPr lang="bg-BG" dirty="0" smtClean="0">
                <a:latin typeface="Times New Roman" pitchFamily="18" charset="0"/>
                <a:cs typeface="Times New Roman" pitchFamily="18" charset="0"/>
              </a:rPr>
              <a:t>Въпреки това той не става масов колкото </a:t>
            </a:r>
            <a:r>
              <a:rPr lang="en-US" dirty="0" smtClean="0">
                <a:latin typeface="Times New Roman" pitchFamily="18" charset="0"/>
                <a:cs typeface="Times New Roman" pitchFamily="18" charset="0"/>
              </a:rPr>
              <a:t>USB. </a:t>
            </a:r>
            <a:r>
              <a:rPr lang="bg-BG" dirty="0" smtClean="0">
                <a:latin typeface="Times New Roman" pitchFamily="18" charset="0"/>
                <a:cs typeface="Times New Roman" pitchFamily="18" charset="0"/>
              </a:rPr>
              <a:t>В днешно време вече се използват и </a:t>
            </a:r>
            <a:r>
              <a:rPr lang="en-US" dirty="0" smtClean="0">
                <a:latin typeface="Times New Roman" pitchFamily="18" charset="0"/>
                <a:cs typeface="Times New Roman" pitchFamily="18" charset="0"/>
              </a:rPr>
              <a:t>Wireless </a:t>
            </a:r>
            <a:r>
              <a:rPr lang="bg-BG" dirty="0" smtClean="0">
                <a:latin typeface="Times New Roman" pitchFamily="18" charset="0"/>
                <a:cs typeface="Times New Roman" pitchFamily="18" charset="0"/>
              </a:rPr>
              <a:t>принтери, при които няма никаква кабелна връзка. Особено удобни са за ползване в офиси.</a:t>
            </a:r>
            <a:endParaRPr lang="bg-BG" dirty="0">
              <a:latin typeface="Times New Roman" pitchFamily="18" charset="0"/>
              <a:cs typeface="Times New Roman" pitchFamily="18" charset="0"/>
            </a:endParaRPr>
          </a:p>
        </p:txBody>
      </p:sp>
      <p:pic>
        <p:nvPicPr>
          <p:cNvPr id="4" name="Picture 3" descr="firewireConnections.jpg"/>
          <p:cNvPicPr>
            <a:picLocks noChangeAspect="1"/>
          </p:cNvPicPr>
          <p:nvPr/>
        </p:nvPicPr>
        <p:blipFill>
          <a:blip r:embed="rId2" cstate="print"/>
          <a:stretch>
            <a:fillRect/>
          </a:stretch>
        </p:blipFill>
        <p:spPr>
          <a:xfrm>
            <a:off x="4841372" y="692696"/>
            <a:ext cx="4080043" cy="3240360"/>
          </a:xfrm>
          <a:prstGeom prst="rect">
            <a:avLst/>
          </a:prstGeom>
        </p:spPr>
      </p:pic>
      <p:pic>
        <p:nvPicPr>
          <p:cNvPr id="5" name="Picture 4" descr="Type_A_USB_Connecter_alt.jpg"/>
          <p:cNvPicPr>
            <a:picLocks noChangeAspect="1"/>
          </p:cNvPicPr>
          <p:nvPr/>
        </p:nvPicPr>
        <p:blipFill>
          <a:blip r:embed="rId3" cstate="print"/>
          <a:stretch>
            <a:fillRect/>
          </a:stretch>
        </p:blipFill>
        <p:spPr>
          <a:xfrm>
            <a:off x="251520" y="692696"/>
            <a:ext cx="3888432" cy="2968371"/>
          </a:xfrm>
          <a:prstGeom prst="rect">
            <a:avLst/>
          </a:prstGeom>
        </p:spPr>
      </p:pic>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066800"/>
          </a:xfrm>
        </p:spPr>
        <p:txBody>
          <a:bodyPr>
            <a:normAutofit/>
          </a:bodyPr>
          <a:lstStyle/>
          <a:p>
            <a:pPr algn="ctr"/>
            <a:r>
              <a:rPr lang="bg-BG" sz="4200" dirty="0" smtClean="0">
                <a:latin typeface="Times New Roman" pitchFamily="18" charset="0"/>
                <a:cs typeface="Times New Roman" pitchFamily="18" charset="0"/>
              </a:rPr>
              <a:t>Характеристики</a:t>
            </a:r>
            <a:endParaRPr lang="bg-BG" sz="4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115616" y="1196752"/>
          <a:ext cx="7056784" cy="3603728"/>
        </p:xfrm>
        <a:graphic>
          <a:graphicData uri="http://schemas.openxmlformats.org/drawingml/2006/table">
            <a:tbl>
              <a:tblPr/>
              <a:tblGrid>
                <a:gridCol w="3528392"/>
                <a:gridCol w="3528392"/>
              </a:tblGrid>
              <a:tr h="610361">
                <a:tc>
                  <a:txBody>
                    <a:bodyPr/>
                    <a:lstStyle/>
                    <a:p>
                      <a:pPr algn="ctr">
                        <a:lnSpc>
                          <a:spcPct val="115000"/>
                        </a:lnSpc>
                        <a:spcAft>
                          <a:spcPts val="1000"/>
                        </a:spcAft>
                      </a:pPr>
                      <a:r>
                        <a:rPr lang="bg-BG" sz="1600" b="1" dirty="0">
                          <a:solidFill>
                            <a:srgbClr val="000000"/>
                          </a:solidFill>
                          <a:latin typeface="Times New Roman"/>
                          <a:ea typeface="Times New Roman"/>
                          <a:cs typeface="Times New Roman"/>
                        </a:rPr>
                        <a:t>Характеристики на мастиленоструйни принтери</a:t>
                      </a:r>
                      <a:endParaRPr lang="bg-BG" sz="1600" dirty="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28575" cap="flat" cmpd="sng" algn="ctr">
                      <a:solidFill>
                        <a:srgbClr val="005BD3"/>
                      </a:solidFill>
                      <a:prstDash val="solid"/>
                      <a:round/>
                      <a:headEnd type="none" w="med" len="med"/>
                      <a:tailEnd type="none" w="med" len="med"/>
                    </a:lnB>
                  </a:tcPr>
                </a:tc>
                <a:tc>
                  <a:txBody>
                    <a:bodyPr/>
                    <a:lstStyle/>
                    <a:p>
                      <a:pPr algn="ctr">
                        <a:lnSpc>
                          <a:spcPct val="115000"/>
                        </a:lnSpc>
                        <a:spcAft>
                          <a:spcPts val="1000"/>
                        </a:spcAft>
                        <a:tabLst>
                          <a:tab pos="1393825" algn="ctr"/>
                          <a:tab pos="2787650" algn="r"/>
                        </a:tabLst>
                      </a:pPr>
                      <a:r>
                        <a:rPr lang="bg-BG" sz="1600" b="1" dirty="0">
                          <a:solidFill>
                            <a:srgbClr val="000000"/>
                          </a:solidFill>
                          <a:latin typeface="Times New Roman"/>
                          <a:ea typeface="Times New Roman"/>
                          <a:cs typeface="Times New Roman"/>
                        </a:rPr>
                        <a:t>	Стойности	</a:t>
                      </a:r>
                      <a:endParaRPr lang="bg-BG" sz="1600" dirty="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28575" cap="flat" cmpd="sng" algn="ctr">
                      <a:solidFill>
                        <a:srgbClr val="005BD3"/>
                      </a:solidFill>
                      <a:prstDash val="solid"/>
                      <a:round/>
                      <a:headEnd type="none" w="med" len="med"/>
                      <a:tailEnd type="none" w="med" len="med"/>
                    </a:lnB>
                  </a:tcPr>
                </a:tc>
              </a:tr>
              <a:tr h="318237">
                <a:tc>
                  <a:txBody>
                    <a:bodyPr/>
                    <a:lstStyle/>
                    <a:p>
                      <a:pPr algn="ctr">
                        <a:lnSpc>
                          <a:spcPct val="115000"/>
                        </a:lnSpc>
                        <a:spcAft>
                          <a:spcPts val="1000"/>
                        </a:spcAft>
                      </a:pPr>
                      <a:r>
                        <a:rPr lang="bg-BG" sz="1400" dirty="0">
                          <a:solidFill>
                            <a:srgbClr val="000000"/>
                          </a:solidFill>
                          <a:latin typeface="Times New Roman"/>
                          <a:ea typeface="Times New Roman"/>
                          <a:cs typeface="Times New Roman"/>
                        </a:rPr>
                        <a:t>Технология</a:t>
                      </a:r>
                      <a:endParaRPr lang="bg-BG" sz="1400" dirty="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28575"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a:txBody>
                    <a:bodyPr/>
                    <a:lstStyle/>
                    <a:p>
                      <a:pPr algn="ctr">
                        <a:lnSpc>
                          <a:spcPct val="115000"/>
                        </a:lnSpc>
                        <a:spcAft>
                          <a:spcPts val="1000"/>
                        </a:spcAft>
                      </a:pPr>
                      <a:r>
                        <a:rPr lang="en-US" sz="1400">
                          <a:solidFill>
                            <a:srgbClr val="000000"/>
                          </a:solidFill>
                          <a:latin typeface="Times New Roman"/>
                          <a:ea typeface="Calibri"/>
                          <a:cs typeface="Times New Roman"/>
                        </a:rPr>
                        <a:t>Ink-jet </a:t>
                      </a:r>
                      <a:r>
                        <a:rPr lang="bg-BG" sz="1400">
                          <a:solidFill>
                            <a:srgbClr val="000000"/>
                          </a:solidFill>
                          <a:latin typeface="Times New Roman"/>
                          <a:ea typeface="Calibri"/>
                          <a:cs typeface="Times New Roman"/>
                        </a:rPr>
                        <a:t>или </a:t>
                      </a:r>
                      <a:r>
                        <a:rPr lang="en-US" sz="1400">
                          <a:solidFill>
                            <a:srgbClr val="000000"/>
                          </a:solidFill>
                          <a:latin typeface="Times New Roman"/>
                          <a:ea typeface="Calibri"/>
                          <a:cs typeface="Times New Roman"/>
                        </a:rPr>
                        <a:t>Bubble-jet</a:t>
                      </a:r>
                      <a:endParaRPr lang="bg-BG" sz="140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28575"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r>
              <a:tr h="535026">
                <a:tc>
                  <a:txBody>
                    <a:bodyPr/>
                    <a:lstStyle/>
                    <a:p>
                      <a:pPr algn="ctr">
                        <a:lnSpc>
                          <a:spcPct val="115000"/>
                        </a:lnSpc>
                        <a:spcAft>
                          <a:spcPts val="1000"/>
                        </a:spcAft>
                      </a:pPr>
                      <a:r>
                        <a:rPr lang="bg-BG" sz="1400" dirty="0">
                          <a:solidFill>
                            <a:srgbClr val="000000"/>
                          </a:solidFill>
                          <a:latin typeface="Times New Roman"/>
                          <a:ea typeface="Times New Roman"/>
                          <a:cs typeface="Times New Roman"/>
                        </a:rPr>
                        <a:t>Скорост на печат</a:t>
                      </a:r>
                      <a:r>
                        <a:rPr lang="en-US" sz="1400" dirty="0">
                          <a:solidFill>
                            <a:srgbClr val="000000"/>
                          </a:solidFill>
                          <a:latin typeface="Times New Roman"/>
                          <a:ea typeface="Times New Roman"/>
                          <a:cs typeface="Times New Roman"/>
                        </a:rPr>
                        <a:t/>
                      </a:r>
                      <a:br>
                        <a:rPr lang="en-US" sz="1400" dirty="0">
                          <a:solidFill>
                            <a:srgbClr val="000000"/>
                          </a:solidFill>
                          <a:latin typeface="Times New Roman"/>
                          <a:ea typeface="Times New Roman"/>
                          <a:cs typeface="Times New Roman"/>
                        </a:rPr>
                      </a:br>
                      <a:r>
                        <a:rPr lang="en-US" sz="1400" dirty="0">
                          <a:solidFill>
                            <a:srgbClr val="000000"/>
                          </a:solidFill>
                          <a:latin typeface="Times New Roman"/>
                          <a:ea typeface="Times New Roman"/>
                          <a:cs typeface="Times New Roman"/>
                        </a:rPr>
                        <a:t>PPM (pages per minute)</a:t>
                      </a:r>
                      <a:endParaRPr lang="bg-BG" sz="1400" dirty="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a:txBody>
                    <a:bodyPr/>
                    <a:lstStyle/>
                    <a:p>
                      <a:pPr algn="ctr">
                        <a:lnSpc>
                          <a:spcPct val="115000"/>
                        </a:lnSpc>
                        <a:spcAft>
                          <a:spcPts val="1000"/>
                        </a:spcAft>
                      </a:pPr>
                      <a:r>
                        <a:rPr lang="en-US" sz="1400" dirty="0">
                          <a:solidFill>
                            <a:srgbClr val="000000"/>
                          </a:solidFill>
                          <a:latin typeface="Times New Roman"/>
                          <a:ea typeface="Calibri"/>
                          <a:cs typeface="Times New Roman"/>
                        </a:rPr>
                        <a:t>1 – 20 PPM</a:t>
                      </a:r>
                      <a:endParaRPr lang="bg-BG" sz="1400" dirty="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r>
              <a:tr h="535026">
                <a:tc>
                  <a:txBody>
                    <a:bodyPr/>
                    <a:lstStyle/>
                    <a:p>
                      <a:pPr algn="ctr">
                        <a:lnSpc>
                          <a:spcPct val="115000"/>
                        </a:lnSpc>
                        <a:spcAft>
                          <a:spcPts val="1000"/>
                        </a:spcAft>
                      </a:pPr>
                      <a:r>
                        <a:rPr lang="bg-BG" sz="1400" dirty="0">
                          <a:solidFill>
                            <a:srgbClr val="000000"/>
                          </a:solidFill>
                          <a:latin typeface="Times New Roman"/>
                          <a:ea typeface="Times New Roman"/>
                          <a:cs typeface="Times New Roman"/>
                        </a:rPr>
                        <a:t>Разделителна способност</a:t>
                      </a:r>
                      <a:br>
                        <a:rPr lang="bg-BG" sz="1400" dirty="0">
                          <a:solidFill>
                            <a:srgbClr val="000000"/>
                          </a:solidFill>
                          <a:latin typeface="Times New Roman"/>
                          <a:ea typeface="Times New Roman"/>
                          <a:cs typeface="Times New Roman"/>
                        </a:rPr>
                      </a:br>
                      <a:r>
                        <a:rPr lang="en-US" sz="1400" dirty="0">
                          <a:solidFill>
                            <a:srgbClr val="000000"/>
                          </a:solidFill>
                          <a:latin typeface="Times New Roman"/>
                          <a:ea typeface="Times New Roman"/>
                          <a:cs typeface="Times New Roman"/>
                        </a:rPr>
                        <a:t>DPI (dots per inch)</a:t>
                      </a:r>
                      <a:endParaRPr lang="bg-BG" sz="1400" dirty="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a:txBody>
                    <a:bodyPr/>
                    <a:lstStyle/>
                    <a:p>
                      <a:pPr algn="ctr">
                        <a:lnSpc>
                          <a:spcPct val="115000"/>
                        </a:lnSpc>
                        <a:spcAft>
                          <a:spcPts val="1000"/>
                        </a:spcAft>
                      </a:pPr>
                      <a:r>
                        <a:rPr lang="en-US" sz="1400">
                          <a:solidFill>
                            <a:srgbClr val="000000"/>
                          </a:solidFill>
                          <a:latin typeface="Times New Roman"/>
                          <a:ea typeface="Calibri"/>
                          <a:cs typeface="Times New Roman"/>
                        </a:rPr>
                        <a:t>300 – 1 200 DPI</a:t>
                      </a:r>
                      <a:endParaRPr lang="bg-BG" sz="140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r>
              <a:tr h="267513">
                <a:tc>
                  <a:txBody>
                    <a:bodyPr/>
                    <a:lstStyle/>
                    <a:p>
                      <a:pPr algn="ctr">
                        <a:lnSpc>
                          <a:spcPct val="115000"/>
                        </a:lnSpc>
                        <a:spcAft>
                          <a:spcPts val="1000"/>
                        </a:spcAft>
                      </a:pPr>
                      <a:r>
                        <a:rPr lang="bg-BG" sz="1400" dirty="0">
                          <a:solidFill>
                            <a:srgbClr val="000000"/>
                          </a:solidFill>
                          <a:latin typeface="Times New Roman"/>
                          <a:ea typeface="Times New Roman"/>
                          <a:cs typeface="Times New Roman"/>
                        </a:rPr>
                        <a:t>Копия </a:t>
                      </a:r>
                      <a:r>
                        <a:rPr lang="en-US" sz="1400" dirty="0">
                          <a:solidFill>
                            <a:srgbClr val="000000"/>
                          </a:solidFill>
                          <a:latin typeface="Times New Roman"/>
                          <a:ea typeface="Times New Roman"/>
                          <a:cs typeface="Times New Roman"/>
                        </a:rPr>
                        <a:t>(</a:t>
                      </a:r>
                      <a:r>
                        <a:rPr lang="bg-BG" sz="1400" dirty="0">
                          <a:solidFill>
                            <a:srgbClr val="000000"/>
                          </a:solidFill>
                          <a:latin typeface="Times New Roman"/>
                          <a:ea typeface="Times New Roman"/>
                          <a:cs typeface="Times New Roman"/>
                        </a:rPr>
                        <a:t>Оригиналът +)</a:t>
                      </a:r>
                      <a:endParaRPr lang="bg-BG" sz="1400" dirty="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a:txBody>
                    <a:bodyPr/>
                    <a:lstStyle/>
                    <a:p>
                      <a:pPr algn="ctr">
                        <a:lnSpc>
                          <a:spcPct val="115000"/>
                        </a:lnSpc>
                        <a:spcAft>
                          <a:spcPts val="1000"/>
                        </a:spcAft>
                      </a:pPr>
                      <a:r>
                        <a:rPr lang="bg-BG" sz="1400">
                          <a:solidFill>
                            <a:srgbClr val="000000"/>
                          </a:solidFill>
                          <a:latin typeface="Times New Roman"/>
                          <a:ea typeface="Calibri"/>
                          <a:cs typeface="Times New Roman"/>
                        </a:rPr>
                        <a:t>0</a:t>
                      </a:r>
                      <a:endParaRPr lang="bg-BG" sz="140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r>
              <a:tr h="535026">
                <a:tc>
                  <a:txBody>
                    <a:bodyPr/>
                    <a:lstStyle/>
                    <a:p>
                      <a:pPr algn="ctr">
                        <a:lnSpc>
                          <a:spcPct val="115000"/>
                        </a:lnSpc>
                        <a:spcAft>
                          <a:spcPts val="1000"/>
                        </a:spcAft>
                      </a:pPr>
                      <a:r>
                        <a:rPr lang="bg-BG" sz="1400" dirty="0">
                          <a:solidFill>
                            <a:srgbClr val="000000"/>
                          </a:solidFill>
                          <a:latin typeface="Times New Roman"/>
                          <a:ea typeface="Times New Roman"/>
                          <a:cs typeface="Times New Roman"/>
                        </a:rPr>
                        <a:t>Месечно натоварване</a:t>
                      </a:r>
                      <a:br>
                        <a:rPr lang="bg-BG" sz="1400" dirty="0">
                          <a:solidFill>
                            <a:srgbClr val="000000"/>
                          </a:solidFill>
                          <a:latin typeface="Times New Roman"/>
                          <a:ea typeface="Times New Roman"/>
                          <a:cs typeface="Times New Roman"/>
                        </a:rPr>
                      </a:br>
                      <a:r>
                        <a:rPr lang="en-US" sz="1400" dirty="0">
                          <a:solidFill>
                            <a:srgbClr val="000000"/>
                          </a:solidFill>
                          <a:latin typeface="Times New Roman"/>
                          <a:ea typeface="Times New Roman"/>
                          <a:cs typeface="Times New Roman"/>
                        </a:rPr>
                        <a:t>PPM (pages per month)</a:t>
                      </a:r>
                      <a:endParaRPr lang="bg-BG" sz="1400" dirty="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a:txBody>
                    <a:bodyPr/>
                    <a:lstStyle/>
                    <a:p>
                      <a:pPr algn="ctr">
                        <a:lnSpc>
                          <a:spcPct val="115000"/>
                        </a:lnSpc>
                        <a:spcAft>
                          <a:spcPts val="1000"/>
                        </a:spcAft>
                      </a:pPr>
                      <a:r>
                        <a:rPr lang="en-US" sz="1400" dirty="0">
                          <a:solidFill>
                            <a:srgbClr val="000000"/>
                          </a:solidFill>
                          <a:latin typeface="Times New Roman"/>
                          <a:ea typeface="Calibri"/>
                          <a:cs typeface="Times New Roman"/>
                        </a:rPr>
                        <a:t>6 000 – 60 000 PPM</a:t>
                      </a:r>
                      <a:endParaRPr lang="bg-BG" sz="1400" dirty="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r>
              <a:tr h="535026">
                <a:tc>
                  <a:txBody>
                    <a:bodyPr/>
                    <a:lstStyle/>
                    <a:p>
                      <a:pPr algn="ctr">
                        <a:lnSpc>
                          <a:spcPct val="115000"/>
                        </a:lnSpc>
                        <a:spcAft>
                          <a:spcPts val="1000"/>
                        </a:spcAft>
                      </a:pPr>
                      <a:r>
                        <a:rPr lang="bg-BG" sz="1400">
                          <a:solidFill>
                            <a:srgbClr val="000000"/>
                          </a:solidFill>
                          <a:latin typeface="Times New Roman"/>
                          <a:ea typeface="Times New Roman"/>
                          <a:cs typeface="Times New Roman"/>
                        </a:rPr>
                        <a:t>Цена </a:t>
                      </a:r>
                      <a:r>
                        <a:rPr lang="en-US" sz="1400">
                          <a:solidFill>
                            <a:srgbClr val="000000"/>
                          </a:solidFill>
                          <a:latin typeface="Times New Roman"/>
                          <a:ea typeface="Times New Roman"/>
                          <a:cs typeface="Times New Roman"/>
                        </a:rPr>
                        <a:t>[US $]</a:t>
                      </a:r>
                      <a:endParaRPr lang="bg-BG" sz="140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a:txBody>
                    <a:bodyPr/>
                    <a:lstStyle/>
                    <a:p>
                      <a:pPr algn="ctr">
                        <a:lnSpc>
                          <a:spcPct val="115000"/>
                        </a:lnSpc>
                        <a:spcAft>
                          <a:spcPts val="1000"/>
                        </a:spcAft>
                      </a:pPr>
                      <a:r>
                        <a:rPr lang="en-US" sz="1400" dirty="0">
                          <a:solidFill>
                            <a:srgbClr val="000000"/>
                          </a:solidFill>
                          <a:latin typeface="Times New Roman"/>
                          <a:ea typeface="Calibri"/>
                          <a:cs typeface="Times New Roman"/>
                        </a:rPr>
                        <a:t>30 – 3 000 $</a:t>
                      </a:r>
                      <a:br>
                        <a:rPr lang="en-US" sz="1400" dirty="0">
                          <a:solidFill>
                            <a:srgbClr val="000000"/>
                          </a:solidFill>
                          <a:latin typeface="Times New Roman"/>
                          <a:ea typeface="Calibri"/>
                          <a:cs typeface="Times New Roman"/>
                        </a:rPr>
                      </a:br>
                      <a:r>
                        <a:rPr lang="bg-BG" sz="1400" dirty="0">
                          <a:solidFill>
                            <a:srgbClr val="000000"/>
                          </a:solidFill>
                          <a:latin typeface="Times New Roman"/>
                          <a:ea typeface="Calibri"/>
                          <a:cs typeface="Times New Roman"/>
                        </a:rPr>
                        <a:t>За широкоформатни принтери до 19 000 $</a:t>
                      </a:r>
                      <a:endParaRPr lang="bg-BG" sz="1400" dirty="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r>
              <a:tr h="267513">
                <a:tc>
                  <a:txBody>
                    <a:bodyPr/>
                    <a:lstStyle/>
                    <a:p>
                      <a:pPr algn="ctr">
                        <a:lnSpc>
                          <a:spcPct val="115000"/>
                        </a:lnSpc>
                        <a:spcAft>
                          <a:spcPts val="1000"/>
                        </a:spcAft>
                      </a:pPr>
                      <a:r>
                        <a:rPr lang="bg-BG" sz="1400">
                          <a:solidFill>
                            <a:srgbClr val="000000"/>
                          </a:solidFill>
                          <a:latin typeface="Times New Roman"/>
                          <a:ea typeface="Times New Roman"/>
                          <a:cs typeface="Times New Roman"/>
                        </a:rPr>
                        <a:t>Цена на страница </a:t>
                      </a:r>
                      <a:r>
                        <a:rPr lang="en-US" sz="1400">
                          <a:solidFill>
                            <a:srgbClr val="000000"/>
                          </a:solidFill>
                          <a:latin typeface="Times New Roman"/>
                          <a:ea typeface="Times New Roman"/>
                          <a:cs typeface="Times New Roman"/>
                        </a:rPr>
                        <a:t>[US </a:t>
                      </a:r>
                      <a:r>
                        <a:rPr lang="bg-BG" sz="1400">
                          <a:latin typeface="Times New Roman"/>
                          <a:ea typeface="Times New Roman"/>
                          <a:cs typeface="Times New Roman"/>
                        </a:rPr>
                        <a:t>¢</a:t>
                      </a:r>
                      <a:r>
                        <a:rPr lang="en-US" sz="1400">
                          <a:solidFill>
                            <a:srgbClr val="000000"/>
                          </a:solidFill>
                          <a:latin typeface="Times New Roman"/>
                          <a:ea typeface="Times New Roman"/>
                          <a:cs typeface="Times New Roman"/>
                        </a:rPr>
                        <a:t>]</a:t>
                      </a:r>
                      <a:endParaRPr lang="bg-BG" sz="1400">
                        <a:latin typeface="Times New Roman"/>
                        <a:ea typeface="Calibri"/>
                        <a:cs typeface="Times New Roman"/>
                      </a:endParaRP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a:txBody>
                    <a:bodyPr/>
                    <a:lstStyle/>
                    <a:p>
                      <a:pPr algn="ctr">
                        <a:lnSpc>
                          <a:spcPct val="115000"/>
                        </a:lnSpc>
                        <a:spcAft>
                          <a:spcPts val="1000"/>
                        </a:spcAft>
                      </a:pPr>
                      <a:r>
                        <a:rPr lang="en-US" sz="1400" dirty="0">
                          <a:solidFill>
                            <a:srgbClr val="000000"/>
                          </a:solidFill>
                          <a:latin typeface="Times New Roman"/>
                          <a:ea typeface="Calibri"/>
                          <a:cs typeface="Times New Roman"/>
                        </a:rPr>
                        <a:t>3 - 30 </a:t>
                      </a:r>
                      <a:r>
                        <a:rPr lang="bg-BG" sz="1400" dirty="0">
                          <a:latin typeface="Times New Roman"/>
                          <a:ea typeface="Calibri"/>
                          <a:cs typeface="Times New Roman"/>
                        </a:rPr>
                        <a:t>¢</a:t>
                      </a:r>
                    </a:p>
                  </a:txBody>
                  <a:tcPr marL="68580" marR="68580"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r>
            </a:tbl>
          </a:graphicData>
        </a:graphic>
      </p:graphicFrame>
      <p:pic>
        <p:nvPicPr>
          <p:cNvPr id="6" name="Picture 5" descr="digital-communications-computer-printer-inkjet-bubble-jet-laser-print-free-stock-vector.jpg"/>
          <p:cNvPicPr>
            <a:picLocks noChangeAspect="1"/>
          </p:cNvPicPr>
          <p:nvPr/>
        </p:nvPicPr>
        <p:blipFill>
          <a:blip r:embed="rId2" cstate="print"/>
          <a:stretch>
            <a:fillRect/>
          </a:stretch>
        </p:blipFill>
        <p:spPr>
          <a:xfrm>
            <a:off x="2771800" y="5013176"/>
            <a:ext cx="3712413" cy="1728192"/>
          </a:xfrm>
          <a:prstGeom prst="rect">
            <a:avLst/>
          </a:prstGeom>
        </p:spPr>
      </p:pic>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066800"/>
          </a:xfrm>
        </p:spPr>
        <p:txBody>
          <a:bodyPr>
            <a:normAutofit/>
          </a:bodyPr>
          <a:lstStyle/>
          <a:p>
            <a:pPr algn="ctr"/>
            <a:r>
              <a:rPr lang="bg-BG" sz="4200" dirty="0" smtClean="0">
                <a:latin typeface="Times New Roman" pitchFamily="18" charset="0"/>
                <a:cs typeface="Times New Roman" pitchFamily="18" charset="0"/>
              </a:rPr>
              <a:t>Какъв принтер да изберем?</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340768"/>
            <a:ext cx="8229600" cy="4325112"/>
          </a:xfrm>
        </p:spPr>
        <p:txBody>
          <a:bodyPr/>
          <a:lstStyle/>
          <a:p>
            <a:pPr algn="just">
              <a:buNone/>
            </a:pPr>
            <a:r>
              <a:rPr lang="bg-BG" dirty="0" smtClean="0">
                <a:latin typeface="Times New Roman" pitchFamily="18" charset="0"/>
                <a:cs typeface="Times New Roman" pitchFamily="18" charset="0"/>
              </a:rPr>
              <a:t>		Разбира се че няма универсален принтер, който да е подходящ за всеки потребител. За да си отговорим на въпроса трябва да имаме предвид: Къде ще използваме принтера? Какво ще печатаме? Колко ще печатаме? Колко ще ни струват консумативите?</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Когато си отговорим на тези въпроси ще можем да изберем най-подходящото устройство за нас.</a:t>
            </a:r>
            <a:endParaRPr lang="bg-BG" dirty="0">
              <a:latin typeface="Times New Roman" pitchFamily="18" charset="0"/>
              <a:cs typeface="Times New Roman" pitchFamily="18" charset="0"/>
            </a:endParaRPr>
          </a:p>
        </p:txBody>
      </p:sp>
      <p:pic>
        <p:nvPicPr>
          <p:cNvPr id="4" name="Picture 3" descr="questions-and-answers1-300x264.jpg"/>
          <p:cNvPicPr>
            <a:picLocks noChangeAspect="1"/>
          </p:cNvPicPr>
          <p:nvPr/>
        </p:nvPicPr>
        <p:blipFill>
          <a:blip r:embed="rId2" cstate="print"/>
          <a:stretch>
            <a:fillRect/>
          </a:stretch>
        </p:blipFill>
        <p:spPr>
          <a:xfrm>
            <a:off x="6372200" y="4437112"/>
            <a:ext cx="2520280" cy="2217846"/>
          </a:xfrm>
          <a:prstGeom prst="rect">
            <a:avLst/>
          </a:prstGeom>
        </p:spPr>
      </p:pic>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620688"/>
            <a:ext cx="3168352"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g-B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Мастиленоструен</a:t>
            </a:r>
            <a:endParaRPr lang="bg-BG"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6" name="TextBox 5"/>
          <p:cNvSpPr txBox="1"/>
          <p:nvPr/>
        </p:nvSpPr>
        <p:spPr>
          <a:xfrm>
            <a:off x="6516216" y="692696"/>
            <a:ext cx="1584176"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g-B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Лазерен</a:t>
            </a:r>
            <a:endParaRPr lang="bg-BG"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TextBox 6"/>
          <p:cNvSpPr txBox="1"/>
          <p:nvPr/>
        </p:nvSpPr>
        <p:spPr>
          <a:xfrm>
            <a:off x="3779912" y="5877272"/>
            <a:ext cx="1944216"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g-BG"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Матричен</a:t>
            </a:r>
            <a:endParaRPr lang="bg-BG"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8" name="Picture 7" descr="мастиленоструен.jpg"/>
          <p:cNvPicPr>
            <a:picLocks noChangeAspect="1"/>
          </p:cNvPicPr>
          <p:nvPr/>
        </p:nvPicPr>
        <p:blipFill>
          <a:blip r:embed="rId2" cstate="print"/>
          <a:stretch>
            <a:fillRect/>
          </a:stretch>
        </p:blipFill>
        <p:spPr>
          <a:xfrm>
            <a:off x="467544" y="1268760"/>
            <a:ext cx="3168352" cy="2469285"/>
          </a:xfrm>
          <a:prstGeom prst="rect">
            <a:avLst/>
          </a:prstGeom>
        </p:spPr>
      </p:pic>
      <p:pic>
        <p:nvPicPr>
          <p:cNvPr id="9" name="Picture 8" descr="лазерен.jpg"/>
          <p:cNvPicPr>
            <a:picLocks noChangeAspect="1"/>
          </p:cNvPicPr>
          <p:nvPr/>
        </p:nvPicPr>
        <p:blipFill>
          <a:blip r:embed="rId3" cstate="print"/>
          <a:stretch>
            <a:fillRect/>
          </a:stretch>
        </p:blipFill>
        <p:spPr>
          <a:xfrm>
            <a:off x="5652120" y="1268760"/>
            <a:ext cx="3312368" cy="2598934"/>
          </a:xfrm>
          <a:prstGeom prst="rect">
            <a:avLst/>
          </a:prstGeom>
          <a:ln>
            <a:noFill/>
          </a:ln>
          <a:effectLst>
            <a:softEdge rad="112500"/>
          </a:effectLst>
        </p:spPr>
      </p:pic>
      <p:pic>
        <p:nvPicPr>
          <p:cNvPr id="10" name="Picture 9" descr="матричен.jpg"/>
          <p:cNvPicPr>
            <a:picLocks noChangeAspect="1"/>
          </p:cNvPicPr>
          <p:nvPr/>
        </p:nvPicPr>
        <p:blipFill>
          <a:blip r:embed="rId4" cstate="print"/>
          <a:stretch>
            <a:fillRect/>
          </a:stretch>
        </p:blipFill>
        <p:spPr>
          <a:xfrm>
            <a:off x="3203848" y="3501008"/>
            <a:ext cx="3096344" cy="2477075"/>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fontScale="90000"/>
          </a:bodyPr>
          <a:lstStyle/>
          <a:p>
            <a:r>
              <a:rPr lang="bg-BG" dirty="0" smtClean="0">
                <a:latin typeface="Times New Roman" pitchFamily="18" charset="0"/>
                <a:cs typeface="Times New Roman" pitchFamily="18" charset="0"/>
              </a:rPr>
              <a:t>Мастиленоструйният принтер съдържа:</a:t>
            </a:r>
            <a:endParaRPr lang="bg-BG" dirty="0">
              <a:latin typeface="Times New Roman" pitchFamily="18" charset="0"/>
              <a:cs typeface="Times New Roman" pitchFamily="18" charset="0"/>
            </a:endParaRPr>
          </a:p>
        </p:txBody>
      </p:sp>
      <p:sp>
        <p:nvSpPr>
          <p:cNvPr id="3" name="Content Placeholder 2"/>
          <p:cNvSpPr>
            <a:spLocks noGrp="1"/>
          </p:cNvSpPr>
          <p:nvPr>
            <p:ph idx="1"/>
          </p:nvPr>
        </p:nvSpPr>
        <p:spPr>
          <a:xfrm>
            <a:off x="179512" y="1700808"/>
            <a:ext cx="8640960" cy="4325112"/>
          </a:xfrm>
        </p:spPr>
        <p:txBody>
          <a:bodyPr/>
          <a:lstStyle/>
          <a:p>
            <a:pPr algn="just">
              <a:buFont typeface="Wingdings" pitchFamily="2" charset="2"/>
              <a:buChar char="ü"/>
            </a:pPr>
            <a:r>
              <a:rPr lang="bg-BG" b="1" dirty="0" smtClean="0">
                <a:latin typeface="Times New Roman" pitchFamily="18" charset="0"/>
                <a:cs typeface="Times New Roman" pitchFamily="18" charset="0"/>
              </a:rPr>
              <a:t>Глава (</a:t>
            </a:r>
            <a:r>
              <a:rPr lang="en-US" b="1" dirty="0" smtClean="0">
                <a:latin typeface="Times New Roman" pitchFamily="18" charset="0"/>
                <a:cs typeface="Times New Roman" pitchFamily="18" charset="0"/>
              </a:rPr>
              <a:t>print head)</a:t>
            </a:r>
            <a:r>
              <a:rPr lang="en-US" dirty="0" smtClean="0">
                <a:latin typeface="Times New Roman" pitchFamily="18" charset="0"/>
                <a:cs typeface="Times New Roman" pitchFamily="18" charset="0"/>
              </a:rPr>
              <a:t> – </a:t>
            </a:r>
            <a:r>
              <a:rPr lang="bg-BG" dirty="0" smtClean="0">
                <a:latin typeface="Times New Roman" pitchFamily="18" charset="0"/>
                <a:cs typeface="Times New Roman" pitchFamily="18" charset="0"/>
              </a:rPr>
              <a:t>съдържа множество дюзи, които пръскат мастило.</a:t>
            </a:r>
          </a:p>
          <a:p>
            <a:pPr algn="just">
              <a:buFont typeface="Wingdings" pitchFamily="2" charset="2"/>
              <a:buChar char="ü"/>
            </a:pPr>
            <a:r>
              <a:rPr lang="bg-BG" b="1" dirty="0" smtClean="0">
                <a:latin typeface="Times New Roman" pitchFamily="18" charset="0"/>
                <a:cs typeface="Times New Roman" pitchFamily="18" charset="0"/>
              </a:rPr>
              <a:t>Касети с мастило (</a:t>
            </a:r>
            <a:r>
              <a:rPr lang="en-US" b="1" dirty="0" smtClean="0">
                <a:latin typeface="Times New Roman" pitchFamily="18" charset="0"/>
                <a:cs typeface="Times New Roman" pitchFamily="18" charset="0"/>
              </a:rPr>
              <a:t>Ink </a:t>
            </a:r>
            <a:r>
              <a:rPr lang="bg-BG" b="1" dirty="0" smtClean="0">
                <a:latin typeface="Times New Roman" pitchFamily="18" charset="0"/>
                <a:cs typeface="Times New Roman" pitchFamily="18" charset="0"/>
              </a:rPr>
              <a:t>cartridges</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a:t>
            </a:r>
            <a:r>
              <a:rPr lang="bg-BG" dirty="0" smtClean="0">
                <a:latin typeface="Times New Roman" pitchFamily="18" charset="0"/>
                <a:cs typeface="Times New Roman" pitchFamily="18" charset="0"/>
              </a:rPr>
              <a:t>принтерът може да съдържа две касети – една с черно мастило и една с цветно, може да има една касета, в които са всички цветове, а може и да има отделна касета за всеки цвят.</a:t>
            </a:r>
            <a:endParaRPr lang="bg-BG" dirty="0">
              <a:latin typeface="Times New Roman" pitchFamily="18" charset="0"/>
              <a:cs typeface="Times New Roman" pitchFamily="18" charset="0"/>
            </a:endParaRPr>
          </a:p>
        </p:txBody>
      </p:sp>
      <p:pic>
        <p:nvPicPr>
          <p:cNvPr id="4" name="Picture 3" descr="$(KGrHqJ,!p4E-8c)Gb48BP34+UODw!~~60_35.JPG"/>
          <p:cNvPicPr>
            <a:picLocks noChangeAspect="1"/>
          </p:cNvPicPr>
          <p:nvPr/>
        </p:nvPicPr>
        <p:blipFill>
          <a:blip r:embed="rId2" cstate="print"/>
          <a:stretch>
            <a:fillRect/>
          </a:stretch>
        </p:blipFill>
        <p:spPr>
          <a:xfrm>
            <a:off x="4860032" y="4265712"/>
            <a:ext cx="2592288" cy="2592288"/>
          </a:xfrm>
          <a:prstGeom prst="rect">
            <a:avLst/>
          </a:prstGeom>
        </p:spPr>
      </p:pic>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324528" cy="1066800"/>
          </a:xfrm>
        </p:spPr>
        <p:txBody>
          <a:bodyPr>
            <a:noAutofit/>
          </a:bodyPr>
          <a:lstStyle/>
          <a:p>
            <a:pPr algn="ctr"/>
            <a:r>
              <a:rPr lang="bg-BG" sz="3400" dirty="0" smtClean="0">
                <a:latin typeface="Times New Roman" pitchFamily="18" charset="0"/>
                <a:cs typeface="Times New Roman" pitchFamily="18" charset="0"/>
              </a:rPr>
              <a:t>Предимства на мастиленоструйните принтери</a:t>
            </a:r>
            <a:endParaRPr lang="bg-BG" sz="34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844824"/>
            <a:ext cx="8229600" cy="4325112"/>
          </a:xfrm>
        </p:spPr>
        <p:txBody>
          <a:bodyPr>
            <a:normAutofit/>
          </a:bodyPr>
          <a:lstStyle/>
          <a:p>
            <a:pPr marL="365760" lvl="1" indent="-256032" algn="just">
              <a:buClr>
                <a:schemeClr val="accent3"/>
              </a:buClr>
              <a:buFont typeface="Wingdings" pitchFamily="2" charset="2"/>
              <a:buChar char=""/>
            </a:pPr>
            <a:r>
              <a:rPr lang="bg-BG" sz="2800" dirty="0" smtClean="0">
                <a:solidFill>
                  <a:schemeClr val="tx1"/>
                </a:solidFill>
                <a:latin typeface="Times New Roman" pitchFamily="18" charset="0"/>
                <a:cs typeface="Times New Roman" pitchFamily="18" charset="0"/>
              </a:rPr>
              <a:t>ниска цена на устройството</a:t>
            </a:r>
          </a:p>
          <a:p>
            <a:pPr marL="365760" lvl="1" indent="-256032" algn="just">
              <a:buClr>
                <a:schemeClr val="accent3"/>
              </a:buClr>
              <a:buFont typeface="Wingdings" pitchFamily="2" charset="2"/>
              <a:buChar char=""/>
            </a:pPr>
            <a:r>
              <a:rPr lang="bg-BG" sz="2800" dirty="0" smtClean="0">
                <a:solidFill>
                  <a:schemeClr val="tx1"/>
                </a:solidFill>
                <a:latin typeface="Times New Roman" pitchFamily="18" charset="0"/>
                <a:cs typeface="Times New Roman" pitchFamily="18" charset="0"/>
              </a:rPr>
              <a:t>висока резолюция на печат (печат на снимки с високо качество)</a:t>
            </a:r>
          </a:p>
          <a:p>
            <a:pPr marL="365760" lvl="1" indent="-256032" algn="just">
              <a:buClr>
                <a:schemeClr val="accent3"/>
              </a:buClr>
              <a:buFont typeface="Wingdings" pitchFamily="2" charset="2"/>
              <a:buChar char=""/>
            </a:pPr>
            <a:r>
              <a:rPr lang="bg-BG" sz="2800" dirty="0" smtClean="0">
                <a:solidFill>
                  <a:schemeClr val="tx1"/>
                </a:solidFill>
                <a:latin typeface="Times New Roman" pitchFamily="18" charset="0"/>
                <a:cs typeface="Times New Roman" pitchFamily="18" charset="0"/>
              </a:rPr>
              <a:t>възможност за печат на фотохартия (получаваме снимки с качество на фотостудио)</a:t>
            </a:r>
          </a:p>
          <a:p>
            <a:pPr marL="365760" lvl="1" indent="-256032" algn="just">
              <a:buClr>
                <a:schemeClr val="accent3"/>
              </a:buClr>
              <a:buFont typeface="Wingdings" pitchFamily="2" charset="2"/>
              <a:buChar char=""/>
            </a:pPr>
            <a:r>
              <a:rPr lang="bg-BG" sz="2800" dirty="0" smtClean="0">
                <a:solidFill>
                  <a:schemeClr val="tx1"/>
                </a:solidFill>
                <a:latin typeface="Times New Roman" pitchFamily="18" charset="0"/>
                <a:cs typeface="Times New Roman" pitchFamily="18" charset="0"/>
              </a:rPr>
              <a:t>възможност за печат на дебели хартии и картони</a:t>
            </a:r>
          </a:p>
          <a:p>
            <a:pPr marL="365760" lvl="1" indent="-256032" algn="just">
              <a:buClr>
                <a:schemeClr val="accent3"/>
              </a:buClr>
              <a:buFont typeface="Wingdings" pitchFamily="2" charset="2"/>
              <a:buChar char=""/>
            </a:pPr>
            <a:r>
              <a:rPr lang="bg-BG" sz="2800" dirty="0" smtClean="0">
                <a:solidFill>
                  <a:schemeClr val="tx1"/>
                </a:solidFill>
                <a:latin typeface="Times New Roman" pitchFamily="18" charset="0"/>
                <a:cs typeface="Times New Roman" pitchFamily="18" charset="0"/>
              </a:rPr>
              <a:t>някои модели се предлагат с приставки за печат върху дискове</a:t>
            </a:r>
          </a:p>
          <a:p>
            <a:pPr>
              <a:buNone/>
            </a:pPr>
            <a:endParaRPr lang="bg-BG" dirty="0"/>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29600" cy="4325112"/>
          </a:xfrm>
        </p:spPr>
        <p:txBody>
          <a:bodyPr/>
          <a:lstStyle/>
          <a:p>
            <a:pPr lvl="1">
              <a:buClr>
                <a:schemeClr val="accent3"/>
              </a:buClr>
              <a:buFont typeface="Wingdings" pitchFamily="2" charset="2"/>
              <a:buChar char="C"/>
            </a:pPr>
            <a:r>
              <a:rPr lang="bg-BG" sz="2800" dirty="0" smtClean="0">
                <a:solidFill>
                  <a:schemeClr val="tx1"/>
                </a:solidFill>
                <a:latin typeface="Times New Roman" pitchFamily="18" charset="0"/>
                <a:cs typeface="Times New Roman" pitchFamily="18" charset="0"/>
              </a:rPr>
              <a:t>евтин печат при зареждане на касетите</a:t>
            </a:r>
          </a:p>
          <a:p>
            <a:pPr lvl="1">
              <a:buClr>
                <a:schemeClr val="accent3"/>
              </a:buClr>
              <a:buFont typeface="Wingdings" pitchFamily="2" charset="2"/>
              <a:buChar char="C"/>
            </a:pPr>
            <a:r>
              <a:rPr lang="bg-BG" sz="2800" dirty="0" smtClean="0">
                <a:solidFill>
                  <a:schemeClr val="tx1"/>
                </a:solidFill>
                <a:latin typeface="Times New Roman" pitchFamily="18" charset="0"/>
                <a:cs typeface="Times New Roman" pitchFamily="18" charset="0"/>
              </a:rPr>
              <a:t>възможност за използване на зареждаеми (зареждащи) касети и зареждане в домашни условия</a:t>
            </a:r>
          </a:p>
          <a:p>
            <a:pPr>
              <a:buNone/>
            </a:pPr>
            <a:endParaRPr lang="bg-BG" dirty="0"/>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49424"/>
            <a:ext cx="8712968" cy="4325112"/>
          </a:xfrm>
        </p:spPr>
        <p:txBody>
          <a:bodyPr/>
          <a:lstStyle/>
          <a:p>
            <a:pPr lvl="1" algn="just">
              <a:buClr>
                <a:schemeClr val="accent3"/>
              </a:buClr>
              <a:buFont typeface="Wingdings" pitchFamily="2" charset="2"/>
              <a:buChar char=""/>
            </a:pPr>
            <a:r>
              <a:rPr lang="bg-BG" sz="2800" dirty="0" smtClean="0">
                <a:solidFill>
                  <a:schemeClr val="tx1"/>
                </a:solidFill>
                <a:latin typeface="Times New Roman" pitchFamily="18" charset="0"/>
                <a:cs typeface="Times New Roman" pitchFamily="18" charset="0"/>
              </a:rPr>
              <a:t>необходимост от постоянен печат – за да не засъхва мастилото трябва да печатаме поне веднъж седмично</a:t>
            </a:r>
          </a:p>
          <a:p>
            <a:pPr lvl="1" algn="just">
              <a:buClr>
                <a:schemeClr val="accent3"/>
              </a:buClr>
              <a:buFont typeface="Wingdings" pitchFamily="2" charset="2"/>
              <a:buChar char=""/>
            </a:pPr>
            <a:r>
              <a:rPr lang="bg-BG" sz="2800" dirty="0" smtClean="0">
                <a:solidFill>
                  <a:schemeClr val="tx1"/>
                </a:solidFill>
                <a:latin typeface="Times New Roman" pitchFamily="18" charset="0"/>
                <a:cs typeface="Times New Roman" pitchFamily="18" charset="0"/>
              </a:rPr>
              <a:t>ниска сигурност на отпечатъка – дори при използване на скъпи пигментни мастила при попадане на вода върху отпечатъка той се размазва</a:t>
            </a:r>
          </a:p>
          <a:p>
            <a:pPr lvl="1" algn="just">
              <a:buClr>
                <a:schemeClr val="accent3"/>
              </a:buClr>
              <a:buFont typeface="Wingdings" pitchFamily="2" charset="2"/>
              <a:buChar char=""/>
            </a:pPr>
            <a:r>
              <a:rPr lang="bg-BG" sz="2800" dirty="0" smtClean="0">
                <a:solidFill>
                  <a:schemeClr val="tx1"/>
                </a:solidFill>
                <a:latin typeface="Times New Roman" pitchFamily="18" charset="0"/>
                <a:cs typeface="Times New Roman" pitchFamily="18" charset="0"/>
              </a:rPr>
              <a:t>сравнително ниска скорост на печат (особено при високо качество)</a:t>
            </a:r>
            <a:endParaRPr lang="bg-BG" sz="2800" dirty="0">
              <a:solidFill>
                <a:schemeClr val="tx1"/>
              </a:solidFill>
              <a:latin typeface="Times New Roman" pitchFamily="18" charset="0"/>
              <a:cs typeface="Times New Roman" pitchFamily="18" charset="0"/>
            </a:endParaRPr>
          </a:p>
        </p:txBody>
      </p:sp>
      <p:sp>
        <p:nvSpPr>
          <p:cNvPr id="4" name="Title 1"/>
          <p:cNvSpPr>
            <a:spLocks noGrp="1"/>
          </p:cNvSpPr>
          <p:nvPr>
            <p:ph type="title"/>
          </p:nvPr>
        </p:nvSpPr>
        <p:spPr>
          <a:xfrm>
            <a:off x="-108520" y="548680"/>
            <a:ext cx="9396536" cy="1066800"/>
          </a:xfrm>
        </p:spPr>
        <p:txBody>
          <a:bodyPr>
            <a:noAutofit/>
          </a:bodyPr>
          <a:lstStyle/>
          <a:p>
            <a:pPr algn="ctr"/>
            <a:r>
              <a:rPr lang="bg-BG" sz="3400" dirty="0" smtClean="0">
                <a:latin typeface="Times New Roman" pitchFamily="18" charset="0"/>
                <a:cs typeface="Times New Roman" pitchFamily="18" charset="0"/>
              </a:rPr>
              <a:t>Недостатъци на мастиленоструйните принтери</a:t>
            </a:r>
            <a:endParaRPr lang="bg-BG" sz="34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2"/>
            <a:ext cx="8229600" cy="4325112"/>
          </a:xfrm>
        </p:spPr>
        <p:txBody>
          <a:bodyPr/>
          <a:lstStyle/>
          <a:p>
            <a:pPr lvl="1" algn="just">
              <a:buClr>
                <a:schemeClr val="accent3"/>
              </a:buClr>
              <a:buFont typeface="Wingdings" pitchFamily="2" charset="2"/>
              <a:buChar char="C"/>
            </a:pPr>
            <a:r>
              <a:rPr lang="bg-BG" sz="2800" dirty="0" smtClean="0">
                <a:solidFill>
                  <a:schemeClr val="tx1"/>
                </a:solidFill>
                <a:latin typeface="Times New Roman" pitchFamily="18" charset="0"/>
                <a:cs typeface="Times New Roman" pitchFamily="18" charset="0"/>
              </a:rPr>
              <a:t>евтин печат при зареждане или рециклиране на касетите</a:t>
            </a:r>
          </a:p>
          <a:p>
            <a:pPr lvl="1" algn="just">
              <a:buClr>
                <a:schemeClr val="accent3"/>
              </a:buClr>
              <a:buFont typeface="Wingdings" pitchFamily="2" charset="2"/>
              <a:buChar char="C"/>
            </a:pPr>
            <a:r>
              <a:rPr lang="bg-BG" sz="2800" dirty="0" smtClean="0">
                <a:solidFill>
                  <a:schemeClr val="tx1"/>
                </a:solidFill>
                <a:latin typeface="Times New Roman" pitchFamily="18" charset="0"/>
                <a:cs typeface="Times New Roman" pitchFamily="18" charset="0"/>
              </a:rPr>
              <a:t>бърз печат (до около 50 </a:t>
            </a:r>
            <a:r>
              <a:rPr lang="en-US" sz="2800" dirty="0" smtClean="0">
                <a:solidFill>
                  <a:schemeClr val="tx1"/>
                </a:solidFill>
                <a:latin typeface="Times New Roman" pitchFamily="18" charset="0"/>
                <a:cs typeface="Times New Roman" pitchFamily="18" charset="0"/>
              </a:rPr>
              <a:t>ppm (pages per minute))</a:t>
            </a:r>
            <a:endParaRPr lang="bg-BG" sz="2800" dirty="0" smtClean="0">
              <a:solidFill>
                <a:schemeClr val="tx1"/>
              </a:solidFill>
              <a:latin typeface="Times New Roman" pitchFamily="18" charset="0"/>
              <a:cs typeface="Times New Roman" pitchFamily="18" charset="0"/>
            </a:endParaRPr>
          </a:p>
          <a:p>
            <a:pPr lvl="1" algn="just">
              <a:buClr>
                <a:schemeClr val="accent3"/>
              </a:buClr>
              <a:buFont typeface="Wingdings" pitchFamily="2" charset="2"/>
              <a:buChar char="C"/>
            </a:pPr>
            <a:r>
              <a:rPr lang="bg-BG" sz="2800" dirty="0" smtClean="0">
                <a:solidFill>
                  <a:schemeClr val="tx1"/>
                </a:solidFill>
                <a:latin typeface="Times New Roman" pitchFamily="18" charset="0"/>
                <a:cs typeface="Times New Roman" pitchFamily="18" charset="0"/>
              </a:rPr>
              <a:t>качествен печат на документи</a:t>
            </a:r>
          </a:p>
          <a:p>
            <a:pPr lvl="1" algn="just">
              <a:buClr>
                <a:schemeClr val="accent3"/>
              </a:buClr>
              <a:buFont typeface="Wingdings" pitchFamily="2" charset="2"/>
              <a:buChar char="C"/>
            </a:pPr>
            <a:r>
              <a:rPr lang="bg-BG" sz="2800" dirty="0" smtClean="0">
                <a:solidFill>
                  <a:schemeClr val="tx1"/>
                </a:solidFill>
                <a:latin typeface="Times New Roman" pitchFamily="18" charset="0"/>
                <a:cs typeface="Times New Roman" pitchFamily="18" charset="0"/>
              </a:rPr>
              <a:t>дълготрайност на отпечатъка</a:t>
            </a:r>
            <a:endParaRPr lang="bg-BG" sz="2800" dirty="0">
              <a:solidFill>
                <a:schemeClr val="tx1"/>
              </a:solidFill>
              <a:latin typeface="Times New Roman" pitchFamily="18" charset="0"/>
              <a:cs typeface="Times New Roman" pitchFamily="18" charset="0"/>
            </a:endParaRPr>
          </a:p>
        </p:txBody>
      </p:sp>
      <p:sp>
        <p:nvSpPr>
          <p:cNvPr id="4" name="Title 1"/>
          <p:cNvSpPr>
            <a:spLocks noGrp="1"/>
          </p:cNvSpPr>
          <p:nvPr>
            <p:ph type="title"/>
          </p:nvPr>
        </p:nvSpPr>
        <p:spPr>
          <a:xfrm>
            <a:off x="0" y="476672"/>
            <a:ext cx="9324528" cy="1066800"/>
          </a:xfrm>
        </p:spPr>
        <p:txBody>
          <a:bodyPr>
            <a:noAutofit/>
          </a:bodyPr>
          <a:lstStyle/>
          <a:p>
            <a:pPr algn="ctr"/>
            <a:r>
              <a:rPr lang="bg-BG" sz="3400" dirty="0" smtClean="0">
                <a:latin typeface="Times New Roman" pitchFamily="18" charset="0"/>
                <a:cs typeface="Times New Roman" pitchFamily="18" charset="0"/>
              </a:rPr>
              <a:t>Предимства на лазерните принтери</a:t>
            </a:r>
            <a:endParaRPr lang="bg-BG" sz="34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gn="just">
              <a:buClr>
                <a:schemeClr val="accent3"/>
              </a:buClr>
              <a:buFont typeface="Wingdings" pitchFamily="2" charset="2"/>
              <a:buChar char="D"/>
            </a:pPr>
            <a:r>
              <a:rPr lang="bg-BG" sz="2800" dirty="0" smtClean="0">
                <a:solidFill>
                  <a:schemeClr val="tx1"/>
                </a:solidFill>
                <a:latin typeface="Times New Roman" pitchFamily="18" charset="0"/>
                <a:cs typeface="Times New Roman" pitchFamily="18" charset="0"/>
              </a:rPr>
              <a:t>относително ниска резолюция на печат (неподходяща при печат на снимки с фотографско качество)</a:t>
            </a:r>
          </a:p>
          <a:p>
            <a:pPr lvl="1" algn="just">
              <a:buClr>
                <a:schemeClr val="accent3"/>
              </a:buClr>
              <a:buFont typeface="Wingdings" pitchFamily="2" charset="2"/>
              <a:buChar char="D"/>
            </a:pPr>
            <a:r>
              <a:rPr lang="bg-BG" sz="2800" dirty="0" smtClean="0">
                <a:solidFill>
                  <a:schemeClr val="tx1"/>
                </a:solidFill>
                <a:latin typeface="Times New Roman" pitchFamily="18" charset="0"/>
                <a:cs typeface="Times New Roman" pitchFamily="18" charset="0"/>
              </a:rPr>
              <a:t>невъзможност за зареждане и рециклиране на касетите в домашни или офис условия</a:t>
            </a:r>
          </a:p>
          <a:p>
            <a:pPr lvl="1" algn="just">
              <a:buClr>
                <a:schemeClr val="accent3"/>
              </a:buClr>
              <a:buFont typeface="Wingdings" pitchFamily="2" charset="2"/>
              <a:buChar char="D"/>
            </a:pPr>
            <a:r>
              <a:rPr lang="bg-BG" sz="2800" dirty="0" smtClean="0">
                <a:solidFill>
                  <a:schemeClr val="tx1"/>
                </a:solidFill>
                <a:latin typeface="Times New Roman" pitchFamily="18" charset="0"/>
                <a:cs typeface="Times New Roman" pitchFamily="18" charset="0"/>
              </a:rPr>
              <a:t>висока цена</a:t>
            </a:r>
          </a:p>
          <a:p>
            <a:pPr algn="just">
              <a:buFont typeface="Wingdings" pitchFamily="2" charset="2"/>
              <a:buChar char="D"/>
            </a:pPr>
            <a:endParaRPr lang="bg-BG" dirty="0">
              <a:latin typeface="Times New Roman" pitchFamily="18" charset="0"/>
              <a:cs typeface="Times New Roman" pitchFamily="18" charset="0"/>
            </a:endParaRPr>
          </a:p>
        </p:txBody>
      </p:sp>
      <p:sp>
        <p:nvSpPr>
          <p:cNvPr id="5" name="Title 1"/>
          <p:cNvSpPr>
            <a:spLocks noGrp="1"/>
          </p:cNvSpPr>
          <p:nvPr>
            <p:ph type="title"/>
          </p:nvPr>
        </p:nvSpPr>
        <p:spPr>
          <a:xfrm>
            <a:off x="0" y="476672"/>
            <a:ext cx="9324528" cy="1066800"/>
          </a:xfrm>
        </p:spPr>
        <p:txBody>
          <a:bodyPr>
            <a:noAutofit/>
          </a:bodyPr>
          <a:lstStyle/>
          <a:p>
            <a:pPr algn="ctr"/>
            <a:r>
              <a:rPr lang="bg-BG" sz="3400" dirty="0" smtClean="0">
                <a:latin typeface="Times New Roman" pitchFamily="18" charset="0"/>
                <a:cs typeface="Times New Roman" pitchFamily="18" charset="0"/>
              </a:rPr>
              <a:t>Недостатъци на лазерните принтери</a:t>
            </a:r>
            <a:endParaRPr lang="bg-BG" sz="34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gn="just">
              <a:buClr>
                <a:schemeClr val="accent3"/>
              </a:buClr>
              <a:buFont typeface="Wingdings" pitchFamily="2" charset="2"/>
              <a:buChar char="C"/>
            </a:pPr>
            <a:r>
              <a:rPr lang="bg-BG" sz="2800" dirty="0" smtClean="0">
                <a:solidFill>
                  <a:schemeClr val="tx1"/>
                </a:solidFill>
                <a:latin typeface="Times New Roman" pitchFamily="18" charset="0"/>
                <a:cs typeface="Times New Roman" pitchFamily="18" charset="0"/>
              </a:rPr>
              <a:t>много евтин печат</a:t>
            </a:r>
          </a:p>
          <a:p>
            <a:pPr lvl="1" algn="just">
              <a:buClr>
                <a:schemeClr val="accent3"/>
              </a:buClr>
              <a:buFont typeface="Wingdings" pitchFamily="2" charset="2"/>
              <a:buChar char="C"/>
            </a:pPr>
            <a:r>
              <a:rPr lang="bg-BG" sz="2800" dirty="0" smtClean="0">
                <a:solidFill>
                  <a:schemeClr val="tx1"/>
                </a:solidFill>
                <a:latin typeface="Times New Roman" pitchFamily="18" charset="0"/>
                <a:cs typeface="Times New Roman" pitchFamily="18" charset="0"/>
              </a:rPr>
              <a:t>печат на няколко копия едновременно (при използване на химизирана хартия)</a:t>
            </a:r>
          </a:p>
          <a:p>
            <a:pPr lvl="1" algn="just">
              <a:buClr>
                <a:schemeClr val="accent3"/>
              </a:buClr>
              <a:buFont typeface="Wingdings" pitchFamily="2" charset="2"/>
              <a:buChar char="C"/>
            </a:pPr>
            <a:r>
              <a:rPr lang="bg-BG" sz="2800" dirty="0" smtClean="0">
                <a:solidFill>
                  <a:schemeClr val="tx1"/>
                </a:solidFill>
                <a:latin typeface="Times New Roman" pitchFamily="18" charset="0"/>
                <a:cs typeface="Times New Roman" pitchFamily="18" charset="0"/>
              </a:rPr>
              <a:t>висока надеждност – възможност за работа в индустриална и нестерилна </a:t>
            </a:r>
            <a:r>
              <a:rPr lang="bg-BG" sz="2800" dirty="0" smtClean="0">
                <a:solidFill>
                  <a:schemeClr val="tx1"/>
                </a:solidFill>
                <a:latin typeface="Times New Roman" pitchFamily="18" charset="0"/>
                <a:cs typeface="Times New Roman" pitchFamily="18" charset="0"/>
              </a:rPr>
              <a:t>среда</a:t>
            </a:r>
            <a:endParaRPr lang="bg-BG" sz="2800" dirty="0" smtClean="0">
              <a:solidFill>
                <a:schemeClr val="tx1"/>
              </a:solidFill>
              <a:latin typeface="Times New Roman" pitchFamily="18" charset="0"/>
              <a:cs typeface="Times New Roman" pitchFamily="18" charset="0"/>
            </a:endParaRPr>
          </a:p>
        </p:txBody>
      </p:sp>
      <p:sp>
        <p:nvSpPr>
          <p:cNvPr id="4" name="Title 1"/>
          <p:cNvSpPr>
            <a:spLocks noGrp="1"/>
          </p:cNvSpPr>
          <p:nvPr>
            <p:ph type="title"/>
          </p:nvPr>
        </p:nvSpPr>
        <p:spPr>
          <a:xfrm>
            <a:off x="0" y="476672"/>
            <a:ext cx="9324528" cy="1066800"/>
          </a:xfrm>
        </p:spPr>
        <p:txBody>
          <a:bodyPr>
            <a:noAutofit/>
          </a:bodyPr>
          <a:lstStyle/>
          <a:p>
            <a:pPr algn="ctr"/>
            <a:r>
              <a:rPr lang="bg-BG" sz="3400" dirty="0" smtClean="0">
                <a:latin typeface="Times New Roman" pitchFamily="18" charset="0"/>
                <a:cs typeface="Times New Roman" pitchFamily="18" charset="0"/>
              </a:rPr>
              <a:t>Предимства на матричните принтери</a:t>
            </a:r>
            <a:endParaRPr lang="bg-BG" sz="34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gn="just">
              <a:buClr>
                <a:schemeClr val="accent3"/>
              </a:buClr>
              <a:buFont typeface="Wingdings" pitchFamily="2" charset="2"/>
              <a:buChar char="D"/>
            </a:pPr>
            <a:r>
              <a:rPr lang="bg-BG" sz="2800" dirty="0" smtClean="0">
                <a:solidFill>
                  <a:schemeClr val="tx1"/>
                </a:solidFill>
                <a:latin typeface="Times New Roman" pitchFamily="18" charset="0"/>
                <a:cs typeface="Times New Roman" pitchFamily="18" charset="0"/>
              </a:rPr>
              <a:t>ниско качество на печат (печат само на текст и невъзможност за снимки)</a:t>
            </a:r>
          </a:p>
          <a:p>
            <a:pPr lvl="1" algn="just">
              <a:buClr>
                <a:schemeClr val="accent3"/>
              </a:buClr>
              <a:buFont typeface="Wingdings" pitchFamily="2" charset="2"/>
              <a:buChar char="D"/>
            </a:pPr>
            <a:r>
              <a:rPr lang="bg-BG" sz="2800" dirty="0" smtClean="0">
                <a:solidFill>
                  <a:schemeClr val="tx1"/>
                </a:solidFill>
                <a:latin typeface="Times New Roman" pitchFamily="18" charset="0"/>
                <a:cs typeface="Times New Roman" pitchFamily="18" charset="0"/>
              </a:rPr>
              <a:t>бавен печат</a:t>
            </a:r>
          </a:p>
          <a:p>
            <a:pPr lvl="1" algn="just">
              <a:buClr>
                <a:schemeClr val="accent3"/>
              </a:buClr>
              <a:buFont typeface="Wingdings" pitchFamily="2" charset="2"/>
              <a:buChar char="D"/>
            </a:pPr>
            <a:r>
              <a:rPr lang="bg-BG" sz="2800" dirty="0" smtClean="0">
                <a:solidFill>
                  <a:schemeClr val="tx1"/>
                </a:solidFill>
                <a:latin typeface="Times New Roman" pitchFamily="18" charset="0"/>
                <a:cs typeface="Times New Roman" pitchFamily="18" charset="0"/>
              </a:rPr>
              <a:t>ниска сигурност на отпечатъка – избледнява с времето</a:t>
            </a:r>
          </a:p>
          <a:p>
            <a:pPr lvl="1" algn="just">
              <a:buClr>
                <a:schemeClr val="accent3"/>
              </a:buClr>
              <a:buFont typeface="Wingdings" pitchFamily="2" charset="2"/>
              <a:buChar char="D"/>
            </a:pPr>
            <a:r>
              <a:rPr lang="bg-BG" sz="2800" dirty="0" smtClean="0">
                <a:solidFill>
                  <a:schemeClr val="tx1"/>
                </a:solidFill>
                <a:latin typeface="Times New Roman" pitchFamily="18" charset="0"/>
                <a:cs typeface="Times New Roman" pitchFamily="18" charset="0"/>
              </a:rPr>
              <a:t>висока </a:t>
            </a:r>
            <a:r>
              <a:rPr lang="bg-BG" sz="2800" dirty="0" smtClean="0">
                <a:solidFill>
                  <a:schemeClr val="tx1"/>
                </a:solidFill>
                <a:latin typeface="Times New Roman" pitchFamily="18" charset="0"/>
                <a:cs typeface="Times New Roman" pitchFamily="18" charset="0"/>
              </a:rPr>
              <a:t>цена</a:t>
            </a:r>
            <a:endParaRPr lang="bg-BG" sz="2800" dirty="0" smtClean="0">
              <a:solidFill>
                <a:schemeClr val="tx1"/>
              </a:solidFill>
              <a:latin typeface="Times New Roman" pitchFamily="18" charset="0"/>
              <a:cs typeface="Times New Roman" pitchFamily="18" charset="0"/>
            </a:endParaRPr>
          </a:p>
        </p:txBody>
      </p:sp>
      <p:sp>
        <p:nvSpPr>
          <p:cNvPr id="4" name="Title 1"/>
          <p:cNvSpPr>
            <a:spLocks noGrp="1"/>
          </p:cNvSpPr>
          <p:nvPr>
            <p:ph type="title"/>
          </p:nvPr>
        </p:nvSpPr>
        <p:spPr>
          <a:xfrm>
            <a:off x="0" y="476672"/>
            <a:ext cx="9324528" cy="1066800"/>
          </a:xfrm>
        </p:spPr>
        <p:txBody>
          <a:bodyPr>
            <a:noAutofit/>
          </a:bodyPr>
          <a:lstStyle/>
          <a:p>
            <a:pPr algn="ctr"/>
            <a:r>
              <a:rPr lang="bg-BG" sz="3400" dirty="0" smtClean="0">
                <a:latin typeface="Times New Roman" pitchFamily="18" charset="0"/>
                <a:cs typeface="Times New Roman" pitchFamily="18" charset="0"/>
              </a:rPr>
              <a:t>Недостатъци на матричните принтери</a:t>
            </a:r>
            <a:endParaRPr lang="bg-BG" sz="34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066800"/>
          </a:xfrm>
        </p:spPr>
        <p:txBody>
          <a:bodyPr>
            <a:normAutofit fontScale="90000"/>
          </a:bodyPr>
          <a:lstStyle/>
          <a:p>
            <a:pPr algn="ctr"/>
            <a:r>
              <a:rPr lang="bg-BG" dirty="0" smtClean="0">
                <a:latin typeface="Times New Roman" pitchFamily="18" charset="0"/>
                <a:cs typeface="Times New Roman" pitchFamily="18" charset="0"/>
              </a:rPr>
              <a:t>Сравнение на характеристиките на трите вида принтери</a:t>
            </a:r>
            <a:r>
              <a:rPr lang="bg-BG" dirty="0" smtClean="0"/>
              <a:t/>
            </a:r>
            <a:br>
              <a:rPr lang="bg-BG" dirty="0" smtClean="0"/>
            </a:br>
            <a:endParaRPr lang="bg-BG" dirty="0"/>
          </a:p>
        </p:txBody>
      </p:sp>
      <p:graphicFrame>
        <p:nvGraphicFramePr>
          <p:cNvPr id="4" name="Table 3"/>
          <p:cNvGraphicFramePr>
            <a:graphicFrameLocks noGrp="1"/>
          </p:cNvGraphicFramePr>
          <p:nvPr/>
        </p:nvGraphicFramePr>
        <p:xfrm>
          <a:off x="467544" y="2492896"/>
          <a:ext cx="8280920" cy="2808312"/>
        </p:xfrm>
        <a:graphic>
          <a:graphicData uri="http://schemas.openxmlformats.org/drawingml/2006/table">
            <a:tbl>
              <a:tblPr/>
              <a:tblGrid>
                <a:gridCol w="2059733"/>
                <a:gridCol w="949671"/>
                <a:gridCol w="119573"/>
                <a:gridCol w="974287"/>
                <a:gridCol w="1108570"/>
                <a:gridCol w="1108570"/>
                <a:gridCol w="980258"/>
                <a:gridCol w="980258"/>
              </a:tblGrid>
              <a:tr h="356347">
                <a:tc rowSpan="2">
                  <a:txBody>
                    <a:bodyPr/>
                    <a:lstStyle/>
                    <a:p>
                      <a:pPr algn="ctr">
                        <a:lnSpc>
                          <a:spcPct val="115000"/>
                        </a:lnSpc>
                        <a:spcAft>
                          <a:spcPts val="1000"/>
                        </a:spcAft>
                      </a:pPr>
                      <a:r>
                        <a:rPr lang="bg-BG" sz="1400" b="1" dirty="0">
                          <a:solidFill>
                            <a:srgbClr val="000000"/>
                          </a:solidFill>
                          <a:latin typeface="Times New Roman"/>
                          <a:ea typeface="Times New Roman"/>
                          <a:cs typeface="Times New Roman"/>
                        </a:rPr>
                        <a:t>Видове и параметри</a:t>
                      </a:r>
                      <a:endParaRPr lang="bg-BG" sz="18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gridSpan="3">
                  <a:txBody>
                    <a:bodyPr/>
                    <a:lstStyle/>
                    <a:p>
                      <a:pPr algn="ctr">
                        <a:lnSpc>
                          <a:spcPct val="115000"/>
                        </a:lnSpc>
                        <a:spcAft>
                          <a:spcPts val="1000"/>
                        </a:spcAft>
                      </a:pPr>
                      <a:r>
                        <a:rPr lang="bg-BG" sz="1400" b="1" dirty="0">
                          <a:solidFill>
                            <a:srgbClr val="000000"/>
                          </a:solidFill>
                          <a:latin typeface="Times New Roman"/>
                          <a:ea typeface="Times New Roman"/>
                          <a:cs typeface="Times New Roman"/>
                        </a:rPr>
                        <a:t>Матрични</a:t>
                      </a:r>
                      <a:endParaRPr lang="bg-BG" sz="18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g-BG"/>
                    </a:p>
                  </a:txBody>
                  <a:tcPr/>
                </a:tc>
                <a:tc hMerge="1">
                  <a:txBody>
                    <a:bodyPr/>
                    <a:lstStyle/>
                    <a:p>
                      <a:endParaRPr lang="bg-BG"/>
                    </a:p>
                  </a:txBody>
                  <a:tcPr/>
                </a:tc>
                <a:tc gridSpan="2">
                  <a:txBody>
                    <a:bodyPr/>
                    <a:lstStyle/>
                    <a:p>
                      <a:pPr algn="ctr">
                        <a:lnSpc>
                          <a:spcPct val="115000"/>
                        </a:lnSpc>
                        <a:spcAft>
                          <a:spcPts val="1000"/>
                        </a:spcAft>
                      </a:pPr>
                      <a:r>
                        <a:rPr lang="bg-BG" sz="1400" b="1">
                          <a:solidFill>
                            <a:srgbClr val="000000"/>
                          </a:solidFill>
                          <a:latin typeface="Times New Roman"/>
                          <a:ea typeface="Times New Roman"/>
                          <a:cs typeface="Times New Roman"/>
                        </a:rPr>
                        <a:t>Лазерни</a:t>
                      </a:r>
                      <a:endParaRPr lang="bg-BG" sz="18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g-BG"/>
                    </a:p>
                  </a:txBody>
                  <a:tcPr/>
                </a:tc>
                <a:tc gridSpan="2">
                  <a:txBody>
                    <a:bodyPr/>
                    <a:lstStyle/>
                    <a:p>
                      <a:pPr algn="ctr">
                        <a:lnSpc>
                          <a:spcPct val="115000"/>
                        </a:lnSpc>
                        <a:spcAft>
                          <a:spcPts val="1000"/>
                        </a:spcAft>
                      </a:pPr>
                      <a:r>
                        <a:rPr lang="bg-BG" sz="1400" b="1" dirty="0">
                          <a:solidFill>
                            <a:srgbClr val="000000"/>
                          </a:solidFill>
                          <a:latin typeface="Times New Roman"/>
                          <a:ea typeface="Times New Roman"/>
                          <a:cs typeface="Times New Roman"/>
                        </a:rPr>
                        <a:t>Мастиленоструйни</a:t>
                      </a:r>
                      <a:endParaRPr lang="bg-BG" sz="18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g-BG"/>
                    </a:p>
                  </a:txBody>
                  <a:tcPr/>
                </a:tc>
              </a:tr>
              <a:tr h="348790">
                <a:tc vMerge="1">
                  <a:txBody>
                    <a:bodyPr/>
                    <a:lstStyle/>
                    <a:p>
                      <a:endParaRPr lang="bg-BG"/>
                    </a:p>
                  </a:txBody>
                  <a:tcPr/>
                </a:tc>
                <a:tc gridSpan="2">
                  <a:txBody>
                    <a:bodyPr/>
                    <a:lstStyle/>
                    <a:p>
                      <a:pPr algn="ctr">
                        <a:lnSpc>
                          <a:spcPct val="115000"/>
                        </a:lnSpc>
                        <a:spcAft>
                          <a:spcPts val="1000"/>
                        </a:spcAft>
                      </a:pPr>
                      <a:r>
                        <a:rPr lang="bg-BG" sz="1400" dirty="0">
                          <a:solidFill>
                            <a:srgbClr val="000000"/>
                          </a:solidFill>
                          <a:latin typeface="Times New Roman"/>
                          <a:ea typeface="Calibri"/>
                          <a:cs typeface="Times New Roman"/>
                        </a:rPr>
                        <a:t>9-пинови</a:t>
                      </a:r>
                      <a:endParaRPr lang="bg-BG" sz="18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hMerge="1">
                  <a:txBody>
                    <a:bodyPr/>
                    <a:lstStyle/>
                    <a:p>
                      <a:endParaRPr lang="bg-BG"/>
                    </a:p>
                  </a:txBody>
                  <a:tcPr/>
                </a:tc>
                <a:tc>
                  <a:txBody>
                    <a:bodyPr/>
                    <a:lstStyle/>
                    <a:p>
                      <a:pPr algn="ctr">
                        <a:lnSpc>
                          <a:spcPct val="115000"/>
                        </a:lnSpc>
                        <a:spcAft>
                          <a:spcPts val="1000"/>
                        </a:spcAft>
                      </a:pPr>
                      <a:r>
                        <a:rPr lang="bg-BG" sz="1400" dirty="0">
                          <a:solidFill>
                            <a:srgbClr val="000000"/>
                          </a:solidFill>
                          <a:latin typeface="Times New Roman"/>
                          <a:ea typeface="Calibri"/>
                          <a:cs typeface="Times New Roman"/>
                        </a:rPr>
                        <a:t>24-пинови</a:t>
                      </a:r>
                      <a:endParaRPr lang="bg-BG" sz="1800" dirty="0">
                        <a:latin typeface="Times New Roman"/>
                        <a:ea typeface="Calibri"/>
                        <a:cs typeface="Times New Roman"/>
                      </a:endParaRPr>
                    </a:p>
                  </a:txBody>
                  <a:tcPr marL="62655" marR="62655" marT="0" marB="0">
                    <a:lnL w="12700" cap="flat" cmpd="sng" algn="ctr">
                      <a:solidFill>
                        <a:srgbClr val="000000"/>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a:txBody>
                    <a:bodyPr/>
                    <a:lstStyle/>
                    <a:p>
                      <a:pPr algn="ctr">
                        <a:lnSpc>
                          <a:spcPct val="115000"/>
                        </a:lnSpc>
                        <a:spcAft>
                          <a:spcPts val="1000"/>
                        </a:spcAft>
                      </a:pPr>
                      <a:r>
                        <a:rPr lang="bg-BG" sz="1400" dirty="0">
                          <a:solidFill>
                            <a:srgbClr val="000000"/>
                          </a:solidFill>
                          <a:latin typeface="Times New Roman"/>
                          <a:ea typeface="Calibri"/>
                          <a:cs typeface="Times New Roman"/>
                        </a:rPr>
                        <a:t>чернобял</a:t>
                      </a:r>
                      <a:endParaRPr lang="bg-BG" sz="18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a:txBody>
                    <a:bodyPr/>
                    <a:lstStyle/>
                    <a:p>
                      <a:pPr algn="ctr">
                        <a:lnSpc>
                          <a:spcPct val="115000"/>
                        </a:lnSpc>
                        <a:spcAft>
                          <a:spcPts val="1000"/>
                        </a:spcAft>
                      </a:pPr>
                      <a:r>
                        <a:rPr lang="bg-BG" sz="1400" dirty="0">
                          <a:solidFill>
                            <a:srgbClr val="000000"/>
                          </a:solidFill>
                          <a:latin typeface="Times New Roman"/>
                          <a:ea typeface="Calibri"/>
                          <a:cs typeface="Times New Roman"/>
                        </a:rPr>
                        <a:t>цветен</a:t>
                      </a:r>
                      <a:endParaRPr lang="bg-BG" sz="1800" dirty="0">
                        <a:latin typeface="Times New Roman"/>
                        <a:ea typeface="Calibri"/>
                        <a:cs typeface="Times New Roman"/>
                      </a:endParaRPr>
                    </a:p>
                  </a:txBody>
                  <a:tcPr marL="62655" marR="62655" marT="0" marB="0">
                    <a:lnL w="12700" cap="flat" cmpd="sng" algn="ctr">
                      <a:solidFill>
                        <a:srgbClr val="000000"/>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a:txBody>
                    <a:bodyPr/>
                    <a:lstStyle/>
                    <a:p>
                      <a:pPr algn="ctr">
                        <a:lnSpc>
                          <a:spcPct val="115000"/>
                        </a:lnSpc>
                        <a:spcAft>
                          <a:spcPts val="1000"/>
                        </a:spcAft>
                      </a:pPr>
                      <a:r>
                        <a:rPr lang="bg-BG" sz="1400" dirty="0">
                          <a:solidFill>
                            <a:srgbClr val="000000"/>
                          </a:solidFill>
                          <a:latin typeface="Times New Roman"/>
                          <a:ea typeface="Calibri"/>
                          <a:cs typeface="Times New Roman"/>
                        </a:rPr>
                        <a:t>чернобял</a:t>
                      </a:r>
                      <a:endParaRPr lang="bg-BG" sz="18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a:txBody>
                    <a:bodyPr/>
                    <a:lstStyle/>
                    <a:p>
                      <a:pPr algn="ctr">
                        <a:lnSpc>
                          <a:spcPct val="115000"/>
                        </a:lnSpc>
                        <a:spcAft>
                          <a:spcPts val="1000"/>
                        </a:spcAft>
                      </a:pPr>
                      <a:r>
                        <a:rPr lang="bg-BG" sz="1400" dirty="0">
                          <a:solidFill>
                            <a:srgbClr val="000000"/>
                          </a:solidFill>
                          <a:latin typeface="Times New Roman"/>
                          <a:ea typeface="Calibri"/>
                          <a:cs typeface="Times New Roman"/>
                        </a:rPr>
                        <a:t>цветен</a:t>
                      </a:r>
                      <a:endParaRPr lang="bg-BG" sz="1800" dirty="0">
                        <a:latin typeface="Times New Roman"/>
                        <a:ea typeface="Calibri"/>
                        <a:cs typeface="Times New Roman"/>
                      </a:endParaRPr>
                    </a:p>
                  </a:txBody>
                  <a:tcPr marL="62655" marR="62655" marT="0" marB="0">
                    <a:lnL w="12700" cap="flat" cmpd="sng" algn="ctr">
                      <a:solidFill>
                        <a:srgbClr val="000000"/>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r>
              <a:tr h="518999">
                <a:tc>
                  <a:txBody>
                    <a:bodyPr/>
                    <a:lstStyle/>
                    <a:p>
                      <a:pPr algn="ctr">
                        <a:lnSpc>
                          <a:spcPct val="115000"/>
                        </a:lnSpc>
                        <a:spcAft>
                          <a:spcPts val="1000"/>
                        </a:spcAft>
                      </a:pPr>
                      <a:r>
                        <a:rPr lang="bg-BG" sz="1200" b="1" dirty="0">
                          <a:solidFill>
                            <a:srgbClr val="000000"/>
                          </a:solidFill>
                          <a:latin typeface="Times New Roman"/>
                          <a:ea typeface="Times New Roman"/>
                          <a:cs typeface="Times New Roman"/>
                        </a:rPr>
                        <a:t>Консумативи</a:t>
                      </a:r>
                      <a:br>
                        <a:rPr lang="bg-BG" sz="1200" b="1" dirty="0">
                          <a:solidFill>
                            <a:srgbClr val="000000"/>
                          </a:solidFill>
                          <a:latin typeface="Times New Roman"/>
                          <a:ea typeface="Times New Roman"/>
                          <a:cs typeface="Times New Roman"/>
                        </a:rPr>
                      </a:br>
                      <a:r>
                        <a:rPr lang="bg-BG" sz="1200" b="1" dirty="0">
                          <a:solidFill>
                            <a:srgbClr val="000000"/>
                          </a:solidFill>
                          <a:latin typeface="Times New Roman"/>
                          <a:ea typeface="Times New Roman"/>
                          <a:cs typeface="Times New Roman"/>
                        </a:rPr>
                        <a:t>(без хартия)  </a:t>
                      </a:r>
                      <a:r>
                        <a:rPr lang="en-US" sz="1200" b="1" dirty="0">
                          <a:solidFill>
                            <a:srgbClr val="000000"/>
                          </a:solidFill>
                          <a:latin typeface="Times New Roman"/>
                          <a:ea typeface="Times New Roman"/>
                          <a:cs typeface="Times New Roman"/>
                        </a:rPr>
                        <a:t>[US </a:t>
                      </a:r>
                      <a:r>
                        <a:rPr lang="bg-BG" sz="1200" dirty="0">
                          <a:latin typeface="Times New Roman"/>
                          <a:ea typeface="Times New Roman"/>
                          <a:cs typeface="Times New Roman"/>
                        </a:rPr>
                        <a:t>¢</a:t>
                      </a:r>
                      <a:r>
                        <a:rPr lang="en-US" sz="1200" dirty="0">
                          <a:latin typeface="Times New Roman"/>
                          <a:ea typeface="Times New Roman"/>
                          <a:cs typeface="Times New Roman"/>
                        </a:rPr>
                        <a:t>/</a:t>
                      </a:r>
                      <a:r>
                        <a:rPr lang="bg-BG" sz="1200" dirty="0">
                          <a:latin typeface="Times New Roman"/>
                          <a:ea typeface="Times New Roman"/>
                          <a:cs typeface="Times New Roman"/>
                        </a:rPr>
                        <a:t>стр.</a:t>
                      </a:r>
                      <a:r>
                        <a:rPr lang="en-US" sz="1200" b="1" dirty="0">
                          <a:solidFill>
                            <a:srgbClr val="000000"/>
                          </a:solidFill>
                          <a:latin typeface="Times New Roman"/>
                          <a:ea typeface="Times New Roman"/>
                          <a:cs typeface="Times New Roman"/>
                        </a:rPr>
                        <a:t> ]</a:t>
                      </a:r>
                      <a:endParaRPr lang="bg-BG" sz="16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gridSpan="3">
                  <a:txBody>
                    <a:bodyPr/>
                    <a:lstStyle/>
                    <a:p>
                      <a:pPr algn="ctr">
                        <a:lnSpc>
                          <a:spcPct val="115000"/>
                        </a:lnSpc>
                        <a:spcAft>
                          <a:spcPts val="1000"/>
                        </a:spcAft>
                      </a:pPr>
                      <a:r>
                        <a:rPr lang="bg-BG" sz="1200" dirty="0">
                          <a:solidFill>
                            <a:srgbClr val="000000"/>
                          </a:solidFill>
                          <a:latin typeface="Times New Roman"/>
                          <a:ea typeface="Calibri"/>
                          <a:cs typeface="Times New Roman"/>
                        </a:rPr>
                        <a:t>0.1 – 0.2</a:t>
                      </a:r>
                      <a:endParaRPr lang="bg-BG" sz="16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hMerge="1">
                  <a:txBody>
                    <a:bodyPr/>
                    <a:lstStyle/>
                    <a:p>
                      <a:endParaRPr lang="bg-BG"/>
                    </a:p>
                  </a:txBody>
                  <a:tcPr/>
                </a:tc>
                <a:tc hMerge="1">
                  <a:txBody>
                    <a:bodyPr/>
                    <a:lstStyle/>
                    <a:p>
                      <a:endParaRPr lang="bg-BG"/>
                    </a:p>
                  </a:txBody>
                  <a:tcPr/>
                </a:tc>
                <a:tc>
                  <a:txBody>
                    <a:bodyPr/>
                    <a:lstStyle/>
                    <a:p>
                      <a:pPr algn="ctr">
                        <a:lnSpc>
                          <a:spcPct val="115000"/>
                        </a:lnSpc>
                        <a:spcAft>
                          <a:spcPts val="1000"/>
                        </a:spcAft>
                      </a:pPr>
                      <a:r>
                        <a:rPr lang="bg-BG" sz="1200">
                          <a:solidFill>
                            <a:srgbClr val="000000"/>
                          </a:solidFill>
                          <a:latin typeface="Times New Roman"/>
                          <a:ea typeface="Calibri"/>
                          <a:cs typeface="Times New Roman"/>
                        </a:rPr>
                        <a:t>1 – 3</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a:txBody>
                    <a:bodyPr/>
                    <a:lstStyle/>
                    <a:p>
                      <a:pPr algn="ctr">
                        <a:lnSpc>
                          <a:spcPct val="115000"/>
                        </a:lnSpc>
                        <a:spcAft>
                          <a:spcPts val="1000"/>
                        </a:spcAft>
                      </a:pPr>
                      <a:r>
                        <a:rPr lang="bg-BG" sz="1200">
                          <a:solidFill>
                            <a:srgbClr val="000000"/>
                          </a:solidFill>
                          <a:latin typeface="Times New Roman"/>
                          <a:ea typeface="Calibri"/>
                          <a:cs typeface="Times New Roman"/>
                        </a:rPr>
                        <a:t>3 – 9</a:t>
                      </a:r>
                      <a:endParaRPr lang="bg-BG" sz="1600">
                        <a:latin typeface="Times New Roman"/>
                        <a:ea typeface="Calibri"/>
                        <a:cs typeface="Times New Roman"/>
                      </a:endParaRPr>
                    </a:p>
                  </a:txBody>
                  <a:tcPr marL="62655" marR="62655" marT="0" marB="0">
                    <a:lnL w="12700" cap="flat" cmpd="sng" algn="ctr">
                      <a:solidFill>
                        <a:srgbClr val="000000"/>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a:txBody>
                    <a:bodyPr/>
                    <a:lstStyle/>
                    <a:p>
                      <a:pPr algn="ctr">
                        <a:lnSpc>
                          <a:spcPct val="115000"/>
                        </a:lnSpc>
                        <a:spcAft>
                          <a:spcPts val="1000"/>
                        </a:spcAft>
                      </a:pPr>
                      <a:r>
                        <a:rPr lang="bg-BG" sz="1200">
                          <a:solidFill>
                            <a:srgbClr val="000000"/>
                          </a:solidFill>
                          <a:latin typeface="Times New Roman"/>
                          <a:ea typeface="Calibri"/>
                          <a:cs typeface="Times New Roman"/>
                        </a:rPr>
                        <a:t>2 – 5</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a:txBody>
                    <a:bodyPr/>
                    <a:lstStyle/>
                    <a:p>
                      <a:pPr algn="ctr">
                        <a:lnSpc>
                          <a:spcPct val="115000"/>
                        </a:lnSpc>
                        <a:spcAft>
                          <a:spcPts val="1000"/>
                        </a:spcAft>
                      </a:pPr>
                      <a:r>
                        <a:rPr lang="bg-BG" sz="1200">
                          <a:solidFill>
                            <a:srgbClr val="000000"/>
                          </a:solidFill>
                          <a:latin typeface="Times New Roman"/>
                          <a:ea typeface="Calibri"/>
                          <a:cs typeface="Times New Roman"/>
                        </a:rPr>
                        <a:t>6 – 30</a:t>
                      </a:r>
                      <a:endParaRPr lang="bg-BG" sz="1600">
                        <a:latin typeface="Times New Roman"/>
                        <a:ea typeface="Calibri"/>
                        <a:cs typeface="Times New Roman"/>
                      </a:endParaRPr>
                    </a:p>
                  </a:txBody>
                  <a:tcPr marL="62655" marR="62655" marT="0" marB="0">
                    <a:lnL w="12700" cap="flat" cmpd="sng" algn="ctr">
                      <a:solidFill>
                        <a:srgbClr val="000000"/>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r>
              <a:tr h="648072">
                <a:tc>
                  <a:txBody>
                    <a:bodyPr/>
                    <a:lstStyle/>
                    <a:p>
                      <a:pPr algn="ctr">
                        <a:lnSpc>
                          <a:spcPct val="115000"/>
                        </a:lnSpc>
                        <a:spcAft>
                          <a:spcPts val="1000"/>
                        </a:spcAft>
                      </a:pPr>
                      <a:r>
                        <a:rPr lang="bg-BG" sz="1200" b="1">
                          <a:solidFill>
                            <a:srgbClr val="000000"/>
                          </a:solidFill>
                          <a:latin typeface="Times New Roman"/>
                          <a:ea typeface="Times New Roman"/>
                          <a:cs typeface="Times New Roman"/>
                        </a:rPr>
                        <a:t>Качество/Резолюция/</a:t>
                      </a:r>
                      <a:br>
                        <a:rPr lang="bg-BG" sz="1200" b="1">
                          <a:solidFill>
                            <a:srgbClr val="000000"/>
                          </a:solidFill>
                          <a:latin typeface="Times New Roman"/>
                          <a:ea typeface="Times New Roman"/>
                          <a:cs typeface="Times New Roman"/>
                        </a:rPr>
                      </a:br>
                      <a:r>
                        <a:rPr lang="en-US" sz="1200" b="1">
                          <a:solidFill>
                            <a:srgbClr val="000000"/>
                          </a:solidFill>
                          <a:latin typeface="Times New Roman"/>
                          <a:ea typeface="Times New Roman"/>
                          <a:cs typeface="Times New Roman"/>
                        </a:rPr>
                        <a:t>[DPI]</a:t>
                      </a:r>
                      <a:r>
                        <a:rPr lang="bg-BG" sz="1200" b="1">
                          <a:solidFill>
                            <a:srgbClr val="000000"/>
                          </a:solidFill>
                          <a:latin typeface="Times New Roman"/>
                          <a:ea typeface="Times New Roman"/>
                          <a:cs typeface="Times New Roman"/>
                        </a:rPr>
                        <a:t/>
                      </a:r>
                      <a:br>
                        <a:rPr lang="bg-BG" sz="1200" b="1">
                          <a:solidFill>
                            <a:srgbClr val="000000"/>
                          </a:solidFill>
                          <a:latin typeface="Times New Roman"/>
                          <a:ea typeface="Times New Roman"/>
                          <a:cs typeface="Times New Roman"/>
                        </a:rPr>
                      </a:b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a:txBody>
                    <a:bodyPr/>
                    <a:lstStyle/>
                    <a:p>
                      <a:pPr algn="ctr">
                        <a:lnSpc>
                          <a:spcPct val="115000"/>
                        </a:lnSpc>
                        <a:spcAft>
                          <a:spcPts val="1000"/>
                        </a:spcAft>
                      </a:pPr>
                      <a:r>
                        <a:rPr lang="en-US" sz="1200" dirty="0">
                          <a:solidFill>
                            <a:srgbClr val="000000"/>
                          </a:solidFill>
                          <a:latin typeface="Times New Roman"/>
                          <a:ea typeface="Calibri"/>
                          <a:cs typeface="Times New Roman"/>
                        </a:rPr>
                        <a:t>72/72 </a:t>
                      </a:r>
                      <a:br>
                        <a:rPr lang="en-US" sz="1200" dirty="0">
                          <a:solidFill>
                            <a:srgbClr val="000000"/>
                          </a:solidFill>
                          <a:latin typeface="Times New Roman"/>
                          <a:ea typeface="Calibri"/>
                          <a:cs typeface="Times New Roman"/>
                        </a:rPr>
                      </a:br>
                      <a:r>
                        <a:rPr lang="bg-BG" sz="1200" dirty="0">
                          <a:solidFill>
                            <a:srgbClr val="000000"/>
                          </a:solidFill>
                          <a:latin typeface="Times New Roman"/>
                          <a:ea typeface="Calibri"/>
                          <a:cs typeface="Times New Roman"/>
                        </a:rPr>
                        <a:t>до</a:t>
                      </a:r>
                      <a:r>
                        <a:rPr lang="en-US" sz="1200" dirty="0">
                          <a:solidFill>
                            <a:srgbClr val="000000"/>
                          </a:solidFill>
                          <a:latin typeface="Times New Roman"/>
                          <a:ea typeface="Calibri"/>
                          <a:cs typeface="Times New Roman"/>
                        </a:rPr>
                        <a:t/>
                      </a:r>
                      <a:br>
                        <a:rPr lang="en-US" sz="1200" dirty="0">
                          <a:solidFill>
                            <a:srgbClr val="000000"/>
                          </a:solidFill>
                          <a:latin typeface="Times New Roman"/>
                          <a:ea typeface="Calibri"/>
                          <a:cs typeface="Times New Roman"/>
                        </a:rPr>
                      </a:br>
                      <a:r>
                        <a:rPr lang="en-US" sz="1200" dirty="0">
                          <a:solidFill>
                            <a:srgbClr val="000000"/>
                          </a:solidFill>
                          <a:latin typeface="Times New Roman"/>
                          <a:ea typeface="Calibri"/>
                          <a:cs typeface="Times New Roman"/>
                        </a:rPr>
                        <a:t>240/216</a:t>
                      </a:r>
                      <a:endParaRPr lang="bg-BG" sz="16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gridSpan="2">
                  <a:txBody>
                    <a:bodyPr/>
                    <a:lstStyle/>
                    <a:p>
                      <a:pPr algn="ctr">
                        <a:lnSpc>
                          <a:spcPct val="115000"/>
                        </a:lnSpc>
                        <a:spcAft>
                          <a:spcPts val="1000"/>
                        </a:spcAft>
                      </a:pPr>
                      <a:r>
                        <a:rPr lang="en-US" sz="1200" dirty="0">
                          <a:solidFill>
                            <a:srgbClr val="000000"/>
                          </a:solidFill>
                          <a:latin typeface="Times New Roman"/>
                          <a:ea typeface="Calibri"/>
                          <a:cs typeface="Times New Roman"/>
                        </a:rPr>
                        <a:t>127/127</a:t>
                      </a:r>
                      <a:r>
                        <a:rPr lang="bg-BG" sz="1200" dirty="0">
                          <a:solidFill>
                            <a:srgbClr val="000000"/>
                          </a:solidFill>
                          <a:latin typeface="Times New Roman"/>
                          <a:ea typeface="Calibri"/>
                          <a:cs typeface="Times New Roman"/>
                        </a:rPr>
                        <a:t/>
                      </a:r>
                      <a:br>
                        <a:rPr lang="bg-BG" sz="1200" dirty="0">
                          <a:solidFill>
                            <a:srgbClr val="000000"/>
                          </a:solidFill>
                          <a:latin typeface="Times New Roman"/>
                          <a:ea typeface="Calibri"/>
                          <a:cs typeface="Times New Roman"/>
                        </a:rPr>
                      </a:br>
                      <a:r>
                        <a:rPr lang="bg-BG" sz="1200" dirty="0">
                          <a:solidFill>
                            <a:srgbClr val="000000"/>
                          </a:solidFill>
                          <a:latin typeface="Times New Roman"/>
                          <a:ea typeface="Calibri"/>
                          <a:cs typeface="Times New Roman"/>
                        </a:rPr>
                        <a:t> до </a:t>
                      </a:r>
                      <a:br>
                        <a:rPr lang="bg-BG" sz="1200" dirty="0">
                          <a:solidFill>
                            <a:srgbClr val="000000"/>
                          </a:solidFill>
                          <a:latin typeface="Times New Roman"/>
                          <a:ea typeface="Calibri"/>
                          <a:cs typeface="Times New Roman"/>
                        </a:rPr>
                      </a:br>
                      <a:r>
                        <a:rPr lang="en-US" sz="1200" dirty="0">
                          <a:solidFill>
                            <a:srgbClr val="000000"/>
                          </a:solidFill>
                          <a:latin typeface="Times New Roman"/>
                          <a:ea typeface="Calibri"/>
                          <a:cs typeface="Times New Roman"/>
                        </a:rPr>
                        <a:t>360/360</a:t>
                      </a:r>
                      <a:endParaRPr lang="bg-BG" sz="1600" dirty="0">
                        <a:latin typeface="Times New Roman"/>
                        <a:ea typeface="Calibri"/>
                        <a:cs typeface="Times New Roman"/>
                      </a:endParaRPr>
                    </a:p>
                  </a:txBody>
                  <a:tcPr marL="62655" marR="62655" marT="0" marB="0">
                    <a:lnL w="12700" cap="flat" cmpd="sng" algn="ctr">
                      <a:solidFill>
                        <a:srgbClr val="000000"/>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hMerge="1">
                  <a:txBody>
                    <a:bodyPr/>
                    <a:lstStyle/>
                    <a:p>
                      <a:endParaRPr lang="bg-BG"/>
                    </a:p>
                  </a:txBody>
                  <a:tcPr/>
                </a:tc>
                <a:tc gridSpan="2">
                  <a:txBody>
                    <a:bodyPr/>
                    <a:lstStyle/>
                    <a:p>
                      <a:pPr algn="ctr">
                        <a:lnSpc>
                          <a:spcPct val="115000"/>
                        </a:lnSpc>
                        <a:spcAft>
                          <a:spcPts val="1000"/>
                        </a:spcAft>
                      </a:pPr>
                      <a:r>
                        <a:rPr lang="bg-BG" sz="1200" dirty="0">
                          <a:solidFill>
                            <a:srgbClr val="000000"/>
                          </a:solidFill>
                          <a:latin typeface="Times New Roman"/>
                          <a:ea typeface="Calibri"/>
                          <a:cs typeface="Times New Roman"/>
                        </a:rPr>
                        <a:t>300/300 до </a:t>
                      </a:r>
                      <a:r>
                        <a:rPr lang="en-US" sz="1200" dirty="0">
                          <a:solidFill>
                            <a:srgbClr val="000000"/>
                          </a:solidFill>
                          <a:latin typeface="Times New Roman"/>
                          <a:ea typeface="Calibri"/>
                          <a:cs typeface="Times New Roman"/>
                        </a:rPr>
                        <a:t>2 400/2 400</a:t>
                      </a:r>
                      <a:endParaRPr lang="bg-BG" sz="16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hMerge="1">
                  <a:txBody>
                    <a:bodyPr/>
                    <a:lstStyle/>
                    <a:p>
                      <a:endParaRPr lang="bg-BG"/>
                    </a:p>
                  </a:txBody>
                  <a:tcPr/>
                </a:tc>
                <a:tc gridSpan="2">
                  <a:txBody>
                    <a:bodyPr/>
                    <a:lstStyle/>
                    <a:p>
                      <a:pPr algn="ctr">
                        <a:lnSpc>
                          <a:spcPct val="115000"/>
                        </a:lnSpc>
                        <a:spcAft>
                          <a:spcPts val="1000"/>
                        </a:spcAft>
                      </a:pPr>
                      <a:r>
                        <a:rPr lang="en-US" sz="1200">
                          <a:solidFill>
                            <a:srgbClr val="000000"/>
                          </a:solidFill>
                          <a:latin typeface="Times New Roman"/>
                          <a:ea typeface="Calibri"/>
                          <a:cs typeface="Times New Roman"/>
                        </a:rPr>
                        <a:t>240/240 </a:t>
                      </a:r>
                      <a:r>
                        <a:rPr lang="bg-BG" sz="1200">
                          <a:solidFill>
                            <a:srgbClr val="000000"/>
                          </a:solidFill>
                          <a:latin typeface="Times New Roman"/>
                          <a:ea typeface="Calibri"/>
                          <a:cs typeface="Times New Roman"/>
                        </a:rPr>
                        <a:t>до 1 200/1 200</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hMerge="1">
                  <a:txBody>
                    <a:bodyPr/>
                    <a:lstStyle/>
                    <a:p>
                      <a:endParaRPr lang="bg-BG"/>
                    </a:p>
                  </a:txBody>
                  <a:tcPr/>
                </a:tc>
              </a:tr>
              <a:tr h="329551">
                <a:tc>
                  <a:txBody>
                    <a:bodyPr/>
                    <a:lstStyle/>
                    <a:p>
                      <a:pPr algn="ctr">
                        <a:lnSpc>
                          <a:spcPct val="115000"/>
                        </a:lnSpc>
                        <a:spcAft>
                          <a:spcPts val="1000"/>
                        </a:spcAft>
                      </a:pPr>
                      <a:r>
                        <a:rPr lang="bg-BG" sz="1200" b="1">
                          <a:solidFill>
                            <a:srgbClr val="000000"/>
                          </a:solidFill>
                          <a:latin typeface="Times New Roman"/>
                          <a:ea typeface="Times New Roman"/>
                          <a:cs typeface="Times New Roman"/>
                        </a:rPr>
                        <a:t>Копия (Оригиналът +)</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gridSpan="3">
                  <a:txBody>
                    <a:bodyPr/>
                    <a:lstStyle/>
                    <a:p>
                      <a:pPr algn="ctr">
                        <a:lnSpc>
                          <a:spcPct val="115000"/>
                        </a:lnSpc>
                        <a:spcAft>
                          <a:spcPts val="1000"/>
                        </a:spcAft>
                      </a:pPr>
                      <a:r>
                        <a:rPr lang="bg-BG" sz="1200">
                          <a:solidFill>
                            <a:srgbClr val="000000"/>
                          </a:solidFill>
                          <a:latin typeface="Times New Roman"/>
                          <a:ea typeface="Calibri"/>
                          <a:cs typeface="Times New Roman"/>
                        </a:rPr>
                        <a:t>4 – 9</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hMerge="1">
                  <a:txBody>
                    <a:bodyPr/>
                    <a:lstStyle/>
                    <a:p>
                      <a:endParaRPr lang="bg-BG"/>
                    </a:p>
                  </a:txBody>
                  <a:tcPr/>
                </a:tc>
                <a:tc hMerge="1">
                  <a:txBody>
                    <a:bodyPr/>
                    <a:lstStyle/>
                    <a:p>
                      <a:endParaRPr lang="bg-BG"/>
                    </a:p>
                  </a:txBody>
                  <a:tcPr/>
                </a:tc>
                <a:tc gridSpan="2">
                  <a:txBody>
                    <a:bodyPr/>
                    <a:lstStyle/>
                    <a:p>
                      <a:pPr algn="ctr">
                        <a:lnSpc>
                          <a:spcPct val="115000"/>
                        </a:lnSpc>
                        <a:spcAft>
                          <a:spcPts val="1000"/>
                        </a:spcAft>
                      </a:pPr>
                      <a:r>
                        <a:rPr lang="bg-BG" sz="1200" dirty="0">
                          <a:solidFill>
                            <a:srgbClr val="000000"/>
                          </a:solidFill>
                          <a:latin typeface="Times New Roman"/>
                          <a:ea typeface="Calibri"/>
                          <a:cs typeface="Times New Roman"/>
                        </a:rPr>
                        <a:t>0</a:t>
                      </a:r>
                      <a:endParaRPr lang="bg-BG" sz="16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hMerge="1">
                  <a:txBody>
                    <a:bodyPr/>
                    <a:lstStyle/>
                    <a:p>
                      <a:endParaRPr lang="bg-BG"/>
                    </a:p>
                  </a:txBody>
                  <a:tcPr/>
                </a:tc>
                <a:tc gridSpan="2">
                  <a:txBody>
                    <a:bodyPr/>
                    <a:lstStyle/>
                    <a:p>
                      <a:pPr algn="ctr">
                        <a:lnSpc>
                          <a:spcPct val="115000"/>
                        </a:lnSpc>
                        <a:spcAft>
                          <a:spcPts val="1000"/>
                        </a:spcAft>
                      </a:pPr>
                      <a:r>
                        <a:rPr lang="bg-BG" sz="1200">
                          <a:solidFill>
                            <a:srgbClr val="000000"/>
                          </a:solidFill>
                          <a:latin typeface="Times New Roman"/>
                          <a:ea typeface="Calibri"/>
                          <a:cs typeface="Times New Roman"/>
                        </a:rPr>
                        <a:t>0</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hMerge="1">
                  <a:txBody>
                    <a:bodyPr/>
                    <a:lstStyle/>
                    <a:p>
                      <a:endParaRPr lang="bg-BG"/>
                    </a:p>
                  </a:txBody>
                  <a:tcPr/>
                </a:tc>
              </a:tr>
              <a:tr h="288032">
                <a:tc>
                  <a:txBody>
                    <a:bodyPr/>
                    <a:lstStyle/>
                    <a:p>
                      <a:pPr algn="ctr">
                        <a:lnSpc>
                          <a:spcPct val="115000"/>
                        </a:lnSpc>
                        <a:spcAft>
                          <a:spcPts val="1000"/>
                        </a:spcAft>
                      </a:pPr>
                      <a:r>
                        <a:rPr lang="bg-BG" sz="1200" b="1">
                          <a:solidFill>
                            <a:srgbClr val="000000"/>
                          </a:solidFill>
                          <a:latin typeface="Times New Roman"/>
                          <a:ea typeface="Times New Roman"/>
                          <a:cs typeface="Times New Roman"/>
                        </a:rPr>
                        <a:t>Ниво на шума</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gridSpan="3">
                  <a:txBody>
                    <a:bodyPr/>
                    <a:lstStyle/>
                    <a:p>
                      <a:pPr algn="ctr">
                        <a:lnSpc>
                          <a:spcPct val="115000"/>
                        </a:lnSpc>
                        <a:spcAft>
                          <a:spcPts val="1000"/>
                        </a:spcAft>
                      </a:pPr>
                      <a:r>
                        <a:rPr lang="en-US" sz="1200">
                          <a:solidFill>
                            <a:srgbClr val="000000"/>
                          </a:solidFill>
                          <a:latin typeface="Times New Roman"/>
                          <a:ea typeface="Calibri"/>
                          <a:cs typeface="Times New Roman"/>
                        </a:rPr>
                        <a:t>49 – 58 dB(A)</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hMerge="1">
                  <a:txBody>
                    <a:bodyPr/>
                    <a:lstStyle/>
                    <a:p>
                      <a:endParaRPr lang="bg-BG"/>
                    </a:p>
                  </a:txBody>
                  <a:tcPr/>
                </a:tc>
                <a:tc hMerge="1">
                  <a:txBody>
                    <a:bodyPr/>
                    <a:lstStyle/>
                    <a:p>
                      <a:endParaRPr lang="bg-BG"/>
                    </a:p>
                  </a:txBody>
                  <a:tcPr/>
                </a:tc>
                <a:tc gridSpan="2">
                  <a:txBody>
                    <a:bodyPr/>
                    <a:lstStyle/>
                    <a:p>
                      <a:pPr algn="ctr">
                        <a:lnSpc>
                          <a:spcPct val="115000"/>
                        </a:lnSpc>
                        <a:spcAft>
                          <a:spcPts val="1000"/>
                        </a:spcAft>
                      </a:pPr>
                      <a:r>
                        <a:rPr lang="en-US" sz="1200" dirty="0">
                          <a:solidFill>
                            <a:srgbClr val="000000"/>
                          </a:solidFill>
                          <a:latin typeface="Times New Roman"/>
                          <a:ea typeface="Calibri"/>
                          <a:cs typeface="Times New Roman"/>
                        </a:rPr>
                        <a:t>39 – 52 dB(A)</a:t>
                      </a:r>
                      <a:endParaRPr lang="bg-BG" sz="16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hMerge="1">
                  <a:txBody>
                    <a:bodyPr/>
                    <a:lstStyle/>
                    <a:p>
                      <a:endParaRPr lang="bg-BG"/>
                    </a:p>
                  </a:txBody>
                  <a:tcPr/>
                </a:tc>
                <a:tc gridSpan="2">
                  <a:txBody>
                    <a:bodyPr/>
                    <a:lstStyle/>
                    <a:p>
                      <a:pPr algn="ctr">
                        <a:lnSpc>
                          <a:spcPct val="115000"/>
                        </a:lnSpc>
                        <a:spcAft>
                          <a:spcPts val="1000"/>
                        </a:spcAft>
                      </a:pPr>
                      <a:r>
                        <a:rPr lang="en-US" sz="1200" dirty="0">
                          <a:solidFill>
                            <a:srgbClr val="000000"/>
                          </a:solidFill>
                          <a:latin typeface="Times New Roman"/>
                          <a:ea typeface="Calibri"/>
                          <a:cs typeface="Times New Roman"/>
                        </a:rPr>
                        <a:t>45 – 55 dB(A)</a:t>
                      </a:r>
                      <a:endParaRPr lang="bg-BG" sz="16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solidFill>
                      <a:srgbClr val="B5D4FF"/>
                    </a:solidFill>
                  </a:tcPr>
                </a:tc>
                <a:tc hMerge="1">
                  <a:txBody>
                    <a:bodyPr/>
                    <a:lstStyle/>
                    <a:p>
                      <a:endParaRPr lang="bg-BG"/>
                    </a:p>
                  </a:txBody>
                  <a:tcPr/>
                </a:tc>
              </a:tr>
              <a:tr h="288032">
                <a:tc>
                  <a:txBody>
                    <a:bodyPr/>
                    <a:lstStyle/>
                    <a:p>
                      <a:pPr algn="ctr">
                        <a:lnSpc>
                          <a:spcPct val="115000"/>
                        </a:lnSpc>
                        <a:spcAft>
                          <a:spcPts val="1000"/>
                        </a:spcAft>
                      </a:pPr>
                      <a:r>
                        <a:rPr lang="bg-BG" sz="1200" b="1">
                          <a:solidFill>
                            <a:srgbClr val="000000"/>
                          </a:solidFill>
                          <a:latin typeface="Times New Roman"/>
                          <a:ea typeface="Times New Roman"/>
                          <a:cs typeface="Times New Roman"/>
                        </a:rPr>
                        <a:t>Цена </a:t>
                      </a:r>
                      <a:r>
                        <a:rPr lang="en-US" sz="1200" b="1">
                          <a:solidFill>
                            <a:srgbClr val="000000"/>
                          </a:solidFill>
                          <a:latin typeface="Times New Roman"/>
                          <a:ea typeface="Times New Roman"/>
                          <a:cs typeface="Times New Roman"/>
                        </a:rPr>
                        <a:t>[US $]</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gridSpan="3">
                  <a:txBody>
                    <a:bodyPr/>
                    <a:lstStyle/>
                    <a:p>
                      <a:pPr algn="ctr">
                        <a:lnSpc>
                          <a:spcPct val="115000"/>
                        </a:lnSpc>
                        <a:spcAft>
                          <a:spcPts val="1000"/>
                        </a:spcAft>
                      </a:pPr>
                      <a:r>
                        <a:rPr lang="en-US" sz="1200">
                          <a:solidFill>
                            <a:srgbClr val="000000"/>
                          </a:solidFill>
                          <a:latin typeface="Times New Roman"/>
                          <a:ea typeface="Calibri"/>
                          <a:cs typeface="Times New Roman"/>
                        </a:rPr>
                        <a:t>40 – 3 500</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hMerge="1">
                  <a:txBody>
                    <a:bodyPr/>
                    <a:lstStyle/>
                    <a:p>
                      <a:endParaRPr lang="bg-BG"/>
                    </a:p>
                  </a:txBody>
                  <a:tcPr/>
                </a:tc>
                <a:tc hMerge="1">
                  <a:txBody>
                    <a:bodyPr/>
                    <a:lstStyle/>
                    <a:p>
                      <a:endParaRPr lang="bg-BG"/>
                    </a:p>
                  </a:txBody>
                  <a:tcPr/>
                </a:tc>
                <a:tc>
                  <a:txBody>
                    <a:bodyPr/>
                    <a:lstStyle/>
                    <a:p>
                      <a:pPr algn="ctr">
                        <a:lnSpc>
                          <a:spcPct val="115000"/>
                        </a:lnSpc>
                        <a:spcAft>
                          <a:spcPts val="1000"/>
                        </a:spcAft>
                      </a:pPr>
                      <a:r>
                        <a:rPr lang="en-US" sz="1200">
                          <a:solidFill>
                            <a:srgbClr val="000000"/>
                          </a:solidFill>
                          <a:latin typeface="Times New Roman"/>
                          <a:ea typeface="Calibri"/>
                          <a:cs typeface="Times New Roman"/>
                        </a:rPr>
                        <a:t>200 – 8 000</a:t>
                      </a:r>
                      <a:endParaRPr lang="bg-BG" sz="160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a:txBody>
                    <a:bodyPr/>
                    <a:lstStyle/>
                    <a:p>
                      <a:pPr algn="ctr">
                        <a:lnSpc>
                          <a:spcPct val="115000"/>
                        </a:lnSpc>
                        <a:spcAft>
                          <a:spcPts val="1000"/>
                        </a:spcAft>
                      </a:pPr>
                      <a:r>
                        <a:rPr lang="en-US" sz="1200">
                          <a:solidFill>
                            <a:srgbClr val="000000"/>
                          </a:solidFill>
                          <a:latin typeface="Times New Roman"/>
                          <a:ea typeface="Calibri"/>
                          <a:cs typeface="Times New Roman"/>
                        </a:rPr>
                        <a:t>2 000 – 8 000</a:t>
                      </a:r>
                      <a:endParaRPr lang="bg-BG" sz="1600">
                        <a:latin typeface="Times New Roman"/>
                        <a:ea typeface="Calibri"/>
                        <a:cs typeface="Times New Roman"/>
                      </a:endParaRPr>
                    </a:p>
                  </a:txBody>
                  <a:tcPr marL="62655" marR="62655" marT="0" marB="0">
                    <a:lnL w="12700" cap="flat" cmpd="sng" algn="ctr">
                      <a:solidFill>
                        <a:srgbClr val="000000"/>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gridSpan="2">
                  <a:txBody>
                    <a:bodyPr/>
                    <a:lstStyle/>
                    <a:p>
                      <a:pPr algn="ctr">
                        <a:lnSpc>
                          <a:spcPct val="115000"/>
                        </a:lnSpc>
                        <a:spcAft>
                          <a:spcPts val="1000"/>
                        </a:spcAft>
                      </a:pPr>
                      <a:r>
                        <a:rPr lang="en-US" sz="1200" dirty="0">
                          <a:solidFill>
                            <a:srgbClr val="000000"/>
                          </a:solidFill>
                          <a:latin typeface="Times New Roman"/>
                          <a:ea typeface="Calibri"/>
                          <a:cs typeface="Times New Roman"/>
                        </a:rPr>
                        <a:t>30 – 3 000</a:t>
                      </a:r>
                      <a:endParaRPr lang="bg-BG" sz="1600" dirty="0">
                        <a:latin typeface="Times New Roman"/>
                        <a:ea typeface="Calibri"/>
                        <a:cs typeface="Times New Roman"/>
                      </a:endParaRPr>
                    </a:p>
                  </a:txBody>
                  <a:tcPr marL="62655" marR="62655" marT="0" marB="0">
                    <a:lnL w="12700" cap="flat" cmpd="sng" algn="ctr">
                      <a:solidFill>
                        <a:srgbClr val="005BD3"/>
                      </a:solidFill>
                      <a:prstDash val="solid"/>
                      <a:round/>
                      <a:headEnd type="none" w="med" len="med"/>
                      <a:tailEnd type="none" w="med" len="med"/>
                    </a:lnL>
                    <a:lnR w="12700" cap="flat" cmpd="sng" algn="ctr">
                      <a:solidFill>
                        <a:srgbClr val="005BD3"/>
                      </a:solidFill>
                      <a:prstDash val="solid"/>
                      <a:round/>
                      <a:headEnd type="none" w="med" len="med"/>
                      <a:tailEnd type="none" w="med" len="med"/>
                    </a:lnR>
                    <a:lnT w="12700" cap="flat" cmpd="sng" algn="ctr">
                      <a:solidFill>
                        <a:srgbClr val="005BD3"/>
                      </a:solidFill>
                      <a:prstDash val="solid"/>
                      <a:round/>
                      <a:headEnd type="none" w="med" len="med"/>
                      <a:tailEnd type="none" w="med" len="med"/>
                    </a:lnT>
                    <a:lnB w="12700" cap="flat" cmpd="sng" algn="ctr">
                      <a:solidFill>
                        <a:srgbClr val="005BD3"/>
                      </a:solidFill>
                      <a:prstDash val="solid"/>
                      <a:round/>
                      <a:headEnd type="none" w="med" len="med"/>
                      <a:tailEnd type="none" w="med" len="med"/>
                    </a:lnB>
                  </a:tcPr>
                </a:tc>
                <a:tc hMerge="1">
                  <a:txBody>
                    <a:bodyPr/>
                    <a:lstStyle/>
                    <a:p>
                      <a:endParaRPr lang="bg-BG"/>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5112568"/>
          </a:xfrm>
        </p:spPr>
        <p:txBody>
          <a:bodyPr>
            <a:normAutofit/>
          </a:bodyPr>
          <a:lstStyle/>
          <a:p>
            <a:pPr>
              <a:buNone/>
            </a:pPr>
            <a:r>
              <a:rPr lang="bg-BG" dirty="0" smtClean="0"/>
              <a:t>Можем да заключим:</a:t>
            </a:r>
          </a:p>
          <a:p>
            <a:pPr>
              <a:buNone/>
            </a:pPr>
            <a:endParaRPr lang="bg-BG" dirty="0" smtClean="0"/>
          </a:p>
          <a:p>
            <a:pPr lvl="0" algn="just">
              <a:buFont typeface="Wingdings" pitchFamily="2" charset="2"/>
              <a:buChar char="Ø"/>
            </a:pPr>
            <a:r>
              <a:rPr lang="bg-BG" dirty="0" smtClean="0">
                <a:latin typeface="Times New Roman" pitchFamily="18" charset="0"/>
                <a:cs typeface="Times New Roman" pitchFamily="18" charset="0"/>
              </a:rPr>
              <a:t>Ще купим мастиленоструен </a:t>
            </a:r>
            <a:r>
              <a:rPr lang="bg-BG" dirty="0" smtClean="0">
                <a:latin typeface="Times New Roman" pitchFamily="18" charset="0"/>
                <a:cs typeface="Times New Roman" pitchFamily="18" charset="0"/>
              </a:rPr>
              <a:t>принтер, </a:t>
            </a:r>
            <a:r>
              <a:rPr lang="bg-BG" dirty="0" smtClean="0">
                <a:latin typeface="Times New Roman" pitchFamily="18" charset="0"/>
                <a:cs typeface="Times New Roman" pitchFamily="18" charset="0"/>
              </a:rPr>
              <a:t>ако ни трябва за дома</a:t>
            </a:r>
            <a:r>
              <a:rPr lang="en-US"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 с цветни възможности, приемливо качество за печат на под 500 страници </a:t>
            </a:r>
            <a:r>
              <a:rPr lang="bg-BG" dirty="0" smtClean="0">
                <a:latin typeface="Times New Roman" pitchFamily="18" charset="0"/>
                <a:cs typeface="Times New Roman" pitchFamily="18" charset="0"/>
              </a:rPr>
              <a:t>месечно</a:t>
            </a:r>
            <a:endParaRPr lang="bg-BG" dirty="0" smtClean="0">
              <a:latin typeface="Times New Roman" pitchFamily="18" charset="0"/>
              <a:cs typeface="Times New Roman" pitchFamily="18" charset="0"/>
            </a:endParaRPr>
          </a:p>
          <a:p>
            <a:pPr lvl="0" algn="just">
              <a:buFont typeface="Wingdings" pitchFamily="2" charset="2"/>
              <a:buChar char="Ø"/>
            </a:pPr>
            <a:r>
              <a:rPr lang="bg-BG" dirty="0" smtClean="0">
                <a:latin typeface="Times New Roman" pitchFamily="18" charset="0"/>
                <a:cs typeface="Times New Roman" pitchFamily="18" charset="0"/>
              </a:rPr>
              <a:t>Ще купим лазерен </a:t>
            </a:r>
            <a:r>
              <a:rPr lang="bg-BG" dirty="0" smtClean="0">
                <a:latin typeface="Times New Roman" pitchFamily="18" charset="0"/>
                <a:cs typeface="Times New Roman" pitchFamily="18" charset="0"/>
              </a:rPr>
              <a:t>принтер, </a:t>
            </a:r>
            <a:r>
              <a:rPr lang="bg-BG" dirty="0" smtClean="0">
                <a:latin typeface="Times New Roman" pitchFamily="18" charset="0"/>
                <a:cs typeface="Times New Roman" pitchFamily="18" charset="0"/>
              </a:rPr>
              <a:t>ако качеството на печат е най-същественият критерий за нашите </a:t>
            </a:r>
            <a:r>
              <a:rPr lang="bg-BG" dirty="0" smtClean="0">
                <a:latin typeface="Times New Roman" pitchFamily="18" charset="0"/>
                <a:cs typeface="Times New Roman" pitchFamily="18" charset="0"/>
              </a:rPr>
              <a:t>приложения</a:t>
            </a:r>
            <a:endParaRPr lang="bg-BG" dirty="0" smtClean="0">
              <a:latin typeface="Times New Roman" pitchFamily="18" charset="0"/>
              <a:cs typeface="Times New Roman" pitchFamily="18" charset="0"/>
            </a:endParaRPr>
          </a:p>
          <a:p>
            <a:pPr lvl="0" algn="just">
              <a:buFont typeface="Wingdings" pitchFamily="2" charset="2"/>
              <a:buChar char="Ø"/>
            </a:pPr>
            <a:r>
              <a:rPr lang="bg-BG" dirty="0" smtClean="0">
                <a:latin typeface="Times New Roman" pitchFamily="18" charset="0"/>
                <a:cs typeface="Times New Roman" pitchFamily="18" charset="0"/>
              </a:rPr>
              <a:t>Ще купим матричен </a:t>
            </a:r>
            <a:r>
              <a:rPr lang="bg-BG" dirty="0" smtClean="0">
                <a:latin typeface="Times New Roman" pitchFamily="18" charset="0"/>
                <a:cs typeface="Times New Roman" pitchFamily="18" charset="0"/>
              </a:rPr>
              <a:t>принтер, </a:t>
            </a:r>
            <a:r>
              <a:rPr lang="bg-BG" dirty="0" smtClean="0">
                <a:latin typeface="Times New Roman" pitchFamily="18" charset="0"/>
                <a:cs typeface="Times New Roman" pitchFamily="18" charset="0"/>
              </a:rPr>
              <a:t>ако ще печатаме много документи и „цената на страница” е основен критерий при избора </a:t>
            </a:r>
            <a:r>
              <a:rPr lang="bg-BG" dirty="0" smtClean="0">
                <a:latin typeface="Times New Roman" pitchFamily="18" charset="0"/>
                <a:cs typeface="Times New Roman" pitchFamily="18" charset="0"/>
              </a:rPr>
              <a:t>ни</a:t>
            </a:r>
            <a:endParaRPr lang="bg-BG" dirty="0" smtClean="0">
              <a:latin typeface="Times New Roman" pitchFamily="18" charset="0"/>
              <a:cs typeface="Times New Roman" pitchFamily="18" charset="0"/>
            </a:endParaRPr>
          </a:p>
          <a:p>
            <a:pPr>
              <a:buNone/>
            </a:pPr>
            <a:endParaRPr lang="bg-BG" dirty="0"/>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066800"/>
          </a:xfrm>
        </p:spPr>
        <p:txBody>
          <a:bodyPr>
            <a:normAutofit/>
          </a:bodyPr>
          <a:lstStyle/>
          <a:p>
            <a:r>
              <a:rPr lang="bg-BG" sz="4200" dirty="0" smtClean="0">
                <a:latin typeface="Times New Roman" pitchFamily="18" charset="0"/>
                <a:cs typeface="Times New Roman" pitchFamily="18" charset="0"/>
              </a:rPr>
              <a:t>Списък на използвана литература</a:t>
            </a:r>
            <a:endParaRPr lang="bg-BG" sz="42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268760"/>
            <a:ext cx="8291264" cy="5161760"/>
          </a:xfrm>
        </p:spPr>
        <p:txBody>
          <a:bodyPr>
            <a:normAutofit/>
          </a:bodyPr>
          <a:lstStyle/>
          <a:p>
            <a:pPr algn="just">
              <a:buFont typeface="Times New Roman" pitchFamily="18" charset="0"/>
              <a:buChar char="®"/>
            </a:pPr>
            <a:r>
              <a:rPr lang="bg-BG" sz="2000" u="sng" dirty="0" smtClean="0">
                <a:latin typeface="Times New Roman" pitchFamily="18" charset="0"/>
                <a:cs typeface="Times New Roman" pitchFamily="18" charset="0"/>
                <a:hlinkClick r:id="rId2"/>
              </a:rPr>
              <a:t>http://en.wikipedia.org/wiki/Inkjet_printing</a:t>
            </a:r>
            <a:endParaRPr lang="bg-BG" sz="2000" dirty="0" smtClean="0">
              <a:latin typeface="Times New Roman" pitchFamily="18" charset="0"/>
              <a:cs typeface="Times New Roman" pitchFamily="18" charset="0"/>
            </a:endParaRPr>
          </a:p>
          <a:p>
            <a:pPr algn="just">
              <a:buFont typeface="Times New Roman" pitchFamily="18" charset="0"/>
              <a:buChar char="®"/>
            </a:pPr>
            <a:r>
              <a:rPr lang="bg-BG" sz="2000" u="sng" dirty="0" smtClean="0">
                <a:latin typeface="Times New Roman" pitchFamily="18" charset="0"/>
                <a:cs typeface="Times New Roman" pitchFamily="18" charset="0"/>
                <a:hlinkClick r:id="rId3"/>
              </a:rPr>
              <a:t>http://bg.wikipedia.org/wiki/%D0%9F%D1%80%D0%B8%D0%BD%D1%82%D0%B5%D1%80</a:t>
            </a:r>
            <a:endParaRPr lang="bg-BG" sz="2000" dirty="0" smtClean="0">
              <a:latin typeface="Times New Roman" pitchFamily="18" charset="0"/>
              <a:cs typeface="Times New Roman" pitchFamily="18" charset="0"/>
            </a:endParaRPr>
          </a:p>
          <a:p>
            <a:pPr algn="just">
              <a:buFont typeface="Times New Roman" pitchFamily="18" charset="0"/>
              <a:buChar char="®"/>
            </a:pPr>
            <a:r>
              <a:rPr lang="bg-BG" sz="2000" u="sng" dirty="0" smtClean="0">
                <a:latin typeface="Times New Roman" pitchFamily="18" charset="0"/>
                <a:cs typeface="Times New Roman" pitchFamily="18" charset="0"/>
                <a:hlinkClick r:id="rId4"/>
              </a:rPr>
              <a:t>http://carrietaphoto.wordpress.com/2010/08/21/first-digital-camera-recorded-onto-cassettes-what-first-apple-digital-printers-and-photoshop/</a:t>
            </a:r>
            <a:endParaRPr lang="bg-BG" sz="2000" dirty="0" smtClean="0">
              <a:latin typeface="Times New Roman" pitchFamily="18" charset="0"/>
              <a:cs typeface="Times New Roman" pitchFamily="18" charset="0"/>
            </a:endParaRPr>
          </a:p>
          <a:p>
            <a:pPr algn="just">
              <a:buFont typeface="Times New Roman" pitchFamily="18" charset="0"/>
              <a:buChar char="®"/>
            </a:pPr>
            <a:r>
              <a:rPr lang="bg-BG" sz="2000" u="sng" dirty="0" smtClean="0">
                <a:latin typeface="Times New Roman" pitchFamily="18" charset="0"/>
                <a:cs typeface="Times New Roman" pitchFamily="18" charset="0"/>
                <a:hlinkClick r:id="rId5"/>
              </a:rPr>
              <a:t>http://mimech.com/printers/bg/inkjet-printer-technology.asp</a:t>
            </a:r>
            <a:endParaRPr lang="bg-BG" sz="2000" dirty="0" smtClean="0">
              <a:latin typeface="Times New Roman" pitchFamily="18" charset="0"/>
              <a:cs typeface="Times New Roman" pitchFamily="18" charset="0"/>
            </a:endParaRPr>
          </a:p>
          <a:p>
            <a:pPr algn="just">
              <a:buFont typeface="Times New Roman" pitchFamily="18" charset="0"/>
              <a:buChar char="®"/>
            </a:pPr>
            <a:r>
              <a:rPr lang="bg-BG" sz="2000" dirty="0" smtClean="0">
                <a:latin typeface="Times New Roman" pitchFamily="18" charset="0"/>
                <a:cs typeface="Times New Roman" pitchFamily="18" charset="0"/>
                <a:hlinkClick r:id="rId6"/>
              </a:rPr>
              <a:t>http://www.image-specialists.com/ink_int_injet_printer.aspx</a:t>
            </a:r>
            <a:endParaRPr lang="bg-BG" sz="2000" dirty="0" smtClean="0">
              <a:latin typeface="Times New Roman" pitchFamily="18" charset="0"/>
              <a:cs typeface="Times New Roman" pitchFamily="18" charset="0"/>
            </a:endParaRPr>
          </a:p>
          <a:p>
            <a:pPr algn="just">
              <a:buFont typeface="Times New Roman" pitchFamily="18" charset="0"/>
              <a:buChar char="®"/>
            </a:pPr>
            <a:r>
              <a:rPr lang="bg-BG" sz="2000" dirty="0" smtClean="0">
                <a:latin typeface="Times New Roman" pitchFamily="18" charset="0"/>
                <a:cs typeface="Times New Roman" pitchFamily="18" charset="0"/>
                <a:hlinkClick r:id="rId7"/>
              </a:rPr>
              <a:t>http://en.wikipedia.org/wiki/Color_printing</a:t>
            </a:r>
            <a:endParaRPr lang="bg-BG" sz="2000" dirty="0" smtClean="0">
              <a:latin typeface="Times New Roman" pitchFamily="18" charset="0"/>
              <a:cs typeface="Times New Roman" pitchFamily="18" charset="0"/>
            </a:endParaRPr>
          </a:p>
          <a:p>
            <a:pPr algn="just">
              <a:buFont typeface="Times New Roman" pitchFamily="18" charset="0"/>
              <a:buChar char="®"/>
            </a:pPr>
            <a:r>
              <a:rPr lang="bg-BG" sz="2000" u="sng" dirty="0" smtClean="0">
                <a:latin typeface="Times New Roman" pitchFamily="18" charset="0"/>
                <a:cs typeface="Times New Roman" pitchFamily="18" charset="0"/>
                <a:hlinkClick r:id="rId8"/>
              </a:rPr>
              <a:t>http://www.ehow.com/list_6063821_types-inkjet-ink.html</a:t>
            </a:r>
            <a:endParaRPr lang="bg-BG" sz="2000" dirty="0" smtClean="0">
              <a:latin typeface="Times New Roman" pitchFamily="18" charset="0"/>
              <a:cs typeface="Times New Roman" pitchFamily="18" charset="0"/>
            </a:endParaRPr>
          </a:p>
          <a:p>
            <a:pPr algn="just">
              <a:buFont typeface="Times New Roman" pitchFamily="18" charset="0"/>
              <a:buChar char="®"/>
            </a:pPr>
            <a:r>
              <a:rPr lang="en-US" sz="2000" u="sng" dirty="0" smtClean="0">
                <a:latin typeface="Times New Roman" pitchFamily="18" charset="0"/>
                <a:cs typeface="Times New Roman" pitchFamily="18" charset="0"/>
                <a:hlinkClick r:id="rId9"/>
              </a:rPr>
              <a:t>http://www.pcmag.com/encyclopedia/term/58062/inkjet-printer</a:t>
            </a:r>
            <a:endParaRPr lang="bg-BG" sz="2000" dirty="0" smtClean="0">
              <a:latin typeface="Times New Roman" pitchFamily="18" charset="0"/>
              <a:cs typeface="Times New Roman" pitchFamily="18" charset="0"/>
            </a:endParaRPr>
          </a:p>
          <a:p>
            <a:pPr algn="just">
              <a:buFont typeface="Times New Roman" pitchFamily="18" charset="0"/>
              <a:buChar char="®"/>
            </a:pPr>
            <a:r>
              <a:rPr lang="en-US" sz="2000" u="sng" dirty="0" smtClean="0">
                <a:latin typeface="Times New Roman" pitchFamily="18" charset="0"/>
                <a:cs typeface="Times New Roman" pitchFamily="18" charset="0"/>
                <a:hlinkClick r:id="rId10"/>
              </a:rPr>
              <a:t>http://computer.howstuffworks.com/inkjet-printer2.htm</a:t>
            </a:r>
            <a:endParaRPr lang="bg-BG" sz="2000" dirty="0" smtClean="0">
              <a:latin typeface="Times New Roman" pitchFamily="18" charset="0"/>
              <a:cs typeface="Times New Roman" pitchFamily="18" charset="0"/>
            </a:endParaRPr>
          </a:p>
          <a:p>
            <a:pPr algn="just">
              <a:buFont typeface="Times New Roman" pitchFamily="18" charset="0"/>
              <a:buChar char="®"/>
            </a:pPr>
            <a:r>
              <a:rPr lang="bg-BG" sz="2000" u="sng" dirty="0" smtClean="0">
                <a:latin typeface="Times New Roman" pitchFamily="18" charset="0"/>
                <a:cs typeface="Times New Roman" pitchFamily="18" charset="0"/>
                <a:hlinkClick r:id="rId11"/>
              </a:rPr>
              <a:t>http://</a:t>
            </a:r>
            <a:r>
              <a:rPr lang="bg-BG" sz="2000" u="sng" dirty="0" smtClean="0">
                <a:latin typeface="Times New Roman" pitchFamily="18" charset="0"/>
                <a:cs typeface="Times New Roman" pitchFamily="18" charset="0"/>
                <a:hlinkClick r:id="rId11"/>
              </a:rPr>
              <a:t>kaizan28.hubpages.com/hub/Types-of-printer-interfaces</a:t>
            </a:r>
            <a:endParaRPr lang="bg-BG" sz="2000" u="sng" dirty="0" smtClean="0">
              <a:latin typeface="Times New Roman" pitchFamily="18" charset="0"/>
              <a:cs typeface="Times New Roman" pitchFamily="18" charset="0"/>
            </a:endParaRPr>
          </a:p>
          <a:p>
            <a:pPr>
              <a:buFont typeface="Times New Roman" pitchFamily="18" charset="0"/>
              <a:buChar char="®"/>
            </a:pPr>
            <a:r>
              <a:rPr lang="en-US" sz="2000" u="sng" dirty="0" smtClean="0">
                <a:latin typeface="Times New Roman" pitchFamily="18" charset="0"/>
                <a:cs typeface="Times New Roman" pitchFamily="18" charset="0"/>
                <a:hlinkClick r:id="rId12"/>
              </a:rPr>
              <a:t>http://www.iit.net-bg.info/Uroc/UrokPrinter1.htm</a:t>
            </a:r>
            <a:endParaRPr lang="bg-BG" sz="2000" dirty="0" smtClean="0">
              <a:latin typeface="Times New Roman" pitchFamily="18" charset="0"/>
              <a:cs typeface="Times New Roman" pitchFamily="18" charset="0"/>
            </a:endParaRPr>
          </a:p>
          <a:p>
            <a:pPr>
              <a:buFont typeface="Times New Roman" pitchFamily="18" charset="0"/>
              <a:buChar char="®"/>
            </a:pPr>
            <a:r>
              <a:rPr lang="en-US" sz="2000" u="sng" dirty="0" smtClean="0">
                <a:latin typeface="Times New Roman" pitchFamily="18" charset="0"/>
                <a:cs typeface="Times New Roman" pitchFamily="18" charset="0"/>
                <a:hlinkClick r:id="rId13"/>
              </a:rPr>
              <a:t>http://www.printeri.com/review.php</a:t>
            </a:r>
            <a:endParaRPr lang="bg-BG" sz="2000" dirty="0" smtClean="0">
              <a:latin typeface="Times New Roman" pitchFamily="18" charset="0"/>
              <a:cs typeface="Times New Roman" pitchFamily="18" charset="0"/>
            </a:endParaRPr>
          </a:p>
          <a:p>
            <a:pPr>
              <a:buFont typeface="Times New Roman" pitchFamily="18" charset="0"/>
              <a:buChar char="®"/>
            </a:pPr>
            <a:r>
              <a:rPr lang="en-US" sz="2000" u="sng" dirty="0" smtClean="0">
                <a:latin typeface="Times New Roman" pitchFamily="18" charset="0"/>
                <a:cs typeface="Times New Roman" pitchFamily="18" charset="0"/>
                <a:hlinkClick r:id="rId14"/>
              </a:rPr>
              <a:t>http://www.printerforum.eu/viewtopic.php?f=34&amp;t=7</a:t>
            </a:r>
            <a:endParaRPr lang="bg-BG" sz="2000" dirty="0" smtClean="0">
              <a:latin typeface="Times New Roman" pitchFamily="18" charset="0"/>
              <a:cs typeface="Times New Roman" pitchFamily="18" charset="0"/>
            </a:endParaRPr>
          </a:p>
          <a:p>
            <a:pPr algn="just">
              <a:buFont typeface="Times New Roman" pitchFamily="18" charset="0"/>
              <a:buChar char="®"/>
            </a:pPr>
            <a:endParaRPr lang="bg-BG" sz="2000" dirty="0" smtClean="0">
              <a:latin typeface="Times New Roman" pitchFamily="18" charset="0"/>
              <a:cs typeface="Times New Roman" pitchFamily="18" charset="0"/>
            </a:endParaRPr>
          </a:p>
          <a:p>
            <a:pPr>
              <a:buNone/>
            </a:pPr>
            <a:endParaRPr lang="bg-BG"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84784"/>
            <a:ext cx="8229600" cy="4325112"/>
          </a:xfrm>
        </p:spPr>
        <p:txBody>
          <a:bodyPr/>
          <a:lstStyle/>
          <a:p>
            <a:pPr algn="just">
              <a:buFont typeface="Wingdings" pitchFamily="2" charset="2"/>
              <a:buChar char="ü"/>
            </a:pPr>
            <a:r>
              <a:rPr lang="bg-BG" b="1" dirty="0" smtClean="0">
                <a:latin typeface="Times New Roman" pitchFamily="18" charset="0"/>
                <a:cs typeface="Times New Roman" pitchFamily="18" charset="0"/>
              </a:rPr>
              <a:t>Стъпков мотор на главата (</a:t>
            </a:r>
            <a:r>
              <a:rPr lang="en-US" b="1" dirty="0" smtClean="0">
                <a:latin typeface="Times New Roman" pitchFamily="18" charset="0"/>
                <a:cs typeface="Times New Roman" pitchFamily="18" charset="0"/>
              </a:rPr>
              <a:t>Print head stepper motor) </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служи за придвижване на главата напред-назад по хартията.</a:t>
            </a:r>
          </a:p>
          <a:p>
            <a:pPr algn="just">
              <a:buFont typeface="Wingdings" pitchFamily="2" charset="2"/>
              <a:buChar char="ü"/>
            </a:pPr>
            <a:r>
              <a:rPr lang="bg-BG" b="1" dirty="0" smtClean="0">
                <a:latin typeface="Times New Roman" pitchFamily="18" charset="0"/>
                <a:cs typeface="Times New Roman" pitchFamily="18" charset="0"/>
              </a:rPr>
              <a:t>Колан</a:t>
            </a:r>
            <a:r>
              <a:rPr lang="en-US" b="1" dirty="0" smtClean="0">
                <a:latin typeface="Times New Roman" pitchFamily="18" charset="0"/>
                <a:cs typeface="Times New Roman" pitchFamily="18" charset="0"/>
              </a:rPr>
              <a:t> (Belt) </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чрез него се предава движението на стъпковия мотор към печатащата глава.</a:t>
            </a:r>
          </a:p>
          <a:p>
            <a:pPr algn="just">
              <a:buFont typeface="Wingdings" pitchFamily="2" charset="2"/>
              <a:buChar char="ü"/>
            </a:pPr>
            <a:r>
              <a:rPr lang="bg-BG" b="1" dirty="0" smtClean="0">
                <a:latin typeface="Times New Roman" pitchFamily="18" charset="0"/>
                <a:cs typeface="Times New Roman" pitchFamily="18" charset="0"/>
              </a:rPr>
              <a:t>Стабилизираща релса </a:t>
            </a:r>
            <a:r>
              <a:rPr lang="en-US" b="1" dirty="0" smtClean="0">
                <a:latin typeface="Times New Roman" pitchFamily="18" charset="0"/>
                <a:cs typeface="Times New Roman" pitchFamily="18" charset="0"/>
              </a:rPr>
              <a:t>(Stabilizer bar) </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осигурява стабилност и прецизност на главата при печат.</a:t>
            </a:r>
          </a:p>
          <a:p>
            <a:pPr algn="just">
              <a:buFont typeface="Wingdings" pitchFamily="2" charset="2"/>
              <a:buChar char="ü"/>
            </a:pPr>
            <a:endParaRPr lang="bg-BG"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556792"/>
            <a:ext cx="8229600" cy="4325112"/>
          </a:xfrm>
        </p:spPr>
        <p:txBody>
          <a:bodyPr/>
          <a:lstStyle/>
          <a:p>
            <a:pPr algn="just">
              <a:buFont typeface="Wingdings" pitchFamily="2" charset="2"/>
              <a:buChar char="ü"/>
            </a:pPr>
            <a:r>
              <a:rPr lang="bg-BG" b="1" dirty="0" smtClean="0">
                <a:latin typeface="Times New Roman" pitchFamily="18" charset="0"/>
                <a:cs typeface="Times New Roman" pitchFamily="18" charset="0"/>
              </a:rPr>
              <a:t>Конструктивно устройство за подаване на хартия (</a:t>
            </a:r>
            <a:r>
              <a:rPr lang="en-US" b="1" dirty="0" smtClean="0">
                <a:latin typeface="Times New Roman" pitchFamily="18" charset="0"/>
                <a:cs typeface="Times New Roman" pitchFamily="18" charset="0"/>
              </a:rPr>
              <a:t>Paper tray/feeder</a:t>
            </a:r>
            <a:r>
              <a:rPr lang="bg-BG"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съществуват две основни схеми :</a:t>
            </a:r>
          </a:p>
          <a:p>
            <a:pPr lvl="1" algn="just">
              <a:buClr>
                <a:schemeClr val="accent3"/>
              </a:buClr>
              <a:buFont typeface="Wingdings" pitchFamily="2" charset="2"/>
              <a:buChar char="ü"/>
            </a:pPr>
            <a:r>
              <a:rPr lang="bg-BG" sz="2400" dirty="0" smtClean="0">
                <a:solidFill>
                  <a:schemeClr val="tx1"/>
                </a:solidFill>
                <a:latin typeface="Times New Roman" pitchFamily="18" charset="0"/>
                <a:cs typeface="Times New Roman" pitchFamily="18" charset="0"/>
              </a:rPr>
              <a:t>Схема, при която хартията се подава </a:t>
            </a:r>
            <a:r>
              <a:rPr lang="bg-BG" sz="2400" b="1" dirty="0" smtClean="0">
                <a:solidFill>
                  <a:schemeClr val="tx1"/>
                </a:solidFill>
                <a:latin typeface="Times New Roman" pitchFamily="18" charset="0"/>
                <a:cs typeface="Times New Roman" pitchFamily="18" charset="0"/>
              </a:rPr>
              <a:t>отгоре.</a:t>
            </a:r>
          </a:p>
          <a:p>
            <a:pPr lvl="1" algn="just">
              <a:buClr>
                <a:schemeClr val="accent3"/>
              </a:buClr>
              <a:buFont typeface="Wingdings" pitchFamily="2" charset="2"/>
              <a:buChar char="ü"/>
            </a:pPr>
            <a:r>
              <a:rPr lang="bg-BG" sz="2400" dirty="0" smtClean="0">
                <a:solidFill>
                  <a:schemeClr val="tx1"/>
                </a:solidFill>
                <a:latin typeface="Times New Roman" pitchFamily="18" charset="0"/>
                <a:cs typeface="Times New Roman" pitchFamily="18" charset="0"/>
              </a:rPr>
              <a:t>Схема, при която хартията се подава </a:t>
            </a:r>
            <a:r>
              <a:rPr lang="bg-BG" sz="2400" b="1" dirty="0" smtClean="0">
                <a:solidFill>
                  <a:schemeClr val="tx1"/>
                </a:solidFill>
                <a:latin typeface="Times New Roman" pitchFamily="18" charset="0"/>
                <a:cs typeface="Times New Roman" pitchFamily="18" charset="0"/>
              </a:rPr>
              <a:t>отдолу.</a:t>
            </a:r>
          </a:p>
          <a:p>
            <a:pPr algn="just">
              <a:buFont typeface="Wingdings" pitchFamily="2" charset="2"/>
              <a:buChar char="ü"/>
            </a:pPr>
            <a:r>
              <a:rPr lang="bg-BG" b="1" dirty="0" smtClean="0">
                <a:solidFill>
                  <a:schemeClr val="tx1"/>
                </a:solidFill>
                <a:latin typeface="Times New Roman" pitchFamily="18" charset="0"/>
                <a:cs typeface="Times New Roman" pitchFamily="18" charset="0"/>
              </a:rPr>
              <a:t>Ролки</a:t>
            </a:r>
            <a:r>
              <a:rPr lang="en-US" b="1" dirty="0" smtClean="0">
                <a:solidFill>
                  <a:schemeClr val="tx1"/>
                </a:solidFill>
                <a:latin typeface="Times New Roman" pitchFamily="18" charset="0"/>
                <a:cs typeface="Times New Roman" pitchFamily="18" charset="0"/>
              </a:rPr>
              <a:t> (Rollers)</a:t>
            </a:r>
            <a:r>
              <a:rPr lang="bg-BG" b="1" dirty="0" smtClean="0">
                <a:solidFill>
                  <a:schemeClr val="tx1"/>
                </a:solidFill>
                <a:latin typeface="Times New Roman" pitchFamily="18" charset="0"/>
                <a:cs typeface="Times New Roman" pitchFamily="18" charset="0"/>
              </a:rPr>
              <a:t> </a:t>
            </a:r>
            <a:r>
              <a:rPr lang="bg-BG" dirty="0" smtClean="0">
                <a:solidFill>
                  <a:schemeClr val="tx1"/>
                </a:solidFill>
                <a:latin typeface="Times New Roman" pitchFamily="18" charset="0"/>
                <a:cs typeface="Times New Roman" pitchFamily="18" charset="0"/>
              </a:rPr>
              <a:t>– изтеглят листа от отделението за хартия и ги придвижват в процеса на печатане.</a:t>
            </a:r>
            <a:endParaRPr lang="bg-BG" b="1" dirty="0">
              <a:solidFill>
                <a:schemeClr val="tx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229600" cy="4325112"/>
          </a:xfrm>
        </p:spPr>
        <p:txBody>
          <a:bodyPr/>
          <a:lstStyle/>
          <a:p>
            <a:pPr algn="just">
              <a:buFont typeface="Wingdings" pitchFamily="2" charset="2"/>
              <a:buChar char="ü"/>
            </a:pPr>
            <a:r>
              <a:rPr lang="bg-BG" b="1" dirty="0" smtClean="0">
                <a:latin typeface="Times New Roman" pitchFamily="18" charset="0"/>
                <a:cs typeface="Times New Roman" pitchFamily="18" charset="0"/>
              </a:rPr>
              <a:t>Стъпков мотор за подаване на хартия (</a:t>
            </a:r>
            <a:r>
              <a:rPr lang="en-US" b="1" dirty="0" smtClean="0">
                <a:latin typeface="Times New Roman" pitchFamily="18" charset="0"/>
                <a:cs typeface="Times New Roman" pitchFamily="18" charset="0"/>
              </a:rPr>
              <a:t>Paper feed stepper motor) </a:t>
            </a:r>
            <a:r>
              <a:rPr lang="en-US"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задвижва ролките с постоянна скорост, осигурявайки равномерен печат върхи хартията.</a:t>
            </a:r>
          </a:p>
          <a:p>
            <a:pPr algn="just">
              <a:buFont typeface="Wingdings" pitchFamily="2" charset="2"/>
              <a:buChar char="ü"/>
            </a:pPr>
            <a:r>
              <a:rPr lang="bg-BG" b="1" dirty="0" smtClean="0">
                <a:latin typeface="Times New Roman" pitchFamily="18" charset="0"/>
                <a:cs typeface="Times New Roman" pitchFamily="18" charset="0"/>
              </a:rPr>
              <a:t>Захранващ блок (</a:t>
            </a:r>
            <a:r>
              <a:rPr lang="en-US" b="1" dirty="0" smtClean="0">
                <a:latin typeface="Times New Roman" pitchFamily="18" charset="0"/>
                <a:cs typeface="Times New Roman" pitchFamily="18" charset="0"/>
              </a:rPr>
              <a:t>Power supply</a:t>
            </a:r>
            <a:r>
              <a:rPr lang="en-US" dirty="0" smtClean="0">
                <a:latin typeface="Times New Roman" pitchFamily="18" charset="0"/>
                <a:cs typeface="Times New Roman" pitchFamily="18" charset="0"/>
              </a:rPr>
              <a:t>) – </a:t>
            </a:r>
            <a:r>
              <a:rPr lang="bg-BG" dirty="0" smtClean="0">
                <a:latin typeface="Times New Roman" pitchFamily="18" charset="0"/>
                <a:cs typeface="Times New Roman" pitchFamily="18" charset="0"/>
              </a:rPr>
              <a:t>осигурява необходимото на принтера напрежение.</a:t>
            </a:r>
          </a:p>
          <a:p>
            <a:pPr>
              <a:buNone/>
            </a:pPr>
            <a:endParaRPr lang="bg-BG"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608</TotalTime>
  <Words>930</Words>
  <Application>Microsoft Office PowerPoint</Application>
  <PresentationFormat>On-screen Show (4:3)</PresentationFormat>
  <Paragraphs>225</Paragraphs>
  <Slides>69</Slides>
  <Notes>0</Notes>
  <HiddenSlides>0</HiddenSlides>
  <MMClips>2</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Urban</vt:lpstr>
      <vt:lpstr>Мастиленоструйни принтери</vt:lpstr>
      <vt:lpstr>Съдържание:</vt:lpstr>
      <vt:lpstr>Slide 3</vt:lpstr>
      <vt:lpstr>Въведение в принтерите</vt:lpstr>
      <vt:lpstr>Устройство на мастиленоструен принтер</vt:lpstr>
      <vt:lpstr>Мастиленоструйният принтер съдържа:</vt:lpstr>
      <vt:lpstr>Slide 7</vt:lpstr>
      <vt:lpstr>Slide 8</vt:lpstr>
      <vt:lpstr>Slide 9</vt:lpstr>
      <vt:lpstr>Slide 10</vt:lpstr>
      <vt:lpstr>Slide 11</vt:lpstr>
      <vt:lpstr>Как работи мастиленоструйният принтер</vt:lpstr>
      <vt:lpstr>Ретроспекция</vt:lpstr>
      <vt:lpstr>Slide 14</vt:lpstr>
      <vt:lpstr>Видове мастиленоструйно принтиране</vt:lpstr>
      <vt:lpstr>Капкоотделяне при поискване  (Drop on demand) </vt:lpstr>
      <vt:lpstr>Slide 17</vt:lpstr>
      <vt:lpstr>Slide 18</vt:lpstr>
      <vt:lpstr>Slide 19</vt:lpstr>
      <vt:lpstr>Капкоотделяне при поискване  (Drop on demand) </vt:lpstr>
      <vt:lpstr>Slide 21</vt:lpstr>
      <vt:lpstr>Slide 22</vt:lpstr>
      <vt:lpstr>Slide 23</vt:lpstr>
      <vt:lpstr>Slide 24</vt:lpstr>
      <vt:lpstr>Непрекъснат печат</vt:lpstr>
      <vt:lpstr>Slide 26</vt:lpstr>
      <vt:lpstr>Slide 27</vt:lpstr>
      <vt:lpstr>Slide 28</vt:lpstr>
      <vt:lpstr>Видове мастила</vt:lpstr>
      <vt:lpstr>Slide 30</vt:lpstr>
      <vt:lpstr>Slide 31</vt:lpstr>
      <vt:lpstr>Багрилно мастило</vt:lpstr>
      <vt:lpstr>Пигментно мастило</vt:lpstr>
      <vt:lpstr>Slide 34</vt:lpstr>
      <vt:lpstr>Slide 35</vt:lpstr>
      <vt:lpstr>UV мастило </vt:lpstr>
      <vt:lpstr>Slide 37</vt:lpstr>
      <vt:lpstr>Slide 38</vt:lpstr>
      <vt:lpstr>Изисквания към използваните мастила</vt:lpstr>
      <vt:lpstr>Slide 40</vt:lpstr>
      <vt:lpstr>Цветен печат</vt:lpstr>
      <vt:lpstr>Slide 42</vt:lpstr>
      <vt:lpstr>Slide 43</vt:lpstr>
      <vt:lpstr>Slide 44</vt:lpstr>
      <vt:lpstr>Slide 45</vt:lpstr>
      <vt:lpstr>Видове печатащи глави</vt:lpstr>
      <vt:lpstr>Несменяема глава</vt:lpstr>
      <vt:lpstr>Slide 48</vt:lpstr>
      <vt:lpstr>Сменяема глава</vt:lpstr>
      <vt:lpstr>Slide 50</vt:lpstr>
      <vt:lpstr>Дюзи</vt:lpstr>
      <vt:lpstr>Slide 52</vt:lpstr>
      <vt:lpstr>Засъхване на мастилото</vt:lpstr>
      <vt:lpstr>Slide 54</vt:lpstr>
      <vt:lpstr>Портове и интерфейси</vt:lpstr>
      <vt:lpstr>Slide 56</vt:lpstr>
      <vt:lpstr>Характеристики</vt:lpstr>
      <vt:lpstr>Какъв принтер да изберем?</vt:lpstr>
      <vt:lpstr>Slide 59</vt:lpstr>
      <vt:lpstr>Предимства на мастиленоструйните принтери</vt:lpstr>
      <vt:lpstr>Slide 61</vt:lpstr>
      <vt:lpstr>Недостатъци на мастиленоструйните принтери</vt:lpstr>
      <vt:lpstr>Предимства на лазерните принтери</vt:lpstr>
      <vt:lpstr>Недостатъци на лазерните принтери</vt:lpstr>
      <vt:lpstr>Предимства на матричните принтери</vt:lpstr>
      <vt:lpstr>Недостатъци на матричните принтери</vt:lpstr>
      <vt:lpstr>Сравнение на характеристиките на трите вида принтери </vt:lpstr>
      <vt:lpstr>Slide 68</vt:lpstr>
      <vt:lpstr>Списък на използвана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Мастиленоструйни принтери</dc:title>
  <dc:creator>Stiliyan</dc:creator>
  <cp:lastModifiedBy>Stiliyan</cp:lastModifiedBy>
  <cp:revision>222</cp:revision>
  <dcterms:created xsi:type="dcterms:W3CDTF">2013-11-15T17:53:47Z</dcterms:created>
  <dcterms:modified xsi:type="dcterms:W3CDTF">2013-12-09T21:04:21Z</dcterms:modified>
</cp:coreProperties>
</file>