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427" r:id="rId2"/>
    <p:sldId id="258" r:id="rId3"/>
    <p:sldId id="323" r:id="rId4"/>
    <p:sldId id="370" r:id="rId5"/>
    <p:sldId id="371" r:id="rId6"/>
    <p:sldId id="429" r:id="rId7"/>
    <p:sldId id="372" r:id="rId8"/>
    <p:sldId id="324" r:id="rId9"/>
    <p:sldId id="419" r:id="rId10"/>
    <p:sldId id="420" r:id="rId11"/>
    <p:sldId id="421" r:id="rId12"/>
    <p:sldId id="422" r:id="rId13"/>
    <p:sldId id="423" r:id="rId14"/>
    <p:sldId id="373" r:id="rId15"/>
    <p:sldId id="374" r:id="rId16"/>
    <p:sldId id="37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7" r:id="rId25"/>
    <p:sldId id="428" r:id="rId26"/>
    <p:sldId id="338" r:id="rId27"/>
    <p:sldId id="339" r:id="rId28"/>
    <p:sldId id="425" r:id="rId29"/>
    <p:sldId id="340" r:id="rId30"/>
    <p:sldId id="431" r:id="rId31"/>
    <p:sldId id="376" r:id="rId32"/>
    <p:sldId id="341" r:id="rId33"/>
    <p:sldId id="342" r:id="rId34"/>
    <p:sldId id="430" r:id="rId35"/>
    <p:sldId id="322" r:id="rId3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99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8" autoAdjust="0"/>
    <p:restoredTop sz="94660"/>
  </p:normalViewPr>
  <p:slideViewPr>
    <p:cSldViewPr>
      <p:cViewPr>
        <p:scale>
          <a:sx n="62" d="100"/>
          <a:sy n="62" d="100"/>
        </p:scale>
        <p:origin x="-13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B2B70B42-5477-4C90-BB5C-CA1DB4207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22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DE1C73F8-F342-4321-BD08-4C8E1A779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6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C2E3E59-7A68-4348-80D7-FEF23646BEAC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3BF7AA5-FC92-44A7-BC20-97614902EC8D}" type="slidenum">
              <a:rPr lang="en-US" smtClean="0">
                <a:latin typeface="Arial" charset="0"/>
              </a:rPr>
              <a:pPr eaLnBrk="1" hangingPunct="1"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B826CE3-A36B-4ABC-9DCD-D810DD2E607C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C73F8-F342-4321-BD08-4C8E1A779A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6408AA6-EE64-4EF8-A969-A1E09B769279}" type="slidenum">
              <a:rPr lang="en-US" smtClean="0">
                <a:latin typeface="Arial" charset="0"/>
              </a:rPr>
              <a:pPr eaLnBrk="1" hangingPunct="1"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82760A6-38A1-4AE0-892B-28AA3EA5DD8B}" type="slidenum">
              <a:rPr lang="en-US" smtClean="0">
                <a:latin typeface="Arial" charset="0"/>
              </a:rPr>
              <a:pPr eaLnBrk="1" hangingPunct="1"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DEC145C-B8E4-49FF-9348-8F48950909B7}" type="slidenum">
              <a:rPr lang="en-US" smtClean="0">
                <a:latin typeface="Arial" charset="0"/>
              </a:rPr>
              <a:pPr eaLnBrk="1" hangingPunct="1"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0AF6396-2C75-4DB4-81DB-73EF547E4E74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009321A-CF78-4268-BF2B-5B3ED32C56C8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08ED697-8FBD-47E1-A45B-95D39371DBB5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AD62104-B4A9-457E-9931-14E4F4D54CED}" type="slidenum">
              <a:rPr lang="en-US" smtClean="0">
                <a:latin typeface="Arial" charset="0"/>
              </a:rPr>
              <a:pPr eaLnBrk="1" hangingPunct="1"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ED93730-C99D-4453-92B3-60A090235C68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51AB13C-790B-4A04-A076-613AE3287AA4}" type="slidenum">
              <a:rPr lang="en-US" smtClean="0">
                <a:latin typeface="Arial" charset="0"/>
              </a:rPr>
              <a:pPr eaLnBrk="1" hangingPunct="1"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B0F90D5-64ED-454E-9A2B-5FCF055B7E56}" type="slidenum">
              <a:rPr lang="en-US" smtClean="0">
                <a:latin typeface="Arial" charset="0"/>
              </a:rPr>
              <a:pPr eaLnBrk="1" hangingPunct="1"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4EE781F-DFA3-4083-AB74-2F772C6B93DC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AF58B54-4401-470A-A0CA-B06D4A70D2E7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6B2BA8F-12EF-447D-BEE1-60FCB9A46153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827513C-52C7-407B-BCB9-3241DFA72A40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AF081B2-9799-4DF7-A4C2-B70C0D81D2F6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E61D8D8-6C3F-4E93-ACB3-94097DB0E566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E5249F2-C49D-4442-AF3D-D733AA73384C}" type="slidenum">
              <a:rPr lang="en-US" smtClean="0">
                <a:latin typeface="Arial" charset="0"/>
              </a:rPr>
              <a:pPr eaLnBrk="1" hangingPunct="1"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4938" y="1844675"/>
            <a:ext cx="9009062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4643438" y="5084763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>
                <a:solidFill>
                  <a:schemeClr val="tx2"/>
                </a:solidFill>
              </a:rPr>
              <a:t>Lecturer : Dr. Masri Ayob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87450" y="765175"/>
            <a:ext cx="7772400" cy="146208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7559675" cy="936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92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E30C-E858-418E-92F9-5256FF3F226F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6CABC-500A-4635-9AFC-677DD3D86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77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6725" y="188913"/>
            <a:ext cx="2163763" cy="5267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340475" cy="5267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5BA06-7F4C-4BE2-9005-9EE096DDAC90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A3DB9-5133-43C4-9D58-226B8F38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435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93038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341438"/>
            <a:ext cx="42084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3475038"/>
            <a:ext cx="42084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7E3A-71A6-4AAB-A34C-F78BDE592E99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28E2-6728-438B-9B6B-183464DBA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51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93038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341438"/>
            <a:ext cx="420846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DB50-C6EF-43B9-AE30-E4F73963F839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07C5-4350-4A9A-9C29-F8BF94AC4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728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93038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341438"/>
            <a:ext cx="856932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BCB5-0124-47F2-A862-0B8BEDB92054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D90C3-1AAD-41CA-9852-977D26BC5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41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91AE-2FF1-4345-9CDC-338768661C75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85A30-5648-4F3A-B76F-903183C16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777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94235-78DF-46D0-9F50-729B4087E23E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11EA-FDBC-4A06-8844-5AC230CCE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2084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341438"/>
            <a:ext cx="42084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6101-C97D-4C0C-B4A3-4555A4934FAC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6A46-B3F7-4768-AB54-CD1412FD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09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7BBB-BE90-4B97-93EC-8938DB23C9AE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7CD4-01E3-4BFE-991C-2CBDF6313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84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920A-25CA-4559-B8B2-7FA0142E539F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A6E0C-E8F0-4EDE-BDB0-C63BBF3D6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63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28A93-C311-43B6-851D-D3BABAC881B3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1882-F05A-4D48-97AC-D2D058EE6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0109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DED4-23F7-4617-9320-E13714E47998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ABC2-4D13-4244-9523-3E6629574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30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8304C-ABB8-4BFF-BEA3-BA204B9CD087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657D0-9181-44F6-8540-89F4E4E52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948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ltGray">
          <a:xfrm>
            <a:off x="323850" y="549275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ltGray">
          <a:xfrm>
            <a:off x="684213" y="549275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ltGray">
          <a:xfrm>
            <a:off x="468313" y="76517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ltGray">
          <a:xfrm>
            <a:off x="755650" y="7651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ltGray">
          <a:xfrm>
            <a:off x="107950" y="83661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gray">
          <a:xfrm>
            <a:off x="684213" y="26035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gray">
          <a:xfrm>
            <a:off x="250825" y="1052513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88913"/>
            <a:ext cx="77930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5693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381750"/>
            <a:ext cx="19050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E46A6F65-C3D5-4C5C-95ED-A801EFD8DC80}" type="datetime4">
              <a:rPr lang="en-US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381750"/>
            <a:ext cx="1905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D8483DE0-1E56-4749-8F2C-E14CA8737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/>
      <p:bldP spid="11981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8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81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98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rgbClr val="D6009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folHlink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708D2ADE-56CA-4895-96B0-1C58D8DB2D8D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BFD894B-63E2-4B12-9038-258706AE74B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81082" y="1519826"/>
            <a:ext cx="8239390" cy="54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bg-BG" sz="32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Магнитно оптични и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Blu-ray </a:t>
            </a:r>
            <a:r>
              <a:rPr lang="bg-BG" sz="3200" b="1" kern="0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дискове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21" y="2996952"/>
            <a:ext cx="2447925" cy="225742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84984"/>
            <a:ext cx="2447925" cy="2066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F36755C-024A-47C6-B925-D452FC96B814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4A428D-6872-486A-9E38-14FD4770921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Втори етап – запис на данни</a:t>
            </a:r>
            <a:endParaRPr lang="en-GB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8820150" cy="411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процеса на запис под въздействието на магнитно поле и на модулиран лазерен лъч се променя ориентацията на съответния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домен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върху който се въздейства – т.е. задава му се стойност 1. Процеса на запис е запис само на 1</a:t>
            </a:r>
            <a:r>
              <a:rPr lang="bg-BG" sz="2400" b="1" baseline="30000" dirty="0">
                <a:latin typeface="Times New Roman" pitchFamily="18" charset="0"/>
                <a:cs typeface="Times New Roman" pitchFamily="18" charset="0"/>
              </a:rPr>
              <a:t>-ци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, тъй като при първоначалното изтриване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домените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са ориентирани по начин, логически третиран като 0.                                            </a:t>
            </a:r>
          </a:p>
          <a:p>
            <a:pPr marL="0" indent="0" algn="just" eaLnBrk="1" hangingPunct="1">
              <a:buNone/>
            </a:pPr>
            <a:endParaRPr lang="bg-B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Има два метода за 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термомагнитен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оптичен запис:</a:t>
            </a:r>
          </a:p>
          <a:p>
            <a:pPr marL="685800" lvl="1" algn="just" eaLnBrk="1" hangingPunct="1"/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Запис, базиран на компенсаторната точка на </a:t>
            </a:r>
            <a:r>
              <a:rPr lang="bg-BG" sz="1800" b="1" dirty="0" err="1" smtClean="0">
                <a:latin typeface="Times New Roman" pitchFamily="18" charset="0"/>
                <a:cs typeface="Times New Roman" pitchFamily="18" charset="0"/>
              </a:rPr>
              <a:t>феромагнетиците</a:t>
            </a:r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lvl="1" algn="just" eaLnBrk="1" hangingPunct="1"/>
            <a:r>
              <a:rPr lang="bg-BG" sz="1800" b="1" dirty="0">
                <a:latin typeface="Times New Roman" pitchFamily="18" charset="0"/>
                <a:cs typeface="Times New Roman" pitchFamily="18" charset="0"/>
              </a:rPr>
              <a:t>Запис, базиран на точката на Кюри.</a:t>
            </a:r>
          </a:p>
          <a:p>
            <a:pPr marL="685800" lvl="1" algn="just" eaLnBrk="1" hangingPunct="1"/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BB19E4C-96F7-42FD-A1E3-D08A24B02571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AF25D4F-3025-49D1-9449-9E944B1110A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smtClean="0"/>
              <a:t>Запис, базиран на компенсаторната точка на </a:t>
            </a:r>
            <a:r>
              <a:rPr lang="bg-BG" sz="2800" b="1" dirty="0" err="1" smtClean="0"/>
              <a:t>феромагнетиците</a:t>
            </a:r>
            <a:endParaRPr lang="en-GB" sz="2800" dirty="0" smtClean="0"/>
          </a:p>
        </p:txBody>
      </p:sp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680520" cy="38884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79512" y="126876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Магнитното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поле, използвано за първоначално изтриване на данни се превключва в обратна посока и се модулира с интензитет около 8 000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. След това фокусираната лазерна светлина се моделира импулсно в зависимост от подаваната за запис информация. Достига се температура близка до точката на Кюри ,но все пак по- ниска.</a:t>
            </a:r>
          </a:p>
          <a:p>
            <a:pPr algn="just"/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79512" y="2714491"/>
            <a:ext cx="38167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Лазерът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облъчва съответния </a:t>
            </a: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микроучастък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 над компенсаторната точка на </a:t>
            </a:r>
            <a:r>
              <a:rPr lang="bg-BG" b="1" i="1" dirty="0" err="1" smtClean="0">
                <a:latin typeface="Times New Roman" pitchFamily="18" charset="0"/>
                <a:cs typeface="Times New Roman" pitchFamily="18" charset="0"/>
              </a:rPr>
              <a:t>феримагнетика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В резултат на това, </a:t>
            </a:r>
            <a:r>
              <a:rPr lang="bg-BG" b="1" i="1" dirty="0" err="1">
                <a:latin typeface="Times New Roman" pitchFamily="18" charset="0"/>
                <a:cs typeface="Times New Roman" pitchFamily="18" charset="0"/>
              </a:rPr>
              <a:t>коерцитивната</a:t>
            </a:r>
            <a:r>
              <a:rPr lang="bg-BG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bg-BG" b="1" i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на материала спада рязко, достигайки стойност под тази на </a:t>
            </a: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коерцитивната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  сила на записващото външно магнитно поле. В този момент се извършва локално </a:t>
            </a:r>
            <a:r>
              <a:rPr lang="bg-BG" b="1" dirty="0" err="1">
                <a:latin typeface="Times New Roman" pitchFamily="18" charset="0"/>
                <a:cs typeface="Times New Roman" pitchFamily="18" charset="0"/>
              </a:rPr>
              <a:t>пренамагнитване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 на загретия участък.</a:t>
            </a:r>
          </a:p>
          <a:p>
            <a:pPr algn="just"/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883AEA1-1A10-4934-8BF1-2618BDD331CE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49E640E-F9A8-4668-9F10-35BE9AA76E7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b="1" dirty="0" err="1" smtClean="0"/>
              <a:t>Термомагнитен</a:t>
            </a:r>
            <a:r>
              <a:rPr lang="bg-BG" sz="2800" b="1" dirty="0" smtClean="0"/>
              <a:t> запис базиран на точката на Кюри</a:t>
            </a:r>
            <a:r>
              <a:rPr lang="en-US" sz="2800" dirty="0" smtClean="0"/>
              <a:t> </a:t>
            </a:r>
            <a:endParaRPr lang="en-GB" sz="2800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69325" cy="446382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Отново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, както при първия метод първоначалното магнитното поле, се превключва в обратна посока и импулсно се подава лазерна светлина в зависимост от подаваната за запис информация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действието на топлинната лазерна енергия, температурата на облъчения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субмикронен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участък в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магнитно-оптичния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слой на диска се покачва над точката на Кюри, около 200 </a:t>
            </a:r>
            <a:r>
              <a:rPr lang="bg-BG" sz="2000" b="1" baseline="300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. В резултат, материалът преминава в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парамагнитна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фаза. След прекратяване на топлинното лазерно въздействие загретият участък започва да изстива и под действието на постоянното външно магнитно поле се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намагнитва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. Тъй като външното магнитно поле е обърнато в обратна посока на тази, в която е било когато се е използвало за “нулиране” на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домените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, резултантната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намагнитеност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домена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е в обратна посока и логически той се възприема като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4CD9C8D-FAAD-47B5-B2DE-6928BE3BBFDF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39FC44E-F93E-41E7-AEA0-18E0F5B8C9A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b="1" dirty="0" smtClean="0"/>
              <a:t>Трети етап – проверка на записа</a:t>
            </a:r>
            <a:endParaRPr lang="en-GB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569325" cy="411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Проверката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на записа се налага, за да се провери синхронизацията между двата предни етапа – изтриването и записа, както и дали правилно е записана информацията.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bg-BG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Четенето на данни се извършва на базата на два магнитно-оптични ефекта: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lvl="1" algn="just" eaLnBrk="1" hangingPunct="1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Ефект на Фарадей</a:t>
            </a:r>
          </a:p>
          <a:p>
            <a:pPr marL="685800" lvl="1" algn="just" eaLnBrk="1" hangingPunct="1"/>
            <a:r>
              <a:rPr lang="bg-BG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Ефект на Кер</a:t>
            </a:r>
            <a:endParaRPr lang="en-GB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A3C06D5-A561-4FD1-9026-E54E6767B659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E779EB2-5361-46F9-948F-A8EB569354F6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Ефект на Фарадей </a:t>
            </a:r>
            <a:endParaRPr lang="en-GB" dirty="0" smtClean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04864"/>
            <a:ext cx="7750772" cy="38164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634519" y="1268760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Наблюдава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се, когато падаща светлина преминава през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магнитно – оптичния слой.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B242414-CD4A-489E-8E4E-234A1F6EF40B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F1CC55F-2D4E-4E97-97CB-DCD060A963C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Ефект на Кер</a:t>
            </a:r>
            <a:endParaRPr lang="en-GB" dirty="0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2" y="3628767"/>
            <a:ext cx="8325112" cy="27757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20862" y="1340768"/>
            <a:ext cx="91300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Падащата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светлина с линейна поляризация Р</a:t>
            </a:r>
            <a:r>
              <a:rPr lang="bg-BG" sz="2000" b="1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след отразяването</a:t>
            </a:r>
            <a:r>
              <a:rPr lang="bg-BG" sz="20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си се оказва поляризирана елиптично.Голямата ос на  елипсата на поляризацията е завъртяна на определен ъгъл спрямо плоскостта на поляризация на падащата светлина. Големината на този ъгъл, наричан ъгъл на ротация на Кер, определя силата на ефекта на Кер. Обикновено стойността му е под  0,5 </a:t>
            </a:r>
            <a:r>
              <a:rPr lang="bg-BG" sz="2000" b="1" baseline="300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 и неговия знак зависи от посоката на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намагнитеността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на материала.</a:t>
            </a:r>
          </a:p>
          <a:p>
            <a:pPr algn="l"/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EFABD01-FE65-4FFE-94D8-A84B4C887A4E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FE766D6-64F0-495F-9C77-756BA116CC7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dirty="0" smtClean="0"/>
              <a:t>Полярен магнитно – оптичен ефект на Кер</a:t>
            </a:r>
            <a:endParaRPr lang="en-US" sz="2800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992888" cy="2906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07504" y="131208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Неполяризираната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четяща светлина от лазера, преминавайки през поляризатора става линейно поляризирана и в този вид взаимодейства с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намагнитените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области на магнитно-оптичния слой. При използване на лазер, излъчващ линейно поляризирана светлина, отпада необходимостта от използване на поляризатора. Вследствие на ефекта на Кер отразената от МО слоя светлина става поляризирана елиптично.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4339D5E-9DC0-4E77-A11D-B0281C47E283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7AC8A1-4949-40D2-A48F-AA53D7C8459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800" dirty="0" smtClean="0"/>
              <a:t>Полярен магнитно – оптичен ефект на Кер</a:t>
            </a:r>
            <a:endParaRPr lang="en-GB" sz="2800" dirty="0" smtClean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4" y="2348880"/>
            <a:ext cx="8208912" cy="1944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68504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Ъгълът </a:t>
            </a:r>
            <a:r>
              <a:rPr lang="bg-BG" b="1" dirty="0">
                <a:latin typeface="Times New Roman" pitchFamily="18" charset="0"/>
                <a:cs typeface="Times New Roman" pitchFamily="18" charset="0"/>
              </a:rPr>
              <a:t>на ротация на Кер се определя с помощта на анализатора, който в зависимост от големината на този ъгъл пропуска към оптичния детектор светлина с различен интензитет.</a:t>
            </a:r>
          </a:p>
          <a:p>
            <a:pPr algn="l"/>
            <a:endParaRPr lang="bg-BG" sz="1600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68504" y="3923764"/>
            <a:ext cx="346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Удвоен ъгъл на ротация на Кер</a:t>
            </a:r>
            <a:endParaRPr lang="bg-BG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33008" y="4554994"/>
            <a:ext cx="8631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Разлика между ефект на Кер и полярен магнитно-оптичен ефект на Кер:</a:t>
            </a:r>
          </a:p>
          <a:p>
            <a:pPr lvl="1" algn="just"/>
            <a:endParaRPr lang="bg-BG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И двата ефекта описват промените на светлината отразена от магнитна повърхност, но при полярния магнитно – оптичен ефект на Кер равнината на поляризация е леко завъртяна. 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3F8AEC2-ED0C-4DA0-BC5C-BB8A7AE5E479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9188917-3014-4CF3-BF6B-BDE0F3A05C7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Предимства и недостатъци</a:t>
            </a:r>
            <a:endParaRPr lang="en-GB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3446"/>
            <a:ext cx="8569325" cy="4895874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Предимства :</a:t>
            </a:r>
          </a:p>
          <a:p>
            <a:pPr lvl="1" indent="-342900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Невероятно дълъг срок на работа.</a:t>
            </a:r>
          </a:p>
          <a:p>
            <a:pPr lvl="1" indent="-342900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Не се влияят от магнитните полета или силни удари.</a:t>
            </a:r>
          </a:p>
          <a:p>
            <a:pPr lvl="1" indent="-342900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Много от 5,25” МО устройства могат да четат и дискове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WORM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indent="-342900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Има пълна съвместимост със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CD-ROM.</a:t>
            </a:r>
          </a:p>
          <a:p>
            <a:pPr lvl="1" indent="-342900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Работи се също като с хард диск.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Недостатъци :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Висока цена.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Изисква много време за запис.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Уязвими на прах.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МО почистващи пълнители могат да бъдат скъпи и са трудни за откриване.</a:t>
            </a:r>
          </a:p>
          <a:p>
            <a:pPr lvl="1" indent="-342900" eaLnBrk="1" hangingPunct="1">
              <a:buFont typeface="Arial" pitchFamily="34" charset="0"/>
              <a:buChar char="•"/>
            </a:pP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Дискове</a:t>
            </a:r>
            <a:r>
              <a:rPr lang="en-US" dirty="0" smtClean="0"/>
              <a:t> mini- disc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25637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Същност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MiniDisc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MD),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магнито-оптично дисково устройство за съхранение на данни, предназначено преимуществено за запис на цифровизирана аудио информация - първоначално с обем на времетраене до 74 минути, а по-късно и на 80 минути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B68582D-8E60-4293-87D0-B177728DF2D0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66156C1-3275-42CD-9AFD-E0B34A89B176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5191"/>
            <a:ext cx="3168352" cy="24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509352F-E504-4A53-9992-C9877BC2C4A1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1FC4963-529E-488A-93E1-E818B522E27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Оптичен диск</a:t>
            </a:r>
            <a:endParaRPr lang="en-US" dirty="0" smtClean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23528" y="1628800"/>
            <a:ext cx="4251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Сменяем носител на информация с формата на диск.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Четене и запис – посредством лазерен лъч.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90519"/>
            <a:ext cx="4221088" cy="4221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Структура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28796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Слоеве- наподобяват тези в конвенционалните МО дискове.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Основа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2 диелектрични слоя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Магнитно-оптичен слой- за запис на данните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Отразяващ слой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Защитен слой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EF17039-CB9E-4ECE-A0BF-2FDDC55141E9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435E142-1CDF-4BBE-99C0-796D5591C185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41203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Запис на информация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Технологията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MFM 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Mini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 се осъществява запис чрез магнитно-модулиране. </a:t>
            </a:r>
            <a:endParaRPr lang="bg-BG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многократен запис, се използва модулирано магнитно поле и постоянен лазерен лъч – т. нар. технология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MFM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DA9234F-D553-4E3C-A4D1-9B4672DE1BC9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6C0C4FF-CF39-4632-9A8D-DBFCE9ED0B6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23954"/>
            <a:ext cx="5688633" cy="29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Blu</a:t>
            </a:r>
            <a:r>
              <a:rPr lang="en-US" dirty="0" smtClean="0"/>
              <a:t>- ray disc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4224790"/>
            <a:ext cx="8569325" cy="20845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Същност</a:t>
            </a:r>
          </a:p>
          <a:p>
            <a:pPr lvl="1"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Blu-ray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дисковете са оптични дискове с висока плътност на записа,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 предназначени за съхранение на цифрови данни, включително и видео с висока разделителна способност (High Definition Video) 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F4BE41A-C389-4D2D-8772-CC748D80D0F8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51C31C2-B16D-403B-8006-F293F0019152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pic>
        <p:nvPicPr>
          <p:cNvPr id="6148" name="Picture 4" descr="http://upload.wikimedia.org/wikipedia/commons/8/8c/Blu_ray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338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6505A47-0BC6-4FBC-8DC6-A895E24ABB58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8B17C6C-60FD-41A0-A5DC-11A95F3A1559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Същност</a:t>
            </a:r>
            <a:endParaRPr lang="en-GB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1438"/>
            <a:ext cx="8569325" cy="475185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Blue- ray”-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означаващо „син лъч“</a:t>
            </a:r>
          </a:p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Видове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Едностранни еднослойни</a:t>
            </a: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Едностранни двуслойни</a:t>
            </a: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Двустранни еднослойни</a:t>
            </a: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Двустранни двуслойни</a:t>
            </a:r>
          </a:p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Размери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Стандартни дискове- диамтър 120мм, дебелина 1,2мм</a:t>
            </a: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Мини дискове- диаметър 80мм, дебелина 1,2мм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Капацитет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От 20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GB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 при еднослойните</a:t>
            </a:r>
          </a:p>
          <a:p>
            <a:pPr lvl="1" algn="just" eaLnBrk="1" hangingPunct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До 500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GB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 при многослойните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История</a:t>
            </a:r>
            <a:endParaRPr lang="en-GB" dirty="0" smtClean="0"/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2A6A311-918A-4742-986A-3588F40075DC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7EF8FF5-921D-4F1E-AE97-3E522C52DD50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3"/>
            <a:ext cx="3816424" cy="27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683568" y="2852936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февруари 2002 г.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официално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тези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прототипи получиха  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логото „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Blu-ray Disc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/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83568" y="5013176"/>
            <a:ext cx="7848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x-none" sz="2200" b="1" smtClean="0">
                <a:latin typeface="Times New Roman" pitchFamily="18" charset="0"/>
                <a:cs typeface="Times New Roman" pitchFamily="18" charset="0"/>
              </a:rPr>
              <a:t>Финалния </a:t>
            </a:r>
            <a:r>
              <a:rPr lang="x-none" sz="2200" b="1">
                <a:latin typeface="Times New Roman" pitchFamily="18" charset="0"/>
                <a:cs typeface="Times New Roman" pitchFamily="18" charset="0"/>
              </a:rPr>
              <a:t>вариант  на   „Blu-ray Disc” се появява на  в края на 2004 г.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83568" y="1412776"/>
            <a:ext cx="82089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Първите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DVR Blue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 прототипи са показани на изложение през октомври 2000 г. от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bg-BG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Типове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309567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Според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физическия формат Blu-ray дисковете се делят на следните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типове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BD-ROM (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Оnly Мemory Blu-Ray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предназначени са само за четене, т.е. информацията е вече записана.</a:t>
            </a:r>
          </a:p>
          <a:p>
            <a:pPr lvl="1"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BD-R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Recordable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Blu-Ray </a:t>
            </a:r>
            <a:r>
              <a:rPr lang="bg-BG" sz="2000" b="1" dirty="0" err="1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предназначени са за съхранение на данни </a:t>
            </a:r>
          </a:p>
          <a:p>
            <a:pPr lvl="1" algn="just"/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BD-RE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(Re-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ritable Blu-Ray </a:t>
            </a:r>
            <a:r>
              <a:rPr lang="bg-BG" sz="2000" b="1" dirty="0" err="1" smtClean="0">
                <a:latin typeface="Times New Roman" pitchFamily="18" charset="0"/>
                <a:cs typeface="Times New Roman" pitchFamily="18" charset="0"/>
              </a:rPr>
              <a:t>disc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предназначени са за съхранение на файлове използвани за </a:t>
            </a:r>
            <a:r>
              <a:rPr lang="en-US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HDTV. </a:t>
            </a:r>
            <a:r>
              <a:rPr lang="bg-BG" sz="2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Могат да се записват многократно.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582B68E-360F-4F61-899C-2E459FA07E7F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2F83911-A5DC-4312-9C9B-BB82CA76940A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pic>
        <p:nvPicPr>
          <p:cNvPr id="7170" name="Picture 2" descr="http://upload.wikimedia.org/wikipedia/commons/4/4b/Blu-ray_200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220847" cy="22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14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Четене и запис</a:t>
            </a:r>
            <a:endParaRPr lang="en-GB" dirty="0" smtClean="0"/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CA806000-0EE3-4228-B79B-8B5312A30F8B}" type="datetime4">
              <a:rPr lang="en-US" smtClean="0"/>
              <a:pPr/>
              <a:t>January 7, 2014</a:t>
            </a:fld>
            <a:endParaRPr lang="en-US" smtClean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90866085-C2D4-4248-8167-9EB14D5BADB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539552" y="1589584"/>
            <a:ext cx="77768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Използваната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в него технология е синьо (по точно виолетово) лазерно излъчване - („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blue ray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” означава „син лъч” ).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Записващият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слой при „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ray”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дисковете е близо до повърхността и е защитен от едва 0,1 мм  дебел защитен слой. Това подпомага за по-голямата плътност на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записа.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Четене и запис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64740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Числова апертура</a:t>
            </a:r>
          </a:p>
          <a:p>
            <a:endParaRPr lang="bg-BG" dirty="0" smtClean="0"/>
          </a:p>
          <a:p>
            <a:pPr marL="457200" lvl="1" indent="0">
              <a:buNone/>
            </a:pPr>
            <a:endParaRPr lang="bg-BG" dirty="0"/>
          </a:p>
        </p:txBody>
      </p:sp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3432F13-D3F5-4208-BD44-8E4112BFC298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224BF0B-6656-49B5-B18B-AEA9DB38CBD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7032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470248" y="2116884"/>
            <a:ext cx="48245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itchFamily="2" charset="2"/>
              <a:buChar char="§"/>
            </a:pP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Мярка за способността </a:t>
            </a:r>
            <a:r>
              <a:rPr lang="bg-BG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лещата </a:t>
            </a: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да получава светлина, както и фокусното </a:t>
            </a:r>
            <a:r>
              <a:rPr lang="bg-BG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разстояние </a:t>
            </a: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относителното</a:t>
            </a:r>
            <a:r>
              <a:rPr lang="en-US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bg-BG" sz="2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– ray” </a:t>
            </a: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дисковете числовата 	          </a:t>
            </a:r>
            <a:r>
              <a:rPr lang="bg-BG" sz="22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апертура</a:t>
            </a:r>
            <a:r>
              <a:rPr lang="bg-BG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en-US" sz="2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sin(Ө) = 0, 85 </a:t>
            </a:r>
            <a:endParaRPr lang="bg-BG" sz="22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Четене и запис</a:t>
            </a:r>
            <a:endParaRPr lang="en-US" dirty="0" smtClean="0"/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395536" y="1024186"/>
            <a:ext cx="8352606" cy="3340918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DVD                               Blu-Ray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Стъпка на пътечката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         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0,74 микрона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0,32 микрона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bg-BG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инималната дължина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на вдлъбнатината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0,4 микрона                               ■ 0,15 микрона</a:t>
            </a:r>
          </a:p>
          <a:p>
            <a:pPr marL="0" indent="0" algn="just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Плътност на съхранение на данни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2.77 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Gb/inch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sz="2200" b="1" baseline="30000" dirty="0" smtClean="0">
                <a:latin typeface="Times New Roman" pitchFamily="18" charset="0"/>
                <a:cs typeface="Times New Roman" pitchFamily="18" charset="0"/>
              </a:rPr>
              <a:t>                                             ■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14.73 Gb/inch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bg-BG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DD09580-01DA-4ADE-A9A5-1D7BAFE618F4}" type="datetime4">
              <a:rPr lang="en-US" smtClean="0"/>
              <a:pPr/>
              <a:t>January 7, 2014</a:t>
            </a:fld>
            <a:endParaRPr lang="en-US" smtClean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E701743-372E-45CB-8407-201FC374A4F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10242" name="Picture 2" descr="blu-ray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56166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D6EDC83-0120-422B-9F12-E03773521403}" type="datetime4">
              <a:rPr lang="en-US" smtClean="0"/>
              <a:pPr/>
              <a:t>January 7, 2014</a:t>
            </a:fld>
            <a:endParaRPr lang="en-US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EDF2C66E-4296-4213-950E-D63EC112F9F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188913"/>
            <a:ext cx="7793037" cy="911225"/>
          </a:xfrm>
        </p:spPr>
        <p:txBody>
          <a:bodyPr/>
          <a:lstStyle/>
          <a:p>
            <a:r>
              <a:rPr lang="bg-BG" dirty="0" smtClean="0"/>
              <a:t>Скорост на запис</a:t>
            </a:r>
            <a:endParaRPr lang="en-GB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4696"/>
            <a:ext cx="7776864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1F6C756-E846-4D72-A3EB-B2BB8DE3582C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9CFC23B-0E08-4D21-844B-A7058BA96D16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93038" cy="911225"/>
          </a:xfrm>
        </p:spPr>
        <p:txBody>
          <a:bodyPr/>
          <a:lstStyle/>
          <a:p>
            <a:pPr eaLnBrk="1" hangingPunct="1"/>
            <a:r>
              <a:rPr lang="bg-BG" dirty="0" smtClean="0"/>
              <a:t>История</a:t>
            </a:r>
            <a:endParaRPr lang="en-US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005064"/>
            <a:ext cx="8496621" cy="223224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Оптичния диск е  създаден пред 1958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година.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1978 година се появява на пазара дългоочаквания „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Laserdisc”.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През 1979 година се създава 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CD(compact disc)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от компаниите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Philips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Sony. 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През 1995 година се появява 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дискът.</a:t>
            </a:r>
            <a:endParaRPr lang="bg-BG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През октомври 2000г.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Sony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показва първите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DVR Blue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дискове.</a:t>
            </a:r>
          </a:p>
          <a:p>
            <a:pPr algn="just" eaLnBrk="1" hangingPunct="1"/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90856"/>
            <a:ext cx="6696744" cy="28083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Капацитет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28A93-C311-43B6-851D-D3BABAC881B3}" type="datetime4">
              <a:rPr lang="en-US" smtClean="0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791882-F05A-4D48-97AC-D2D058EE6A9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1896"/>
            <a:ext cx="8669496" cy="32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37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dirty="0" smtClean="0"/>
              <a:t>Предимства</a:t>
            </a:r>
            <a:endParaRPr lang="en-GB" sz="4000" dirty="0" smtClean="0"/>
          </a:p>
        </p:txBody>
      </p:sp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3C12CE2-14B6-447D-8BFC-5346DFE44204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C9CDF53-688A-416E-949B-55186936FADE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02040" y="1700808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Голямата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памет</a:t>
            </a:r>
            <a:r>
              <a:rPr lang="bg-BG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дава възможност за най-добра  картина и звук.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Blu-ray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диска предлага най-голям капацитет на пазара, без да прави компромис с качеството. „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laser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” технологията позволява до 50 GB за съхранение – или пет пъти капацитета на днешните DVD-та (9.4 GB (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double-sided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single-layer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)).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Pioneer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отскоро направиха капацитета на единствен диск до 500 GB благодарение на 20 слоя. 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3A01551-58A5-4921-85B9-C1965D8C1945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106B3CC-AD4C-4F1E-A61F-06A9D649E8E7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HD DVD vs. Blu-ray</a:t>
            </a:r>
            <a:endParaRPr lang="en-GB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2078"/>
            <a:ext cx="6552728" cy="27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395536" y="4437112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началото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HD-DVD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държи повече от половината от пазарния дял ,а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–ray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е колеблив и бавен в печелене на пазарен дял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Wingdings" pitchFamily="2" charset="2"/>
              <a:buChar char="§"/>
            </a:pP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2006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Sony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пускат на пазара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Sony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err="1">
                <a:latin typeface="Times New Roman" pitchFamily="18" charset="0"/>
                <a:cs typeface="Times New Roman" pitchFamily="18" charset="0"/>
              </a:rPr>
              <a:t>PlayStation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3 , който съдържа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– ray disc player .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 Това  помага за обръщането на „резултата”.</a:t>
            </a:r>
          </a:p>
          <a:p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9FEEDA3-7440-44BE-833F-D172E8485273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DE2A93B-C561-49AC-95F0-15472AA51932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HD DVD vs. Blu-ray</a:t>
            </a:r>
            <a:endParaRPr lang="en-GB" dirty="0" smtClean="0"/>
          </a:p>
        </p:txBody>
      </p:sp>
      <p:pic>
        <p:nvPicPr>
          <p:cNvPr id="15362" name="Picture 2" descr="https://encrypted-tbn2.gstatic.com/images?q=tbn:ANd9GcRm2R2v_2tYHpGgSXC7AvHhaz8UoFn9Nfxp_OSTt2ICfBDKDEG5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96150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95184" y="1335776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28 юни 2007г.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Century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err="1">
                <a:latin typeface="Times New Roman" pitchFamily="18" charset="0"/>
                <a:cs typeface="Times New Roman" pitchFamily="18" charset="0"/>
              </a:rPr>
              <a:t>Fox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обявяват , че започват да пускат само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–ray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дискове на  пазара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Wingdings" pitchFamily="2" charset="2"/>
              <a:buChar char="§"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lvl="7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4 януари 2008г. и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последното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голямо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студио зад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HD 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DVD Warner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Bros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обявява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подкрепата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си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към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Blu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ray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дисковете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Wingdings" pitchFamily="2" charset="2"/>
              <a:buChar char="§"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февруари 2008 г. се прекратява разработката на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HD 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DVD.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 DVD vs. Blu-ray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През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2010 г. студиото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Universal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пускат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пазара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двустранни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Blu-ray/DVD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дискове,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тяхната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е да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справи с един от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най-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големите недостатъци на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Blu-ray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плейърите, а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именно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четенето на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дискове.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Това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става като от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едната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страна на диска се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запише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филма 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Blu-ray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формат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а от другата- 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DVD. 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691AE-2FF1-4345-9CDC-338768661C75}" type="datetime4">
              <a:rPr lang="en-US" smtClean="0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485A30-5648-4F3A-B76F-903183C1623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AutoShape 2" descr="https://encrypted-tbn0.gstatic.com/images?q=tbn:ANd9GcT41j__Ua1QmGQIw3qLCpI-rbiFmyMalmmFDTrhd38bqJWf7evZh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2" name="Picture 4" descr="http://tctechcrunch2011.files.wordpress.com/2008/12/hybrid_dvd_blu_ray.jpg?w=484&amp;h=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60376"/>
            <a:ext cx="461010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85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B71058F-7445-4ADA-B793-46563157A0C2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2ACA81B-E991-4159-9AFD-2BBE462D109B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140968"/>
            <a:ext cx="4845050" cy="1224137"/>
          </a:xfrm>
        </p:spPr>
        <p:txBody>
          <a:bodyPr/>
          <a:lstStyle/>
          <a:p>
            <a:pPr algn="ctr" eaLnBrk="1" hangingPunct="1"/>
            <a:r>
              <a:rPr lang="bg-BG" sz="4400" dirty="0" smtClean="0">
                <a:solidFill>
                  <a:schemeClr val="tx1"/>
                </a:solidFill>
              </a:rPr>
              <a:t>Благодаря за вниманието!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2339752" y="501317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Изготвили:</a:t>
            </a:r>
          </a:p>
          <a:p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Васил </a:t>
            </a:r>
            <a:r>
              <a:rPr lang="bg-BG" sz="2000" b="1" dirty="0" err="1" smtClean="0">
                <a:latin typeface="Times New Roman" pitchFamily="18" charset="0"/>
                <a:cs typeface="Times New Roman" pitchFamily="18" charset="0"/>
              </a:rPr>
              <a:t>Пашовски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 121211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010</a:t>
            </a: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Георги Станков  121211075</a:t>
            </a:r>
            <a:endParaRPr 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6961C38-0E6B-4075-A236-D54C8B413DB8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6325536-9B64-47D7-96B3-F5F474DB4EB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Класификация на дисковете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136904" cy="374441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Дискове само за четене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ROM – Read Only Memory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CD-ROM 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DVD-ROM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 Video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BD-ROM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Дискове с еднократен запис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и многократно четене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WORM – Write Once Read Many : 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CD-R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DVD-R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BD-R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Дискове с многократен запис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– RW - Rewritable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CD-RW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DVD-RAM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DVD-RW</a:t>
            </a:r>
          </a:p>
          <a:p>
            <a:pPr lvl="1"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BD-RE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3A7A9910-ECA1-49D7-BEA7-DD4A0D77E9F5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C184131-EA86-4944-9A44-65D955769655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793038" cy="911225"/>
          </a:xfrm>
        </p:spPr>
        <p:txBody>
          <a:bodyPr/>
          <a:lstStyle/>
          <a:p>
            <a:pPr eaLnBrk="1" hangingPunct="1"/>
            <a:r>
              <a:rPr lang="bg-BG" dirty="0" smtClean="0"/>
              <a:t>Магнитно-оптични дискове</a:t>
            </a:r>
            <a:endParaRPr lang="en-GB" dirty="0" smtClean="0"/>
          </a:p>
        </p:txBody>
      </p:sp>
      <p:pic>
        <p:nvPicPr>
          <p:cNvPr id="7" name="Picture 6" descr="C:\Users\VanGog06\Desktop\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92639"/>
            <a:ext cx="5203790" cy="5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79512" y="2060848"/>
            <a:ext cx="4032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CD-MO (CD – Magneto - Optical)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bg-BG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Компактдиск позволяващ многократно презаписване на данни.</a:t>
            </a:r>
            <a:r>
              <a:rPr lang="en-US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bg-BG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Създаден през 1988г.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bg-BG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Четене и презаписване на данни до над 1 млн. пъти.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Размери – 2 вида: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bg-BG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Външен диаметър 90мм.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bg-BG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Външен диаметър 130мм.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Капацитет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bg-BG" dirty="0" smtClean="0"/>
              <a:t>В зависимост от размера:</a:t>
            </a:r>
          </a:p>
          <a:p>
            <a:pPr lvl="1" algn="just"/>
            <a:r>
              <a:rPr lang="bg-BG" dirty="0" smtClean="0">
                <a:solidFill>
                  <a:srgbClr val="000066"/>
                </a:solidFill>
              </a:rPr>
              <a:t>90мм</a:t>
            </a:r>
            <a:r>
              <a:rPr lang="bg-BG" dirty="0" smtClean="0"/>
              <a:t>- Варира от 128</a:t>
            </a:r>
            <a:r>
              <a:rPr lang="en-US" dirty="0" smtClean="0"/>
              <a:t>MB</a:t>
            </a:r>
            <a:r>
              <a:rPr lang="bg-BG" dirty="0" smtClean="0"/>
              <a:t> до 2,3</a:t>
            </a:r>
            <a:r>
              <a:rPr lang="en-US" dirty="0" smtClean="0"/>
              <a:t>GB</a:t>
            </a:r>
          </a:p>
          <a:p>
            <a:pPr lvl="1" algn="just"/>
            <a:r>
              <a:rPr lang="bg-BG" dirty="0" smtClean="0">
                <a:solidFill>
                  <a:srgbClr val="000066"/>
                </a:solidFill>
              </a:rPr>
              <a:t>130мм</a:t>
            </a:r>
            <a:r>
              <a:rPr lang="bg-BG" dirty="0" smtClean="0"/>
              <a:t>- от 650</a:t>
            </a:r>
            <a:r>
              <a:rPr lang="en-US" dirty="0" smtClean="0"/>
              <a:t>MB</a:t>
            </a:r>
            <a:r>
              <a:rPr lang="bg-BG" dirty="0" smtClean="0"/>
              <a:t> до 9,2</a:t>
            </a:r>
            <a:r>
              <a:rPr lang="en-US" dirty="0" smtClean="0"/>
              <a:t>GB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691AE-2FF1-4345-9CDC-338768661C75}" type="datetime4">
              <a:rPr lang="en-US" smtClean="0"/>
              <a:pPr>
                <a:defRPr/>
              </a:pPr>
              <a:t>January 7, 2014</a:t>
            </a:fld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485A30-5648-4F3A-B76F-903183C16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30" name="Picture 6" descr="File:3point5 inch MO cart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542866" cy="37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2GB-MO-d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1563"/>
            <a:ext cx="3384376" cy="36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17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9DEA8E8B-33EA-4C1C-BE45-086441F65B27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A84C1B85-6A3D-4DC2-8C2B-F12C8291846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Структура</a:t>
            </a:r>
            <a:endParaRPr lang="en-GB" dirty="0" smtClean="0"/>
          </a:p>
        </p:txBody>
      </p:sp>
      <p:pic>
        <p:nvPicPr>
          <p:cNvPr id="10246" name="Picture 6" descr="Disk Layer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24936" cy="421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23528" y="1363995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Едностранните </a:t>
            </a:r>
            <a:r>
              <a:rPr lang="bg-BG" sz="2000" b="1" dirty="0">
                <a:latin typeface="Times New Roman" pitchFamily="18" charset="0"/>
                <a:cs typeface="Times New Roman" pitchFamily="18" charset="0"/>
              </a:rPr>
              <a:t>магнитно-оптични дискове могат да се представят като съвкупност от няколко слоя:</a:t>
            </a:r>
          </a:p>
          <a:p>
            <a:pPr algn="just"/>
            <a:endParaRPr lang="bg-BG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4AE171F-81EF-45A5-9650-E54E6B38064F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6766A1-C077-4691-918E-BCA3BCD3E65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dirty="0" smtClean="0"/>
              <a:t>Запис на данни</a:t>
            </a:r>
            <a:endParaRPr lang="en-GB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569325" cy="4248472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Записването се осъществява чрез магнитно-оптичен запис, който протича в 3 етапа:</a:t>
            </a:r>
          </a:p>
          <a:p>
            <a:pPr marL="0" indent="0" eaLnBrk="1" hangingPunct="1">
              <a:buNone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lvl="1" indent="-342900" eaLnBrk="1" hangingPunct="1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Първоначално изтриване</a:t>
            </a:r>
          </a:p>
          <a:p>
            <a:pPr lvl="1" indent="-342900" eaLnBrk="1" hangingPunct="1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Запис на данни</a:t>
            </a:r>
          </a:p>
          <a:p>
            <a:pPr lvl="1" indent="-342900" eaLnBrk="1" hangingPunct="1"/>
            <a:r>
              <a:rPr lang="bg-BG" sz="2000" b="1" dirty="0" smtClean="0">
                <a:latin typeface="Times New Roman" pitchFamily="18" charset="0"/>
                <a:cs typeface="Times New Roman" pitchFamily="18" charset="0"/>
              </a:rPr>
              <a:t>Проверка на записа</a:t>
            </a:r>
            <a:br>
              <a:rPr lang="bg-BG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1" indent="0" eaLnBrk="1" hangingPunct="1">
              <a:buNone/>
            </a:pPr>
            <a:endParaRPr lang="bg-BG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някои от магнитните вещества, температурното влияние предизвиква определени ефекти, които се оказват подходящи за реализиране на топлинен оптичен запис.</a:t>
            </a:r>
          </a:p>
          <a:p>
            <a:pPr marL="0" indent="0" eaLnBrk="1" hangingPunct="1">
              <a:buNone/>
            </a:pP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6FF1512-7D09-4A9F-8090-F4680D348691}" type="datetime4">
              <a:rPr lang="en-US" smtClean="0"/>
              <a:pPr eaLnBrk="1" hangingPunct="1"/>
              <a:t>January 7, 2014</a:t>
            </a:fld>
            <a:endParaRPr lang="en-US" smtClean="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C81F879-2892-4777-ABFF-677CE65DC8D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900" b="1" dirty="0" smtClean="0"/>
              <a:t>Първи етап – първоначално изтриване</a:t>
            </a:r>
            <a:endParaRPr lang="en-GB" sz="2900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76" y="1484784"/>
            <a:ext cx="6120680" cy="57606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Изтриването се осъществява по 2 начина:</a:t>
            </a:r>
          </a:p>
          <a:p>
            <a:pPr marL="0" indent="0" algn="just" eaLnBrk="1" hangingPunct="1">
              <a:buNone/>
            </a:pPr>
            <a:endParaRPr lang="en-GB" dirty="0" smtClean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70202" y="2443532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Изтриване чрез въздействие върху диска с постоянно магнитно поле.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bg-BG" sz="2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2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bg-BG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2" y="2060848"/>
            <a:ext cx="4041758" cy="17473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2" y="4221088"/>
            <a:ext cx="4041758" cy="2160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96676" y="4869160"/>
            <a:ext cx="368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bg-BG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Изтриване чрез комбинирано въздействие върху </a:t>
            </a:r>
            <a:r>
              <a:rPr lang="bg-BG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термо-магнитната</a:t>
            </a:r>
            <a:r>
              <a:rPr lang="bg-BG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среда.</a:t>
            </a:r>
          </a:p>
          <a:p>
            <a:pPr algn="just"/>
            <a:endParaRPr lang="bg-BG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3192</TotalTime>
  <Words>711</Words>
  <Application>Microsoft Office PowerPoint</Application>
  <PresentationFormat>On-screen Show (4:3)</PresentationFormat>
  <Paragraphs>277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Blends</vt:lpstr>
      <vt:lpstr>PowerPoint Presentation</vt:lpstr>
      <vt:lpstr>Оптичен диск</vt:lpstr>
      <vt:lpstr>История</vt:lpstr>
      <vt:lpstr>Класификация на дисковете</vt:lpstr>
      <vt:lpstr>Магнитно-оптични дискове</vt:lpstr>
      <vt:lpstr>Капацитет</vt:lpstr>
      <vt:lpstr>Структура</vt:lpstr>
      <vt:lpstr>Запис на данни</vt:lpstr>
      <vt:lpstr>Първи етап – първоначално изтриване</vt:lpstr>
      <vt:lpstr>Втори етап – запис на данни</vt:lpstr>
      <vt:lpstr>Запис, базиран на компенсаторната точка на феромагнетиците</vt:lpstr>
      <vt:lpstr>Термомагнитен запис базиран на точката на Кюри </vt:lpstr>
      <vt:lpstr>Трети етап – проверка на записа</vt:lpstr>
      <vt:lpstr>Ефект на Фарадей </vt:lpstr>
      <vt:lpstr>Ефект на Кер</vt:lpstr>
      <vt:lpstr>Полярен магнитно – оптичен ефект на Кер</vt:lpstr>
      <vt:lpstr>Полярен магнитно – оптичен ефект на Кер</vt:lpstr>
      <vt:lpstr>Предимства и недостатъци</vt:lpstr>
      <vt:lpstr>Дискове mini- disc</vt:lpstr>
      <vt:lpstr>Структура</vt:lpstr>
      <vt:lpstr>Запис на информация</vt:lpstr>
      <vt:lpstr>Blu- ray disc</vt:lpstr>
      <vt:lpstr>Същност</vt:lpstr>
      <vt:lpstr>История</vt:lpstr>
      <vt:lpstr>Типове</vt:lpstr>
      <vt:lpstr>Четене и запис</vt:lpstr>
      <vt:lpstr>Четене и запис</vt:lpstr>
      <vt:lpstr>Четене и запис</vt:lpstr>
      <vt:lpstr>Скорост на запис</vt:lpstr>
      <vt:lpstr>Капацитет</vt:lpstr>
      <vt:lpstr>Предимства</vt:lpstr>
      <vt:lpstr>HD DVD vs. Blu-ray</vt:lpstr>
      <vt:lpstr>HD DVD vs. Blu-ray</vt:lpstr>
      <vt:lpstr>HD DVD vs. Blu-ray</vt:lpstr>
      <vt:lpstr>Благодаря за вниманието! </vt:lpstr>
    </vt:vector>
  </TitlesOfParts>
  <Company>NEC Computers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NEC Computers International</dc:creator>
  <cp:lastModifiedBy>Vasil Pashovski</cp:lastModifiedBy>
  <cp:revision>210</cp:revision>
  <dcterms:created xsi:type="dcterms:W3CDTF">2006-07-30T07:19:44Z</dcterms:created>
  <dcterms:modified xsi:type="dcterms:W3CDTF">2014-01-07T12:47:09Z</dcterms:modified>
</cp:coreProperties>
</file>