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78"/>
  </p:notesMasterIdLst>
  <p:handoutMasterIdLst>
    <p:handoutMasterId r:id="rId79"/>
  </p:handoutMasterIdLst>
  <p:sldIdLst>
    <p:sldId id="256" r:id="rId3"/>
    <p:sldId id="262" r:id="rId4"/>
    <p:sldId id="263" r:id="rId5"/>
    <p:sldId id="385" r:id="rId6"/>
    <p:sldId id="390" r:id="rId7"/>
    <p:sldId id="391" r:id="rId8"/>
    <p:sldId id="386" r:id="rId9"/>
    <p:sldId id="387" r:id="rId10"/>
    <p:sldId id="388" r:id="rId11"/>
    <p:sldId id="389" r:id="rId12"/>
    <p:sldId id="392" r:id="rId13"/>
    <p:sldId id="393" r:id="rId14"/>
    <p:sldId id="394" r:id="rId15"/>
    <p:sldId id="395" r:id="rId16"/>
    <p:sldId id="352" r:id="rId17"/>
    <p:sldId id="380" r:id="rId18"/>
    <p:sldId id="381" r:id="rId19"/>
    <p:sldId id="382" r:id="rId20"/>
    <p:sldId id="383" r:id="rId21"/>
    <p:sldId id="384" r:id="rId22"/>
    <p:sldId id="356" r:id="rId23"/>
    <p:sldId id="354" r:id="rId24"/>
    <p:sldId id="357" r:id="rId25"/>
    <p:sldId id="358" r:id="rId26"/>
    <p:sldId id="353" r:id="rId27"/>
    <p:sldId id="359" r:id="rId28"/>
    <p:sldId id="360" r:id="rId29"/>
    <p:sldId id="361" r:id="rId30"/>
    <p:sldId id="362" r:id="rId31"/>
    <p:sldId id="363" r:id="rId32"/>
    <p:sldId id="364" r:id="rId33"/>
    <p:sldId id="365" r:id="rId34"/>
    <p:sldId id="366" r:id="rId35"/>
    <p:sldId id="367" r:id="rId36"/>
    <p:sldId id="368" r:id="rId37"/>
    <p:sldId id="369" r:id="rId38"/>
    <p:sldId id="370" r:id="rId39"/>
    <p:sldId id="371" r:id="rId40"/>
    <p:sldId id="372" r:id="rId41"/>
    <p:sldId id="373" r:id="rId42"/>
    <p:sldId id="374" r:id="rId43"/>
    <p:sldId id="375" r:id="rId44"/>
    <p:sldId id="376" r:id="rId45"/>
    <p:sldId id="377" r:id="rId46"/>
    <p:sldId id="378" r:id="rId47"/>
    <p:sldId id="379" r:id="rId48"/>
    <p:sldId id="321" r:id="rId49"/>
    <p:sldId id="322" r:id="rId50"/>
    <p:sldId id="323" r:id="rId51"/>
    <p:sldId id="325" r:id="rId52"/>
    <p:sldId id="324" r:id="rId53"/>
    <p:sldId id="326" r:id="rId54"/>
    <p:sldId id="327" r:id="rId55"/>
    <p:sldId id="328" r:id="rId56"/>
    <p:sldId id="329" r:id="rId57"/>
    <p:sldId id="330" r:id="rId58"/>
    <p:sldId id="331" r:id="rId59"/>
    <p:sldId id="332" r:id="rId60"/>
    <p:sldId id="333" r:id="rId61"/>
    <p:sldId id="334" r:id="rId62"/>
    <p:sldId id="349" r:id="rId63"/>
    <p:sldId id="337" r:id="rId64"/>
    <p:sldId id="338" r:id="rId65"/>
    <p:sldId id="339" r:id="rId66"/>
    <p:sldId id="340" r:id="rId67"/>
    <p:sldId id="341" r:id="rId68"/>
    <p:sldId id="342" r:id="rId69"/>
    <p:sldId id="343" r:id="rId70"/>
    <p:sldId id="351" r:id="rId71"/>
    <p:sldId id="344" r:id="rId72"/>
    <p:sldId id="345" r:id="rId73"/>
    <p:sldId id="346" r:id="rId74"/>
    <p:sldId id="347" r:id="rId75"/>
    <p:sldId id="348" r:id="rId76"/>
    <p:sldId id="306" r:id="rId7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98" autoAdjust="0"/>
  </p:normalViewPr>
  <p:slideViewPr>
    <p:cSldViewPr showGuides="1">
      <p:cViewPr varScale="1">
        <p:scale>
          <a:sx n="101" d="100"/>
          <a:sy n="101" d="100"/>
        </p:scale>
        <p:origin x="-228" y="-102"/>
      </p:cViewPr>
      <p:guideLst>
        <p:guide orient="horz" pos="2160"/>
        <p:guide pos="3839"/>
        <p:guide pos="1007"/>
      </p:guideLst>
    </p:cSldViewPr>
  </p:slideViewPr>
  <p:notesTextViewPr>
    <p:cViewPr>
      <p:scale>
        <a:sx n="1" d="1"/>
        <a:sy n="1" d="1"/>
      </p:scale>
      <p:origin x="0" y="0"/>
    </p:cViewPr>
  </p:notesTextViewPr>
  <p:notesViewPr>
    <p:cSldViewPr showGuides="1">
      <p:cViewPr varScale="1">
        <p:scale>
          <a:sx n="83" d="100"/>
          <a:sy n="83" d="100"/>
        </p:scale>
        <p:origin x="-315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3/6/2014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3/6/2014</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chemeClr val="folHlink"/>
                </a:solidFill>
              </a:rPr>
              <a:t>One’s complementing</a:t>
            </a:r>
            <a:r>
              <a:rPr lang="en-US" altLang="en-US" dirty="0" smtClean="0"/>
              <a:t> or taking the one’s complement of an integer: The operation can be applied to any integer, positive or negative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0"/>
            <a:r>
              <a:rPr lang="en-US" altLang="en-US" dirty="0" smtClean="0">
                <a:solidFill>
                  <a:schemeClr val="folHlink"/>
                </a:solidFill>
              </a:rPr>
              <a:t>Two’s complementing</a:t>
            </a:r>
            <a:r>
              <a:rPr lang="en-US" altLang="en-US" dirty="0" smtClean="0"/>
              <a:t> </a:t>
            </a:r>
          </a:p>
          <a:p>
            <a:pPr marL="171450" lvl="0" indent="-171450">
              <a:buFont typeface="Arial" panose="020B0604020202020204" pitchFamily="34" charset="0"/>
              <a:buChar char="•"/>
            </a:pPr>
            <a:r>
              <a:rPr lang="en-US" altLang="en-US" dirty="0" smtClean="0"/>
              <a:t>The first sub-range is used to represent nonnegative integers, the second half to represent negative integers. </a:t>
            </a:r>
          </a:p>
          <a:p>
            <a:pPr marL="171450" lvl="0" indent="-171450">
              <a:buFont typeface="Arial" panose="020B0604020202020204" pitchFamily="34" charset="0"/>
              <a:buChar char="•"/>
            </a:pPr>
            <a:r>
              <a:rPr lang="en-US" altLang="en-US" dirty="0" smtClean="0"/>
              <a:t>The bit patterns are then assigned to negative and nonnegative (zero and positive) integers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0" baseline="0" dirty="0" smtClean="0"/>
              <a:t>In two’s complement representation, the leftmost bit defines the sign of the integer: </a:t>
            </a:r>
            <a:r>
              <a:rPr lang="en-US" altLang="en-US" i="0" baseline="0" dirty="0" smtClean="0">
                <a:solidFill>
                  <a:schemeClr val="hlink"/>
                </a:solidFill>
              </a:rPr>
              <a:t>0 -&gt; </a:t>
            </a:r>
            <a:r>
              <a:rPr lang="en-US" altLang="en-US" i="0" baseline="0" dirty="0" smtClean="0"/>
              <a:t>positive; </a:t>
            </a:r>
            <a:r>
              <a:rPr lang="en-US" altLang="en-US" i="0" baseline="0" dirty="0" smtClean="0">
                <a:solidFill>
                  <a:schemeClr val="hlink"/>
                </a:solidFill>
              </a:rPr>
              <a:t>1 </a:t>
            </a:r>
            <a:r>
              <a:rPr lang="en-US" altLang="en-US" i="0" baseline="0" dirty="0" smtClean="0"/>
              <a:t>-&gt; negative.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21</a:t>
            </a:fld>
            <a:endParaRPr lang="en-US"/>
          </a:p>
        </p:txBody>
      </p:sp>
    </p:spTree>
    <p:extLst>
      <p:ext uri="{BB962C8B-B14F-4D97-AF65-F5344CB8AC3E}">
        <p14:creationId xmlns:p14="http://schemas.microsoft.com/office/powerpoint/2010/main" val="2926448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72</a:t>
            </a:fld>
            <a:endParaRPr lang="en-US"/>
          </a:p>
        </p:txBody>
      </p:sp>
    </p:spTree>
    <p:extLst>
      <p:ext uri="{BB962C8B-B14F-4D97-AF65-F5344CB8AC3E}">
        <p14:creationId xmlns:p14="http://schemas.microsoft.com/office/powerpoint/2010/main" val="2515801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73</a:t>
            </a:fld>
            <a:endParaRPr lang="en-US"/>
          </a:p>
        </p:txBody>
      </p:sp>
    </p:spTree>
    <p:extLst>
      <p:ext uri="{BB962C8B-B14F-4D97-AF65-F5344CB8AC3E}">
        <p14:creationId xmlns:p14="http://schemas.microsoft.com/office/powerpoint/2010/main" val="2515801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74</a:t>
            </a:fld>
            <a:endParaRPr lang="en-US"/>
          </a:p>
        </p:txBody>
      </p:sp>
    </p:spTree>
    <p:extLst>
      <p:ext uri="{BB962C8B-B14F-4D97-AF65-F5344CB8AC3E}">
        <p14:creationId xmlns:p14="http://schemas.microsoft.com/office/powerpoint/2010/main" val="251580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22</a:t>
            </a:fld>
            <a:endParaRPr lang="en-US"/>
          </a:p>
        </p:txBody>
      </p:sp>
    </p:spTree>
    <p:extLst>
      <p:ext uri="{BB962C8B-B14F-4D97-AF65-F5344CB8AC3E}">
        <p14:creationId xmlns:p14="http://schemas.microsoft.com/office/powerpoint/2010/main" val="724008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ltLang="en-US" dirty="0" smtClean="0"/>
              <a:t>There are more efficient procedures for multiplication and division, such as </a:t>
            </a:r>
            <a:r>
              <a:rPr lang="en-US" altLang="en-US" b="1" dirty="0" smtClean="0"/>
              <a:t>Booth procedures</a:t>
            </a:r>
            <a:r>
              <a:rPr lang="en-US" altLang="en-US" dirty="0" smtClean="0"/>
              <a:t>, but these are beyond the scope of this course. </a:t>
            </a:r>
          </a:p>
          <a:p>
            <a:pPr marL="171450" lvl="0" indent="-171450">
              <a:buFont typeface="Arial" panose="020B0604020202020204" pitchFamily="34" charset="0"/>
              <a:buChar char="•"/>
            </a:pPr>
            <a:r>
              <a:rPr lang="en-US" altLang="en-US" dirty="0" smtClean="0"/>
              <a:t>For this reason, we only discuss addition and subtraction of integers here.</a:t>
            </a:r>
          </a:p>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60</a:t>
            </a:fld>
            <a:endParaRPr lang="en-US"/>
          </a:p>
        </p:txBody>
      </p:sp>
    </p:spTree>
    <p:extLst>
      <p:ext uri="{BB962C8B-B14F-4D97-AF65-F5344CB8AC3E}">
        <p14:creationId xmlns:p14="http://schemas.microsoft.com/office/powerpoint/2010/main" val="358612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i="0" baseline="0" dirty="0" smtClean="0"/>
              <a:t>In two’s complement representation, the leftmost bit defines the sign of the integer: </a:t>
            </a:r>
            <a:r>
              <a:rPr lang="en-US" altLang="en-US" i="0" baseline="0" dirty="0" smtClean="0">
                <a:solidFill>
                  <a:schemeClr val="hlink"/>
                </a:solidFill>
              </a:rPr>
              <a:t>0 -&gt; </a:t>
            </a:r>
            <a:r>
              <a:rPr lang="en-US" altLang="en-US" i="0" baseline="0" dirty="0" smtClean="0"/>
              <a:t>positive; </a:t>
            </a:r>
            <a:r>
              <a:rPr lang="en-US" altLang="en-US" i="0" baseline="0" dirty="0" smtClean="0">
                <a:solidFill>
                  <a:schemeClr val="hlink"/>
                </a:solidFill>
              </a:rPr>
              <a:t>1 </a:t>
            </a:r>
            <a:r>
              <a:rPr lang="en-US" altLang="en-US" i="0" baseline="0" dirty="0" smtClean="0"/>
              <a:t>-&gt; negative.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When we do arithmetic operations on numbers in a computer, we should remember that each number and the result should be in the range defined by the bit allocation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i="0" baseline="0" dirty="0" smtClean="0"/>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61</a:t>
            </a:fld>
            <a:endParaRPr lang="en-US"/>
          </a:p>
        </p:txBody>
      </p:sp>
    </p:spTree>
    <p:extLst>
      <p:ext uri="{BB962C8B-B14F-4D97-AF65-F5344CB8AC3E}">
        <p14:creationId xmlns:p14="http://schemas.microsoft.com/office/powerpoint/2010/main" val="484628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Since we did not discuss the multiplication or division of integers in sign-and-magnitude representation, I will not discuss the multiplication and division of reals, and only show addition and subtractions for reals.</a:t>
            </a:r>
          </a:p>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67</a:t>
            </a:fld>
            <a:endParaRPr lang="en-US"/>
          </a:p>
        </p:txBody>
      </p:sp>
    </p:spTree>
    <p:extLst>
      <p:ext uri="{BB962C8B-B14F-4D97-AF65-F5344CB8AC3E}">
        <p14:creationId xmlns:p14="http://schemas.microsoft.com/office/powerpoint/2010/main" val="3395936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68</a:t>
            </a:fld>
            <a:endParaRPr lang="en-US"/>
          </a:p>
        </p:txBody>
      </p:sp>
    </p:spTree>
    <p:extLst>
      <p:ext uri="{BB962C8B-B14F-4D97-AF65-F5344CB8AC3E}">
        <p14:creationId xmlns:p14="http://schemas.microsoft.com/office/powerpoint/2010/main" val="2515801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0" baseline="0" dirty="0" smtClean="0"/>
              <a:t>The figure shows a simplified version of the procedure (there are some special cases that I have ignored)</a:t>
            </a:r>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69</a:t>
            </a:fld>
            <a:endParaRPr lang="en-US"/>
          </a:p>
        </p:txBody>
      </p:sp>
    </p:spTree>
    <p:extLst>
      <p:ext uri="{BB962C8B-B14F-4D97-AF65-F5344CB8AC3E}">
        <p14:creationId xmlns:p14="http://schemas.microsoft.com/office/powerpoint/2010/main" val="2515801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70</a:t>
            </a:fld>
            <a:endParaRPr lang="en-US"/>
          </a:p>
        </p:txBody>
      </p:sp>
    </p:spTree>
    <p:extLst>
      <p:ext uri="{BB962C8B-B14F-4D97-AF65-F5344CB8AC3E}">
        <p14:creationId xmlns:p14="http://schemas.microsoft.com/office/powerpoint/2010/main" val="2515801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71</a:t>
            </a:fld>
            <a:endParaRPr lang="en-US"/>
          </a:p>
        </p:txBody>
      </p:sp>
    </p:spTree>
    <p:extLst>
      <p:ext uri="{BB962C8B-B14F-4D97-AF65-F5344CB8AC3E}">
        <p14:creationId xmlns:p14="http://schemas.microsoft.com/office/powerpoint/2010/main" val="25158018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1" name="Rectangle 10"/>
          <p:cNvSpPr/>
          <p:nvPr/>
        </p:nvSpPr>
        <p:spPr>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2" name="Rectangle 11"/>
          <p:cNvSpPr/>
          <p:nvPr/>
        </p:nvSpPr>
        <p:spPr>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3" name="Straight Connector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5" name="Straight Connector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2428669" y="1600200"/>
            <a:ext cx="8329031" cy="2680127"/>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9371012" y="6195695"/>
            <a:ext cx="1600121" cy="365125"/>
          </a:xfrm>
          <a:prstGeom prst="rect">
            <a:avLst/>
          </a:prstGeom>
        </p:spPr>
        <p:txBody>
          <a:bodyPr/>
          <a:lstStyle>
            <a:lvl1pPr>
              <a:defRPr>
                <a:solidFill>
                  <a:schemeClr val="bg1"/>
                </a:solidFill>
              </a:defRPr>
            </a:lvl1pPr>
          </a:lstStyle>
          <a:p>
            <a:endParaRPr lang="en-US" dirty="0"/>
          </a:p>
        </p:txBody>
      </p:sp>
      <p:sp>
        <p:nvSpPr>
          <p:cNvPr id="5" name="Footer Placeholder 4"/>
          <p:cNvSpPr>
            <a:spLocks noGrp="1"/>
          </p:cNvSpPr>
          <p:nvPr>
            <p:ph type="ftr" sz="quarter" idx="11"/>
          </p:nvPr>
        </p:nvSpPr>
        <p:spPr>
          <a:xfrm>
            <a:off x="2284412" y="6172200"/>
            <a:ext cx="3974065" cy="431165"/>
          </a:xfrm>
          <a:prstGeom prst="rect">
            <a:avLst/>
          </a:prstGeom>
        </p:spPr>
        <p:txBody>
          <a:bodyPr/>
          <a:lstStyle>
            <a:lvl1pPr>
              <a:defRPr sz="2800" b="1">
                <a:solidFill>
                  <a:schemeClr val="bg1"/>
                </a:solidFill>
                <a:effectLst>
                  <a:outerShdw blurRad="38100" dist="38100" dir="2700000" algn="tl">
                    <a:srgbClr val="000000">
                      <a:alpha val="43137"/>
                    </a:srgbClr>
                  </a:outerShdw>
                </a:effectLst>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pic>
        <p:nvPicPr>
          <p:cNvPr id="1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2" y="6019800"/>
            <a:ext cx="7239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5180250" y="6356351"/>
            <a:ext cx="1218883" cy="365125"/>
          </a:xfrm>
          <a:prstGeom prst="rect">
            <a:avLst/>
          </a:prstGeom>
        </p:spPr>
        <p:txBody>
          <a:bodyPr/>
          <a:lstStyle/>
          <a:p>
            <a:fld id="{C2C6F8EA-316C-41DE-B9A4-EDCC3A85ED9A}" type="datetimeFigureOut">
              <a:rPr lang="en-US"/>
              <a:t>3/6/2014</a:t>
            </a:fld>
            <a:endParaRPr/>
          </a:p>
        </p:txBody>
      </p:sp>
      <p:sp>
        <p:nvSpPr>
          <p:cNvPr id="5" name="Footer Placeholder 4"/>
          <p:cNvSpPr>
            <a:spLocks noGrp="1"/>
          </p:cNvSpPr>
          <p:nvPr>
            <p:ph type="ftr" sz="quarter" idx="11"/>
          </p:nvPr>
        </p:nvSpPr>
        <p:spPr>
          <a:xfrm>
            <a:off x="6595933" y="6356351"/>
            <a:ext cx="3974065" cy="365125"/>
          </a:xfrm>
          <a:prstGeom prst="rect">
            <a:avLst/>
          </a:prstGeom>
        </p:spPr>
        <p:txBody>
          <a:bodyPr/>
          <a:lstStyle/>
          <a:p>
            <a:endParaRPr/>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5180250" y="6356351"/>
            <a:ext cx="1218883" cy="365125"/>
          </a:xfrm>
          <a:prstGeom prst="rect">
            <a:avLst/>
          </a:prstGeom>
        </p:spPr>
        <p:txBody>
          <a:bodyPr/>
          <a:lstStyle/>
          <a:p>
            <a:fld id="{C2C6F8EA-316C-41DE-B9A4-EDCC3A85ED9A}" type="datetimeFigureOut">
              <a:rPr lang="en-US"/>
              <a:t>3/6/2014</a:t>
            </a:fld>
            <a:endParaRPr/>
          </a:p>
        </p:txBody>
      </p:sp>
      <p:sp>
        <p:nvSpPr>
          <p:cNvPr id="4" name="Footer Placeholder 3"/>
          <p:cNvSpPr>
            <a:spLocks noGrp="1"/>
          </p:cNvSpPr>
          <p:nvPr>
            <p:ph type="ftr" sz="quarter" idx="11"/>
          </p:nvPr>
        </p:nvSpPr>
        <p:spPr>
          <a:xfrm>
            <a:off x="6595933" y="6356351"/>
            <a:ext cx="3974065" cy="365125"/>
          </a:xfrm>
          <a:prstGeom prst="rect">
            <a:avLst/>
          </a:prstGeom>
        </p:spPr>
        <p:txBody>
          <a:bodyPr/>
          <a:lstStyle/>
          <a:p>
            <a:endParaRPr dirty="0"/>
          </a:p>
        </p:txBody>
      </p:sp>
      <p:sp>
        <p:nvSpPr>
          <p:cNvPr id="5" name="Slide Number Placeholder 4"/>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7663" indent="-347663">
              <a:buSzPct val="70000"/>
              <a:defRPr/>
            </a:lvl1pPr>
            <a:lvl2pPr marL="684213" indent="-263525">
              <a:buSzPct val="80000"/>
              <a:defRPr/>
            </a:lvl2pPr>
            <a:lvl3pPr marL="1033463" indent="-292100">
              <a:defRPr/>
            </a:lvl3pPr>
            <a:lvl4pPr marL="1314450" indent="-227013">
              <a:defRPr/>
            </a:lvl4pPr>
            <a:lvl5pPr marL="1600200" indent="-246063">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933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7663" indent="-347663">
              <a:buSzPct val="70000"/>
              <a:defRPr/>
            </a:lvl1pPr>
            <a:lvl2pPr marL="684213" indent="-263525">
              <a:buSzPct val="80000"/>
              <a:defRPr/>
            </a:lvl2pPr>
            <a:lvl3pPr marL="1033463" indent="-292100">
              <a:defRPr/>
            </a:lvl3pPr>
            <a:lvl4pPr marL="1314450" indent="-227013">
              <a:defRPr/>
            </a:lvl4pPr>
            <a:lvl5pPr marL="1600200" indent="-246063">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spTree>
    <p:extLst>
      <p:ext uri="{BB962C8B-B14F-4D97-AF65-F5344CB8AC3E}">
        <p14:creationId xmlns:p14="http://schemas.microsoft.com/office/powerpoint/2010/main" val="21933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961812" y="0"/>
            <a:ext cx="227013"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a:xfrm>
            <a:off x="234715" y="0"/>
            <a:ext cx="44808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a:xfrm>
            <a:off x="1" y="0"/>
            <a:ext cx="22701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a:xfrm>
            <a:off x="227013" y="4338"/>
            <a:ext cx="455791" cy="45591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bwMode="white">
          <a:xfrm flipV="1">
            <a:off x="227012" y="0"/>
            <a:ext cx="455792" cy="3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227013" y="460248"/>
            <a:ext cx="45579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227012" y="-3048"/>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912811" y="177800"/>
            <a:ext cx="10896541" cy="724915"/>
          </a:xfrm>
          <a:prstGeom prst="rect">
            <a:avLst/>
          </a:prstGeom>
        </p:spPr>
        <p:txBody>
          <a:bodyPr vert="horz" lIns="91440" tIns="45720" rIns="91440" bIns="45720" rtlCol="0" anchor="b">
            <a:normAutofit/>
          </a:bodyPr>
          <a:lstStyle/>
          <a:p>
            <a:r>
              <a:rPr lang="en-US" dirty="0" smtClean="0"/>
              <a:t>Click to edit Master title style</a:t>
            </a:r>
            <a:endParaRPr dirty="0"/>
          </a:p>
        </p:txBody>
      </p:sp>
      <p:sp>
        <p:nvSpPr>
          <p:cNvPr id="3" name="Text Placeholder 2"/>
          <p:cNvSpPr>
            <a:spLocks noGrp="1"/>
          </p:cNvSpPr>
          <p:nvPr>
            <p:ph type="body" idx="1"/>
          </p:nvPr>
        </p:nvSpPr>
        <p:spPr>
          <a:xfrm>
            <a:off x="908662" y="1143000"/>
            <a:ext cx="10900750" cy="5410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6" name="Slide Number Placeholder 5"/>
          <p:cNvSpPr>
            <a:spLocks noGrp="1"/>
          </p:cNvSpPr>
          <p:nvPr>
            <p:ph type="sldNum" sz="quarter" idx="4"/>
          </p:nvPr>
        </p:nvSpPr>
        <p:spPr>
          <a:xfrm>
            <a:off x="11541236" y="6629400"/>
            <a:ext cx="420576" cy="225552"/>
          </a:xfrm>
          <a:prstGeom prst="rect">
            <a:avLst/>
          </a:prstGeom>
        </p:spPr>
        <p:txBody>
          <a:bodyPr vert="horz" lIns="91440" tIns="45720" rIns="91440" bIns="45720" rtlCol="0" anchor="ctr"/>
          <a:lstStyle>
            <a:lvl1pPr algn="r">
              <a:defRPr sz="1000" cap="all" baseline="0">
                <a:solidFill>
                  <a:schemeClr val="tx1">
                    <a:lumMod val="60000"/>
                    <a:lumOff val="40000"/>
                  </a:schemeClr>
                </a:solidFill>
              </a:defRPr>
            </a:lvl1pPr>
          </a:lstStyle>
          <a:p>
            <a:fld id="{7DC1BBB0-96F0-4077-A278-0F3FB5C104D3}" type="slidenum">
              <a:rPr lang="en-US" smtClean="0"/>
              <a:pPr/>
              <a:t>‹#›</a:t>
            </a:fld>
            <a:endParaRPr lang="en-US" dirty="0"/>
          </a:p>
        </p:txBody>
      </p:sp>
      <p:pic>
        <p:nvPicPr>
          <p:cNvPr id="17" name="Picture 3"/>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30864" y="23424"/>
            <a:ext cx="448089" cy="37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b="1" kern="1200">
          <a:solidFill>
            <a:schemeClr val="tx1">
              <a:lumMod val="75000"/>
            </a:schemeClr>
          </a:solidFill>
          <a:effectLst>
            <a:outerShdw blurRad="38100" dist="38100" dir="2700000" algn="tl">
              <a:srgbClr val="000000">
                <a:alpha val="43137"/>
              </a:srgbClr>
            </a:outerShdw>
          </a:effectLst>
          <a:latin typeface="Calibri" panose="020F0502020204030204" pitchFamily="34" charset="0"/>
          <a:ea typeface="+mj-ea"/>
          <a:cs typeface="+mj-cs"/>
        </a:defRPr>
      </a:lvl1pPr>
    </p:titleStyle>
    <p:bodyStyle>
      <a:lvl1pPr marL="347663" indent="-347663" algn="l" defTabSz="914400" rtl="0" eaLnBrk="1" latinLnBrk="0" hangingPunct="1">
        <a:lnSpc>
          <a:spcPct val="90000"/>
        </a:lnSpc>
        <a:spcBef>
          <a:spcPts val="1400"/>
        </a:spcBef>
        <a:buSzPct val="70000"/>
        <a:buFont typeface="Wingdings" panose="05000000000000000000" pitchFamily="2" charset="2"/>
        <a:buChar char="Ä"/>
        <a:defRPr sz="3200" kern="1200">
          <a:solidFill>
            <a:schemeClr val="tx2"/>
          </a:solidFill>
          <a:latin typeface="Calibri" panose="020F0502020204030204" pitchFamily="34" charset="0"/>
          <a:ea typeface="+mn-ea"/>
          <a:cs typeface="+mn-cs"/>
        </a:defRPr>
      </a:lvl1pPr>
      <a:lvl2pPr marL="741363" indent="-303213" algn="l" defTabSz="914400" rtl="0" eaLnBrk="1" latinLnBrk="0" hangingPunct="1">
        <a:lnSpc>
          <a:spcPct val="90000"/>
        </a:lnSpc>
        <a:spcBef>
          <a:spcPts val="600"/>
        </a:spcBef>
        <a:buSzPct val="80000"/>
        <a:buFont typeface="Wingdings" panose="05000000000000000000" pitchFamily="2" charset="2"/>
        <a:buChar char="ü"/>
        <a:defRPr sz="2800" kern="1200">
          <a:solidFill>
            <a:schemeClr val="tx2"/>
          </a:solidFill>
          <a:latin typeface="Calibri" panose="020F0502020204030204" pitchFamily="34" charset="0"/>
          <a:ea typeface="+mn-ea"/>
          <a:cs typeface="+mn-cs"/>
        </a:defRPr>
      </a:lvl2pPr>
      <a:lvl3pPr marL="1143000" indent="-300038" algn="l" defTabSz="914400" rtl="0" eaLnBrk="1" latinLnBrk="0" hangingPunct="1">
        <a:lnSpc>
          <a:spcPct val="90000"/>
        </a:lnSpc>
        <a:spcBef>
          <a:spcPts val="600"/>
        </a:spcBef>
        <a:buSzPct val="90000"/>
        <a:buFont typeface="Wingdings" panose="05000000000000000000" pitchFamily="2" charset="2"/>
        <a:buChar char="û"/>
        <a:defRPr sz="2400" kern="1200">
          <a:solidFill>
            <a:schemeClr val="tx2"/>
          </a:solidFill>
          <a:latin typeface="Calibri" panose="020F0502020204030204" pitchFamily="34" charset="0"/>
          <a:ea typeface="+mn-ea"/>
          <a:cs typeface="+mn-cs"/>
        </a:defRPr>
      </a:lvl3pPr>
      <a:lvl4pPr marL="1316038" indent="-192088" algn="l" defTabSz="914400" rtl="0" eaLnBrk="1" latinLnBrk="0" hangingPunct="1">
        <a:lnSpc>
          <a:spcPct val="90000"/>
        </a:lnSpc>
        <a:spcBef>
          <a:spcPts val="600"/>
        </a:spcBef>
        <a:buFont typeface="Arial" pitchFamily="34" charset="0"/>
        <a:buChar char="–"/>
        <a:defRPr sz="2000" kern="1200">
          <a:solidFill>
            <a:schemeClr val="tx2"/>
          </a:solidFill>
          <a:latin typeface="Calibri" panose="020F0502020204030204" pitchFamily="34" charset="0"/>
          <a:ea typeface="+mn-ea"/>
          <a:cs typeface="+mn-cs"/>
        </a:defRPr>
      </a:lvl4pPr>
      <a:lvl5pPr marL="1655763" indent="-192088" algn="l" defTabSz="914400" rtl="0" eaLnBrk="1" latinLnBrk="0" hangingPunct="1">
        <a:lnSpc>
          <a:spcPct val="90000"/>
        </a:lnSpc>
        <a:spcBef>
          <a:spcPts val="600"/>
        </a:spcBef>
        <a:buFont typeface="Euphemia" pitchFamily="34" charset="0"/>
        <a:buChar char="›"/>
        <a:defRPr sz="1800" kern="1200">
          <a:solidFill>
            <a:schemeClr val="tx2"/>
          </a:solidFill>
          <a:latin typeface="Calibri" panose="020F0502020204030204" pitchFamily="34" charset="0"/>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1.wmf"/></Relationships>
</file>

<file path=ppt/slides/_rels/slide71.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3.wmf"/></Relationships>
</file>

<file path=ppt/slides/_rels/slide72.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5.wmf"/></Relationships>
</file>

<file path=ppt/slides/_rels/slide73.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7.wmf"/></Relationships>
</file>

<file path=ppt/slides/_rels/slide7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a:t>
            </a:r>
          </a:p>
        </p:txBody>
      </p:sp>
      <p:sp>
        <p:nvSpPr>
          <p:cNvPr id="3" name="Subtitle 2"/>
          <p:cNvSpPr>
            <a:spLocks noGrp="1"/>
          </p:cNvSpPr>
          <p:nvPr>
            <p:ph type="subTitle" idx="1"/>
          </p:nvPr>
        </p:nvSpPr>
        <p:spPr/>
        <p:txBody>
          <a:bodyPr/>
          <a:lstStyle/>
          <a:p>
            <a:endParaRPr lang="en-US" dirty="0"/>
          </a:p>
        </p:txBody>
      </p:sp>
      <p:sp>
        <p:nvSpPr>
          <p:cNvPr id="6" name="Footer Placeholder 4"/>
          <p:cNvSpPr>
            <a:spLocks noGrp="1"/>
          </p:cNvSpPr>
          <p:nvPr>
            <p:ph type="ftr" sz="quarter" idx="11"/>
          </p:nvPr>
        </p:nvSpPr>
        <p:spPr>
          <a:xfrm>
            <a:off x="6856412" y="6329299"/>
            <a:ext cx="4355065" cy="507365"/>
          </a:xfrm>
          <a:prstGeom prst="rect">
            <a:avLst/>
          </a:prstGeom>
        </p:spPr>
        <p:txBody>
          <a:bodyPr/>
          <a:lstStyle>
            <a:lvl1pPr>
              <a:defRPr sz="2800" b="1">
                <a:solidFill>
                  <a:schemeClr val="bg1"/>
                </a:solidFill>
                <a:effectLst>
                  <a:outerShdw blurRad="38100" dist="38100" dir="2700000" algn="tl">
                    <a:srgbClr val="000000">
                      <a:alpha val="43137"/>
                    </a:srgbClr>
                  </a:outerShdw>
                </a:effectLst>
              </a:defRPr>
            </a:lvl1pPr>
          </a:lstStyle>
          <a:p>
            <a:pPr algn="r"/>
            <a:r>
              <a:rPr lang="en-US" dirty="0" smtClean="0"/>
              <a:t>Programming </a:t>
            </a:r>
            <a:r>
              <a:rPr lang="en-US" dirty="0" smtClean="0"/>
              <a:t>Paradigms</a:t>
            </a:r>
            <a:endParaRPr lang="en-US" dirty="0"/>
          </a:p>
        </p:txBody>
      </p:sp>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latin typeface="Times New Roman" pitchFamily="18" charset="0"/>
              </a:rPr>
              <a:t>Turing machine </a:t>
            </a:r>
            <a:r>
              <a:rPr lang="en-US" altLang="en-US" dirty="0" smtClean="0">
                <a:solidFill>
                  <a:schemeClr val="tx2"/>
                </a:solidFill>
                <a:latin typeface="Times New Roman" pitchFamily="18" charset="0"/>
              </a:rPr>
              <a:t>components</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altLang="en-US" dirty="0"/>
              <a:t>Controller</a:t>
            </a:r>
          </a:p>
          <a:p>
            <a:pPr lvl="1"/>
            <a:r>
              <a:rPr lang="en-US" altLang="en-US" dirty="0"/>
              <a:t>The controller is the theoretical counterpart of the central processing unit (CPU) in modern computers. </a:t>
            </a:r>
          </a:p>
          <a:p>
            <a:pPr lvl="2"/>
            <a:r>
              <a:rPr lang="en-US" altLang="en-US" dirty="0"/>
              <a:t>It is a finite state automaton, a machine that has a predetermined finite number of states and moves from one state to another based on the input. </a:t>
            </a:r>
            <a:endParaRPr lang="en-US" altLang="en-US" dirty="0" smtClean="0"/>
          </a:p>
          <a:p>
            <a:r>
              <a:rPr lang="en-US" altLang="en-US" dirty="0" smtClean="0"/>
              <a:t>Transition </a:t>
            </a:r>
            <a:r>
              <a:rPr lang="en-US" altLang="en-US" dirty="0"/>
              <a:t>state diagram for the Turing </a:t>
            </a:r>
            <a:r>
              <a:rPr lang="en-US" altLang="en-US" dirty="0" smtClean="0"/>
              <a:t>machine</a:t>
            </a:r>
            <a:endParaRPr lang="en-US" altLang="en-US"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0412" y="3945082"/>
            <a:ext cx="6934200" cy="2836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701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Universal </a:t>
            </a:r>
            <a:r>
              <a:rPr lang="en-US" altLang="en-US" dirty="0"/>
              <a:t>Turing machine</a:t>
            </a:r>
            <a:endParaRPr lang="en-US" dirty="0"/>
          </a:p>
        </p:txBody>
      </p:sp>
      <p:sp>
        <p:nvSpPr>
          <p:cNvPr id="3" name="Content Placeholder 2"/>
          <p:cNvSpPr>
            <a:spLocks noGrp="1"/>
          </p:cNvSpPr>
          <p:nvPr>
            <p:ph idx="1"/>
          </p:nvPr>
        </p:nvSpPr>
        <p:spPr/>
        <p:txBody>
          <a:bodyPr/>
          <a:lstStyle/>
          <a:p>
            <a:r>
              <a:rPr lang="en-US" altLang="en-US" dirty="0"/>
              <a:t>A </a:t>
            </a:r>
            <a:r>
              <a:rPr lang="en-US" altLang="en-US" b="1" dirty="0"/>
              <a:t>universal Turing machine</a:t>
            </a:r>
            <a:r>
              <a:rPr lang="en-US" altLang="en-US" dirty="0"/>
              <a:t>, a machine that can do any computation if the appropriate program is provided, was the first description of a modern computer</a:t>
            </a:r>
            <a:r>
              <a:rPr lang="en-US" altLang="en-US" dirty="0" smtClean="0"/>
              <a:t>.</a:t>
            </a:r>
          </a:p>
          <a:p>
            <a:pPr lvl="1"/>
            <a:r>
              <a:rPr lang="en-US" altLang="en-US" dirty="0" smtClean="0"/>
              <a:t>It </a:t>
            </a:r>
            <a:r>
              <a:rPr lang="en-US" altLang="en-US" dirty="0"/>
              <a:t>can be proved that a very powerful computer and a universal Turing machine can compute the same thing</a:t>
            </a:r>
            <a:r>
              <a:rPr lang="en-US" altLang="en-US" dirty="0" smtClean="0"/>
              <a:t>.</a:t>
            </a:r>
          </a:p>
          <a:p>
            <a:pPr lvl="1"/>
            <a:r>
              <a:rPr lang="en-US" altLang="en-US" dirty="0" smtClean="0"/>
              <a:t> </a:t>
            </a:r>
            <a:r>
              <a:rPr lang="en-US" altLang="en-US" dirty="0"/>
              <a:t>We need only provide the data and the </a:t>
            </a:r>
            <a:r>
              <a:rPr lang="en-US" altLang="en-US" dirty="0" smtClean="0"/>
              <a:t>program – the description </a:t>
            </a:r>
            <a:r>
              <a:rPr lang="en-US" altLang="en-US" dirty="0"/>
              <a:t>of how to do the </a:t>
            </a:r>
            <a:r>
              <a:rPr lang="en-US" altLang="en-US" dirty="0" smtClean="0"/>
              <a:t>computation – to either </a:t>
            </a:r>
            <a:r>
              <a:rPr lang="en-US" altLang="en-US" dirty="0"/>
              <a:t>machine. </a:t>
            </a:r>
            <a:endParaRPr lang="en-US" altLang="en-US" dirty="0" smtClean="0"/>
          </a:p>
          <a:p>
            <a:r>
              <a:rPr lang="en-US" altLang="en-US" dirty="0" smtClean="0"/>
              <a:t>In </a:t>
            </a:r>
            <a:r>
              <a:rPr lang="en-US" altLang="en-US" dirty="0"/>
              <a:t>fact, a universal Turing machine is capable of computing anything that is computable.</a:t>
            </a:r>
          </a:p>
          <a:p>
            <a:endParaRPr lang="en-US" dirty="0"/>
          </a:p>
        </p:txBody>
      </p:sp>
    </p:spTree>
    <p:extLst>
      <p:ext uri="{BB962C8B-B14F-4D97-AF65-F5344CB8AC3E}">
        <p14:creationId xmlns:p14="http://schemas.microsoft.com/office/powerpoint/2010/main" val="108491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effectLst>
                  <a:outerShdw blurRad="38100" dist="38100" dir="2700000" algn="tl">
                    <a:srgbClr val="C0C0C0"/>
                  </a:outerShdw>
                </a:effectLst>
                <a:latin typeface="Times" pitchFamily="18" charset="0"/>
              </a:rPr>
              <a:t>von </a:t>
            </a:r>
            <a:r>
              <a:rPr lang="en-US" altLang="en-US" dirty="0">
                <a:effectLst>
                  <a:outerShdw blurRad="38100" dist="38100" dir="2700000" algn="tl">
                    <a:srgbClr val="C0C0C0"/>
                  </a:outerShdw>
                </a:effectLst>
                <a:latin typeface="Times" pitchFamily="18" charset="0"/>
              </a:rPr>
              <a:t>NEUMANN </a:t>
            </a:r>
            <a:r>
              <a:rPr lang="en-US" altLang="en-US" dirty="0" smtClean="0">
                <a:effectLst>
                  <a:outerShdw blurRad="38100" dist="38100" dir="2700000" algn="tl">
                    <a:srgbClr val="C0C0C0"/>
                  </a:outerShdw>
                </a:effectLst>
                <a:latin typeface="Times" pitchFamily="18" charset="0"/>
              </a:rPr>
              <a:t>model</a:t>
            </a:r>
            <a:endParaRPr lang="en-US" dirty="0"/>
          </a:p>
        </p:txBody>
      </p:sp>
      <p:sp>
        <p:nvSpPr>
          <p:cNvPr id="3" name="Content Placeholder 2"/>
          <p:cNvSpPr>
            <a:spLocks noGrp="1"/>
          </p:cNvSpPr>
          <p:nvPr>
            <p:ph idx="1"/>
          </p:nvPr>
        </p:nvSpPr>
        <p:spPr/>
        <p:txBody>
          <a:bodyPr/>
          <a:lstStyle/>
          <a:p>
            <a:r>
              <a:rPr lang="en-US" altLang="en-US" dirty="0">
                <a:cs typeface="Calibri" panose="020F0502020204030204" pitchFamily="34" charset="0"/>
              </a:rPr>
              <a:t>Computers built on the Turing universal machine store data in their memory. </a:t>
            </a:r>
            <a:endParaRPr lang="en-US" altLang="en-US" dirty="0" smtClean="0">
              <a:cs typeface="Calibri" panose="020F0502020204030204" pitchFamily="34" charset="0"/>
            </a:endParaRPr>
          </a:p>
          <a:p>
            <a:r>
              <a:rPr lang="en-US" altLang="en-US" dirty="0" smtClean="0">
                <a:cs typeface="Calibri" panose="020F0502020204030204" pitchFamily="34" charset="0"/>
              </a:rPr>
              <a:t>Around </a:t>
            </a:r>
            <a:r>
              <a:rPr lang="en-US" altLang="en-US" dirty="0">
                <a:cs typeface="Calibri" panose="020F0502020204030204" pitchFamily="34" charset="0"/>
              </a:rPr>
              <a:t>1944–1945, </a:t>
            </a:r>
            <a:r>
              <a:rPr lang="en-US" altLang="en-US" b="1" dirty="0">
                <a:cs typeface="Calibri" panose="020F0502020204030204" pitchFamily="34" charset="0"/>
              </a:rPr>
              <a:t>John von Neumann </a:t>
            </a:r>
            <a:r>
              <a:rPr lang="en-US" altLang="en-US" dirty="0">
                <a:cs typeface="Calibri" panose="020F0502020204030204" pitchFamily="34" charset="0"/>
              </a:rPr>
              <a:t>proposed that, since program and data are logically the same, programs should also be stored in the memory of a </a:t>
            </a:r>
            <a:r>
              <a:rPr lang="en-US" altLang="en-US" dirty="0" smtClean="0">
                <a:cs typeface="Calibri" panose="020F0502020204030204" pitchFamily="34" charset="0"/>
              </a:rPr>
              <a:t>computer.</a:t>
            </a:r>
          </a:p>
          <a:p>
            <a:pPr lvl="1"/>
            <a:r>
              <a:rPr lang="en-US" altLang="en-US" dirty="0">
                <a:cs typeface="Calibri" panose="020F0502020204030204" pitchFamily="34" charset="0"/>
              </a:rPr>
              <a:t>Four subsystems: memory, arithmetic logic unit, control unit, and input/output.</a:t>
            </a:r>
          </a:p>
          <a:p>
            <a:endParaRPr lang="en-US" dirty="0">
              <a:cs typeface="Calibri" panose="020F0502020204030204" pitchFamily="34" charset="0"/>
            </a:endParaRP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212" y="4379384"/>
            <a:ext cx="6362700" cy="2297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905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latin typeface="Times New Roman" pitchFamily="18" charset="0"/>
              </a:rPr>
              <a:t>The stored program </a:t>
            </a:r>
            <a:r>
              <a:rPr lang="en-US" altLang="en-US" dirty="0" smtClean="0">
                <a:solidFill>
                  <a:schemeClr val="tx2"/>
                </a:solidFill>
                <a:latin typeface="Times New Roman" pitchFamily="18" charset="0"/>
              </a:rPr>
              <a:t>concept</a:t>
            </a:r>
            <a:endParaRPr lang="en-US" dirty="0">
              <a:solidFill>
                <a:schemeClr val="tx2"/>
              </a:solidFill>
            </a:endParaRPr>
          </a:p>
        </p:txBody>
      </p:sp>
      <p:sp>
        <p:nvSpPr>
          <p:cNvPr id="3" name="Content Placeholder 2"/>
          <p:cNvSpPr>
            <a:spLocks noGrp="1"/>
          </p:cNvSpPr>
          <p:nvPr>
            <p:ph idx="1"/>
          </p:nvPr>
        </p:nvSpPr>
        <p:spPr/>
        <p:txBody>
          <a:bodyPr>
            <a:normAutofit lnSpcReduction="10000"/>
          </a:bodyPr>
          <a:lstStyle/>
          <a:p>
            <a:pPr>
              <a:lnSpc>
                <a:spcPct val="100000"/>
              </a:lnSpc>
            </a:pPr>
            <a:r>
              <a:rPr lang="en-US" altLang="en-US" dirty="0"/>
              <a:t>The von Neumann model states that the program must be stored in memory. </a:t>
            </a:r>
            <a:endParaRPr lang="en-US" altLang="en-US" dirty="0" smtClean="0"/>
          </a:p>
          <a:p>
            <a:pPr lvl="1">
              <a:lnSpc>
                <a:spcPct val="100000"/>
              </a:lnSpc>
            </a:pPr>
            <a:r>
              <a:rPr lang="en-US" altLang="en-US" dirty="0" smtClean="0"/>
              <a:t>This </a:t>
            </a:r>
            <a:r>
              <a:rPr lang="en-US" altLang="en-US" dirty="0"/>
              <a:t>is totally different from the architecture of early computers in which only the data was stored in memory: the programs for their task was implemented by manipulating a set of switches or by changing the wiring system.</a:t>
            </a:r>
          </a:p>
          <a:p>
            <a:pPr>
              <a:lnSpc>
                <a:spcPct val="100000"/>
              </a:lnSpc>
            </a:pPr>
            <a:r>
              <a:rPr lang="en-US" altLang="en-US" dirty="0" smtClean="0"/>
              <a:t>The </a:t>
            </a:r>
            <a:r>
              <a:rPr lang="en-US" altLang="en-US" dirty="0"/>
              <a:t>memory of modern computers hosts both a program and its corresponding data. </a:t>
            </a:r>
            <a:endParaRPr lang="en-US" altLang="en-US" dirty="0" smtClean="0"/>
          </a:p>
          <a:p>
            <a:pPr lvl="1">
              <a:lnSpc>
                <a:spcPct val="100000"/>
              </a:lnSpc>
            </a:pPr>
            <a:r>
              <a:rPr lang="en-US" altLang="en-US" dirty="0" smtClean="0"/>
              <a:t>This </a:t>
            </a:r>
            <a:r>
              <a:rPr lang="en-US" altLang="en-US" dirty="0"/>
              <a:t>implies that both the data and programs should have the same format, because they are stored in memory. </a:t>
            </a:r>
            <a:endParaRPr lang="en-US" altLang="en-US" dirty="0" smtClean="0"/>
          </a:p>
          <a:p>
            <a:pPr lvl="1">
              <a:lnSpc>
                <a:spcPct val="100000"/>
              </a:lnSpc>
            </a:pPr>
            <a:r>
              <a:rPr lang="en-US" altLang="en-US" dirty="0" smtClean="0"/>
              <a:t>In </a:t>
            </a:r>
            <a:r>
              <a:rPr lang="en-US" altLang="en-US" dirty="0"/>
              <a:t>fact, they are stored as binary patterns in </a:t>
            </a:r>
            <a:r>
              <a:rPr lang="en-US" altLang="en-US" dirty="0" smtClean="0"/>
              <a:t>memory – a sequence </a:t>
            </a:r>
            <a:r>
              <a:rPr lang="en-US" altLang="en-US" dirty="0"/>
              <a:t>of 0s and 1s.</a:t>
            </a:r>
          </a:p>
          <a:p>
            <a:endParaRPr lang="en-US" dirty="0"/>
          </a:p>
        </p:txBody>
      </p:sp>
    </p:spTree>
    <p:extLst>
      <p:ext uri="{BB962C8B-B14F-4D97-AF65-F5344CB8AC3E}">
        <p14:creationId xmlns:p14="http://schemas.microsoft.com/office/powerpoint/2010/main" val="950801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latin typeface="Times New Roman" pitchFamily="18" charset="0"/>
              </a:rPr>
              <a:t>Sequential execution of </a:t>
            </a:r>
            <a:r>
              <a:rPr lang="en-US" altLang="en-US" dirty="0" smtClean="0">
                <a:solidFill>
                  <a:schemeClr val="tx2"/>
                </a:solidFill>
                <a:latin typeface="Times New Roman" pitchFamily="18" charset="0"/>
              </a:rPr>
              <a:t>instructions</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altLang="en-US" dirty="0"/>
              <a:t>A program in the von Neumann model is made of a finite number of instructions. </a:t>
            </a:r>
            <a:endParaRPr lang="en-US" altLang="en-US" dirty="0" smtClean="0"/>
          </a:p>
          <a:p>
            <a:pPr lvl="1"/>
            <a:r>
              <a:rPr lang="en-US" altLang="en-US" dirty="0" smtClean="0"/>
              <a:t>In </a:t>
            </a:r>
            <a:r>
              <a:rPr lang="en-US" altLang="en-US" dirty="0"/>
              <a:t>this model, the control unit fetches one instruction from memory, decodes it, then executes it</a:t>
            </a:r>
            <a:r>
              <a:rPr lang="en-US" altLang="en-US" dirty="0" smtClean="0"/>
              <a:t>.</a:t>
            </a:r>
          </a:p>
          <a:p>
            <a:pPr lvl="2"/>
            <a:r>
              <a:rPr lang="en-US" altLang="en-US" dirty="0" smtClean="0"/>
              <a:t> </a:t>
            </a:r>
            <a:r>
              <a:rPr lang="en-US" altLang="en-US" dirty="0"/>
              <a:t>In other words, the instructions are executed one after another. </a:t>
            </a:r>
            <a:endParaRPr lang="en-US" altLang="en-US" dirty="0" smtClean="0"/>
          </a:p>
          <a:p>
            <a:pPr lvl="1"/>
            <a:r>
              <a:rPr lang="en-US" altLang="en-US" dirty="0" smtClean="0"/>
              <a:t>Of </a:t>
            </a:r>
            <a:r>
              <a:rPr lang="en-US" altLang="en-US" dirty="0"/>
              <a:t>course, one instruction may request the control unit to jump to some previous or following instruction, but this does not mean that the instructions are not executed sequentially. </a:t>
            </a:r>
            <a:endParaRPr lang="en-US" altLang="en-US" dirty="0" smtClean="0"/>
          </a:p>
          <a:p>
            <a:r>
              <a:rPr lang="en-US" altLang="en-US" dirty="0" smtClean="0"/>
              <a:t>Sequential </a:t>
            </a:r>
            <a:r>
              <a:rPr lang="en-US" altLang="en-US" dirty="0"/>
              <a:t>execution of a program was the initial requirement of a computer based on the von Neumann model. </a:t>
            </a:r>
            <a:endParaRPr lang="en-US" altLang="en-US" dirty="0" smtClean="0"/>
          </a:p>
          <a:p>
            <a:pPr lvl="1"/>
            <a:r>
              <a:rPr lang="en-US" altLang="en-US" dirty="0" smtClean="0"/>
              <a:t>Today’s </a:t>
            </a:r>
            <a:r>
              <a:rPr lang="en-US" altLang="en-US" dirty="0"/>
              <a:t>computers execute programs in the order that is the most efficient.</a:t>
            </a:r>
          </a:p>
          <a:p>
            <a:endParaRPr lang="en-US" dirty="0"/>
          </a:p>
        </p:txBody>
      </p:sp>
    </p:spTree>
    <p:extLst>
      <p:ext uri="{BB962C8B-B14F-4D97-AF65-F5344CB8AC3E}">
        <p14:creationId xmlns:p14="http://schemas.microsoft.com/office/powerpoint/2010/main" val="408498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4000" b="1" dirty="0" smtClean="0">
              <a:effectLst>
                <a:outerShdw blurRad="38100" dist="38100" dir="2700000" algn="tl">
                  <a:srgbClr val="000000">
                    <a:alpha val="43137"/>
                  </a:srgbClr>
                </a:outerShdw>
              </a:effectLst>
            </a:endParaRPr>
          </a:p>
          <a:p>
            <a:pPr marL="0" indent="0" algn="ctr">
              <a:buNone/>
            </a:pPr>
            <a:endParaRPr lang="en-US" sz="4000" b="1" dirty="0">
              <a:effectLst>
                <a:outerShdw blurRad="38100" dist="38100" dir="2700000" algn="tl">
                  <a:srgbClr val="000000">
                    <a:alpha val="43137"/>
                  </a:srgbClr>
                </a:outerShdw>
              </a:effectLst>
            </a:endParaRPr>
          </a:p>
          <a:p>
            <a:pPr marL="0" indent="0" algn="ctr">
              <a:buNone/>
            </a:pPr>
            <a:endParaRPr lang="en-US" sz="4000" b="1" dirty="0" smtClean="0">
              <a:effectLst>
                <a:outerShdw blurRad="38100" dist="38100" dir="2700000" algn="tl">
                  <a:srgbClr val="000000">
                    <a:alpha val="43137"/>
                  </a:srgbClr>
                </a:outerShdw>
              </a:effectLst>
            </a:endParaRPr>
          </a:p>
          <a:p>
            <a:pPr marL="0" indent="0" algn="ctr">
              <a:buNone/>
            </a:pPr>
            <a:endParaRPr lang="en-US" sz="4000" b="1" dirty="0">
              <a:effectLst>
                <a:outerShdw blurRad="38100" dist="38100" dir="2700000" algn="tl">
                  <a:srgbClr val="000000">
                    <a:alpha val="43137"/>
                  </a:srgbClr>
                </a:outerShdw>
              </a:effectLst>
            </a:endParaRPr>
          </a:p>
          <a:p>
            <a:pPr marL="0" indent="0" algn="ctr">
              <a:buNone/>
            </a:pPr>
            <a:r>
              <a:rPr lang="en-US" sz="4000" b="1" dirty="0" smtClean="0">
                <a:effectLst>
                  <a:outerShdw blurRad="38100" dist="38100" dir="2700000" algn="tl">
                    <a:srgbClr val="000000">
                      <a:alpha val="43137"/>
                    </a:srgbClr>
                  </a:outerShdw>
                </a:effectLst>
              </a:rPr>
              <a:t>Computers &amp; Data</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0150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Storing data</a:t>
            </a:r>
            <a:endParaRPr lang="en-US" dirty="0"/>
          </a:p>
        </p:txBody>
      </p:sp>
      <p:sp>
        <p:nvSpPr>
          <p:cNvPr id="3" name="Content Placeholder 2"/>
          <p:cNvSpPr>
            <a:spLocks noGrp="1"/>
          </p:cNvSpPr>
          <p:nvPr>
            <p:ph idx="1"/>
          </p:nvPr>
        </p:nvSpPr>
        <p:spPr/>
        <p:txBody>
          <a:bodyPr/>
          <a:lstStyle/>
          <a:p>
            <a:r>
              <a:rPr lang="en-US" altLang="en-US" dirty="0"/>
              <a:t>Data today comes in different forms including numbers, text, audio, image and </a:t>
            </a:r>
            <a:r>
              <a:rPr lang="en-US" altLang="en-US" dirty="0" smtClean="0"/>
              <a:t>video.</a:t>
            </a:r>
            <a:endParaRPr lang="en-US"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3212" y="2133600"/>
            <a:ext cx="7124700" cy="4431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80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Storing numbers</a:t>
            </a:r>
            <a:endParaRPr lang="en-US" dirty="0"/>
          </a:p>
        </p:txBody>
      </p:sp>
      <p:sp>
        <p:nvSpPr>
          <p:cNvPr id="3" name="Content Placeholder 2"/>
          <p:cNvSpPr>
            <a:spLocks noGrp="1"/>
          </p:cNvSpPr>
          <p:nvPr>
            <p:ph idx="1"/>
          </p:nvPr>
        </p:nvSpPr>
        <p:spPr/>
        <p:txBody>
          <a:bodyPr/>
          <a:lstStyle/>
          <a:p>
            <a:r>
              <a:rPr lang="en-US" altLang="en-US" dirty="0"/>
              <a:t>A </a:t>
            </a:r>
            <a:r>
              <a:rPr lang="en-US" altLang="en-US" b="1" dirty="0"/>
              <a:t>number</a:t>
            </a:r>
            <a:r>
              <a:rPr lang="en-US" altLang="en-US" dirty="0"/>
              <a:t> is changed to the binary system before being stored in the computer </a:t>
            </a:r>
            <a:r>
              <a:rPr lang="en-US" altLang="en-US" dirty="0" smtClean="0"/>
              <a:t>memory. </a:t>
            </a:r>
          </a:p>
          <a:p>
            <a:r>
              <a:rPr lang="en-US" altLang="en-US" dirty="0" smtClean="0"/>
              <a:t>However</a:t>
            </a:r>
            <a:r>
              <a:rPr lang="en-US" altLang="en-US" dirty="0"/>
              <a:t>, there are still two issues that need to be handled</a:t>
            </a:r>
            <a:r>
              <a:rPr lang="en-US" altLang="en-US" dirty="0" smtClean="0"/>
              <a:t>:</a:t>
            </a:r>
          </a:p>
          <a:p>
            <a:pPr lvl="1" algn="just"/>
            <a:r>
              <a:rPr lang="en-US" altLang="en-US" dirty="0"/>
              <a:t>How to store the sign of the number.</a:t>
            </a:r>
          </a:p>
          <a:p>
            <a:pPr lvl="1" algn="just"/>
            <a:r>
              <a:rPr lang="en-US" altLang="en-US" dirty="0"/>
              <a:t>How to show the decimal point.</a:t>
            </a:r>
          </a:p>
          <a:p>
            <a:endParaRPr lang="en-US" altLang="en-US" dirty="0"/>
          </a:p>
          <a:p>
            <a:endParaRPr lang="en-US" dirty="0"/>
          </a:p>
        </p:txBody>
      </p:sp>
    </p:spTree>
    <p:extLst>
      <p:ext uri="{BB962C8B-B14F-4D97-AF65-F5344CB8AC3E}">
        <p14:creationId xmlns:p14="http://schemas.microsoft.com/office/powerpoint/2010/main" val="120132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Storing integers</a:t>
            </a:r>
            <a:endParaRPr lang="en-US" dirty="0"/>
          </a:p>
        </p:txBody>
      </p:sp>
      <p:sp>
        <p:nvSpPr>
          <p:cNvPr id="3" name="Content Placeholder 2"/>
          <p:cNvSpPr>
            <a:spLocks noGrp="1"/>
          </p:cNvSpPr>
          <p:nvPr>
            <p:ph idx="1"/>
          </p:nvPr>
        </p:nvSpPr>
        <p:spPr/>
        <p:txBody>
          <a:bodyPr/>
          <a:lstStyle/>
          <a:p>
            <a:r>
              <a:rPr lang="en-US" altLang="en-US" dirty="0"/>
              <a:t>Integers are whole numbers (numbers without a fractional part). </a:t>
            </a:r>
            <a:endParaRPr lang="en-US" altLang="en-US" dirty="0" smtClean="0"/>
          </a:p>
          <a:p>
            <a:pPr lvl="1"/>
            <a:r>
              <a:rPr lang="en-US" altLang="en-US" dirty="0" smtClean="0"/>
              <a:t>For </a:t>
            </a:r>
            <a:r>
              <a:rPr lang="en-US" altLang="en-US" dirty="0"/>
              <a:t>example, 134 and −125 are integers, whereas 134.23 and −0.235 are not. </a:t>
            </a:r>
            <a:endParaRPr lang="en-US" altLang="en-US" dirty="0" smtClean="0"/>
          </a:p>
          <a:p>
            <a:r>
              <a:rPr lang="en-US" altLang="en-US" dirty="0" smtClean="0"/>
              <a:t>An </a:t>
            </a:r>
            <a:r>
              <a:rPr lang="en-US" altLang="en-US" dirty="0"/>
              <a:t>integer can be thought of as a number in which the position of the decimal point is fixed: the decimal point is to the right of the least significant (rightmost) bit. </a:t>
            </a:r>
            <a:endParaRPr lang="en-US" altLang="en-US" dirty="0" smtClean="0"/>
          </a:p>
          <a:p>
            <a:pPr lvl="1"/>
            <a:r>
              <a:rPr lang="en-US" altLang="en-US" dirty="0" smtClean="0"/>
              <a:t>For </a:t>
            </a:r>
            <a:r>
              <a:rPr lang="en-US" altLang="en-US" dirty="0"/>
              <a:t>this reason, fixed-point representation is used to store an </a:t>
            </a:r>
            <a:r>
              <a:rPr lang="en-US" altLang="en-US" dirty="0" smtClean="0"/>
              <a:t>integer. </a:t>
            </a:r>
          </a:p>
          <a:p>
            <a:pPr lvl="2"/>
            <a:r>
              <a:rPr lang="en-US" altLang="en-US" dirty="0" smtClean="0"/>
              <a:t>In </a:t>
            </a:r>
            <a:r>
              <a:rPr lang="en-US" altLang="en-US" dirty="0"/>
              <a:t>this representation the decimal point is assumed but not stored</a:t>
            </a:r>
            <a:endParaRPr lang="en-US" dirty="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812" y="5562600"/>
            <a:ext cx="6343650" cy="119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229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rPr>
              <a:t>Unsigned </a:t>
            </a:r>
            <a:r>
              <a:rPr lang="en-US" altLang="en-US" dirty="0" smtClean="0">
                <a:solidFill>
                  <a:schemeClr val="tx2"/>
                </a:solidFill>
              </a:rPr>
              <a:t>representation</a:t>
            </a:r>
            <a:endParaRPr lang="en-US" dirty="0">
              <a:solidFill>
                <a:schemeClr val="tx2"/>
              </a:solidFill>
            </a:endParaRPr>
          </a:p>
        </p:txBody>
      </p:sp>
      <p:sp>
        <p:nvSpPr>
          <p:cNvPr id="3" name="Content Placeholder 2"/>
          <p:cNvSpPr>
            <a:spLocks noGrp="1"/>
          </p:cNvSpPr>
          <p:nvPr>
            <p:ph idx="1"/>
          </p:nvPr>
        </p:nvSpPr>
        <p:spPr/>
        <p:txBody>
          <a:bodyPr/>
          <a:lstStyle/>
          <a:p>
            <a:r>
              <a:rPr lang="en-US" altLang="en-US" dirty="0"/>
              <a:t>An </a:t>
            </a:r>
            <a:r>
              <a:rPr lang="en-US" altLang="en-US" b="1" dirty="0"/>
              <a:t>unsigned integer </a:t>
            </a:r>
            <a:r>
              <a:rPr lang="en-US" altLang="en-US" dirty="0"/>
              <a:t>is an integer that can never be negative and can take only 0 or positive values. </a:t>
            </a:r>
            <a:endParaRPr lang="en-US" altLang="en-US" dirty="0" smtClean="0"/>
          </a:p>
          <a:p>
            <a:pPr lvl="1"/>
            <a:r>
              <a:rPr lang="en-US" altLang="en-US" dirty="0" smtClean="0"/>
              <a:t>Its </a:t>
            </a:r>
            <a:r>
              <a:rPr lang="en-US" altLang="en-US" dirty="0"/>
              <a:t>range is between 0 and positive infinity. </a:t>
            </a:r>
            <a:endParaRPr lang="en-US" altLang="en-US" dirty="0" smtClean="0"/>
          </a:p>
          <a:p>
            <a:r>
              <a:rPr lang="en-US" altLang="en-US" dirty="0"/>
              <a:t>An input device stores an unsigned integer using the following steps</a:t>
            </a:r>
            <a:r>
              <a:rPr lang="en-US" altLang="en-US" dirty="0" smtClean="0"/>
              <a:t>:</a:t>
            </a:r>
          </a:p>
          <a:p>
            <a:pPr lvl="1" algn="just"/>
            <a:r>
              <a:rPr lang="en-US" altLang="en-US" dirty="0"/>
              <a:t>The integer is changed to binary.</a:t>
            </a:r>
          </a:p>
          <a:p>
            <a:pPr lvl="1" algn="just"/>
            <a:r>
              <a:rPr lang="en-US" altLang="en-US" dirty="0"/>
              <a:t>If the number of bits is less than n, 0s are added to the left.</a:t>
            </a:r>
          </a:p>
          <a:p>
            <a:endParaRPr lang="en-US" altLang="en-US" dirty="0"/>
          </a:p>
          <a:p>
            <a:pPr lvl="1"/>
            <a:endParaRPr lang="en-US" altLang="en-US" dirty="0"/>
          </a:p>
          <a:p>
            <a:endParaRPr lang="en-US" dirty="0"/>
          </a:p>
        </p:txBody>
      </p:sp>
    </p:spTree>
    <p:extLst>
      <p:ext uri="{BB962C8B-B14F-4D97-AF65-F5344CB8AC3E}">
        <p14:creationId xmlns:p14="http://schemas.microsoft.com/office/powerpoint/2010/main" val="234511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rrowheads="1"/>
          </p:cNvSpPr>
          <p:nvPr>
            <p:ph type="title" idx="4294967295"/>
          </p:nvPr>
        </p:nvSpPr>
        <p:spPr>
          <a:xfrm>
            <a:off x="1065212" y="177800"/>
            <a:ext cx="10311025" cy="724915"/>
          </a:xfrm>
          <a:prstGeom prst="rect">
            <a:avLst/>
          </a:prstGeom>
        </p:spPr>
        <p:txBody>
          <a:bodyPr/>
          <a:lstStyle/>
          <a:p>
            <a:pPr eaLnBrk="1" hangingPunct="1">
              <a:defRPr/>
            </a:pPr>
            <a:r>
              <a:rPr lang="en-US" dirty="0" smtClean="0"/>
              <a:t>Information</a:t>
            </a:r>
          </a:p>
        </p:txBody>
      </p:sp>
      <p:sp>
        <p:nvSpPr>
          <p:cNvPr id="124931" name="Rectangle 3"/>
          <p:cNvSpPr>
            <a:spLocks noGrp="1" noChangeArrowheads="1"/>
          </p:cNvSpPr>
          <p:nvPr>
            <p:ph type="body" idx="1"/>
          </p:nvPr>
        </p:nvSpPr>
        <p:spPr/>
        <p:txBody>
          <a:bodyPr>
            <a:normAutofit lnSpcReduction="10000"/>
          </a:bodyPr>
          <a:lstStyle/>
          <a:p>
            <a:pPr eaLnBrk="1" hangingPunct="1">
              <a:lnSpc>
                <a:spcPct val="90000"/>
              </a:lnSpc>
              <a:defRPr/>
            </a:pPr>
            <a:r>
              <a:rPr lang="en-US" dirty="0" smtClean="0"/>
              <a:t>Lecturer: </a:t>
            </a:r>
            <a:r>
              <a:rPr lang="en-US" i="1" dirty="0" err="1" smtClean="0"/>
              <a:t>Vesselin</a:t>
            </a:r>
            <a:r>
              <a:rPr lang="en-US" i="1" dirty="0" smtClean="0"/>
              <a:t> </a:t>
            </a:r>
            <a:r>
              <a:rPr lang="en-US" i="1" dirty="0" err="1" smtClean="0"/>
              <a:t>Evgueniev</a:t>
            </a:r>
            <a:r>
              <a:rPr lang="en-US" i="1" dirty="0" smtClean="0"/>
              <a:t> </a:t>
            </a:r>
            <a:r>
              <a:rPr lang="en-US" i="1" dirty="0" err="1" smtClean="0"/>
              <a:t>Gueorguiev</a:t>
            </a:r>
            <a:endParaRPr lang="en-US" i="1" dirty="0" smtClean="0"/>
          </a:p>
          <a:p>
            <a:pPr marL="630238" lvl="1" indent="-285750" eaLnBrk="1" hangingPunct="1">
              <a:lnSpc>
                <a:spcPct val="90000"/>
              </a:lnSpc>
              <a:defRPr/>
            </a:pPr>
            <a:r>
              <a:rPr lang="en-US" dirty="0"/>
              <a:t>room: </a:t>
            </a:r>
            <a:r>
              <a:rPr lang="en-US" b="1" dirty="0"/>
              <a:t>2300A</a:t>
            </a:r>
          </a:p>
          <a:p>
            <a:pPr marL="630238" lvl="1" indent="-285750" eaLnBrk="1" hangingPunct="1">
              <a:lnSpc>
                <a:spcPct val="90000"/>
              </a:lnSpc>
              <a:defRPr/>
            </a:pPr>
            <a:r>
              <a:rPr lang="en-US" dirty="0" smtClean="0"/>
              <a:t>e-mail: </a:t>
            </a:r>
            <a:r>
              <a:rPr lang="en-US" b="1" i="1" dirty="0" smtClean="0"/>
              <a:t>veg@tu-sofia.bg</a:t>
            </a:r>
          </a:p>
          <a:p>
            <a:pPr marL="1033463" lvl="2" indent="-315913" defTabSz="119063" eaLnBrk="1" hangingPunct="1">
              <a:lnSpc>
                <a:spcPct val="90000"/>
              </a:lnSpc>
              <a:defRPr/>
            </a:pPr>
            <a:r>
              <a:rPr lang="en-US" i="1" dirty="0" smtClean="0"/>
              <a:t>Subject:  </a:t>
            </a:r>
            <a:r>
              <a:rPr lang="en-US" i="1" dirty="0" err="1" smtClean="0"/>
              <a:t>FDIBA</a:t>
            </a:r>
            <a:r>
              <a:rPr lang="en-US" i="1" dirty="0" smtClean="0"/>
              <a:t> student</a:t>
            </a:r>
          </a:p>
          <a:p>
            <a:pPr>
              <a:defRPr/>
            </a:pPr>
            <a:r>
              <a:rPr lang="en-US" dirty="0" smtClean="0"/>
              <a:t>Course materials:</a:t>
            </a:r>
          </a:p>
          <a:p>
            <a:pPr lvl="1">
              <a:defRPr/>
            </a:pPr>
            <a:r>
              <a:rPr lang="en-US" dirty="0"/>
              <a:t>url:  </a:t>
            </a:r>
            <a:r>
              <a:rPr lang="en-US" b="1" i="1" dirty="0"/>
              <a:t>http://</a:t>
            </a:r>
            <a:r>
              <a:rPr lang="en-US" b="1" i="1" dirty="0" smtClean="0"/>
              <a:t>pct.tu-sofia.bg/moodle001/course/category.php?id=59</a:t>
            </a:r>
          </a:p>
          <a:p>
            <a:pPr lvl="2">
              <a:defRPr/>
            </a:pPr>
            <a:r>
              <a:rPr lang="en-US" dirty="0" smtClean="0"/>
              <a:t>Username: </a:t>
            </a:r>
            <a:r>
              <a:rPr lang="en-US" b="1" i="1" dirty="0" smtClean="0"/>
              <a:t>student</a:t>
            </a:r>
          </a:p>
          <a:p>
            <a:pPr lvl="2">
              <a:defRPr/>
            </a:pPr>
            <a:r>
              <a:rPr lang="en-US" dirty="0" smtClean="0"/>
              <a:t>Password:  </a:t>
            </a:r>
            <a:r>
              <a:rPr lang="en-US" b="1" i="1" dirty="0" err="1" smtClean="0"/>
              <a:t>pktt</a:t>
            </a:r>
            <a:endParaRPr lang="en-US" b="1" i="1" dirty="0" smtClean="0"/>
          </a:p>
          <a:p>
            <a:pPr>
              <a:defRPr/>
            </a:pPr>
            <a:r>
              <a:rPr lang="en-US" dirty="0"/>
              <a:t>Exam</a:t>
            </a:r>
          </a:p>
          <a:p>
            <a:pPr lvl="1">
              <a:lnSpc>
                <a:spcPct val="80000"/>
              </a:lnSpc>
              <a:defRPr/>
            </a:pPr>
            <a:r>
              <a:rPr lang="en-US" dirty="0"/>
              <a:t>Duration: 3 hours</a:t>
            </a:r>
          </a:p>
          <a:p>
            <a:pPr lvl="1">
              <a:lnSpc>
                <a:spcPct val="80000"/>
              </a:lnSpc>
              <a:defRPr/>
            </a:pPr>
            <a:r>
              <a:rPr lang="en-US" dirty="0"/>
              <a:t>Type of exam: </a:t>
            </a:r>
          </a:p>
          <a:p>
            <a:pPr lvl="2">
              <a:lnSpc>
                <a:spcPct val="80000"/>
              </a:lnSpc>
              <a:defRPr/>
            </a:pPr>
            <a:r>
              <a:rPr lang="en-US" dirty="0" smtClean="0"/>
              <a:t>Test </a:t>
            </a:r>
            <a:r>
              <a:rPr lang="en-US" dirty="0"/>
              <a:t>with 60 </a:t>
            </a:r>
            <a:r>
              <a:rPr lang="en-US" dirty="0" smtClean="0"/>
              <a:t>questions: single </a:t>
            </a:r>
            <a:r>
              <a:rPr lang="en-US" dirty="0"/>
              <a:t>choice, multiple choice, re-ordering, arrange in groups, missing link in diagrams, select and connect, etc</a:t>
            </a:r>
            <a:r>
              <a:rPr lang="en-US" dirty="0" smtClean="0"/>
              <a:t>.</a:t>
            </a:r>
            <a:endParaRPr lang="en-US" dirty="0"/>
          </a:p>
        </p:txBody>
      </p:sp>
    </p:spTree>
    <p:extLst>
      <p:ext uri="{BB962C8B-B14F-4D97-AF65-F5344CB8AC3E}">
        <p14:creationId xmlns:p14="http://schemas.microsoft.com/office/powerpoint/2010/main" val="1755661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rPr>
              <a:t>Sign-and-magnitude </a:t>
            </a:r>
            <a:r>
              <a:rPr lang="en-US" altLang="en-US" dirty="0" smtClean="0">
                <a:solidFill>
                  <a:schemeClr val="tx2"/>
                </a:solidFill>
              </a:rPr>
              <a:t>representation</a:t>
            </a:r>
            <a:endParaRPr lang="en-US" dirty="0">
              <a:solidFill>
                <a:schemeClr val="tx2"/>
              </a:solidFill>
            </a:endParaRPr>
          </a:p>
        </p:txBody>
      </p:sp>
      <p:sp>
        <p:nvSpPr>
          <p:cNvPr id="3" name="Content Placeholder 2"/>
          <p:cNvSpPr>
            <a:spLocks noGrp="1"/>
          </p:cNvSpPr>
          <p:nvPr>
            <p:ph idx="1"/>
          </p:nvPr>
        </p:nvSpPr>
        <p:spPr/>
        <p:txBody>
          <a:bodyPr/>
          <a:lstStyle/>
          <a:p>
            <a:r>
              <a:rPr lang="en-US" altLang="en-US" dirty="0"/>
              <a:t>In this method, the available range for unsigned integers (0 to 2</a:t>
            </a:r>
            <a:r>
              <a:rPr lang="en-US" altLang="en-US" baseline="30000" dirty="0"/>
              <a:t>n</a:t>
            </a:r>
            <a:r>
              <a:rPr lang="en-US" altLang="en-US" dirty="0"/>
              <a:t> − 1) is divided into two equal sub-ranges. </a:t>
            </a:r>
            <a:endParaRPr lang="en-US" altLang="en-US" dirty="0" smtClean="0"/>
          </a:p>
          <a:p>
            <a:pPr lvl="1"/>
            <a:r>
              <a:rPr lang="en-US" altLang="en-US" dirty="0" smtClean="0"/>
              <a:t>The </a:t>
            </a:r>
            <a:r>
              <a:rPr lang="en-US" altLang="en-US" dirty="0"/>
              <a:t>first half represents positive integers, the second half, negative integers</a:t>
            </a:r>
            <a:r>
              <a:rPr lang="en-US" altLang="en-US" dirty="0" smtClean="0"/>
              <a:t>.</a:t>
            </a:r>
          </a:p>
          <a:p>
            <a:pPr lvl="1"/>
            <a:endParaRPr lang="en-US" altLang="en-US" dirty="0"/>
          </a:p>
          <a:p>
            <a:pPr lvl="1"/>
            <a:endParaRPr lang="en-US" altLang="en-US" dirty="0" smtClean="0"/>
          </a:p>
          <a:p>
            <a:pPr lvl="1"/>
            <a:endParaRPr lang="en-US" altLang="en-US" dirty="0"/>
          </a:p>
          <a:p>
            <a:pPr lvl="1"/>
            <a:r>
              <a:rPr lang="en-US" altLang="en-US" dirty="0"/>
              <a:t>In sign-and-magnitude representation, the leftmost bit defines the sign of the integer. </a:t>
            </a:r>
            <a:endParaRPr lang="en-US" altLang="en-US" dirty="0" smtClean="0"/>
          </a:p>
          <a:p>
            <a:pPr lvl="2"/>
            <a:r>
              <a:rPr lang="en-US" altLang="en-US" dirty="0" smtClean="0"/>
              <a:t>If </a:t>
            </a:r>
            <a:r>
              <a:rPr lang="en-US" altLang="en-US" dirty="0"/>
              <a:t>it is </a:t>
            </a:r>
            <a:r>
              <a:rPr lang="en-US" altLang="en-US" i="1" dirty="0"/>
              <a:t>0</a:t>
            </a:r>
            <a:r>
              <a:rPr lang="en-US" altLang="en-US" dirty="0"/>
              <a:t>, the integer is positive. </a:t>
            </a:r>
            <a:endParaRPr lang="en-US" altLang="en-US" dirty="0" smtClean="0"/>
          </a:p>
          <a:p>
            <a:pPr lvl="2"/>
            <a:r>
              <a:rPr lang="en-US" altLang="en-US" dirty="0" smtClean="0"/>
              <a:t>If </a:t>
            </a:r>
            <a:r>
              <a:rPr lang="en-US" altLang="en-US" dirty="0"/>
              <a:t>it is </a:t>
            </a:r>
            <a:r>
              <a:rPr lang="en-US" altLang="en-US" i="1" dirty="0"/>
              <a:t>1</a:t>
            </a:r>
            <a:r>
              <a:rPr lang="en-US" altLang="en-US" dirty="0"/>
              <a:t>, the integer is negative.</a:t>
            </a:r>
          </a:p>
          <a:p>
            <a:pPr lvl="1"/>
            <a:endParaRPr lang="en-US" altLang="en-US" dirty="0"/>
          </a:p>
          <a:p>
            <a:endParaRPr lang="en-US" dirty="0"/>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3012" y="3276600"/>
            <a:ext cx="871537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363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2"/>
                </a:solidFill>
              </a:rPr>
              <a:t>Integer data</a:t>
            </a:r>
            <a:endParaRPr lang="en-US" dirty="0"/>
          </a:p>
        </p:txBody>
      </p:sp>
      <p:sp>
        <p:nvSpPr>
          <p:cNvPr id="3" name="Content Placeholder 2"/>
          <p:cNvSpPr>
            <a:spLocks noGrp="1"/>
          </p:cNvSpPr>
          <p:nvPr>
            <p:ph idx="1"/>
          </p:nvPr>
        </p:nvSpPr>
        <p:spPr/>
        <p:txBody>
          <a:bodyPr/>
          <a:lstStyle/>
          <a:p>
            <a:pPr marL="347663" lvl="2" indent="-347663">
              <a:spcBef>
                <a:spcPts val="1400"/>
              </a:spcBef>
              <a:buSzPct val="70000"/>
              <a:buFont typeface="Wingdings" panose="05000000000000000000" pitchFamily="2" charset="2"/>
              <a:buChar char="Ä"/>
            </a:pPr>
            <a:r>
              <a:rPr lang="en-US" altLang="en-US" sz="3200" dirty="0"/>
              <a:t>One’s complementing: </a:t>
            </a:r>
          </a:p>
          <a:p>
            <a:pPr lvl="1">
              <a:spcBef>
                <a:spcPts val="0"/>
              </a:spcBef>
            </a:pPr>
            <a:r>
              <a:rPr lang="en-US" altLang="en-US" dirty="0"/>
              <a:t>This operation simply reverses (flips) each bit. A 0-bit is changed to a 1-bit, a 1-bit is changed to a 0-bit</a:t>
            </a:r>
            <a:r>
              <a:rPr lang="en-US" altLang="en-US" dirty="0" smtClean="0"/>
              <a:t>.</a:t>
            </a:r>
          </a:p>
          <a:p>
            <a:pPr lvl="1">
              <a:spcBef>
                <a:spcPts val="0"/>
              </a:spcBef>
            </a:pPr>
            <a:endParaRPr lang="en-US" dirty="0" smtClean="0"/>
          </a:p>
          <a:p>
            <a:pPr lvl="1">
              <a:spcBef>
                <a:spcPts val="0"/>
              </a:spcBef>
            </a:pPr>
            <a:endParaRPr lang="en-US" dirty="0"/>
          </a:p>
          <a:p>
            <a:r>
              <a:rPr lang="en-US" altLang="en-US" dirty="0" smtClean="0"/>
              <a:t>Two’s </a:t>
            </a:r>
            <a:r>
              <a:rPr lang="en-US" altLang="en-US" dirty="0"/>
              <a:t>complement integers</a:t>
            </a:r>
          </a:p>
          <a:p>
            <a:pPr lvl="1"/>
            <a:r>
              <a:rPr lang="en-US" altLang="en-US" dirty="0"/>
              <a:t>Almost all computers use two’s complement representation to store a signed integer in an n-bit memory location. </a:t>
            </a:r>
          </a:p>
          <a:p>
            <a:pPr lvl="2"/>
            <a:r>
              <a:rPr lang="en-US" altLang="en-US" dirty="0"/>
              <a:t>In this method, the available range for an unsigned integer of (0 to 2n − 1) is divided into two equal sub-ranges. </a:t>
            </a:r>
            <a:endParaRPr lang="en-US" dirty="0"/>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851" y="5570543"/>
            <a:ext cx="5781675" cy="1171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851" y="2469412"/>
            <a:ext cx="5743575"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5738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solidFill>
                  <a:schemeClr val="tx2"/>
                </a:solidFill>
              </a:rPr>
              <a:t>Integer data</a:t>
            </a:r>
            <a:endParaRPr lang="en-US" dirty="0"/>
          </a:p>
        </p:txBody>
      </p:sp>
      <p:sp>
        <p:nvSpPr>
          <p:cNvPr id="3" name="Content Placeholder 2"/>
          <p:cNvSpPr>
            <a:spLocks noGrp="1"/>
          </p:cNvSpPr>
          <p:nvPr>
            <p:ph idx="1"/>
          </p:nvPr>
        </p:nvSpPr>
        <p:spPr/>
        <p:txBody>
          <a:bodyPr>
            <a:normAutofit/>
          </a:bodyPr>
          <a:lstStyle/>
          <a:p>
            <a:r>
              <a:rPr lang="en-US" dirty="0" smtClean="0"/>
              <a:t>How calculate t</a:t>
            </a:r>
            <a:r>
              <a:rPr lang="en-US" altLang="en-US" dirty="0" smtClean="0"/>
              <a:t>wo’s </a:t>
            </a:r>
            <a:r>
              <a:rPr lang="en-US" altLang="en-US" dirty="0"/>
              <a:t>complement </a:t>
            </a:r>
            <a:r>
              <a:rPr lang="en-US" altLang="en-US" dirty="0" smtClean="0"/>
              <a:t>integers ?</a:t>
            </a:r>
          </a:p>
          <a:p>
            <a:pPr lvl="1"/>
            <a:r>
              <a:rPr lang="en-US" altLang="en-US" b="1" dirty="0"/>
              <a:t>Method </a:t>
            </a:r>
            <a:r>
              <a:rPr lang="en-US" altLang="en-US" b="1" dirty="0" smtClean="0"/>
              <a:t>1</a:t>
            </a:r>
            <a:r>
              <a:rPr lang="en-US" altLang="en-US" smtClean="0"/>
              <a:t>: First, we </a:t>
            </a:r>
            <a:r>
              <a:rPr lang="en-US" altLang="en-US" dirty="0"/>
              <a:t>take the </a:t>
            </a:r>
            <a:r>
              <a:rPr lang="en-US" altLang="en-US" b="1" dirty="0"/>
              <a:t>one’s complement </a:t>
            </a:r>
            <a:r>
              <a:rPr lang="en-US" altLang="en-US" dirty="0"/>
              <a:t>and then add 1 to the result.</a:t>
            </a:r>
          </a:p>
          <a:p>
            <a:pPr lvl="1"/>
            <a:r>
              <a:rPr lang="en-US" altLang="en-US" b="1" dirty="0" smtClean="0"/>
              <a:t>Method 2</a:t>
            </a:r>
            <a:r>
              <a:rPr lang="en-US" altLang="en-US" dirty="0" smtClean="0"/>
              <a:t>: </a:t>
            </a:r>
            <a:r>
              <a:rPr lang="en-US" altLang="en-US" dirty="0"/>
              <a:t>First, we copy bits from the right until a 1 is copied; then, we flip the rest of the bits</a:t>
            </a:r>
            <a:r>
              <a:rPr lang="en-US" altLang="en-US" dirty="0" smtClean="0"/>
              <a:t>.</a:t>
            </a:r>
          </a:p>
          <a:p>
            <a:pPr lvl="1"/>
            <a:endParaRPr lang="en-US" altLang="en-US" dirty="0"/>
          </a:p>
          <a:p>
            <a:pPr lvl="1"/>
            <a:endParaRPr lang="en-US" altLang="en-US" dirty="0" smtClean="0"/>
          </a:p>
          <a:p>
            <a:pPr lvl="1"/>
            <a:endParaRPr lang="en-US" alt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6012" y="3505200"/>
            <a:ext cx="7467600" cy="132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766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rPr>
              <a:t>Storing </a:t>
            </a:r>
            <a:r>
              <a:rPr lang="en-US" altLang="en-US" dirty="0" smtClean="0">
                <a:solidFill>
                  <a:schemeClr val="tx2"/>
                </a:solidFill>
              </a:rPr>
              <a:t>reals</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altLang="en-US" dirty="0"/>
              <a:t>A real is a number with an integral part and a fractional part</a:t>
            </a:r>
            <a:r>
              <a:rPr lang="en-US" altLang="en-US" dirty="0" smtClean="0"/>
              <a:t>.</a:t>
            </a:r>
          </a:p>
          <a:p>
            <a:pPr lvl="1"/>
            <a:r>
              <a:rPr lang="en-US" altLang="en-US" dirty="0" smtClean="0"/>
              <a:t>Example: 14.3 </a:t>
            </a:r>
            <a:r>
              <a:rPr lang="en-US" altLang="en-US" dirty="0"/>
              <a:t>is a real </a:t>
            </a:r>
            <a:r>
              <a:rPr lang="en-US" altLang="en-US" dirty="0" smtClean="0"/>
              <a:t>number – the integral </a:t>
            </a:r>
            <a:r>
              <a:rPr lang="en-US" altLang="en-US" dirty="0"/>
              <a:t>part is </a:t>
            </a:r>
            <a:r>
              <a:rPr lang="en-US" altLang="en-US" dirty="0" smtClean="0"/>
              <a:t>14 </a:t>
            </a:r>
            <a:r>
              <a:rPr lang="en-US" altLang="en-US" dirty="0"/>
              <a:t>and the fractional part is </a:t>
            </a:r>
            <a:r>
              <a:rPr lang="en-US" altLang="en-US" dirty="0" smtClean="0"/>
              <a:t>3/10</a:t>
            </a:r>
            <a:r>
              <a:rPr lang="en-US" altLang="en-US" dirty="0"/>
              <a:t>. </a:t>
            </a:r>
            <a:endParaRPr lang="en-US" altLang="en-US" dirty="0" smtClean="0"/>
          </a:p>
          <a:p>
            <a:pPr lvl="1"/>
            <a:r>
              <a:rPr lang="en-US" altLang="en-US" dirty="0"/>
              <a:t>Real numbers with very large integral parts or very small fractional parts should not be stored in fixed-point representation</a:t>
            </a:r>
          </a:p>
          <a:p>
            <a:pPr lvl="2"/>
            <a:r>
              <a:rPr lang="en-US" altLang="en-US" dirty="0" smtClean="0"/>
              <a:t>Although </a:t>
            </a:r>
            <a:r>
              <a:rPr lang="en-US" altLang="en-US" dirty="0"/>
              <a:t>a fixed-point representation can be used to represent a real number, the result may not be accurate or it may not have the required precision. </a:t>
            </a:r>
            <a:endParaRPr lang="en-US" altLang="en-US" dirty="0" smtClean="0"/>
          </a:p>
          <a:p>
            <a:pPr lvl="2"/>
            <a:r>
              <a:rPr lang="en-US" dirty="0" smtClean="0"/>
              <a:t>Example 1: </a:t>
            </a:r>
            <a:r>
              <a:rPr lang="en-US" altLang="en-US" i="1" dirty="0" smtClean="0"/>
              <a:t>We </a:t>
            </a:r>
            <a:r>
              <a:rPr lang="en-US" altLang="en-US" i="1" dirty="0"/>
              <a:t>use a fixed-point representation with two digits at the right of the decimal point and fourteen digits at the left of the decimal point, for a total of sixteen </a:t>
            </a:r>
            <a:r>
              <a:rPr lang="en-US" altLang="en-US" i="1" dirty="0" smtClean="0"/>
              <a:t>digits (in </a:t>
            </a:r>
            <a:r>
              <a:rPr lang="en-US" altLang="en-US" i="1" dirty="0"/>
              <a:t>the decimal </a:t>
            </a:r>
            <a:r>
              <a:rPr lang="en-US" altLang="en-US" i="1" dirty="0" smtClean="0"/>
              <a:t>system). </a:t>
            </a:r>
            <a:r>
              <a:rPr lang="en-US" altLang="en-US" i="1" dirty="0"/>
              <a:t>The </a:t>
            </a:r>
            <a:r>
              <a:rPr lang="en-US" altLang="en-US" b="1" i="1" dirty="0"/>
              <a:t>precision</a:t>
            </a:r>
            <a:r>
              <a:rPr lang="en-US" altLang="en-US" i="1" dirty="0"/>
              <a:t> of a real number in this system </a:t>
            </a:r>
            <a:r>
              <a:rPr lang="en-US" altLang="en-US" b="1" i="1" dirty="0"/>
              <a:t>is lost </a:t>
            </a:r>
            <a:r>
              <a:rPr lang="en-US" altLang="en-US" i="1" dirty="0"/>
              <a:t>if we try to represent a decimal number such as </a:t>
            </a:r>
            <a:r>
              <a:rPr lang="en-US" altLang="en-US" i="1" dirty="0" smtClean="0"/>
              <a:t>1.00234 because </a:t>
            </a:r>
            <a:r>
              <a:rPr lang="en-US" altLang="en-US" i="1" dirty="0"/>
              <a:t>the system stores the number as 1.00</a:t>
            </a:r>
            <a:r>
              <a:rPr lang="en-US" altLang="en-US" i="1" dirty="0" smtClean="0"/>
              <a:t>.</a:t>
            </a:r>
          </a:p>
        </p:txBody>
      </p:sp>
    </p:spTree>
    <p:extLst>
      <p:ext uri="{BB962C8B-B14F-4D97-AF65-F5344CB8AC3E}">
        <p14:creationId xmlns:p14="http://schemas.microsoft.com/office/powerpoint/2010/main" val="3655152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rPr>
              <a:t>Storing </a:t>
            </a:r>
            <a:r>
              <a:rPr lang="en-US" altLang="en-US" dirty="0" smtClean="0">
                <a:solidFill>
                  <a:schemeClr val="tx2"/>
                </a:solidFill>
              </a:rPr>
              <a:t>reals</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altLang="en-US" dirty="0"/>
              <a:t>A real is a number with an integral part and a fractional part</a:t>
            </a:r>
            <a:r>
              <a:rPr lang="en-US" altLang="en-US" dirty="0" smtClean="0"/>
              <a:t>.</a:t>
            </a:r>
          </a:p>
          <a:p>
            <a:pPr lvl="1"/>
            <a:r>
              <a:rPr lang="en-US" altLang="en-US" dirty="0" smtClean="0"/>
              <a:t>Example: 14.3 </a:t>
            </a:r>
            <a:r>
              <a:rPr lang="en-US" altLang="en-US" dirty="0"/>
              <a:t>is a real </a:t>
            </a:r>
            <a:r>
              <a:rPr lang="en-US" altLang="en-US" dirty="0" smtClean="0"/>
              <a:t>number – the integral </a:t>
            </a:r>
            <a:r>
              <a:rPr lang="en-US" altLang="en-US" dirty="0"/>
              <a:t>part is </a:t>
            </a:r>
            <a:r>
              <a:rPr lang="en-US" altLang="en-US" dirty="0" smtClean="0"/>
              <a:t>14 </a:t>
            </a:r>
            <a:r>
              <a:rPr lang="en-US" altLang="en-US" dirty="0"/>
              <a:t>and the fractional part is </a:t>
            </a:r>
            <a:r>
              <a:rPr lang="en-US" altLang="en-US" dirty="0" smtClean="0"/>
              <a:t>3/10</a:t>
            </a:r>
            <a:r>
              <a:rPr lang="en-US" altLang="en-US" dirty="0"/>
              <a:t>. </a:t>
            </a:r>
            <a:endParaRPr lang="en-US" altLang="en-US" dirty="0" smtClean="0"/>
          </a:p>
          <a:p>
            <a:pPr lvl="1"/>
            <a:r>
              <a:rPr lang="en-US" altLang="en-US" dirty="0"/>
              <a:t>Real numbers with very large integral parts or very small fractional parts should not be stored in fixed-point representation</a:t>
            </a:r>
          </a:p>
          <a:p>
            <a:pPr lvl="2"/>
            <a:r>
              <a:rPr lang="en-US" altLang="en-US" dirty="0" smtClean="0"/>
              <a:t>Although </a:t>
            </a:r>
            <a:r>
              <a:rPr lang="en-US" altLang="en-US" dirty="0"/>
              <a:t>a fixed-point representation can be used to represent a real number, the result may not be accurate or it may not have the required precision. </a:t>
            </a:r>
            <a:endParaRPr lang="en-US" altLang="en-US" dirty="0" smtClean="0"/>
          </a:p>
          <a:p>
            <a:pPr lvl="2"/>
            <a:r>
              <a:rPr lang="en-US" dirty="0"/>
              <a:t>Example 2: </a:t>
            </a:r>
            <a:r>
              <a:rPr lang="en-US" i="1" dirty="0" smtClean="0"/>
              <a:t>W</a:t>
            </a:r>
            <a:r>
              <a:rPr lang="en-US" altLang="en-US" i="1" dirty="0" smtClean="0"/>
              <a:t>e </a:t>
            </a:r>
            <a:r>
              <a:rPr lang="en-US" altLang="en-US" i="1" dirty="0"/>
              <a:t>use a fixed-point representation with six digits to the right of the decimal point and ten digits for the left of the decimal point, for a total of sixteen </a:t>
            </a:r>
            <a:r>
              <a:rPr lang="en-US" altLang="en-US" i="1" dirty="0" smtClean="0"/>
              <a:t>digits (</a:t>
            </a:r>
            <a:r>
              <a:rPr lang="en-US" altLang="en-US" i="1" dirty="0"/>
              <a:t>In the decimal </a:t>
            </a:r>
            <a:r>
              <a:rPr lang="en-US" altLang="en-US" i="1" dirty="0" smtClean="0"/>
              <a:t>system). </a:t>
            </a:r>
            <a:r>
              <a:rPr lang="en-US" altLang="en-US" i="1" dirty="0"/>
              <a:t>The </a:t>
            </a:r>
            <a:r>
              <a:rPr lang="en-US" altLang="en-US" b="1" i="1" dirty="0"/>
              <a:t>accuracy</a:t>
            </a:r>
            <a:r>
              <a:rPr lang="en-US" altLang="en-US" i="1" dirty="0"/>
              <a:t> of a real number in this system </a:t>
            </a:r>
            <a:r>
              <a:rPr lang="en-US" altLang="en-US" b="1" i="1" dirty="0"/>
              <a:t>is lost </a:t>
            </a:r>
            <a:r>
              <a:rPr lang="en-US" altLang="en-US" i="1" dirty="0"/>
              <a:t>if we try to represent a decimal number such as 236154302345.00. The system stores the number as </a:t>
            </a:r>
            <a:r>
              <a:rPr lang="en-US" altLang="en-US" i="1" dirty="0" smtClean="0"/>
              <a:t>6154302345.00 because the </a:t>
            </a:r>
            <a:r>
              <a:rPr lang="en-US" altLang="en-US" i="1" dirty="0"/>
              <a:t>integral part is much smaller than it should be.</a:t>
            </a:r>
          </a:p>
        </p:txBody>
      </p:sp>
    </p:spTree>
    <p:extLst>
      <p:ext uri="{BB962C8B-B14F-4D97-AF65-F5344CB8AC3E}">
        <p14:creationId xmlns:p14="http://schemas.microsoft.com/office/powerpoint/2010/main" val="255770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rPr>
              <a:t>Floating-point </a:t>
            </a:r>
            <a:r>
              <a:rPr lang="en-US" altLang="en-US" dirty="0" smtClean="0">
                <a:solidFill>
                  <a:schemeClr val="tx2"/>
                </a:solidFill>
              </a:rPr>
              <a:t>representation</a:t>
            </a:r>
            <a:endParaRPr lang="en-US" dirty="0">
              <a:solidFill>
                <a:schemeClr val="tx2"/>
              </a:solidFill>
            </a:endParaRPr>
          </a:p>
        </p:txBody>
      </p:sp>
      <p:sp>
        <p:nvSpPr>
          <p:cNvPr id="3" name="Content Placeholder 2"/>
          <p:cNvSpPr>
            <a:spLocks noGrp="1"/>
          </p:cNvSpPr>
          <p:nvPr>
            <p:ph idx="1"/>
          </p:nvPr>
        </p:nvSpPr>
        <p:spPr/>
        <p:txBody>
          <a:bodyPr/>
          <a:lstStyle/>
          <a:p>
            <a:r>
              <a:rPr lang="en-US" altLang="en-US" dirty="0"/>
              <a:t>The solution for maintaining accuracy or precision is to use </a:t>
            </a:r>
            <a:r>
              <a:rPr lang="en-US" altLang="en-US" i="1" dirty="0"/>
              <a:t>floating-point representation</a:t>
            </a:r>
            <a:r>
              <a:rPr lang="en-US" altLang="en-US" dirty="0"/>
              <a:t>. </a:t>
            </a:r>
          </a:p>
          <a:p>
            <a:pPr lvl="1"/>
            <a:r>
              <a:rPr lang="en-US" altLang="en-US" dirty="0"/>
              <a:t>A floating point representation of a number is made up of three parts: a sign, a shifter and a fixed-point number</a:t>
            </a:r>
            <a:r>
              <a:rPr lang="en-US" altLang="en-US" dirty="0" smtClean="0"/>
              <a:t>.</a:t>
            </a:r>
          </a:p>
          <a:p>
            <a:pPr lvl="1"/>
            <a:endParaRPr lang="en-US" altLang="en-US" dirty="0"/>
          </a:p>
          <a:p>
            <a:pPr lvl="1"/>
            <a:endParaRPr lang="en-US" altLang="en-US" dirty="0" smtClean="0"/>
          </a:p>
          <a:p>
            <a:pPr lvl="1"/>
            <a:endParaRPr lang="en-US" altLang="en-US" dirty="0"/>
          </a:p>
          <a:p>
            <a:pPr lvl="1"/>
            <a:r>
              <a:rPr lang="en-US" altLang="en-US" dirty="0" smtClean="0"/>
              <a:t>Example (decimal numbers):</a:t>
            </a:r>
            <a:endParaRPr lang="en-US" altLang="en-US" dirty="0"/>
          </a:p>
          <a:p>
            <a:endParaRPr lang="en-US"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412" y="3048000"/>
            <a:ext cx="5667375" cy="90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8812" y="4876800"/>
            <a:ext cx="729615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ine Callout 3 4"/>
          <p:cNvSpPr/>
          <p:nvPr/>
        </p:nvSpPr>
        <p:spPr>
          <a:xfrm>
            <a:off x="5140324" y="6248400"/>
            <a:ext cx="877888" cy="457200"/>
          </a:xfrm>
          <a:prstGeom prst="borderCallout3">
            <a:avLst>
              <a:gd name="adj1" fmla="val 18750"/>
              <a:gd name="adj2" fmla="val -8333"/>
              <a:gd name="adj3" fmla="val 18750"/>
              <a:gd name="adj4" fmla="val -16667"/>
              <a:gd name="adj5" fmla="val -58333"/>
              <a:gd name="adj6" fmla="val -7052"/>
              <a:gd name="adj7" fmla="val -113426"/>
              <a:gd name="adj8" fmla="val 99385"/>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accent4">
                    <a:lumMod val="75000"/>
                  </a:schemeClr>
                </a:solidFill>
              </a:rPr>
              <a:t>sign</a:t>
            </a:r>
            <a:endParaRPr lang="en-US" b="1" i="1" dirty="0">
              <a:solidFill>
                <a:schemeClr val="accent4">
                  <a:lumMod val="75000"/>
                </a:schemeClr>
              </a:solidFill>
            </a:endParaRPr>
          </a:p>
        </p:txBody>
      </p:sp>
      <p:sp>
        <p:nvSpPr>
          <p:cNvPr id="9" name="Line Callout 3 8"/>
          <p:cNvSpPr/>
          <p:nvPr/>
        </p:nvSpPr>
        <p:spPr>
          <a:xfrm>
            <a:off x="6816724" y="6248400"/>
            <a:ext cx="2020888" cy="457200"/>
          </a:xfrm>
          <a:prstGeom prst="borderCallout3">
            <a:avLst>
              <a:gd name="adj1" fmla="val 18750"/>
              <a:gd name="adj2" fmla="val -8333"/>
              <a:gd name="adj3" fmla="val 18750"/>
              <a:gd name="adj4" fmla="val -16667"/>
              <a:gd name="adj5" fmla="val -58333"/>
              <a:gd name="adj6" fmla="val -7052"/>
              <a:gd name="adj7" fmla="val -103009"/>
              <a:gd name="adj8" fmla="val -1603"/>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accent4">
                    <a:lumMod val="75000"/>
                  </a:schemeClr>
                </a:solidFill>
              </a:rPr>
              <a:t>Fixed-point part</a:t>
            </a:r>
            <a:endParaRPr lang="en-US" b="1" i="1" dirty="0">
              <a:solidFill>
                <a:schemeClr val="accent4">
                  <a:lumMod val="75000"/>
                </a:schemeClr>
              </a:solidFill>
            </a:endParaRPr>
          </a:p>
        </p:txBody>
      </p:sp>
      <p:sp>
        <p:nvSpPr>
          <p:cNvPr id="12" name="Line Callout 3 11"/>
          <p:cNvSpPr/>
          <p:nvPr/>
        </p:nvSpPr>
        <p:spPr>
          <a:xfrm>
            <a:off x="9447212" y="6248400"/>
            <a:ext cx="1047750" cy="457200"/>
          </a:xfrm>
          <a:prstGeom prst="borderCallout3">
            <a:avLst>
              <a:gd name="adj1" fmla="val 18750"/>
              <a:gd name="adj2" fmla="val -8333"/>
              <a:gd name="adj3" fmla="val -31250"/>
              <a:gd name="adj4" fmla="val -10540"/>
              <a:gd name="adj5" fmla="val -93750"/>
              <a:gd name="adj6" fmla="val -33446"/>
              <a:gd name="adj7" fmla="val -140509"/>
              <a:gd name="adj8" fmla="val -147520"/>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smtClean="0">
                <a:solidFill>
                  <a:schemeClr val="accent4">
                    <a:lumMod val="75000"/>
                  </a:schemeClr>
                </a:solidFill>
              </a:rPr>
              <a:t>shifter</a:t>
            </a:r>
            <a:endParaRPr lang="en-US" b="1" i="1" dirty="0">
              <a:solidFill>
                <a:schemeClr val="accent4">
                  <a:lumMod val="75000"/>
                </a:schemeClr>
              </a:solidFill>
            </a:endParaRPr>
          </a:p>
        </p:txBody>
      </p:sp>
      <p:sp>
        <p:nvSpPr>
          <p:cNvPr id="6" name="Rectangle 5"/>
          <p:cNvSpPr/>
          <p:nvPr/>
        </p:nvSpPr>
        <p:spPr>
          <a:xfrm>
            <a:off x="6018212" y="5562600"/>
            <a:ext cx="228600" cy="228600"/>
          </a:xfrm>
          <a:prstGeom prst="rect">
            <a:avLst/>
          </a:prstGeom>
          <a:solidFill>
            <a:schemeClr val="accent4">
              <a:lumMod val="75000"/>
              <a:alpha val="4300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627812" y="5486400"/>
            <a:ext cx="584201" cy="361950"/>
          </a:xfrm>
          <a:prstGeom prst="rect">
            <a:avLst/>
          </a:prstGeom>
          <a:solidFill>
            <a:schemeClr val="accent4">
              <a:lumMod val="75000"/>
              <a:alpha val="4300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644606" y="5481635"/>
            <a:ext cx="228600" cy="180975"/>
          </a:xfrm>
          <a:prstGeom prst="rect">
            <a:avLst/>
          </a:prstGeom>
          <a:solidFill>
            <a:schemeClr val="accent4">
              <a:lumMod val="75000"/>
              <a:alpha val="4300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517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P spid="6"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rPr>
              <a:t>Floating-point </a:t>
            </a:r>
            <a:r>
              <a:rPr lang="en-US" altLang="en-US" dirty="0" smtClean="0">
                <a:solidFill>
                  <a:schemeClr val="tx2"/>
                </a:solidFill>
              </a:rPr>
              <a:t>representation</a:t>
            </a:r>
            <a:endParaRPr lang="en-US" dirty="0">
              <a:solidFill>
                <a:schemeClr val="tx2"/>
              </a:solidFill>
            </a:endParaRPr>
          </a:p>
        </p:txBody>
      </p:sp>
      <p:sp>
        <p:nvSpPr>
          <p:cNvPr id="3" name="Content Placeholder 2"/>
          <p:cNvSpPr>
            <a:spLocks noGrp="1"/>
          </p:cNvSpPr>
          <p:nvPr>
            <p:ph idx="1"/>
          </p:nvPr>
        </p:nvSpPr>
        <p:spPr/>
        <p:txBody>
          <a:bodyPr/>
          <a:lstStyle/>
          <a:p>
            <a:r>
              <a:rPr lang="en-US" altLang="en-US" dirty="0"/>
              <a:t>The solution for maintaining accuracy or precision is to use </a:t>
            </a:r>
            <a:r>
              <a:rPr lang="en-US" altLang="en-US" i="1" dirty="0"/>
              <a:t>floating-point representation</a:t>
            </a:r>
            <a:r>
              <a:rPr lang="en-US" altLang="en-US" dirty="0"/>
              <a:t>. </a:t>
            </a:r>
          </a:p>
          <a:p>
            <a:pPr lvl="1"/>
            <a:r>
              <a:rPr lang="en-US" altLang="en-US" dirty="0"/>
              <a:t>A floating point representation of a number is made up of three parts: a sign, a shifter and a fixed-point number</a:t>
            </a:r>
            <a:r>
              <a:rPr lang="en-US" altLang="en-US" dirty="0" smtClean="0"/>
              <a:t>.</a:t>
            </a:r>
          </a:p>
          <a:p>
            <a:pPr lvl="1"/>
            <a:endParaRPr lang="en-US" altLang="en-US" dirty="0"/>
          </a:p>
          <a:p>
            <a:pPr lvl="1"/>
            <a:endParaRPr lang="en-US" altLang="en-US" dirty="0" smtClean="0"/>
          </a:p>
          <a:p>
            <a:pPr lvl="1"/>
            <a:endParaRPr lang="en-US" altLang="en-US" dirty="0"/>
          </a:p>
          <a:p>
            <a:pPr lvl="1"/>
            <a:r>
              <a:rPr lang="en-US" altLang="en-US" dirty="0" smtClean="0"/>
              <a:t>Example (decimal numbers):</a:t>
            </a:r>
            <a:endParaRPr lang="en-US" altLang="en-US" dirty="0"/>
          </a:p>
          <a:p>
            <a:endParaRPr lang="en-US"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412" y="3048000"/>
            <a:ext cx="5667375" cy="90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612" y="5029200"/>
            <a:ext cx="620077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792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rPr>
              <a:t>Floating-point </a:t>
            </a:r>
            <a:r>
              <a:rPr lang="en-US" altLang="en-US" dirty="0" smtClean="0">
                <a:solidFill>
                  <a:schemeClr val="tx2"/>
                </a:solidFill>
              </a:rPr>
              <a:t>representation</a:t>
            </a:r>
            <a:endParaRPr lang="en-US" dirty="0">
              <a:solidFill>
                <a:schemeClr val="tx2"/>
              </a:solidFill>
            </a:endParaRPr>
          </a:p>
        </p:txBody>
      </p:sp>
      <p:sp>
        <p:nvSpPr>
          <p:cNvPr id="3" name="Content Placeholder 2"/>
          <p:cNvSpPr>
            <a:spLocks noGrp="1"/>
          </p:cNvSpPr>
          <p:nvPr>
            <p:ph idx="1"/>
          </p:nvPr>
        </p:nvSpPr>
        <p:spPr/>
        <p:txBody>
          <a:bodyPr/>
          <a:lstStyle/>
          <a:p>
            <a:r>
              <a:rPr lang="en-US" altLang="en-US" dirty="0"/>
              <a:t>The solution for maintaining accuracy or precision is to use </a:t>
            </a:r>
            <a:r>
              <a:rPr lang="en-US" altLang="en-US" i="1" dirty="0"/>
              <a:t>floating-point representation</a:t>
            </a:r>
            <a:r>
              <a:rPr lang="en-US" altLang="en-US" dirty="0"/>
              <a:t>. </a:t>
            </a:r>
          </a:p>
          <a:p>
            <a:pPr lvl="1"/>
            <a:r>
              <a:rPr lang="en-US" altLang="en-US" dirty="0"/>
              <a:t>A floating point representation of a number is made up of three parts: a sign, a shifter and a fixed-point number</a:t>
            </a:r>
            <a:r>
              <a:rPr lang="en-US" altLang="en-US" dirty="0" smtClean="0"/>
              <a:t>.</a:t>
            </a:r>
          </a:p>
          <a:p>
            <a:pPr lvl="1"/>
            <a:endParaRPr lang="en-US" altLang="en-US" dirty="0"/>
          </a:p>
          <a:p>
            <a:pPr lvl="1"/>
            <a:endParaRPr lang="en-US" altLang="en-US" dirty="0" smtClean="0"/>
          </a:p>
          <a:p>
            <a:pPr lvl="1"/>
            <a:endParaRPr lang="en-US" altLang="en-US" dirty="0"/>
          </a:p>
          <a:p>
            <a:pPr lvl="1"/>
            <a:r>
              <a:rPr lang="en-US" altLang="en-US" dirty="0" smtClean="0"/>
              <a:t>Example (binary numbers):</a:t>
            </a:r>
            <a:endParaRPr lang="en-US" altLang="en-US" dirty="0"/>
          </a:p>
          <a:p>
            <a:endParaRPr lang="en-US"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9412" y="3048000"/>
            <a:ext cx="5667375" cy="90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9412" y="4863856"/>
            <a:ext cx="7219950" cy="1865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847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solidFill>
                  <a:schemeClr val="tx2"/>
                </a:solidFill>
              </a:rPr>
              <a:t>Normalization</a:t>
            </a:r>
            <a:endParaRPr lang="en-US" dirty="0">
              <a:solidFill>
                <a:schemeClr val="tx2"/>
              </a:solidFill>
            </a:endParaRPr>
          </a:p>
        </p:txBody>
      </p:sp>
      <p:sp>
        <p:nvSpPr>
          <p:cNvPr id="3" name="Content Placeholder 2"/>
          <p:cNvSpPr>
            <a:spLocks noGrp="1"/>
          </p:cNvSpPr>
          <p:nvPr>
            <p:ph idx="1"/>
          </p:nvPr>
        </p:nvSpPr>
        <p:spPr/>
        <p:txBody>
          <a:bodyPr/>
          <a:lstStyle/>
          <a:p>
            <a:r>
              <a:rPr lang="en-US" altLang="en-US" dirty="0"/>
              <a:t>To make the fixed part of the representation uniform, both the scientific method (for the decimal system) and the floating-point method (for the binary system) use only one non-zero digit on the left of the decimal point. </a:t>
            </a:r>
            <a:endParaRPr lang="en-US" altLang="en-US" dirty="0" smtClean="0"/>
          </a:p>
          <a:p>
            <a:pPr lvl="1"/>
            <a:r>
              <a:rPr lang="en-US" altLang="en-US" dirty="0" smtClean="0"/>
              <a:t>This </a:t>
            </a:r>
            <a:r>
              <a:rPr lang="en-US" altLang="en-US" dirty="0"/>
              <a:t>is called </a:t>
            </a:r>
            <a:r>
              <a:rPr lang="en-US" altLang="en-US" b="1" i="1" dirty="0"/>
              <a:t>normalization</a:t>
            </a:r>
            <a:r>
              <a:rPr lang="en-US" altLang="en-US" dirty="0"/>
              <a:t>.</a:t>
            </a:r>
            <a:r>
              <a:rPr lang="en-US" altLang="en-US" dirty="0">
                <a:solidFill>
                  <a:schemeClr val="folHlink"/>
                </a:solidFill>
              </a:rPr>
              <a:t> </a:t>
            </a:r>
            <a:endParaRPr lang="en-US" altLang="en-US" dirty="0" smtClean="0">
              <a:solidFill>
                <a:schemeClr val="folHlink"/>
              </a:solidFill>
            </a:endParaRPr>
          </a:p>
          <a:p>
            <a:pPr lvl="1"/>
            <a:r>
              <a:rPr lang="en-US" altLang="en-US" dirty="0" smtClean="0"/>
              <a:t>In </a:t>
            </a:r>
            <a:r>
              <a:rPr lang="en-US" altLang="en-US" dirty="0"/>
              <a:t>the decimal system this digit can be 1 to 9, while in the binary system it can only be 1. In the following, d is a non-zero digit, x is a digit, and y is either 0 or 1.</a:t>
            </a:r>
          </a:p>
          <a:p>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8517" y="4876800"/>
            <a:ext cx="8162925" cy="1076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411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solidFill>
                  <a:schemeClr val="tx2"/>
                </a:solidFill>
              </a:rPr>
              <a:t>Normalization</a:t>
            </a:r>
            <a:endParaRPr lang="en-US" dirty="0">
              <a:solidFill>
                <a:schemeClr val="tx2"/>
              </a:solidFill>
            </a:endParaRPr>
          </a:p>
        </p:txBody>
      </p:sp>
      <p:sp>
        <p:nvSpPr>
          <p:cNvPr id="3" name="Content Placeholder 2"/>
          <p:cNvSpPr>
            <a:spLocks noGrp="1"/>
          </p:cNvSpPr>
          <p:nvPr>
            <p:ph idx="1"/>
          </p:nvPr>
        </p:nvSpPr>
        <p:spPr/>
        <p:txBody>
          <a:bodyPr/>
          <a:lstStyle/>
          <a:p>
            <a:r>
              <a:rPr lang="en-US" altLang="en-US" dirty="0"/>
              <a:t>Note that the point and the bit 1 to the left of the fixed-point section are not stored—they are implicit</a:t>
            </a:r>
            <a:r>
              <a:rPr lang="en-US" altLang="en-US" dirty="0" smtClean="0"/>
              <a:t>.</a:t>
            </a:r>
          </a:p>
          <a:p>
            <a:pPr lvl="1"/>
            <a:r>
              <a:rPr lang="en-US" altLang="en-US" dirty="0"/>
              <a:t>The mantissa is a fractional part that, together with the sign, is treated like an integer stored in sign-and-magnitude representation.</a:t>
            </a:r>
          </a:p>
          <a:p>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012" y="3200400"/>
            <a:ext cx="5286375" cy="166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8847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rrowheads="1"/>
          </p:cNvSpPr>
          <p:nvPr>
            <p:ph type="title" idx="4294967295"/>
          </p:nvPr>
        </p:nvSpPr>
        <p:spPr>
          <a:xfrm>
            <a:off x="1065212" y="177800"/>
            <a:ext cx="10311025" cy="724915"/>
          </a:xfrm>
          <a:prstGeom prst="rect">
            <a:avLst/>
          </a:prstGeom>
        </p:spPr>
        <p:txBody>
          <a:bodyPr/>
          <a:lstStyle/>
          <a:p>
            <a:pPr eaLnBrk="1" hangingPunct="1">
              <a:defRPr/>
            </a:pPr>
            <a:r>
              <a:rPr lang="en-US" smtClean="0"/>
              <a:t>Readings</a:t>
            </a:r>
          </a:p>
        </p:txBody>
      </p:sp>
      <p:sp>
        <p:nvSpPr>
          <p:cNvPr id="126979" name="Rectangle 3"/>
          <p:cNvSpPr>
            <a:spLocks noGrp="1" noChangeArrowheads="1"/>
          </p:cNvSpPr>
          <p:nvPr>
            <p:ph type="body" idx="1"/>
          </p:nvPr>
        </p:nvSpPr>
        <p:spPr>
          <a:xfrm>
            <a:off x="1141411" y="1143001"/>
            <a:ext cx="10535639" cy="5310188"/>
          </a:xfrm>
        </p:spPr>
        <p:txBody>
          <a:bodyPr>
            <a:normAutofit/>
          </a:bodyPr>
          <a:lstStyle/>
          <a:p>
            <a:pPr eaLnBrk="1" hangingPunct="1">
              <a:lnSpc>
                <a:spcPct val="90000"/>
              </a:lnSpc>
              <a:defRPr/>
            </a:pPr>
            <a:r>
              <a:rPr lang="en-US" sz="2800" dirty="0" smtClean="0"/>
              <a:t>Textbooks:</a:t>
            </a:r>
            <a:r>
              <a:rPr lang="en-US" sz="2800" b="1" dirty="0" smtClean="0"/>
              <a:t> </a:t>
            </a:r>
          </a:p>
          <a:p>
            <a:pPr lvl="1">
              <a:defRPr/>
            </a:pPr>
            <a:r>
              <a:rPr lang="en-US" dirty="0" smtClean="0"/>
              <a:t>P. </a:t>
            </a:r>
            <a:r>
              <a:rPr lang="en-US" dirty="0"/>
              <a:t>van Roy, </a:t>
            </a:r>
            <a:r>
              <a:rPr lang="en-US" dirty="0" smtClean="0"/>
              <a:t>S. </a:t>
            </a:r>
            <a:r>
              <a:rPr lang="en-US" dirty="0" err="1"/>
              <a:t>Haridi</a:t>
            </a:r>
            <a:r>
              <a:rPr lang="en-US" dirty="0"/>
              <a:t>, </a:t>
            </a:r>
            <a:r>
              <a:rPr lang="en-US" dirty="0" smtClean="0"/>
              <a:t>“Concepts</a:t>
            </a:r>
            <a:r>
              <a:rPr lang="en-US" dirty="0"/>
              <a:t>, Techniques, and Models of Computer </a:t>
            </a:r>
            <a:r>
              <a:rPr lang="en-US" dirty="0" smtClean="0"/>
              <a:t>Programming”</a:t>
            </a:r>
            <a:endParaRPr lang="en-US" dirty="0"/>
          </a:p>
          <a:p>
            <a:pPr lvl="1">
              <a:defRPr/>
            </a:pPr>
            <a:r>
              <a:rPr lang="en-US" dirty="0" smtClean="0"/>
              <a:t>R. W</a:t>
            </a:r>
            <a:r>
              <a:rPr lang="en-US" dirty="0"/>
              <a:t>. </a:t>
            </a:r>
            <a:r>
              <a:rPr lang="en-US" dirty="0" err="1" smtClean="0"/>
              <a:t>Sebesta</a:t>
            </a:r>
            <a:r>
              <a:rPr lang="en-US" dirty="0" smtClean="0"/>
              <a:t>, “Concepts of Programming Languages,” 10</a:t>
            </a:r>
            <a:r>
              <a:rPr lang="en-US" baseline="30000" dirty="0" smtClean="0"/>
              <a:t>th</a:t>
            </a:r>
            <a:r>
              <a:rPr lang="en-US" dirty="0" smtClean="0"/>
              <a:t> edition</a:t>
            </a:r>
          </a:p>
          <a:p>
            <a:pPr lvl="1">
              <a:defRPr/>
            </a:pPr>
            <a:r>
              <a:rPr lang="en-US" dirty="0"/>
              <a:t>K. C. Louden, K. A. Lambert, “Programming Languages: Principles and Practice”, 3rd Edition</a:t>
            </a:r>
          </a:p>
          <a:p>
            <a:pPr eaLnBrk="1" hangingPunct="1">
              <a:lnSpc>
                <a:spcPct val="90000"/>
              </a:lnSpc>
              <a:spcBef>
                <a:spcPct val="40000"/>
              </a:spcBef>
              <a:defRPr/>
            </a:pPr>
            <a:endParaRPr lang="en-US" sz="2800" dirty="0" smtClean="0"/>
          </a:p>
          <a:p>
            <a:pPr eaLnBrk="1" hangingPunct="1">
              <a:lnSpc>
                <a:spcPct val="90000"/>
              </a:lnSpc>
              <a:spcBef>
                <a:spcPct val="40000"/>
              </a:spcBef>
              <a:defRPr/>
            </a:pPr>
            <a:r>
              <a:rPr lang="en-US" sz="2800" dirty="0" smtClean="0"/>
              <a:t>Additional readings: </a:t>
            </a:r>
          </a:p>
          <a:p>
            <a:pPr lvl="1" eaLnBrk="1" hangingPunct="1">
              <a:lnSpc>
                <a:spcPct val="90000"/>
              </a:lnSpc>
              <a:defRPr/>
            </a:pPr>
            <a:r>
              <a:rPr lang="en-US" sz="2400" dirty="0" smtClean="0"/>
              <a:t>All books and papers about …</a:t>
            </a:r>
          </a:p>
        </p:txBody>
      </p:sp>
    </p:spTree>
    <p:extLst>
      <p:ext uri="{BB962C8B-B14F-4D97-AF65-F5344CB8AC3E}">
        <p14:creationId xmlns:p14="http://schemas.microsoft.com/office/powerpoint/2010/main" val="2069483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rPr>
              <a:t>Excess </a:t>
            </a:r>
            <a:r>
              <a:rPr lang="en-US" altLang="en-US" dirty="0" smtClean="0">
                <a:solidFill>
                  <a:schemeClr val="tx2"/>
                </a:solidFill>
              </a:rPr>
              <a:t>System</a:t>
            </a:r>
            <a:endParaRPr lang="en-US" dirty="0">
              <a:solidFill>
                <a:schemeClr val="tx2"/>
              </a:solidFill>
            </a:endParaRPr>
          </a:p>
        </p:txBody>
      </p:sp>
      <p:sp>
        <p:nvSpPr>
          <p:cNvPr id="3" name="Content Placeholder 2"/>
          <p:cNvSpPr>
            <a:spLocks noGrp="1"/>
          </p:cNvSpPr>
          <p:nvPr>
            <p:ph idx="1"/>
          </p:nvPr>
        </p:nvSpPr>
        <p:spPr/>
        <p:txBody>
          <a:bodyPr>
            <a:normAutofit lnSpcReduction="10000"/>
          </a:bodyPr>
          <a:lstStyle/>
          <a:p>
            <a:r>
              <a:rPr lang="en-US" altLang="en-US" dirty="0"/>
              <a:t>The exponent, the power that shows how many bits the decimal point should be moved to the left or right, is a signed number. </a:t>
            </a:r>
            <a:endParaRPr lang="en-US" altLang="en-US" dirty="0" smtClean="0"/>
          </a:p>
          <a:p>
            <a:pPr lvl="1"/>
            <a:r>
              <a:rPr lang="en-US" altLang="en-US" dirty="0" smtClean="0"/>
              <a:t>Although </a:t>
            </a:r>
            <a:r>
              <a:rPr lang="en-US" altLang="en-US" dirty="0"/>
              <a:t>this could have been stored using two’s complement representation, a new representation, called the </a:t>
            </a:r>
            <a:r>
              <a:rPr lang="en-US" altLang="en-US" b="1" dirty="0"/>
              <a:t>Excess system</a:t>
            </a:r>
            <a:r>
              <a:rPr lang="en-US" altLang="en-US" dirty="0"/>
              <a:t>, is used instead. </a:t>
            </a:r>
            <a:endParaRPr lang="en-US" altLang="en-US" dirty="0" smtClean="0"/>
          </a:p>
          <a:p>
            <a:r>
              <a:rPr lang="en-US" altLang="en-US" dirty="0" smtClean="0"/>
              <a:t>In </a:t>
            </a:r>
            <a:r>
              <a:rPr lang="en-US" altLang="en-US" dirty="0"/>
              <a:t>the </a:t>
            </a:r>
            <a:r>
              <a:rPr lang="en-US" altLang="en-US" i="1" dirty="0"/>
              <a:t>Excess system</a:t>
            </a:r>
            <a:r>
              <a:rPr lang="en-US" altLang="en-US" dirty="0"/>
              <a:t>, both positive and negative integers are stored as unsigned integers. </a:t>
            </a:r>
            <a:endParaRPr lang="en-US" altLang="en-US" dirty="0" smtClean="0"/>
          </a:p>
          <a:p>
            <a:pPr lvl="1"/>
            <a:r>
              <a:rPr lang="en-US" altLang="en-US" dirty="0" smtClean="0"/>
              <a:t>To </a:t>
            </a:r>
            <a:r>
              <a:rPr lang="en-US" altLang="en-US" dirty="0"/>
              <a:t>represent a positive or negative integer, a positive integer (called a bias) is added to each number to shift them uniformly to the non-negative side. </a:t>
            </a:r>
            <a:endParaRPr lang="en-US" altLang="en-US" dirty="0" smtClean="0"/>
          </a:p>
          <a:p>
            <a:pPr lvl="1"/>
            <a:r>
              <a:rPr lang="en-US" altLang="en-US" dirty="0" smtClean="0"/>
              <a:t>The </a:t>
            </a:r>
            <a:r>
              <a:rPr lang="en-US" altLang="en-US" dirty="0"/>
              <a:t>value of this bias is 2</a:t>
            </a:r>
            <a:r>
              <a:rPr lang="en-US" altLang="en-US" baseline="30000" dirty="0"/>
              <a:t>m−1</a:t>
            </a:r>
            <a:r>
              <a:rPr lang="en-US" altLang="en-US" dirty="0"/>
              <a:t> − 1, where </a:t>
            </a:r>
            <a:r>
              <a:rPr lang="en-US" altLang="en-US" i="1" dirty="0"/>
              <a:t>m</a:t>
            </a:r>
            <a:r>
              <a:rPr lang="en-US" altLang="en-US" dirty="0"/>
              <a:t> is the size of the memory location to store the exponent</a:t>
            </a:r>
            <a:endParaRPr lang="en-US" dirty="0"/>
          </a:p>
        </p:txBody>
      </p:sp>
    </p:spTree>
    <p:extLst>
      <p:ext uri="{BB962C8B-B14F-4D97-AF65-F5344CB8AC3E}">
        <p14:creationId xmlns:p14="http://schemas.microsoft.com/office/powerpoint/2010/main" val="578425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rPr>
              <a:t>Excess </a:t>
            </a:r>
            <a:r>
              <a:rPr lang="en-US" altLang="en-US" dirty="0" smtClean="0">
                <a:solidFill>
                  <a:schemeClr val="tx2"/>
                </a:solidFill>
              </a:rPr>
              <a:t>System</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altLang="en-US" dirty="0" smtClean="0"/>
              <a:t>Example:</a:t>
            </a:r>
          </a:p>
          <a:p>
            <a:pPr lvl="1"/>
            <a:r>
              <a:rPr lang="en-US" altLang="en-US" dirty="0"/>
              <a:t>We can express sixteen integers in a number system with 4-bit allocation. By adding seven units to each integer in this range, we can uniformly translate all integers to the right and make all of them positive without changing the relative position of the integers with respect to each other, as shown in the figure. The new system is referred to as Excess-7, or biased representation with biasing value of 7.</a:t>
            </a:r>
          </a:p>
          <a:p>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689" y="4572000"/>
            <a:ext cx="804862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0318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rPr>
              <a:t>IEEE </a:t>
            </a:r>
            <a:r>
              <a:rPr lang="en-US" altLang="en-US" dirty="0" smtClean="0">
                <a:solidFill>
                  <a:schemeClr val="tx2"/>
                </a:solidFill>
              </a:rPr>
              <a:t>Standard</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t>Single precision (Excess_127)</a:t>
            </a:r>
          </a:p>
          <a:p>
            <a:endParaRPr lang="en-US" dirty="0"/>
          </a:p>
          <a:p>
            <a:endParaRPr lang="en-US" dirty="0" smtClean="0"/>
          </a:p>
          <a:p>
            <a:r>
              <a:rPr lang="en-US" dirty="0" smtClean="0"/>
              <a:t>Double precision (Excess_1023)</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412" y="1864242"/>
            <a:ext cx="667702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5412" y="3705225"/>
            <a:ext cx="833437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65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rPr>
              <a:t>IEEE </a:t>
            </a:r>
            <a:r>
              <a:rPr lang="en-US" altLang="en-US" dirty="0" smtClean="0">
                <a:solidFill>
                  <a:schemeClr val="tx2"/>
                </a:solidFill>
              </a:rPr>
              <a:t>Standard</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t>Example: </a:t>
            </a:r>
            <a:r>
              <a:rPr lang="en-US" altLang="en-US" i="1" dirty="0"/>
              <a:t>Show the Excess_127 (single precision) representation of the decimal number </a:t>
            </a:r>
            <a:r>
              <a:rPr lang="en-US" altLang="en-US" i="1" dirty="0">
                <a:effectLst>
                  <a:outerShdw blurRad="38100" dist="38100" dir="2700000" algn="tl">
                    <a:srgbClr val="000000">
                      <a:alpha val="43137"/>
                    </a:srgbClr>
                  </a:outerShdw>
                </a:effectLst>
              </a:rPr>
              <a:t>–161.875</a:t>
            </a:r>
            <a:r>
              <a:rPr lang="en-US" altLang="en-US" i="1" dirty="0"/>
              <a:t>.</a:t>
            </a:r>
          </a:p>
          <a:p>
            <a:pPr lvl="1" algn="just"/>
            <a:r>
              <a:rPr lang="en-US" altLang="en-US" dirty="0"/>
              <a:t>The sign is negative, so </a:t>
            </a:r>
            <a:r>
              <a:rPr lang="en-US" altLang="en-US" dirty="0">
                <a:effectLst>
                  <a:outerShdw blurRad="38100" dist="38100" dir="2700000" algn="tl">
                    <a:srgbClr val="C0C0C0"/>
                  </a:outerShdw>
                </a:effectLst>
              </a:rPr>
              <a:t>S = 1</a:t>
            </a:r>
            <a:r>
              <a:rPr lang="en-US" altLang="en-US" dirty="0"/>
              <a:t>.</a:t>
            </a:r>
          </a:p>
          <a:p>
            <a:pPr lvl="1" algn="just"/>
            <a:r>
              <a:rPr lang="en-US" altLang="en-US" dirty="0"/>
              <a:t>Decimal to binary transformation: </a:t>
            </a:r>
            <a:r>
              <a:rPr lang="en-US" altLang="en-US" dirty="0">
                <a:effectLst>
                  <a:outerShdw blurRad="38100" dist="38100" dir="2700000" algn="tl">
                    <a:srgbClr val="C0C0C0"/>
                  </a:outerShdw>
                </a:effectLst>
              </a:rPr>
              <a:t>161.875= (10100001.111)</a:t>
            </a:r>
            <a:r>
              <a:rPr lang="en-US" altLang="en-US" baseline="-25000" dirty="0">
                <a:effectLst>
                  <a:outerShdw blurRad="38100" dist="38100" dir="2700000" algn="tl">
                    <a:srgbClr val="C0C0C0"/>
                  </a:outerShdw>
                </a:effectLst>
              </a:rPr>
              <a:t>2</a:t>
            </a:r>
            <a:r>
              <a:rPr lang="en-US" altLang="en-US" dirty="0"/>
              <a:t>.</a:t>
            </a:r>
          </a:p>
          <a:p>
            <a:pPr lvl="1" algn="just"/>
            <a:r>
              <a:rPr lang="en-US" altLang="en-US" dirty="0"/>
              <a:t>Normalization: </a:t>
            </a:r>
            <a:r>
              <a:rPr lang="en-US" altLang="en-US" dirty="0">
                <a:effectLst>
                  <a:outerShdw blurRad="38100" dist="38100" dir="2700000" algn="tl">
                    <a:srgbClr val="C0C0C0"/>
                  </a:outerShdw>
                </a:effectLst>
              </a:rPr>
              <a:t>(10100001.111)</a:t>
            </a:r>
            <a:r>
              <a:rPr lang="en-US" altLang="en-US" baseline="-25000" dirty="0">
                <a:effectLst>
                  <a:outerShdw blurRad="38100" dist="38100" dir="2700000" algn="tl">
                    <a:srgbClr val="C0C0C0"/>
                  </a:outerShdw>
                </a:effectLst>
              </a:rPr>
              <a:t>2</a:t>
            </a:r>
            <a:r>
              <a:rPr lang="en-US" altLang="en-US" dirty="0">
                <a:effectLst>
                  <a:outerShdw blurRad="38100" dist="38100" dir="2700000" algn="tl">
                    <a:srgbClr val="C0C0C0"/>
                  </a:outerShdw>
                </a:effectLst>
              </a:rPr>
              <a:t> = (1.0100001111)</a:t>
            </a:r>
            <a:r>
              <a:rPr lang="en-US" altLang="en-US" baseline="-25000" dirty="0">
                <a:effectLst>
                  <a:outerShdw blurRad="38100" dist="38100" dir="2700000" algn="tl">
                    <a:srgbClr val="C0C0C0"/>
                  </a:outerShdw>
                </a:effectLst>
              </a:rPr>
              <a:t>2</a:t>
            </a:r>
            <a:r>
              <a:rPr lang="en-US" altLang="en-US" dirty="0">
                <a:effectLst>
                  <a:outerShdw blurRad="38100" dist="38100" dir="2700000" algn="tl">
                    <a:srgbClr val="C0C0C0"/>
                  </a:outerShdw>
                </a:effectLst>
              </a:rPr>
              <a:t> × 27</a:t>
            </a:r>
            <a:r>
              <a:rPr lang="en-US" altLang="en-US" dirty="0"/>
              <a:t>.</a:t>
            </a:r>
          </a:p>
          <a:p>
            <a:pPr lvl="1" algn="just"/>
            <a:r>
              <a:rPr lang="en-US" altLang="en-US" dirty="0"/>
              <a:t>E = </a:t>
            </a:r>
            <a:r>
              <a:rPr lang="en-US" altLang="en-US" dirty="0">
                <a:effectLst>
                  <a:outerShdw blurRad="38100" dist="38100" dir="2700000" algn="tl">
                    <a:srgbClr val="C0C0C0"/>
                  </a:outerShdw>
                </a:effectLst>
              </a:rPr>
              <a:t>7 + 127 = 134 = (10000110)</a:t>
            </a:r>
            <a:r>
              <a:rPr lang="en-US" altLang="en-US" baseline="-25000" dirty="0">
                <a:effectLst>
                  <a:outerShdw blurRad="38100" dist="38100" dir="2700000" algn="tl">
                    <a:srgbClr val="C0C0C0"/>
                  </a:outerShdw>
                </a:effectLst>
              </a:rPr>
              <a:t>2</a:t>
            </a:r>
            <a:r>
              <a:rPr lang="en-US" altLang="en-US" dirty="0">
                <a:effectLst>
                  <a:outerShdw blurRad="38100" dist="38100" dir="2700000" algn="tl">
                    <a:srgbClr val="C0C0C0"/>
                  </a:outerShdw>
                </a:effectLst>
              </a:rPr>
              <a:t> and M = (0100001111)</a:t>
            </a:r>
            <a:r>
              <a:rPr lang="en-US" altLang="en-US" baseline="-25000" dirty="0">
                <a:effectLst>
                  <a:outerShdw blurRad="38100" dist="38100" dir="2700000" algn="tl">
                    <a:srgbClr val="C0C0C0"/>
                  </a:outerShdw>
                </a:effectLst>
              </a:rPr>
              <a:t>2</a:t>
            </a:r>
            <a:r>
              <a:rPr lang="en-US" altLang="en-US" dirty="0"/>
              <a:t>.</a:t>
            </a:r>
          </a:p>
          <a:p>
            <a:pPr lvl="1" algn="just"/>
            <a:r>
              <a:rPr lang="en-US" altLang="en-US" dirty="0"/>
              <a:t>Representation</a:t>
            </a:r>
            <a:r>
              <a:rPr lang="en-US" altLang="en-US" dirty="0" smtClean="0"/>
              <a:t>:</a:t>
            </a:r>
          </a:p>
          <a:p>
            <a:pPr lvl="1" algn="just"/>
            <a:endParaRPr lang="en-US" altLang="en-US" dirty="0"/>
          </a:p>
          <a:p>
            <a:pPr lvl="1" algn="just"/>
            <a:endParaRPr lang="en-US" altLang="en-US" dirty="0" smtClean="0"/>
          </a:p>
          <a:p>
            <a:pPr lvl="1" algn="just"/>
            <a:r>
              <a:rPr lang="en-US" altLang="en-US" dirty="0"/>
              <a:t>The number is stored in the computer </a:t>
            </a:r>
            <a:r>
              <a:rPr lang="en-US" altLang="en-US" dirty="0" smtClean="0"/>
              <a:t>as</a:t>
            </a:r>
          </a:p>
          <a:p>
            <a:pPr marL="0" lvl="1" indent="0" algn="ctr">
              <a:spcBef>
                <a:spcPts val="1400"/>
              </a:spcBef>
              <a:buSzPct val="70000"/>
              <a:buNone/>
            </a:pPr>
            <a:r>
              <a:rPr lang="en-US" altLang="en-US" b="1" dirty="0" smtClean="0">
                <a:effectLst>
                  <a:outerShdw blurRad="38100" dist="38100" dir="2700000" algn="tl">
                    <a:srgbClr val="C0C0C0"/>
                  </a:outerShdw>
                </a:effectLst>
              </a:rPr>
              <a:t>11000011010000111100000000000000</a:t>
            </a:r>
            <a:endParaRPr lang="en-US" altLang="en-US" dirty="0"/>
          </a:p>
          <a:p>
            <a:endParaRPr lang="en-US" dirty="0" smtClean="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7412" y="4343400"/>
            <a:ext cx="68389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822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rPr>
              <a:t>IEEE </a:t>
            </a:r>
            <a:r>
              <a:rPr lang="en-US" altLang="en-US" dirty="0" smtClean="0">
                <a:solidFill>
                  <a:schemeClr val="tx2"/>
                </a:solidFill>
              </a:rPr>
              <a:t>Standard</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dirty="0" smtClean="0"/>
              <a:t>Example: </a:t>
            </a:r>
            <a:r>
              <a:rPr lang="en-US" altLang="en-US" i="1" dirty="0"/>
              <a:t>Show the Excess_127 (single precision) representation of the decimal number </a:t>
            </a:r>
            <a:r>
              <a:rPr lang="en-US" altLang="en-US" i="1" dirty="0">
                <a:effectLst>
                  <a:outerShdw blurRad="38100" dist="38100" dir="2700000" algn="tl">
                    <a:srgbClr val="000000">
                      <a:alpha val="43137"/>
                    </a:srgbClr>
                  </a:outerShdw>
                </a:effectLst>
              </a:rPr>
              <a:t>–0.0234375</a:t>
            </a:r>
            <a:r>
              <a:rPr lang="en-US" altLang="en-US" i="1" dirty="0" smtClean="0"/>
              <a:t>.</a:t>
            </a:r>
            <a:endParaRPr lang="en-US" altLang="en-US" i="1" dirty="0"/>
          </a:p>
          <a:p>
            <a:pPr lvl="1" algn="just"/>
            <a:r>
              <a:rPr lang="en-US" altLang="en-US" dirty="0"/>
              <a:t>The sign is negative, so </a:t>
            </a:r>
            <a:r>
              <a:rPr lang="en-US" altLang="en-US" dirty="0">
                <a:effectLst>
                  <a:outerShdw blurRad="38100" dist="38100" dir="2700000" algn="tl">
                    <a:srgbClr val="C0C0C0"/>
                  </a:outerShdw>
                </a:effectLst>
              </a:rPr>
              <a:t>S = 1</a:t>
            </a:r>
            <a:r>
              <a:rPr lang="en-US" altLang="en-US" dirty="0"/>
              <a:t>.</a:t>
            </a:r>
          </a:p>
          <a:p>
            <a:pPr lvl="1" algn="just"/>
            <a:r>
              <a:rPr lang="en-US" altLang="en-US" dirty="0"/>
              <a:t>Decimal to binary transformation: </a:t>
            </a:r>
            <a:r>
              <a:rPr lang="en-US" altLang="en-US" dirty="0">
                <a:effectLst>
                  <a:outerShdw blurRad="38100" dist="38100" dir="2700000" algn="tl">
                    <a:srgbClr val="C0C0C0"/>
                  </a:outerShdw>
                </a:effectLst>
              </a:rPr>
              <a:t>0.0234375 = (0.0000011)</a:t>
            </a:r>
            <a:r>
              <a:rPr lang="en-US" altLang="en-US" baseline="-25000" dirty="0">
                <a:effectLst>
                  <a:outerShdw blurRad="38100" dist="38100" dir="2700000" algn="tl">
                    <a:srgbClr val="C0C0C0"/>
                  </a:outerShdw>
                </a:effectLst>
              </a:rPr>
              <a:t>2</a:t>
            </a:r>
            <a:r>
              <a:rPr lang="en-US" altLang="en-US" dirty="0" smtClean="0"/>
              <a:t>.</a:t>
            </a:r>
            <a:endParaRPr lang="en-US" altLang="en-US" dirty="0"/>
          </a:p>
          <a:p>
            <a:pPr lvl="1" algn="just"/>
            <a:r>
              <a:rPr lang="en-US" altLang="en-US" dirty="0"/>
              <a:t>Normalization: </a:t>
            </a:r>
            <a:r>
              <a:rPr lang="en-US" altLang="en-US" dirty="0">
                <a:effectLst>
                  <a:outerShdw blurRad="38100" dist="38100" dir="2700000" algn="tl">
                    <a:srgbClr val="C0C0C0"/>
                  </a:outerShdw>
                </a:effectLst>
              </a:rPr>
              <a:t>(0.0000011)</a:t>
            </a:r>
            <a:r>
              <a:rPr lang="en-US" altLang="en-US" baseline="-25000" dirty="0">
                <a:effectLst>
                  <a:outerShdw blurRad="38100" dist="38100" dir="2700000" algn="tl">
                    <a:srgbClr val="C0C0C0"/>
                  </a:outerShdw>
                </a:effectLst>
              </a:rPr>
              <a:t>2</a:t>
            </a:r>
            <a:r>
              <a:rPr lang="en-US" altLang="en-US" dirty="0">
                <a:effectLst>
                  <a:outerShdw blurRad="38100" dist="38100" dir="2700000" algn="tl">
                    <a:srgbClr val="C0C0C0"/>
                  </a:outerShdw>
                </a:effectLst>
              </a:rPr>
              <a:t> = (1.1)</a:t>
            </a:r>
            <a:r>
              <a:rPr lang="en-US" altLang="en-US" baseline="-25000" dirty="0">
                <a:effectLst>
                  <a:outerShdw blurRad="38100" dist="38100" dir="2700000" algn="tl">
                    <a:srgbClr val="C0C0C0"/>
                  </a:outerShdw>
                </a:effectLst>
              </a:rPr>
              <a:t>2</a:t>
            </a:r>
            <a:r>
              <a:rPr lang="en-US" altLang="en-US" dirty="0">
                <a:effectLst>
                  <a:outerShdw blurRad="38100" dist="38100" dir="2700000" algn="tl">
                    <a:srgbClr val="C0C0C0"/>
                  </a:outerShdw>
                </a:effectLst>
              </a:rPr>
              <a:t> × 2</a:t>
            </a:r>
            <a:r>
              <a:rPr lang="en-US" altLang="en-US" baseline="30000" dirty="0">
                <a:effectLst>
                  <a:outerShdw blurRad="38100" dist="38100" dir="2700000" algn="tl">
                    <a:srgbClr val="C0C0C0"/>
                  </a:outerShdw>
                </a:effectLst>
              </a:rPr>
              <a:t>−6</a:t>
            </a:r>
            <a:r>
              <a:rPr lang="en-US" altLang="en-US" dirty="0" smtClean="0"/>
              <a:t>.</a:t>
            </a:r>
            <a:endParaRPr lang="en-US" altLang="en-US" dirty="0"/>
          </a:p>
          <a:p>
            <a:pPr lvl="1" algn="just"/>
            <a:r>
              <a:rPr lang="en-US" altLang="en-US" dirty="0"/>
              <a:t>E = </a:t>
            </a:r>
            <a:r>
              <a:rPr lang="en-US" altLang="en-US" dirty="0">
                <a:effectLst>
                  <a:outerShdw blurRad="38100" dist="38100" dir="2700000" algn="tl">
                    <a:srgbClr val="C0C0C0"/>
                  </a:outerShdw>
                </a:effectLst>
              </a:rPr>
              <a:t>–6 + 127 = 121 = (01111001)</a:t>
            </a:r>
            <a:r>
              <a:rPr lang="en-US" altLang="en-US" baseline="-25000" dirty="0">
                <a:effectLst>
                  <a:outerShdw blurRad="38100" dist="38100" dir="2700000" algn="tl">
                    <a:srgbClr val="C0C0C0"/>
                  </a:outerShdw>
                </a:effectLst>
              </a:rPr>
              <a:t>2</a:t>
            </a:r>
            <a:r>
              <a:rPr lang="en-US" altLang="en-US" dirty="0">
                <a:effectLst>
                  <a:outerShdw blurRad="38100" dist="38100" dir="2700000" algn="tl">
                    <a:srgbClr val="C0C0C0"/>
                  </a:outerShdw>
                </a:effectLst>
              </a:rPr>
              <a:t> and M = (1)</a:t>
            </a:r>
            <a:r>
              <a:rPr lang="en-US" altLang="en-US" baseline="-25000" dirty="0">
                <a:effectLst>
                  <a:outerShdw blurRad="38100" dist="38100" dir="2700000" algn="tl">
                    <a:srgbClr val="C0C0C0"/>
                  </a:outerShdw>
                </a:effectLst>
              </a:rPr>
              <a:t>2</a:t>
            </a:r>
            <a:r>
              <a:rPr lang="en-US" altLang="en-US" dirty="0" smtClean="0"/>
              <a:t>.</a:t>
            </a:r>
            <a:endParaRPr lang="en-US" altLang="en-US" dirty="0"/>
          </a:p>
          <a:p>
            <a:pPr lvl="1" algn="just"/>
            <a:r>
              <a:rPr lang="en-US" altLang="en-US" dirty="0"/>
              <a:t>Representation</a:t>
            </a:r>
            <a:r>
              <a:rPr lang="en-US" altLang="en-US" dirty="0" smtClean="0"/>
              <a:t>:</a:t>
            </a:r>
          </a:p>
          <a:p>
            <a:pPr lvl="1" algn="just"/>
            <a:endParaRPr lang="en-US" altLang="en-US" dirty="0"/>
          </a:p>
          <a:p>
            <a:pPr lvl="1" algn="just"/>
            <a:endParaRPr lang="en-US" altLang="en-US" dirty="0" smtClean="0"/>
          </a:p>
          <a:p>
            <a:pPr lvl="1" algn="just"/>
            <a:r>
              <a:rPr lang="en-US" altLang="en-US" dirty="0"/>
              <a:t>The number is stored in the computer </a:t>
            </a:r>
            <a:r>
              <a:rPr lang="en-US" altLang="en-US" dirty="0" smtClean="0"/>
              <a:t>as</a:t>
            </a:r>
          </a:p>
          <a:p>
            <a:pPr marL="0" lvl="1" indent="0" algn="ctr">
              <a:spcBef>
                <a:spcPts val="1400"/>
              </a:spcBef>
              <a:buSzPct val="70000"/>
              <a:buNone/>
            </a:pPr>
            <a:r>
              <a:rPr lang="en-US" altLang="en-US" b="1" dirty="0" smtClean="0">
                <a:effectLst>
                  <a:outerShdw blurRad="38100" dist="38100" dir="2700000" algn="tl">
                    <a:srgbClr val="C0C0C0"/>
                  </a:outerShdw>
                </a:effectLst>
              </a:rPr>
              <a:t>10111100110000000000000000000000</a:t>
            </a:r>
            <a:endParaRPr lang="en-US" altLang="en-US" b="1" dirty="0">
              <a:effectLst>
                <a:outerShdw blurRad="38100" dist="38100" dir="2700000" algn="tl">
                  <a:srgbClr val="C0C0C0"/>
                </a:outerShdw>
              </a:effectLst>
            </a:endParaRPr>
          </a:p>
          <a:p>
            <a:pPr marL="0" lvl="1" indent="0" algn="ctr">
              <a:spcBef>
                <a:spcPts val="1400"/>
              </a:spcBef>
              <a:buSzPct val="70000"/>
              <a:buNone/>
            </a:pPr>
            <a:endParaRPr lang="en-US" altLang="en-US" b="1" dirty="0">
              <a:effectLst>
                <a:outerShdw blurRad="38100" dist="38100" dir="2700000" algn="tl">
                  <a:srgbClr val="C0C0C0"/>
                </a:outerShdw>
              </a:effectLst>
            </a:endParaRPr>
          </a:p>
          <a:p>
            <a:pPr lvl="1" algn="just"/>
            <a:endParaRPr lang="en-US" altLang="en-US" dirty="0"/>
          </a:p>
          <a:p>
            <a:endParaRPr lang="en-US" dirty="0" smtClean="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7412" y="4343400"/>
            <a:ext cx="6848475"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271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rPr>
              <a:t>IEEE </a:t>
            </a:r>
            <a:r>
              <a:rPr lang="en-US" altLang="en-US" dirty="0" smtClean="0">
                <a:solidFill>
                  <a:schemeClr val="tx2"/>
                </a:solidFill>
              </a:rPr>
              <a:t>Standard</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dirty="0" smtClean="0"/>
              <a:t>Example: </a:t>
            </a:r>
            <a:r>
              <a:rPr lang="en-US" altLang="en-US" i="1" dirty="0"/>
              <a:t>The bit pattern </a:t>
            </a:r>
            <a:r>
              <a:rPr lang="en-US" altLang="en-US" sz="2800" i="1" dirty="0">
                <a:effectLst>
                  <a:outerShdw blurRad="38100" dist="38100" dir="2700000" algn="tl">
                    <a:srgbClr val="000000">
                      <a:alpha val="43137"/>
                    </a:srgbClr>
                  </a:outerShdw>
                </a:effectLst>
              </a:rPr>
              <a:t>(11001010000000000111000100001111)</a:t>
            </a:r>
            <a:r>
              <a:rPr lang="en-US" altLang="en-US" sz="2800" i="1" baseline="-25000" dirty="0">
                <a:effectLst>
                  <a:outerShdw blurRad="38100" dist="38100" dir="2700000" algn="tl">
                    <a:srgbClr val="000000">
                      <a:alpha val="43137"/>
                    </a:srgbClr>
                  </a:outerShdw>
                </a:effectLst>
              </a:rPr>
              <a:t>2</a:t>
            </a:r>
            <a:r>
              <a:rPr lang="en-US" altLang="en-US" sz="2800" i="1" dirty="0">
                <a:effectLst>
                  <a:outerShdw blurRad="38100" dist="38100" dir="2700000" algn="tl">
                    <a:srgbClr val="000000">
                      <a:alpha val="43137"/>
                    </a:srgbClr>
                  </a:outerShdw>
                </a:effectLst>
              </a:rPr>
              <a:t> </a:t>
            </a:r>
            <a:r>
              <a:rPr lang="en-US" altLang="en-US" i="1" dirty="0"/>
              <a:t>is stored in Excess_127 format. Show the value in decimal</a:t>
            </a:r>
            <a:r>
              <a:rPr lang="en-US" altLang="en-US" dirty="0" smtClean="0"/>
              <a:t>.</a:t>
            </a:r>
            <a:endParaRPr lang="en-US" altLang="en-US" i="1" dirty="0"/>
          </a:p>
          <a:p>
            <a:pPr lvl="1" algn="just"/>
            <a:r>
              <a:rPr lang="en-US" altLang="en-US" dirty="0" smtClean="0"/>
              <a:t>Sign, Exponent, Mantissa</a:t>
            </a:r>
          </a:p>
          <a:p>
            <a:pPr marL="438150" lvl="1" indent="0" algn="just">
              <a:buNone/>
            </a:pPr>
            <a:r>
              <a:rPr lang="en-US" altLang="en-US" dirty="0" smtClean="0"/>
              <a:t> </a:t>
            </a:r>
          </a:p>
          <a:p>
            <a:pPr lvl="1" algn="just"/>
            <a:endParaRPr lang="en-US" altLang="en-US" dirty="0"/>
          </a:p>
          <a:p>
            <a:pPr lvl="1" algn="just">
              <a:lnSpc>
                <a:spcPct val="100000"/>
              </a:lnSpc>
            </a:pPr>
            <a:r>
              <a:rPr lang="en-US" altLang="en-US" dirty="0"/>
              <a:t>The sign is </a:t>
            </a:r>
            <a:r>
              <a:rPr lang="en-US" altLang="en-US" dirty="0">
                <a:effectLst>
                  <a:outerShdw blurRad="38100" dist="38100" dir="2700000" algn="tl">
                    <a:srgbClr val="000000">
                      <a:alpha val="43137"/>
                    </a:srgbClr>
                  </a:outerShdw>
                </a:effectLst>
              </a:rPr>
              <a:t>negative</a:t>
            </a:r>
            <a:r>
              <a:rPr lang="en-US" altLang="en-US" dirty="0"/>
              <a:t>.</a:t>
            </a:r>
          </a:p>
          <a:p>
            <a:pPr lvl="1" algn="just">
              <a:lnSpc>
                <a:spcPct val="100000"/>
              </a:lnSpc>
            </a:pPr>
            <a:r>
              <a:rPr lang="en-US" altLang="en-US" dirty="0"/>
              <a:t>The shifter = </a:t>
            </a:r>
            <a:r>
              <a:rPr lang="en-US" altLang="en-US" dirty="0">
                <a:effectLst>
                  <a:outerShdw blurRad="38100" dist="38100" dir="2700000" algn="tl">
                    <a:srgbClr val="000000">
                      <a:alpha val="43137"/>
                    </a:srgbClr>
                  </a:outerShdw>
                </a:effectLst>
              </a:rPr>
              <a:t>E − 127 = 148 − 127 = 21</a:t>
            </a:r>
            <a:r>
              <a:rPr lang="en-US" altLang="en-US" dirty="0"/>
              <a:t>.</a:t>
            </a:r>
          </a:p>
          <a:p>
            <a:pPr lvl="1" algn="just">
              <a:lnSpc>
                <a:spcPct val="100000"/>
              </a:lnSpc>
            </a:pPr>
            <a:r>
              <a:rPr lang="en-US" altLang="en-US" dirty="0"/>
              <a:t>This  gives us </a:t>
            </a:r>
            <a:r>
              <a:rPr lang="en-US" altLang="en-US" dirty="0">
                <a:effectLst>
                  <a:outerShdw blurRad="38100" dist="38100" dir="2700000" algn="tl">
                    <a:srgbClr val="000000">
                      <a:alpha val="43137"/>
                    </a:srgbClr>
                  </a:outerShdw>
                </a:effectLst>
              </a:rPr>
              <a:t>(1.00000000111000100001111)2 × 221</a:t>
            </a:r>
            <a:r>
              <a:rPr lang="en-US" altLang="en-US" dirty="0"/>
              <a:t>.</a:t>
            </a:r>
          </a:p>
          <a:p>
            <a:pPr lvl="1" algn="just">
              <a:lnSpc>
                <a:spcPct val="100000"/>
              </a:lnSpc>
            </a:pPr>
            <a:r>
              <a:rPr lang="en-US" altLang="en-US" dirty="0"/>
              <a:t>The binary number is </a:t>
            </a:r>
            <a:r>
              <a:rPr lang="en-US" altLang="en-US" dirty="0">
                <a:effectLst>
                  <a:outerShdw blurRad="38100" dist="38100" dir="2700000" algn="tl">
                    <a:srgbClr val="000000">
                      <a:alpha val="43137"/>
                    </a:srgbClr>
                  </a:outerShdw>
                </a:effectLst>
              </a:rPr>
              <a:t>(1000000001110001000011.11)2</a:t>
            </a:r>
            <a:r>
              <a:rPr lang="en-US" altLang="en-US" dirty="0"/>
              <a:t>.</a:t>
            </a:r>
          </a:p>
          <a:p>
            <a:pPr lvl="1" algn="just">
              <a:lnSpc>
                <a:spcPct val="100000"/>
              </a:lnSpc>
            </a:pPr>
            <a:r>
              <a:rPr lang="en-US" altLang="en-US" dirty="0"/>
              <a:t>The absolute value is </a:t>
            </a:r>
            <a:r>
              <a:rPr lang="en-US" altLang="en-US" dirty="0" smtClean="0">
                <a:effectLst>
                  <a:outerShdw blurRad="38100" dist="38100" dir="2700000" algn="tl">
                    <a:srgbClr val="000000">
                      <a:alpha val="43137"/>
                    </a:srgbClr>
                  </a:outerShdw>
                </a:effectLst>
              </a:rPr>
              <a:t>2104378.75</a:t>
            </a:r>
            <a:r>
              <a:rPr lang="en-US" altLang="en-US" dirty="0"/>
              <a:t>.</a:t>
            </a:r>
          </a:p>
          <a:p>
            <a:pPr lvl="1" algn="just">
              <a:lnSpc>
                <a:spcPct val="100000"/>
              </a:lnSpc>
            </a:pPr>
            <a:r>
              <a:rPr lang="en-US" altLang="en-US" dirty="0"/>
              <a:t>The number is </a:t>
            </a:r>
            <a:r>
              <a:rPr lang="en-US" altLang="en-US" b="1" dirty="0">
                <a:effectLst>
                  <a:outerShdw blurRad="38100" dist="38100" dir="2700000" algn="tl">
                    <a:srgbClr val="000000">
                      <a:alpha val="43137"/>
                    </a:srgbClr>
                  </a:outerShdw>
                </a:effectLst>
              </a:rPr>
              <a:t>−</a:t>
            </a:r>
            <a:r>
              <a:rPr lang="en-US" altLang="en-US" dirty="0" smtClean="0">
                <a:effectLst>
                  <a:outerShdw blurRad="38100" dist="38100" dir="2700000" algn="tl">
                    <a:srgbClr val="000000">
                      <a:alpha val="43137"/>
                    </a:srgbClr>
                  </a:outerShdw>
                </a:effectLst>
              </a:rPr>
              <a:t>2104378.75</a:t>
            </a:r>
            <a:r>
              <a:rPr lang="en-US" altLang="en-US" dirty="0" smtClean="0"/>
              <a:t>.</a:t>
            </a:r>
            <a:endParaRPr lang="en-US" altLang="en-U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1" y="2590800"/>
            <a:ext cx="5495925" cy="77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571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rPr>
              <a:t>Overflow and </a:t>
            </a:r>
            <a:r>
              <a:rPr lang="en-US" altLang="en-US" dirty="0" smtClean="0">
                <a:solidFill>
                  <a:schemeClr val="tx2"/>
                </a:solidFill>
              </a:rPr>
              <a:t>Underflow</a:t>
            </a:r>
            <a:endParaRPr lang="en-US" dirty="0">
              <a:solidFill>
                <a:schemeClr val="tx2"/>
              </a:solidFill>
            </a:endParaRPr>
          </a:p>
        </p:txBody>
      </p:sp>
      <p:sp>
        <p:nvSpPr>
          <p:cNvPr id="3" name="Content Placeholder 2"/>
          <p:cNvSpPr>
            <a:spLocks noGrp="1"/>
          </p:cNvSpPr>
          <p:nvPr>
            <p:ph idx="1"/>
          </p:nvPr>
        </p:nvSpPr>
        <p:spPr>
          <a:xfrm>
            <a:off x="908662" y="1143000"/>
            <a:ext cx="10900750" cy="5562600"/>
          </a:xfrm>
        </p:spPr>
        <p:txBody>
          <a:bodyPr>
            <a:normAutofit lnSpcReduction="10000"/>
          </a:bodyPr>
          <a:lstStyle/>
          <a:p>
            <a:r>
              <a:rPr lang="en-US" dirty="0" smtClean="0"/>
              <a:t>Overflow and underflow </a:t>
            </a:r>
          </a:p>
          <a:p>
            <a:endParaRPr lang="en-US" dirty="0"/>
          </a:p>
          <a:p>
            <a:endParaRPr lang="en-US" dirty="0" smtClean="0"/>
          </a:p>
          <a:p>
            <a:pPr lvl="1"/>
            <a:r>
              <a:rPr lang="en-US" dirty="0" smtClean="0"/>
              <a:t>–Largest = -(1 - 2</a:t>
            </a:r>
            <a:r>
              <a:rPr lang="en-US" baseline="30000" dirty="0" smtClean="0"/>
              <a:t>-24</a:t>
            </a:r>
            <a:r>
              <a:rPr lang="en-US" dirty="0" smtClean="0"/>
              <a:t>) × 2</a:t>
            </a:r>
            <a:r>
              <a:rPr lang="en-US" baseline="30000" dirty="0" smtClean="0"/>
              <a:t>+128</a:t>
            </a:r>
          </a:p>
          <a:p>
            <a:pPr lvl="1"/>
            <a:r>
              <a:rPr lang="en-US" dirty="0" smtClean="0"/>
              <a:t>+Largest </a:t>
            </a:r>
            <a:r>
              <a:rPr lang="en-US" dirty="0"/>
              <a:t>= </a:t>
            </a:r>
            <a:r>
              <a:rPr lang="en-US" dirty="0" smtClean="0"/>
              <a:t>+(1 - 2</a:t>
            </a:r>
            <a:r>
              <a:rPr lang="en-US" baseline="30000" dirty="0" smtClean="0"/>
              <a:t>-24</a:t>
            </a:r>
            <a:r>
              <a:rPr lang="en-US" dirty="0"/>
              <a:t>) × </a:t>
            </a:r>
            <a:r>
              <a:rPr lang="en-US" dirty="0" smtClean="0"/>
              <a:t>2</a:t>
            </a:r>
            <a:r>
              <a:rPr lang="en-US" baseline="30000" dirty="0" smtClean="0"/>
              <a:t>+128</a:t>
            </a:r>
          </a:p>
          <a:p>
            <a:pPr lvl="1"/>
            <a:r>
              <a:rPr lang="en-US" dirty="0" smtClean="0"/>
              <a:t>–Smallest </a:t>
            </a:r>
            <a:r>
              <a:rPr lang="en-US" dirty="0"/>
              <a:t>= -(</a:t>
            </a:r>
            <a:r>
              <a:rPr lang="en-US" dirty="0" smtClean="0"/>
              <a:t>1 - 2</a:t>
            </a:r>
            <a:r>
              <a:rPr lang="en-US" baseline="30000" dirty="0" smtClean="0"/>
              <a:t>-1</a:t>
            </a:r>
            <a:r>
              <a:rPr lang="en-US" dirty="0" smtClean="0"/>
              <a:t>) </a:t>
            </a:r>
            <a:r>
              <a:rPr lang="en-US" dirty="0"/>
              <a:t>× </a:t>
            </a:r>
            <a:r>
              <a:rPr lang="en-US" dirty="0" smtClean="0"/>
              <a:t>2</a:t>
            </a:r>
            <a:r>
              <a:rPr lang="en-US" baseline="30000" dirty="0" smtClean="0"/>
              <a:t>-127</a:t>
            </a:r>
            <a:endParaRPr lang="en-US" baseline="30000" dirty="0"/>
          </a:p>
          <a:p>
            <a:pPr lvl="1"/>
            <a:r>
              <a:rPr lang="en-US" dirty="0"/>
              <a:t>+Largest = +(</a:t>
            </a:r>
            <a:r>
              <a:rPr lang="en-US" dirty="0" smtClean="0"/>
              <a:t>1 - 2</a:t>
            </a:r>
            <a:r>
              <a:rPr lang="en-US" baseline="30000" dirty="0" smtClean="0"/>
              <a:t>-1</a:t>
            </a:r>
            <a:r>
              <a:rPr lang="en-US" dirty="0" smtClean="0"/>
              <a:t>) </a:t>
            </a:r>
            <a:r>
              <a:rPr lang="en-US" dirty="0"/>
              <a:t>× </a:t>
            </a:r>
            <a:r>
              <a:rPr lang="en-US" dirty="0" smtClean="0"/>
              <a:t>2</a:t>
            </a:r>
            <a:r>
              <a:rPr lang="en-US" baseline="30000" dirty="0" smtClean="0"/>
              <a:t>-127</a:t>
            </a:r>
          </a:p>
          <a:p>
            <a:r>
              <a:rPr lang="en-US" altLang="en-US" dirty="0"/>
              <a:t>Storing Zero</a:t>
            </a:r>
          </a:p>
          <a:p>
            <a:pPr lvl="1"/>
            <a:r>
              <a:rPr lang="en-US" altLang="en-US" dirty="0"/>
              <a:t>A real number with an integral part and the fractional part set to </a:t>
            </a:r>
            <a:r>
              <a:rPr lang="en-US" altLang="en-US" dirty="0" smtClean="0"/>
              <a:t>zero (0.0), </a:t>
            </a:r>
            <a:r>
              <a:rPr lang="en-US" altLang="en-US" dirty="0"/>
              <a:t>cannot be stored using the steps discussed above. </a:t>
            </a:r>
            <a:endParaRPr lang="en-US" altLang="en-US" dirty="0" smtClean="0"/>
          </a:p>
          <a:p>
            <a:pPr lvl="2"/>
            <a:r>
              <a:rPr lang="en-US" altLang="en-US" dirty="0" smtClean="0"/>
              <a:t>To </a:t>
            </a:r>
            <a:r>
              <a:rPr lang="en-US" altLang="en-US" dirty="0"/>
              <a:t>handle this special case, it is agreed that in this case the </a:t>
            </a:r>
            <a:r>
              <a:rPr lang="en-US" altLang="en-US" i="1" dirty="0"/>
              <a:t>sign</a:t>
            </a:r>
            <a:r>
              <a:rPr lang="en-US" altLang="en-US" dirty="0"/>
              <a:t>, </a:t>
            </a:r>
            <a:r>
              <a:rPr lang="en-US" altLang="en-US" i="1" dirty="0"/>
              <a:t>exponent</a:t>
            </a:r>
            <a:r>
              <a:rPr lang="en-US" altLang="en-US" dirty="0"/>
              <a:t> and the </a:t>
            </a:r>
            <a:r>
              <a:rPr lang="en-US" altLang="en-US" i="1" dirty="0"/>
              <a:t>mantissa</a:t>
            </a:r>
            <a:r>
              <a:rPr lang="en-US" altLang="en-US" dirty="0"/>
              <a:t> are set to 0s</a:t>
            </a:r>
            <a:r>
              <a:rPr lang="en-US" altLang="en-US" dirty="0" smtClean="0"/>
              <a:t>.</a:t>
            </a:r>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212" y="1676400"/>
            <a:ext cx="8524875"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434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effectLst>
                  <a:outerShdw blurRad="38100" dist="38100" dir="2700000" algn="tl">
                    <a:srgbClr val="C0C0C0"/>
                  </a:outerShdw>
                </a:effectLst>
                <a:latin typeface="Times" pitchFamily="18" charset="0"/>
              </a:rPr>
              <a:t>Storing text</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dirty="0"/>
              <a:t>A section of text in any language is a sequence of symbols used to represent an idea in that language. </a:t>
            </a:r>
            <a:endParaRPr lang="en-US" altLang="en-US" dirty="0" smtClean="0"/>
          </a:p>
          <a:p>
            <a:pPr lvl="1"/>
            <a:r>
              <a:rPr lang="en-US" altLang="en-US" dirty="0" smtClean="0"/>
              <a:t>For </a:t>
            </a:r>
            <a:r>
              <a:rPr lang="en-US" altLang="en-US" dirty="0"/>
              <a:t>example, the English language uses 26 symbols (A, B, C,…, Z) to represent uppercase letters, 26 symbols (a, b, c, …, z) to represent lowercase letters, nine symbols (0, 1, 2, …, 9) to represent numeric characters and symbols (., ?, :, ; , …, !) to represent punctuation. </a:t>
            </a:r>
            <a:endParaRPr lang="en-US" altLang="en-US" dirty="0" smtClean="0"/>
          </a:p>
          <a:p>
            <a:pPr lvl="1"/>
            <a:r>
              <a:rPr lang="en-US" altLang="en-US" dirty="0" smtClean="0"/>
              <a:t>Other </a:t>
            </a:r>
            <a:r>
              <a:rPr lang="en-US" altLang="en-US" dirty="0"/>
              <a:t>symbols such as blank, newline, and tab are used for text alignment and readability</a:t>
            </a:r>
            <a:r>
              <a:rPr lang="en-US" altLang="en-US" dirty="0" smtClean="0"/>
              <a:t>.</a:t>
            </a:r>
          </a:p>
          <a:p>
            <a:pPr lvl="1"/>
            <a:r>
              <a:rPr lang="en-US" altLang="en-US" dirty="0"/>
              <a:t>We can represent each symbol with a bit pattern</a:t>
            </a:r>
            <a:r>
              <a:rPr lang="en-US" altLang="en-US" dirty="0" smtClean="0"/>
              <a:t>.</a:t>
            </a:r>
          </a:p>
          <a:p>
            <a:r>
              <a:rPr lang="en-US" altLang="en-US" sz="3100" dirty="0"/>
              <a:t>Codes</a:t>
            </a:r>
          </a:p>
          <a:p>
            <a:pPr lvl="1"/>
            <a:r>
              <a:rPr lang="en-US" altLang="en-US" dirty="0"/>
              <a:t>ASCII</a:t>
            </a:r>
          </a:p>
          <a:p>
            <a:pPr lvl="1"/>
            <a:r>
              <a:rPr lang="en-US" altLang="en-US" dirty="0"/>
              <a:t>Unicode</a:t>
            </a:r>
          </a:p>
          <a:p>
            <a:pPr lvl="1"/>
            <a:r>
              <a:rPr lang="en-US" altLang="en-US" dirty="0"/>
              <a:t>Other Codes</a:t>
            </a:r>
          </a:p>
          <a:p>
            <a:pPr marL="0" indent="0">
              <a:buNone/>
            </a:pPr>
            <a:endParaRPr lang="en-US" dirty="0"/>
          </a:p>
        </p:txBody>
      </p:sp>
    </p:spTree>
    <p:extLst>
      <p:ext uri="{BB962C8B-B14F-4D97-AF65-F5344CB8AC3E}">
        <p14:creationId xmlns:p14="http://schemas.microsoft.com/office/powerpoint/2010/main" val="220191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Storing audio</a:t>
            </a:r>
            <a:endParaRPr lang="en-US" dirty="0"/>
          </a:p>
        </p:txBody>
      </p:sp>
      <p:sp>
        <p:nvSpPr>
          <p:cNvPr id="3" name="Content Placeholder 2"/>
          <p:cNvSpPr>
            <a:spLocks noGrp="1"/>
          </p:cNvSpPr>
          <p:nvPr>
            <p:ph idx="1"/>
          </p:nvPr>
        </p:nvSpPr>
        <p:spPr/>
        <p:txBody>
          <a:bodyPr/>
          <a:lstStyle/>
          <a:p>
            <a:r>
              <a:rPr lang="en-US" altLang="en-US" b="1" dirty="0"/>
              <a:t>Audio</a:t>
            </a:r>
            <a:r>
              <a:rPr lang="en-US" altLang="en-US" dirty="0"/>
              <a:t> is a representation of sound or music. </a:t>
            </a:r>
            <a:endParaRPr lang="en-US" altLang="en-US" dirty="0" smtClean="0"/>
          </a:p>
          <a:p>
            <a:pPr lvl="1"/>
            <a:r>
              <a:rPr lang="en-US" altLang="en-US" dirty="0" smtClean="0"/>
              <a:t>Audio</a:t>
            </a:r>
            <a:r>
              <a:rPr lang="en-US" altLang="en-US" dirty="0"/>
              <a:t>, by nature, is different to the numbers or </a:t>
            </a:r>
            <a:r>
              <a:rPr lang="en-US" altLang="en-US" dirty="0" smtClean="0"/>
              <a:t>text. </a:t>
            </a:r>
          </a:p>
          <a:p>
            <a:pPr lvl="2"/>
            <a:r>
              <a:rPr lang="en-US" altLang="en-US" dirty="0" smtClean="0"/>
              <a:t>Text </a:t>
            </a:r>
            <a:r>
              <a:rPr lang="en-US" altLang="en-US" dirty="0"/>
              <a:t>is composed of </a:t>
            </a:r>
            <a:r>
              <a:rPr lang="en-US" altLang="en-US" b="1" dirty="0"/>
              <a:t>countable entities </a:t>
            </a:r>
            <a:r>
              <a:rPr lang="en-US" altLang="en-US" dirty="0"/>
              <a:t>(characters): we can count the number of characters in text. </a:t>
            </a:r>
            <a:endParaRPr lang="en-US" altLang="en-US" dirty="0" smtClean="0"/>
          </a:p>
          <a:p>
            <a:pPr lvl="2"/>
            <a:r>
              <a:rPr lang="en-US" altLang="en-US" dirty="0" smtClean="0"/>
              <a:t>Text </a:t>
            </a:r>
            <a:r>
              <a:rPr lang="en-US" altLang="en-US" dirty="0"/>
              <a:t>is an example of </a:t>
            </a:r>
            <a:r>
              <a:rPr lang="en-US" altLang="en-US" b="1" dirty="0"/>
              <a:t>digital data</a:t>
            </a:r>
            <a:r>
              <a:rPr lang="en-US" altLang="en-US" dirty="0"/>
              <a:t>. </a:t>
            </a:r>
            <a:endParaRPr lang="en-US" altLang="en-US" dirty="0" smtClean="0"/>
          </a:p>
          <a:p>
            <a:pPr lvl="1"/>
            <a:r>
              <a:rPr lang="en-US" altLang="en-US" dirty="0" smtClean="0"/>
              <a:t>Audio </a:t>
            </a:r>
            <a:r>
              <a:rPr lang="en-US" altLang="en-US" dirty="0"/>
              <a:t>is not countable. </a:t>
            </a:r>
            <a:endParaRPr lang="en-US" altLang="en-US" dirty="0" smtClean="0"/>
          </a:p>
          <a:p>
            <a:pPr lvl="1"/>
            <a:r>
              <a:rPr lang="en-US" altLang="en-US" dirty="0" smtClean="0"/>
              <a:t>Audio </a:t>
            </a:r>
            <a:r>
              <a:rPr lang="en-US" altLang="en-US" dirty="0"/>
              <a:t>is an example of </a:t>
            </a:r>
            <a:r>
              <a:rPr lang="en-US" altLang="en-US" b="1" dirty="0"/>
              <a:t>analog data</a:t>
            </a:r>
            <a:r>
              <a:rPr lang="en-US" altLang="en-US" dirty="0"/>
              <a:t>. </a:t>
            </a:r>
            <a:endParaRPr lang="en-US" altLang="en-US" dirty="0" smtClean="0"/>
          </a:p>
          <a:p>
            <a:pPr lvl="2"/>
            <a:r>
              <a:rPr lang="en-US" altLang="en-US" dirty="0" smtClean="0"/>
              <a:t>Even </a:t>
            </a:r>
            <a:r>
              <a:rPr lang="en-US" altLang="en-US" dirty="0"/>
              <a:t>if we are able to measure all its values in a period of time, we cannot store these in the computer’s memory, as we would need an infinite number of memory locations</a:t>
            </a:r>
            <a:r>
              <a:rPr lang="en-US" altLang="en-US" dirty="0" smtClean="0"/>
              <a:t>.</a:t>
            </a:r>
            <a:endParaRPr lang="en-US" altLang="en-US" dirty="0"/>
          </a:p>
          <a:p>
            <a:endParaRPr lang="en-US" dirty="0"/>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412" y="5029200"/>
            <a:ext cx="5892028" cy="1655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831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solidFill>
                  <a:schemeClr val="tx2"/>
                </a:solidFill>
              </a:rPr>
              <a:t>Sampling</a:t>
            </a:r>
            <a:endParaRPr lang="en-US" dirty="0">
              <a:solidFill>
                <a:schemeClr val="tx2"/>
              </a:solidFill>
            </a:endParaRPr>
          </a:p>
        </p:txBody>
      </p:sp>
      <p:sp>
        <p:nvSpPr>
          <p:cNvPr id="3" name="Content Placeholder 2"/>
          <p:cNvSpPr>
            <a:spLocks noGrp="1"/>
          </p:cNvSpPr>
          <p:nvPr>
            <p:ph idx="1"/>
          </p:nvPr>
        </p:nvSpPr>
        <p:spPr/>
        <p:txBody>
          <a:bodyPr/>
          <a:lstStyle/>
          <a:p>
            <a:r>
              <a:rPr lang="en-US" altLang="en-US" dirty="0"/>
              <a:t>If we cannot record all the values of a an audio signal over an interval, we can record some of them. </a:t>
            </a:r>
            <a:endParaRPr lang="en-US" altLang="en-US" dirty="0" smtClean="0"/>
          </a:p>
          <a:p>
            <a:pPr lvl="1"/>
            <a:r>
              <a:rPr lang="en-US" altLang="en-US" b="1" dirty="0" smtClean="0"/>
              <a:t>Sampling</a:t>
            </a:r>
            <a:r>
              <a:rPr lang="en-US" altLang="en-US" dirty="0" smtClean="0"/>
              <a:t> </a:t>
            </a:r>
            <a:r>
              <a:rPr lang="en-US" altLang="en-US" dirty="0"/>
              <a:t>means that we select only a finite number of points on the analog signal, measure their values, and record them. </a:t>
            </a:r>
          </a:p>
          <a:p>
            <a:endParaRPr lang="en-U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970" y="3048000"/>
            <a:ext cx="5888736" cy="1680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017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4000" b="1" dirty="0" smtClean="0">
              <a:effectLst>
                <a:outerShdw blurRad="38100" dist="38100" dir="2700000" algn="tl">
                  <a:srgbClr val="000000">
                    <a:alpha val="43137"/>
                  </a:srgbClr>
                </a:outerShdw>
              </a:effectLst>
            </a:endParaRPr>
          </a:p>
          <a:p>
            <a:pPr marL="0" indent="0" algn="ctr">
              <a:buNone/>
            </a:pPr>
            <a:endParaRPr lang="en-US" sz="4000" b="1" dirty="0">
              <a:effectLst>
                <a:outerShdw blurRad="38100" dist="38100" dir="2700000" algn="tl">
                  <a:srgbClr val="000000">
                    <a:alpha val="43137"/>
                  </a:srgbClr>
                </a:outerShdw>
              </a:effectLst>
            </a:endParaRPr>
          </a:p>
          <a:p>
            <a:pPr marL="0" indent="0" algn="ctr">
              <a:buNone/>
            </a:pPr>
            <a:endParaRPr lang="en-US" sz="4000" b="1" dirty="0" smtClean="0">
              <a:effectLst>
                <a:outerShdw blurRad="38100" dist="38100" dir="2700000" algn="tl">
                  <a:srgbClr val="000000">
                    <a:alpha val="43137"/>
                  </a:srgbClr>
                </a:outerShdw>
              </a:effectLst>
            </a:endParaRPr>
          </a:p>
          <a:p>
            <a:pPr marL="0" indent="0" algn="ctr">
              <a:buNone/>
            </a:pPr>
            <a:r>
              <a:rPr lang="en-US" sz="4000" b="1" dirty="0" smtClean="0">
                <a:effectLst>
                  <a:outerShdw blurRad="38100" dist="38100" dir="2700000" algn="tl">
                    <a:srgbClr val="000000">
                      <a:alpha val="43137"/>
                    </a:srgbClr>
                  </a:outerShdw>
                </a:effectLst>
              </a:rPr>
              <a:t>Computer?  What is this?</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7476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solidFill>
                  <a:schemeClr val="tx2"/>
                </a:solidFill>
              </a:rPr>
              <a:t>Quantization</a:t>
            </a:r>
            <a:endParaRPr lang="en-US" dirty="0">
              <a:solidFill>
                <a:schemeClr val="tx2"/>
              </a:solidFill>
            </a:endParaRPr>
          </a:p>
        </p:txBody>
      </p:sp>
      <p:sp>
        <p:nvSpPr>
          <p:cNvPr id="3" name="Content Placeholder 2"/>
          <p:cNvSpPr>
            <a:spLocks noGrp="1"/>
          </p:cNvSpPr>
          <p:nvPr>
            <p:ph idx="1"/>
          </p:nvPr>
        </p:nvSpPr>
        <p:spPr/>
        <p:txBody>
          <a:bodyPr/>
          <a:lstStyle/>
          <a:p>
            <a:r>
              <a:rPr lang="en-US" altLang="en-US" dirty="0"/>
              <a:t>The value measured for each sample is a real number. </a:t>
            </a:r>
            <a:endParaRPr lang="en-US" altLang="en-US" dirty="0" smtClean="0"/>
          </a:p>
          <a:p>
            <a:pPr lvl="1"/>
            <a:r>
              <a:rPr lang="en-US" altLang="en-US" dirty="0" smtClean="0"/>
              <a:t>This </a:t>
            </a:r>
            <a:r>
              <a:rPr lang="en-US" altLang="en-US" dirty="0"/>
              <a:t>means that we can store 40,000 real values for each one second sample. </a:t>
            </a:r>
            <a:endParaRPr lang="en-US" altLang="en-US" dirty="0" smtClean="0"/>
          </a:p>
          <a:p>
            <a:pPr lvl="1"/>
            <a:r>
              <a:rPr lang="en-US" altLang="en-US" dirty="0" smtClean="0"/>
              <a:t>However</a:t>
            </a:r>
            <a:r>
              <a:rPr lang="en-US" altLang="en-US" dirty="0"/>
              <a:t>, it is simpler to use an unsigned integer (a bit pattern) for each sample. </a:t>
            </a:r>
            <a:endParaRPr lang="en-US" altLang="en-US" dirty="0" smtClean="0"/>
          </a:p>
          <a:p>
            <a:r>
              <a:rPr lang="en-US" altLang="en-US" b="1" dirty="0" smtClean="0"/>
              <a:t>Quantization</a:t>
            </a:r>
            <a:r>
              <a:rPr lang="en-US" altLang="en-US" dirty="0" smtClean="0"/>
              <a:t> </a:t>
            </a:r>
            <a:r>
              <a:rPr lang="en-US" altLang="en-US" dirty="0"/>
              <a:t>refers to a process that rounds the value of a sample to the closest integer value. </a:t>
            </a:r>
            <a:endParaRPr lang="en-US" altLang="en-US" dirty="0" smtClean="0"/>
          </a:p>
          <a:p>
            <a:pPr lvl="1"/>
            <a:r>
              <a:rPr lang="en-US" altLang="en-US" dirty="0" smtClean="0"/>
              <a:t>For </a:t>
            </a:r>
            <a:r>
              <a:rPr lang="en-US" altLang="en-US" dirty="0"/>
              <a:t>example, if the real value is 17.2, it can be rounded down to 17: if the value is 17.7, it can be rounded up to 18</a:t>
            </a:r>
            <a:r>
              <a:rPr lang="en-US" altLang="en-US" dirty="0" smtClean="0"/>
              <a:t>.</a:t>
            </a:r>
            <a:endParaRPr lang="en-US" altLang="en-US" dirty="0"/>
          </a:p>
        </p:txBody>
      </p:sp>
    </p:spTree>
    <p:extLst>
      <p:ext uri="{BB962C8B-B14F-4D97-AF65-F5344CB8AC3E}">
        <p14:creationId xmlns:p14="http://schemas.microsoft.com/office/powerpoint/2010/main" val="164813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solidFill>
                  <a:schemeClr val="tx2"/>
                </a:solidFill>
              </a:rPr>
              <a:t>Encoding</a:t>
            </a:r>
            <a:endParaRPr lang="en-US" dirty="0">
              <a:solidFill>
                <a:schemeClr val="tx2"/>
              </a:solidFill>
            </a:endParaRPr>
          </a:p>
        </p:txBody>
      </p:sp>
      <p:sp>
        <p:nvSpPr>
          <p:cNvPr id="3" name="Content Placeholder 2"/>
          <p:cNvSpPr>
            <a:spLocks noGrp="1"/>
          </p:cNvSpPr>
          <p:nvPr>
            <p:ph idx="1"/>
          </p:nvPr>
        </p:nvSpPr>
        <p:spPr/>
        <p:txBody>
          <a:bodyPr>
            <a:normAutofit/>
          </a:bodyPr>
          <a:lstStyle/>
          <a:p>
            <a:pPr algn="just"/>
            <a:r>
              <a:rPr lang="en-US" altLang="en-US" dirty="0"/>
              <a:t>The quantized sample values need to be encoded as bit patterns. </a:t>
            </a:r>
            <a:endParaRPr lang="en-US" altLang="en-US" dirty="0" smtClean="0"/>
          </a:p>
          <a:p>
            <a:pPr lvl="1" algn="just"/>
            <a:r>
              <a:rPr lang="en-US" altLang="en-US" dirty="0" smtClean="0"/>
              <a:t>Some </a:t>
            </a:r>
            <a:r>
              <a:rPr lang="en-US" altLang="en-US" dirty="0"/>
              <a:t>systems assign positive and negative values to samples, some just shift the curve to the positive part and assign only positive values. </a:t>
            </a:r>
          </a:p>
          <a:p>
            <a:pPr algn="just"/>
            <a:r>
              <a:rPr lang="en-US" altLang="en-US" dirty="0" smtClean="0"/>
              <a:t>If </a:t>
            </a:r>
            <a:r>
              <a:rPr lang="en-US" altLang="en-US" dirty="0"/>
              <a:t>we call the </a:t>
            </a:r>
            <a:r>
              <a:rPr lang="en-US" altLang="en-US" b="1" dirty="0"/>
              <a:t>bit depth </a:t>
            </a:r>
            <a:r>
              <a:rPr lang="en-US" altLang="en-US" dirty="0"/>
              <a:t>or number of bits per sample B, the number of samples per second, S, we need to store S × B bits for each second of audio. </a:t>
            </a:r>
            <a:endParaRPr lang="en-US" altLang="en-US" dirty="0" smtClean="0"/>
          </a:p>
          <a:p>
            <a:pPr lvl="1" algn="just"/>
            <a:r>
              <a:rPr lang="en-US" altLang="en-US" dirty="0" smtClean="0"/>
              <a:t>This </a:t>
            </a:r>
            <a:r>
              <a:rPr lang="en-US" altLang="en-US" dirty="0"/>
              <a:t>product is sometimes referred to as </a:t>
            </a:r>
            <a:r>
              <a:rPr lang="en-US" altLang="en-US" b="1" dirty="0"/>
              <a:t>bit rate</a:t>
            </a:r>
            <a:r>
              <a:rPr lang="en-US" altLang="en-US" dirty="0"/>
              <a:t>, R. </a:t>
            </a:r>
            <a:endParaRPr lang="en-US" altLang="en-US" dirty="0" smtClean="0"/>
          </a:p>
          <a:p>
            <a:pPr lvl="2" algn="just"/>
            <a:r>
              <a:rPr lang="en-US" altLang="en-US" dirty="0" smtClean="0"/>
              <a:t>For </a:t>
            </a:r>
            <a:r>
              <a:rPr lang="en-US" altLang="en-US" dirty="0"/>
              <a:t>example, if we use 40,000 samples per second and 16 bits per each sample, the bit rate is </a:t>
            </a:r>
            <a:r>
              <a:rPr lang="en-US" altLang="en-US" dirty="0" smtClean="0">
                <a:effectLst>
                  <a:outerShdw blurRad="38100" dist="38100" dir="2700000" algn="tl">
                    <a:srgbClr val="000000">
                      <a:alpha val="43137"/>
                    </a:srgbClr>
                  </a:outerShdw>
                </a:effectLst>
              </a:rPr>
              <a:t>R </a:t>
            </a:r>
            <a:r>
              <a:rPr lang="en-US" altLang="en-US" dirty="0">
                <a:effectLst>
                  <a:outerShdw blurRad="38100" dist="38100" dir="2700000" algn="tl">
                    <a:srgbClr val="000000">
                      <a:alpha val="43137"/>
                    </a:srgbClr>
                  </a:outerShdw>
                </a:effectLst>
              </a:rPr>
              <a:t>= 40,000 × 16 = 640,000 bits per </a:t>
            </a:r>
            <a:r>
              <a:rPr lang="en-US" altLang="en-US" dirty="0" smtClean="0">
                <a:effectLst>
                  <a:outerShdw blurRad="38100" dist="38100" dir="2700000" algn="tl">
                    <a:srgbClr val="000000">
                      <a:alpha val="43137"/>
                    </a:srgbClr>
                  </a:outerShdw>
                </a:effectLst>
              </a:rPr>
              <a:t>second</a:t>
            </a:r>
            <a:endParaRPr lang="en-US"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5720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Storing images</a:t>
            </a:r>
            <a:endParaRPr lang="en-US" dirty="0"/>
          </a:p>
        </p:txBody>
      </p:sp>
      <p:sp>
        <p:nvSpPr>
          <p:cNvPr id="3" name="Content Placeholder 2"/>
          <p:cNvSpPr>
            <a:spLocks noGrp="1"/>
          </p:cNvSpPr>
          <p:nvPr>
            <p:ph idx="1"/>
          </p:nvPr>
        </p:nvSpPr>
        <p:spPr/>
        <p:txBody>
          <a:bodyPr/>
          <a:lstStyle/>
          <a:p>
            <a:pPr algn="just"/>
            <a:r>
              <a:rPr lang="en-US" altLang="en-US" dirty="0"/>
              <a:t>Images are stored in computers using two different techniques: </a:t>
            </a:r>
            <a:r>
              <a:rPr lang="en-US" altLang="en-US" b="1" dirty="0"/>
              <a:t>raster graphics </a:t>
            </a:r>
            <a:r>
              <a:rPr lang="en-US" altLang="en-US" dirty="0"/>
              <a:t>and </a:t>
            </a:r>
            <a:r>
              <a:rPr lang="en-US" altLang="en-US" b="1" dirty="0"/>
              <a:t>vector graphics</a:t>
            </a:r>
            <a:r>
              <a:rPr lang="en-US" altLang="en-US" dirty="0" smtClean="0"/>
              <a:t>.</a:t>
            </a:r>
          </a:p>
          <a:p>
            <a:pPr algn="just"/>
            <a:r>
              <a:rPr lang="en-US" altLang="en-US" b="1" dirty="0"/>
              <a:t>Raster graphics </a:t>
            </a:r>
            <a:r>
              <a:rPr lang="en-US" altLang="en-US" dirty="0"/>
              <a:t>(or </a:t>
            </a:r>
            <a:r>
              <a:rPr lang="en-US" altLang="en-US" i="1" dirty="0"/>
              <a:t>bitmap graphics</a:t>
            </a:r>
            <a:r>
              <a:rPr lang="en-US" altLang="en-US" dirty="0"/>
              <a:t>) is used when we need to store an analog image such as a photograph. </a:t>
            </a:r>
            <a:endParaRPr lang="en-US" altLang="en-US" dirty="0" smtClean="0"/>
          </a:p>
          <a:p>
            <a:pPr lvl="1" algn="just"/>
            <a:r>
              <a:rPr lang="en-US" altLang="en-US" dirty="0" smtClean="0"/>
              <a:t>A </a:t>
            </a:r>
            <a:r>
              <a:rPr lang="en-US" altLang="en-US" dirty="0"/>
              <a:t>photograph consists of analog data, similar to audio information. </a:t>
            </a:r>
            <a:endParaRPr lang="en-US" altLang="en-US" dirty="0" smtClean="0"/>
          </a:p>
          <a:p>
            <a:pPr lvl="1" algn="just"/>
            <a:r>
              <a:rPr lang="en-US" altLang="en-US" dirty="0" smtClean="0"/>
              <a:t>The </a:t>
            </a:r>
            <a:r>
              <a:rPr lang="en-US" altLang="en-US" dirty="0"/>
              <a:t>difference is that the intensity (color) of data varies in space instead of in time. </a:t>
            </a:r>
            <a:endParaRPr lang="en-US" altLang="en-US" dirty="0" smtClean="0"/>
          </a:p>
          <a:p>
            <a:pPr lvl="2" algn="just"/>
            <a:r>
              <a:rPr lang="en-US" altLang="en-US" dirty="0" smtClean="0"/>
              <a:t>This </a:t>
            </a:r>
            <a:r>
              <a:rPr lang="en-US" altLang="en-US" dirty="0"/>
              <a:t>means that data must be sampled. </a:t>
            </a:r>
            <a:endParaRPr lang="en-US" altLang="en-US" dirty="0" smtClean="0"/>
          </a:p>
          <a:p>
            <a:pPr lvl="2" algn="just"/>
            <a:r>
              <a:rPr lang="en-US" altLang="en-US" dirty="0" smtClean="0"/>
              <a:t>However</a:t>
            </a:r>
            <a:r>
              <a:rPr lang="en-US" altLang="en-US" dirty="0"/>
              <a:t>, sampling in this case is normally called </a:t>
            </a:r>
            <a:r>
              <a:rPr lang="en-US" altLang="en-US" b="1" dirty="0"/>
              <a:t>scanning</a:t>
            </a:r>
            <a:r>
              <a:rPr lang="en-US" altLang="en-US" dirty="0"/>
              <a:t>. </a:t>
            </a:r>
            <a:endParaRPr lang="en-US" altLang="en-US" dirty="0" smtClean="0"/>
          </a:p>
          <a:p>
            <a:pPr lvl="2" algn="just"/>
            <a:r>
              <a:rPr lang="en-US" altLang="en-US" dirty="0" smtClean="0"/>
              <a:t>The </a:t>
            </a:r>
            <a:r>
              <a:rPr lang="en-US" altLang="en-US" dirty="0"/>
              <a:t>samples are called </a:t>
            </a:r>
            <a:r>
              <a:rPr lang="en-US" altLang="en-US" b="1" dirty="0"/>
              <a:t>pixels</a:t>
            </a:r>
            <a:r>
              <a:rPr lang="en-US" altLang="en-US" dirty="0"/>
              <a:t> (picture elements).</a:t>
            </a:r>
          </a:p>
          <a:p>
            <a:endParaRPr lang="en-US" dirty="0"/>
          </a:p>
        </p:txBody>
      </p:sp>
    </p:spTree>
    <p:extLst>
      <p:ext uri="{BB962C8B-B14F-4D97-AF65-F5344CB8AC3E}">
        <p14:creationId xmlns:p14="http://schemas.microsoft.com/office/powerpoint/2010/main" val="1882223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Raster graphics</a:t>
            </a:r>
            <a:endParaRPr lang="en-US" dirty="0"/>
          </a:p>
        </p:txBody>
      </p:sp>
      <p:sp>
        <p:nvSpPr>
          <p:cNvPr id="3" name="Content Placeholder 2"/>
          <p:cNvSpPr>
            <a:spLocks noGrp="1"/>
          </p:cNvSpPr>
          <p:nvPr>
            <p:ph idx="1"/>
          </p:nvPr>
        </p:nvSpPr>
        <p:spPr/>
        <p:txBody>
          <a:bodyPr>
            <a:normAutofit/>
          </a:bodyPr>
          <a:lstStyle/>
          <a:p>
            <a:r>
              <a:rPr lang="en-US" altLang="en-US" dirty="0"/>
              <a:t>Raster graphics has two disadvantages: </a:t>
            </a:r>
            <a:endParaRPr lang="en-US" altLang="en-US" dirty="0" smtClean="0"/>
          </a:p>
          <a:p>
            <a:pPr lvl="1"/>
            <a:r>
              <a:rPr lang="en-US" altLang="en-US" dirty="0" smtClean="0"/>
              <a:t>The </a:t>
            </a:r>
            <a:r>
              <a:rPr lang="en-US" altLang="en-US" dirty="0"/>
              <a:t>file size is big and rescaling is troublesome. </a:t>
            </a:r>
            <a:endParaRPr lang="en-US" altLang="en-US" dirty="0" smtClean="0"/>
          </a:p>
          <a:p>
            <a:pPr lvl="2"/>
            <a:r>
              <a:rPr lang="en-US" altLang="en-US" dirty="0" smtClean="0"/>
              <a:t>To </a:t>
            </a:r>
            <a:r>
              <a:rPr lang="en-US" altLang="en-US" dirty="0"/>
              <a:t>enlarge a raster graphics image means enlarging the pixels, so the image looks ragged when it is enlarged.</a:t>
            </a:r>
            <a:endParaRPr lang="en-US" altLang="en-US" dirty="0" smtClean="0"/>
          </a:p>
          <a:p>
            <a:r>
              <a:rPr lang="en-US" altLang="en-US" dirty="0" smtClean="0"/>
              <a:t>Resolution</a:t>
            </a:r>
            <a:endParaRPr lang="en-US" altLang="en-US" dirty="0"/>
          </a:p>
          <a:p>
            <a:pPr lvl="1"/>
            <a:r>
              <a:rPr lang="en-US" altLang="en-US" dirty="0"/>
              <a:t>Just like audio sampling, in image scanning we need to decide how many pixels we should record for each square or linear inch. </a:t>
            </a:r>
            <a:endParaRPr lang="en-US" altLang="en-US" dirty="0" smtClean="0"/>
          </a:p>
          <a:p>
            <a:pPr lvl="1"/>
            <a:r>
              <a:rPr lang="en-US" altLang="en-US" dirty="0" smtClean="0"/>
              <a:t>The </a:t>
            </a:r>
            <a:r>
              <a:rPr lang="en-US" altLang="en-US" dirty="0"/>
              <a:t>scanning rate in image processing is called </a:t>
            </a:r>
            <a:r>
              <a:rPr lang="en-US" altLang="en-US" b="1" dirty="0"/>
              <a:t>resolution</a:t>
            </a:r>
            <a:r>
              <a:rPr lang="en-US" altLang="en-US" dirty="0"/>
              <a:t>. </a:t>
            </a:r>
            <a:endParaRPr lang="en-US" altLang="en-US" dirty="0" smtClean="0"/>
          </a:p>
          <a:p>
            <a:pPr lvl="2"/>
            <a:r>
              <a:rPr lang="en-US" altLang="en-US" dirty="0" smtClean="0"/>
              <a:t>If </a:t>
            </a:r>
            <a:r>
              <a:rPr lang="en-US" altLang="en-US" dirty="0"/>
              <a:t>the resolution is sufficiently high, the human eye cannot recognize the discontinuity in reproduced images</a:t>
            </a:r>
            <a:r>
              <a:rPr lang="en-US" altLang="en-US" dirty="0" smtClean="0"/>
              <a:t>.</a:t>
            </a:r>
          </a:p>
          <a:p>
            <a:pPr lvl="1"/>
            <a:endParaRPr lang="en-US" altLang="en-US" dirty="0"/>
          </a:p>
          <a:p>
            <a:endParaRPr lang="en-US" dirty="0"/>
          </a:p>
        </p:txBody>
      </p:sp>
    </p:spTree>
    <p:extLst>
      <p:ext uri="{BB962C8B-B14F-4D97-AF65-F5344CB8AC3E}">
        <p14:creationId xmlns:p14="http://schemas.microsoft.com/office/powerpoint/2010/main" val="375566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Raster graphics</a:t>
            </a:r>
            <a:endParaRPr lang="en-US" dirty="0"/>
          </a:p>
        </p:txBody>
      </p:sp>
      <p:sp>
        <p:nvSpPr>
          <p:cNvPr id="3" name="Content Placeholder 2"/>
          <p:cNvSpPr>
            <a:spLocks noGrp="1"/>
          </p:cNvSpPr>
          <p:nvPr>
            <p:ph idx="1"/>
          </p:nvPr>
        </p:nvSpPr>
        <p:spPr/>
        <p:txBody>
          <a:bodyPr>
            <a:normAutofit fontScale="92500" lnSpcReduction="10000"/>
          </a:bodyPr>
          <a:lstStyle/>
          <a:p>
            <a:r>
              <a:rPr lang="en-US" altLang="en-US" dirty="0"/>
              <a:t>Color depth</a:t>
            </a:r>
          </a:p>
          <a:p>
            <a:pPr lvl="1"/>
            <a:r>
              <a:rPr lang="en-US" altLang="en-US" dirty="0"/>
              <a:t>The number of bits used to represent a pixel, its </a:t>
            </a:r>
            <a:r>
              <a:rPr lang="en-US" altLang="en-US" b="1" dirty="0"/>
              <a:t>color depth</a:t>
            </a:r>
            <a:r>
              <a:rPr lang="en-US" altLang="en-US" dirty="0"/>
              <a:t>, depends on how the pixel’s color is handled by different encoding techniques. </a:t>
            </a:r>
          </a:p>
          <a:p>
            <a:pPr lvl="1"/>
            <a:r>
              <a:rPr lang="en-US" altLang="en-US" dirty="0"/>
              <a:t>The perception of color is how our eyes respond to a beam of light. </a:t>
            </a:r>
          </a:p>
          <a:p>
            <a:pPr lvl="1"/>
            <a:r>
              <a:rPr lang="en-US" altLang="en-US" dirty="0"/>
              <a:t>Our eyes have different types of photoreceptor cells: some respond to the three primary colors red, green and blue (often called </a:t>
            </a:r>
            <a:r>
              <a:rPr lang="en-US" altLang="en-US" dirty="0" err="1"/>
              <a:t>RGB</a:t>
            </a:r>
            <a:r>
              <a:rPr lang="en-US" altLang="en-US" dirty="0"/>
              <a:t>), while others merely respond to the intensity of light.</a:t>
            </a:r>
          </a:p>
          <a:p>
            <a:r>
              <a:rPr lang="en-US" dirty="0" smtClean="0"/>
              <a:t>True colors</a:t>
            </a:r>
          </a:p>
          <a:p>
            <a:pPr lvl="1"/>
            <a:r>
              <a:rPr lang="en-US" altLang="en-US" dirty="0"/>
              <a:t>One of the techniques used to encode a pixel is called </a:t>
            </a:r>
            <a:r>
              <a:rPr lang="en-US" altLang="en-US" b="1" dirty="0"/>
              <a:t>True-Color</a:t>
            </a:r>
            <a:r>
              <a:rPr lang="en-US" altLang="en-US" dirty="0"/>
              <a:t>, which uses 24 bits to encode a pixel</a:t>
            </a:r>
            <a:r>
              <a:rPr lang="en-US" altLang="en-US" dirty="0" smtClean="0"/>
              <a:t>.</a:t>
            </a:r>
          </a:p>
          <a:p>
            <a:r>
              <a:rPr lang="en-US" altLang="en-US" dirty="0" smtClean="0"/>
              <a:t>Indexed color</a:t>
            </a:r>
          </a:p>
          <a:p>
            <a:pPr lvl="1"/>
            <a:r>
              <a:rPr lang="en-US" altLang="en-US" dirty="0" smtClean="0"/>
              <a:t>The </a:t>
            </a:r>
            <a:r>
              <a:rPr lang="en-US" altLang="en-US" dirty="0"/>
              <a:t>indexed </a:t>
            </a:r>
            <a:r>
              <a:rPr lang="en-US" altLang="en-US" dirty="0" smtClean="0"/>
              <a:t>color (or </a:t>
            </a:r>
            <a:r>
              <a:rPr lang="en-US" altLang="en-US" dirty="0"/>
              <a:t>palette </a:t>
            </a:r>
            <a:r>
              <a:rPr lang="en-US" altLang="en-US" dirty="0" smtClean="0"/>
              <a:t>color) scheme </a:t>
            </a:r>
            <a:r>
              <a:rPr lang="en-US" altLang="en-US" dirty="0"/>
              <a:t>uses only a portion of these colors</a:t>
            </a:r>
          </a:p>
          <a:p>
            <a:endParaRPr lang="en-US" dirty="0"/>
          </a:p>
        </p:txBody>
      </p:sp>
    </p:spTree>
    <p:extLst>
      <p:ext uri="{BB962C8B-B14F-4D97-AF65-F5344CB8AC3E}">
        <p14:creationId xmlns:p14="http://schemas.microsoft.com/office/powerpoint/2010/main" val="223195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rPr>
              <a:t>Vector </a:t>
            </a:r>
            <a:r>
              <a:rPr lang="en-US" altLang="en-US" dirty="0" smtClean="0">
                <a:solidFill>
                  <a:schemeClr val="tx2"/>
                </a:solidFill>
              </a:rPr>
              <a:t>graphics</a:t>
            </a:r>
            <a:endParaRPr lang="en-US" dirty="0">
              <a:solidFill>
                <a:schemeClr val="tx2"/>
              </a:solidFill>
            </a:endParaRPr>
          </a:p>
        </p:txBody>
      </p:sp>
      <p:sp>
        <p:nvSpPr>
          <p:cNvPr id="3" name="Content Placeholder 2"/>
          <p:cNvSpPr>
            <a:spLocks noGrp="1"/>
          </p:cNvSpPr>
          <p:nvPr>
            <p:ph idx="1"/>
          </p:nvPr>
        </p:nvSpPr>
        <p:spPr/>
        <p:txBody>
          <a:bodyPr>
            <a:normAutofit/>
          </a:bodyPr>
          <a:lstStyle/>
          <a:p>
            <a:pPr algn="just"/>
            <a:r>
              <a:rPr lang="en-US" altLang="en-US" dirty="0" smtClean="0"/>
              <a:t>The </a:t>
            </a:r>
            <a:r>
              <a:rPr lang="en-US" altLang="en-US" b="1" dirty="0"/>
              <a:t>vector graphic </a:t>
            </a:r>
            <a:r>
              <a:rPr lang="en-US" altLang="en-US" dirty="0"/>
              <a:t>image encoding method, however, does not store the bit patterns for each pixel. </a:t>
            </a:r>
            <a:endParaRPr lang="en-US" altLang="en-US" dirty="0" smtClean="0"/>
          </a:p>
          <a:p>
            <a:pPr lvl="1" algn="just"/>
            <a:r>
              <a:rPr lang="en-US" altLang="en-US" dirty="0" smtClean="0"/>
              <a:t>An </a:t>
            </a:r>
            <a:r>
              <a:rPr lang="en-US" altLang="en-US" dirty="0"/>
              <a:t>image is decomposed into a combination of geometrical shapes such as lines, squares or circles. </a:t>
            </a:r>
          </a:p>
          <a:p>
            <a:pPr lvl="1" algn="just"/>
            <a:r>
              <a:rPr lang="en-US" altLang="en-US" dirty="0"/>
              <a:t>For example, consider a circle of radius r. The main pieces of information a program needs to draw this circle are:</a:t>
            </a:r>
          </a:p>
          <a:p>
            <a:pPr lvl="2" algn="just"/>
            <a:r>
              <a:rPr lang="en-US" altLang="en-US" dirty="0" smtClean="0"/>
              <a:t>The </a:t>
            </a:r>
            <a:r>
              <a:rPr lang="en-US" altLang="en-US" dirty="0"/>
              <a:t>radius </a:t>
            </a:r>
            <a:r>
              <a:rPr lang="en-US" altLang="en-US" b="1" i="1" dirty="0"/>
              <a:t>r</a:t>
            </a:r>
            <a:r>
              <a:rPr lang="en-US" altLang="en-US" dirty="0"/>
              <a:t> and </a:t>
            </a:r>
            <a:r>
              <a:rPr lang="en-US" altLang="en-US" b="1" i="1" dirty="0"/>
              <a:t>equation</a:t>
            </a:r>
            <a:r>
              <a:rPr lang="en-US" altLang="en-US" dirty="0"/>
              <a:t> of a circle.</a:t>
            </a:r>
          </a:p>
          <a:p>
            <a:pPr lvl="2" algn="just"/>
            <a:r>
              <a:rPr lang="en-US" altLang="en-US" dirty="0" smtClean="0"/>
              <a:t>The </a:t>
            </a:r>
            <a:r>
              <a:rPr lang="en-US" altLang="en-US" b="1" i="1" dirty="0"/>
              <a:t>location</a:t>
            </a:r>
            <a:r>
              <a:rPr lang="en-US" altLang="en-US" dirty="0"/>
              <a:t> of the </a:t>
            </a:r>
            <a:r>
              <a:rPr lang="en-US" altLang="en-US" i="1" dirty="0"/>
              <a:t>center point </a:t>
            </a:r>
            <a:r>
              <a:rPr lang="en-US" altLang="en-US" dirty="0"/>
              <a:t>of the circle.</a:t>
            </a:r>
          </a:p>
          <a:p>
            <a:pPr lvl="2" algn="just"/>
            <a:r>
              <a:rPr lang="en-US" altLang="en-US" dirty="0" smtClean="0"/>
              <a:t>The </a:t>
            </a:r>
            <a:r>
              <a:rPr lang="en-US" altLang="en-US" b="1" dirty="0"/>
              <a:t>stroke</a:t>
            </a:r>
            <a:r>
              <a:rPr lang="en-US" altLang="en-US" dirty="0"/>
              <a:t> line style and color.</a:t>
            </a:r>
          </a:p>
          <a:p>
            <a:pPr lvl="2" algn="just"/>
            <a:r>
              <a:rPr lang="en-US" altLang="en-US" dirty="0" smtClean="0"/>
              <a:t>The </a:t>
            </a:r>
            <a:r>
              <a:rPr lang="en-US" altLang="en-US" b="1" dirty="0"/>
              <a:t>fill</a:t>
            </a:r>
            <a:r>
              <a:rPr lang="en-US" altLang="en-US" dirty="0"/>
              <a:t> style and color. </a:t>
            </a:r>
          </a:p>
          <a:p>
            <a:endParaRPr lang="en-US" dirty="0"/>
          </a:p>
        </p:txBody>
      </p:sp>
    </p:spTree>
    <p:extLst>
      <p:ext uri="{BB962C8B-B14F-4D97-AF65-F5344CB8AC3E}">
        <p14:creationId xmlns:p14="http://schemas.microsoft.com/office/powerpoint/2010/main" val="54039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Storing video</a:t>
            </a:r>
            <a:endParaRPr lang="en-US" dirty="0"/>
          </a:p>
        </p:txBody>
      </p:sp>
      <p:sp>
        <p:nvSpPr>
          <p:cNvPr id="3" name="Content Placeholder 2"/>
          <p:cNvSpPr>
            <a:spLocks noGrp="1"/>
          </p:cNvSpPr>
          <p:nvPr>
            <p:ph idx="1"/>
          </p:nvPr>
        </p:nvSpPr>
        <p:spPr/>
        <p:txBody>
          <a:bodyPr/>
          <a:lstStyle/>
          <a:p>
            <a:r>
              <a:rPr lang="en-US" altLang="en-US" b="1" dirty="0"/>
              <a:t>Video</a:t>
            </a:r>
            <a:r>
              <a:rPr lang="en-US" altLang="en-US" dirty="0"/>
              <a:t> is a representation of images (called </a:t>
            </a:r>
            <a:r>
              <a:rPr lang="en-US" altLang="en-US" b="1" dirty="0"/>
              <a:t>frames</a:t>
            </a:r>
            <a:r>
              <a:rPr lang="en-US" altLang="en-US" dirty="0"/>
              <a:t>) over time. </a:t>
            </a:r>
            <a:endParaRPr lang="en-US" altLang="en-US" dirty="0" smtClean="0"/>
          </a:p>
          <a:p>
            <a:r>
              <a:rPr lang="en-US" altLang="en-US" dirty="0" smtClean="0"/>
              <a:t>A </a:t>
            </a:r>
            <a:r>
              <a:rPr lang="en-US" altLang="en-US" dirty="0"/>
              <a:t>movie consists of a series of frames shown one after another. </a:t>
            </a:r>
            <a:endParaRPr lang="en-US" altLang="en-US" dirty="0" smtClean="0"/>
          </a:p>
          <a:p>
            <a:pPr lvl="1"/>
            <a:r>
              <a:rPr lang="en-US" altLang="en-US" dirty="0" smtClean="0"/>
              <a:t>In </a:t>
            </a:r>
            <a:r>
              <a:rPr lang="en-US" altLang="en-US" dirty="0"/>
              <a:t>other words, video is the representation of information that changes in space and in time</a:t>
            </a:r>
            <a:r>
              <a:rPr lang="en-US" altLang="en-US" dirty="0" smtClean="0"/>
              <a:t>.</a:t>
            </a:r>
          </a:p>
          <a:p>
            <a:pPr lvl="1"/>
            <a:r>
              <a:rPr lang="en-US" altLang="en-US" dirty="0" smtClean="0"/>
              <a:t> </a:t>
            </a:r>
            <a:r>
              <a:rPr lang="en-US" altLang="en-US" dirty="0"/>
              <a:t>So, if we know how to store an image inside a computer, we also know how to store video: each image or frame is transformed into a set of bit patterns and stored. </a:t>
            </a:r>
            <a:endParaRPr lang="en-US" altLang="en-US" dirty="0" smtClean="0"/>
          </a:p>
          <a:p>
            <a:pPr lvl="1"/>
            <a:r>
              <a:rPr lang="en-US" altLang="en-US" dirty="0" smtClean="0"/>
              <a:t>The </a:t>
            </a:r>
            <a:r>
              <a:rPr lang="en-US" altLang="en-US" dirty="0"/>
              <a:t>combination of the images then represents the video. </a:t>
            </a:r>
          </a:p>
          <a:p>
            <a:endParaRPr lang="en-US" dirty="0"/>
          </a:p>
        </p:txBody>
      </p:sp>
    </p:spTree>
    <p:extLst>
      <p:ext uri="{BB962C8B-B14F-4D97-AF65-F5344CB8AC3E}">
        <p14:creationId xmlns:p14="http://schemas.microsoft.com/office/powerpoint/2010/main" val="25094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4000" b="1" dirty="0" smtClean="0">
              <a:effectLst>
                <a:outerShdw blurRad="38100" dist="38100" dir="2700000" algn="tl">
                  <a:srgbClr val="000000">
                    <a:alpha val="43137"/>
                  </a:srgbClr>
                </a:outerShdw>
              </a:effectLst>
            </a:endParaRPr>
          </a:p>
          <a:p>
            <a:pPr marL="0" indent="0" algn="ctr">
              <a:buNone/>
            </a:pPr>
            <a:endParaRPr lang="en-US" sz="4000" b="1" dirty="0">
              <a:effectLst>
                <a:outerShdw blurRad="38100" dist="38100" dir="2700000" algn="tl">
                  <a:srgbClr val="000000">
                    <a:alpha val="43137"/>
                  </a:srgbClr>
                </a:outerShdw>
              </a:effectLst>
            </a:endParaRPr>
          </a:p>
          <a:p>
            <a:pPr marL="0" indent="0" algn="ctr">
              <a:buNone/>
            </a:pPr>
            <a:endParaRPr lang="en-US" sz="4000" b="1" dirty="0" smtClean="0">
              <a:effectLst>
                <a:outerShdw blurRad="38100" dist="38100" dir="2700000" algn="tl">
                  <a:srgbClr val="000000">
                    <a:alpha val="43137"/>
                  </a:srgbClr>
                </a:outerShdw>
              </a:effectLst>
            </a:endParaRPr>
          </a:p>
          <a:p>
            <a:pPr marL="0" indent="0" algn="ctr">
              <a:buNone/>
            </a:pPr>
            <a:endParaRPr lang="en-US" sz="4000" b="1" dirty="0">
              <a:effectLst>
                <a:outerShdw blurRad="38100" dist="38100" dir="2700000" algn="tl">
                  <a:srgbClr val="000000">
                    <a:alpha val="43137"/>
                  </a:srgbClr>
                </a:outerShdw>
              </a:effectLst>
            </a:endParaRPr>
          </a:p>
          <a:p>
            <a:pPr marL="0" indent="0" algn="ctr">
              <a:buNone/>
            </a:pPr>
            <a:r>
              <a:rPr lang="en-US" sz="4000" b="1" dirty="0" smtClean="0">
                <a:effectLst>
                  <a:outerShdw blurRad="38100" dist="38100" dir="2700000" algn="tl">
                    <a:srgbClr val="000000">
                      <a:alpha val="43137"/>
                    </a:srgbClr>
                  </a:outerShdw>
                </a:effectLst>
              </a:rPr>
              <a:t>Operation On Data</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7054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Logical operations</a:t>
            </a:r>
            <a:endParaRPr lang="en-US" dirty="0">
              <a:solidFill>
                <a:schemeClr val="tx2"/>
              </a:solidFill>
            </a:endParaRPr>
          </a:p>
        </p:txBody>
      </p:sp>
      <p:sp>
        <p:nvSpPr>
          <p:cNvPr id="3" name="Content Placeholder 2"/>
          <p:cNvSpPr>
            <a:spLocks noGrp="1"/>
          </p:cNvSpPr>
          <p:nvPr>
            <p:ph idx="1"/>
          </p:nvPr>
        </p:nvSpPr>
        <p:spPr/>
        <p:txBody>
          <a:bodyPr/>
          <a:lstStyle/>
          <a:p>
            <a:r>
              <a:rPr lang="en-US" altLang="en-US" b="1" dirty="0"/>
              <a:t>Logic operations </a:t>
            </a:r>
            <a:r>
              <a:rPr lang="en-US" altLang="en-US" dirty="0"/>
              <a:t>refer to those operations that apply the same basic operation on individual bits of a pattern, or on two corresponding bits in two patterns. </a:t>
            </a:r>
            <a:endParaRPr lang="en-US" altLang="en-US" dirty="0" smtClean="0"/>
          </a:p>
          <a:p>
            <a:pPr lvl="1"/>
            <a:r>
              <a:rPr lang="en-US" altLang="en-US" dirty="0" smtClean="0"/>
              <a:t>This </a:t>
            </a:r>
            <a:r>
              <a:rPr lang="en-US" altLang="en-US" dirty="0"/>
              <a:t>means that we can define logic operations at the </a:t>
            </a:r>
            <a:r>
              <a:rPr lang="en-US" altLang="en-US" b="1" dirty="0"/>
              <a:t>bit level </a:t>
            </a:r>
            <a:r>
              <a:rPr lang="en-US" altLang="en-US" dirty="0"/>
              <a:t>and at the </a:t>
            </a:r>
            <a:r>
              <a:rPr lang="en-US" altLang="en-US" b="1" dirty="0"/>
              <a:t>pattern level</a:t>
            </a:r>
            <a:r>
              <a:rPr lang="en-US" altLang="en-US" dirty="0"/>
              <a:t>. </a:t>
            </a:r>
            <a:endParaRPr lang="en-US" altLang="en-US" dirty="0" smtClean="0"/>
          </a:p>
          <a:p>
            <a:pPr lvl="1"/>
            <a:r>
              <a:rPr lang="en-US" altLang="en-US" dirty="0" smtClean="0"/>
              <a:t>A </a:t>
            </a:r>
            <a:r>
              <a:rPr lang="en-US" altLang="en-US" dirty="0"/>
              <a:t>logic operation at the pattern level is </a:t>
            </a:r>
            <a:r>
              <a:rPr lang="en-US" altLang="en-US" i="1" dirty="0" smtClean="0"/>
              <a:t>n </a:t>
            </a:r>
            <a:r>
              <a:rPr lang="en-US" altLang="en-US" dirty="0" smtClean="0"/>
              <a:t>logic </a:t>
            </a:r>
            <a:r>
              <a:rPr lang="en-US" altLang="en-US" dirty="0"/>
              <a:t>operations, of the same type, at the bit level where </a:t>
            </a:r>
            <a:r>
              <a:rPr lang="en-US" altLang="en-US" i="1" dirty="0"/>
              <a:t>n</a:t>
            </a:r>
            <a:r>
              <a:rPr lang="en-US" altLang="en-US" dirty="0"/>
              <a:t> is the number of bits in the pattern.</a:t>
            </a:r>
          </a:p>
          <a:p>
            <a:endParaRPr lang="en-US" dirty="0"/>
          </a:p>
        </p:txBody>
      </p:sp>
    </p:spTree>
    <p:extLst>
      <p:ext uri="{BB962C8B-B14F-4D97-AF65-F5344CB8AC3E}">
        <p14:creationId xmlns:p14="http://schemas.microsoft.com/office/powerpoint/2010/main" val="235060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rPr>
              <a:t>Logic operations at bit </a:t>
            </a:r>
            <a:r>
              <a:rPr lang="en-US" altLang="en-US" dirty="0" smtClean="0">
                <a:solidFill>
                  <a:schemeClr val="tx2"/>
                </a:solidFill>
              </a:rPr>
              <a:t>level</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altLang="en-US" dirty="0"/>
              <a:t>A bit can take one of the two values: 0 or 1. </a:t>
            </a:r>
            <a:endParaRPr lang="en-US" altLang="en-US" dirty="0" smtClean="0"/>
          </a:p>
          <a:p>
            <a:pPr lvl="1"/>
            <a:r>
              <a:rPr lang="en-US" altLang="en-US" dirty="0" smtClean="0"/>
              <a:t>If </a:t>
            </a:r>
            <a:r>
              <a:rPr lang="en-US" altLang="en-US" dirty="0"/>
              <a:t>we interpret 0 as the value </a:t>
            </a:r>
            <a:r>
              <a:rPr lang="en-US" altLang="en-US" i="1" dirty="0"/>
              <a:t>false</a:t>
            </a:r>
            <a:r>
              <a:rPr lang="en-US" altLang="en-US" dirty="0"/>
              <a:t> and 1 as the value </a:t>
            </a:r>
            <a:r>
              <a:rPr lang="en-US" altLang="en-US" i="1" dirty="0"/>
              <a:t>true</a:t>
            </a:r>
            <a:r>
              <a:rPr lang="en-US" altLang="en-US" dirty="0"/>
              <a:t>, we can apply the operations defined in Boolean algebra to manipulate bits. </a:t>
            </a:r>
            <a:endParaRPr lang="en-US" altLang="en-US" dirty="0" smtClean="0"/>
          </a:p>
          <a:p>
            <a:r>
              <a:rPr lang="en-US" altLang="en-US" b="1" dirty="0" smtClean="0"/>
              <a:t>Boolean </a:t>
            </a:r>
            <a:r>
              <a:rPr lang="en-US" altLang="en-US" b="1" dirty="0"/>
              <a:t>algebra</a:t>
            </a:r>
            <a:r>
              <a:rPr lang="en-US" altLang="en-US" dirty="0"/>
              <a:t>, named in honor of George Boole, belongs to a special field of mathematics called logic</a:t>
            </a:r>
            <a:r>
              <a:rPr lang="en-US" altLang="en-US" dirty="0" smtClean="0"/>
              <a:t>.</a:t>
            </a:r>
          </a:p>
          <a:p>
            <a:pPr marL="0" indent="0">
              <a:buNone/>
            </a:pPr>
            <a:endParaRPr lang="en-US" altLang="en-US" dirty="0" smtClean="0"/>
          </a:p>
          <a:p>
            <a:pPr marL="0" indent="0">
              <a:buNone/>
            </a:pPr>
            <a:endParaRPr lang="en-US" altLang="en-US" dirty="0"/>
          </a:p>
          <a:p>
            <a:pPr marL="0" indent="0">
              <a:buNone/>
            </a:pPr>
            <a:endParaRPr lang="en-US" altLang="en-US" dirty="0"/>
          </a:p>
          <a:p>
            <a:pPr marL="0" indent="0">
              <a:buNone/>
            </a:pPr>
            <a:r>
              <a:rPr lang="en-US" altLang="en-US" i="1" dirty="0" smtClean="0">
                <a:effectLst>
                  <a:outerShdw blurRad="38100" dist="38100" dir="2700000" algn="tl">
                    <a:srgbClr val="000000">
                      <a:alpha val="43137"/>
                    </a:srgbClr>
                  </a:outerShdw>
                </a:effectLst>
              </a:rPr>
              <a:t>Main operations:</a:t>
            </a:r>
            <a:endParaRPr lang="en-US" i="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3212" y="1143000"/>
            <a:ext cx="7620000" cy="552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681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par>
                          <p:cTn id="13" fill="hold">
                            <p:stCondLst>
                              <p:cond delay="0"/>
                            </p:stCondLst>
                            <p:childTnLst>
                              <p:par>
                                <p:cTn id="14" presetID="22" presetClass="entr" presetSubtype="8"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left)">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latin typeface="Times New Roman" pitchFamily="18" charset="0"/>
              </a:rPr>
              <a:t>Data </a:t>
            </a:r>
            <a:r>
              <a:rPr lang="en-US" altLang="en-US" dirty="0" smtClean="0">
                <a:solidFill>
                  <a:schemeClr val="tx2"/>
                </a:solidFill>
                <a:latin typeface="Times New Roman" pitchFamily="18" charset="0"/>
              </a:rPr>
              <a:t>processors</a:t>
            </a:r>
            <a:endParaRPr lang="en-US" dirty="0">
              <a:solidFill>
                <a:schemeClr val="tx2"/>
              </a:solidFill>
            </a:endParaRPr>
          </a:p>
        </p:txBody>
      </p:sp>
      <p:sp>
        <p:nvSpPr>
          <p:cNvPr id="3" name="Content Placeholder 2"/>
          <p:cNvSpPr>
            <a:spLocks noGrp="1"/>
          </p:cNvSpPr>
          <p:nvPr>
            <p:ph idx="1"/>
          </p:nvPr>
        </p:nvSpPr>
        <p:spPr/>
        <p:txBody>
          <a:bodyPr/>
          <a:lstStyle/>
          <a:p>
            <a:r>
              <a:rPr lang="en-US" altLang="en-US" dirty="0" smtClean="0"/>
              <a:t>Let </a:t>
            </a:r>
            <a:r>
              <a:rPr lang="en-US" altLang="en-US" dirty="0"/>
              <a:t>us define a computer as a data processor. </a:t>
            </a:r>
            <a:endParaRPr lang="en-US" altLang="en-US" dirty="0" smtClean="0"/>
          </a:p>
          <a:p>
            <a:pPr lvl="1"/>
            <a:r>
              <a:rPr lang="en-US" altLang="en-US" dirty="0" smtClean="0"/>
              <a:t>Using </a:t>
            </a:r>
            <a:r>
              <a:rPr lang="en-US" altLang="en-US" dirty="0"/>
              <a:t>this definition, a computer acts as a black box that accepts input data, processes the data, and creates output </a:t>
            </a:r>
            <a:r>
              <a:rPr lang="en-US" altLang="en-US" dirty="0" smtClean="0"/>
              <a:t>data. </a:t>
            </a:r>
          </a:p>
          <a:p>
            <a:pPr lvl="1"/>
            <a:endParaRPr lang="en-US" altLang="en-US" dirty="0" smtClean="0"/>
          </a:p>
          <a:p>
            <a:pPr lvl="1"/>
            <a:endParaRPr lang="en-US" altLang="en-US" dirty="0"/>
          </a:p>
          <a:p>
            <a:pPr lvl="1"/>
            <a:endParaRPr lang="en-US" altLang="en-US" dirty="0" smtClean="0"/>
          </a:p>
          <a:p>
            <a:pPr lvl="1"/>
            <a:r>
              <a:rPr lang="en-US" altLang="en-US" dirty="0" smtClean="0"/>
              <a:t>Although </a:t>
            </a:r>
            <a:r>
              <a:rPr lang="en-US" altLang="en-US" dirty="0"/>
              <a:t>this model can define the functionality of a computer today, it is too general. </a:t>
            </a:r>
            <a:endParaRPr lang="en-US" altLang="en-US" dirty="0" smtClean="0"/>
          </a:p>
          <a:p>
            <a:pPr lvl="2"/>
            <a:r>
              <a:rPr lang="en-US" altLang="en-US" dirty="0" smtClean="0"/>
              <a:t>In </a:t>
            </a:r>
            <a:r>
              <a:rPr lang="en-US" altLang="en-US" dirty="0"/>
              <a:t>this model, a pocket calculator is also a computer (which it is, in a literal sense).</a:t>
            </a:r>
          </a:p>
          <a:p>
            <a:endParaRPr lang="en-US" dirty="0"/>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012" y="2743200"/>
            <a:ext cx="6781800" cy="807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243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2"/>
                </a:solidFill>
              </a:rPr>
              <a:t>Logic operations at bit level</a:t>
            </a:r>
            <a:endParaRPr lang="en-US" dirty="0"/>
          </a:p>
        </p:txBody>
      </p:sp>
      <p:sp>
        <p:nvSpPr>
          <p:cNvPr id="3" name="Content Placeholder 2"/>
          <p:cNvSpPr>
            <a:spLocks noGrp="1"/>
          </p:cNvSpPr>
          <p:nvPr>
            <p:ph idx="1"/>
          </p:nvPr>
        </p:nvSpPr>
        <p:spPr/>
        <p:txBody>
          <a:bodyPr/>
          <a:lstStyle/>
          <a:p>
            <a:r>
              <a:rPr lang="en-US" dirty="0" smtClean="0"/>
              <a:t>NOT</a:t>
            </a:r>
          </a:p>
          <a:p>
            <a:pPr lvl="1"/>
            <a:r>
              <a:rPr lang="en-US" altLang="en-US" dirty="0"/>
              <a:t>The NOT operator is a unary operator: it takes only one input. </a:t>
            </a:r>
            <a:endParaRPr lang="en-US" altLang="en-US" dirty="0" smtClean="0"/>
          </a:p>
          <a:p>
            <a:pPr lvl="1"/>
            <a:r>
              <a:rPr lang="en-US" altLang="en-US" dirty="0" smtClean="0"/>
              <a:t>The </a:t>
            </a:r>
            <a:r>
              <a:rPr lang="en-US" altLang="en-US" dirty="0"/>
              <a:t>output bit is the complement of the input</a:t>
            </a:r>
            <a:r>
              <a:rPr lang="en-US" altLang="en-US" dirty="0" smtClean="0"/>
              <a:t>.</a:t>
            </a:r>
          </a:p>
          <a:p>
            <a:r>
              <a:rPr lang="en-US" altLang="en-US" dirty="0" smtClean="0"/>
              <a:t>AND</a:t>
            </a:r>
          </a:p>
          <a:p>
            <a:pPr lvl="1"/>
            <a:r>
              <a:rPr lang="en-US" altLang="en-US" dirty="0"/>
              <a:t>The AND operator is a binary operator: it takes two inputs. </a:t>
            </a:r>
            <a:endParaRPr lang="en-US" altLang="en-US" dirty="0" smtClean="0"/>
          </a:p>
          <a:p>
            <a:pPr lvl="1"/>
            <a:r>
              <a:rPr lang="en-US" altLang="en-US" dirty="0" smtClean="0"/>
              <a:t>The </a:t>
            </a:r>
            <a:r>
              <a:rPr lang="en-US" altLang="en-US" dirty="0"/>
              <a:t>output bit is 1 if both inputs are 1s and the output is 0 in the other three cases</a:t>
            </a:r>
            <a:r>
              <a:rPr lang="en-US" altLang="en-US" dirty="0" smtClean="0"/>
              <a:t>.</a:t>
            </a:r>
          </a:p>
          <a:p>
            <a:r>
              <a:rPr lang="en-US" altLang="en-US" dirty="0" smtClean="0"/>
              <a:t>OR</a:t>
            </a:r>
          </a:p>
          <a:p>
            <a:pPr lvl="1"/>
            <a:r>
              <a:rPr lang="en-US" altLang="en-US" dirty="0"/>
              <a:t>The OR operator is a binary operator: it takes two inputs. </a:t>
            </a:r>
            <a:endParaRPr lang="en-US" altLang="en-US" dirty="0" smtClean="0"/>
          </a:p>
          <a:p>
            <a:pPr lvl="1"/>
            <a:r>
              <a:rPr lang="en-US" altLang="en-US" dirty="0" smtClean="0"/>
              <a:t>The </a:t>
            </a:r>
            <a:r>
              <a:rPr lang="en-US" altLang="en-US" dirty="0"/>
              <a:t>output bit is 0 if both inputs are 0s and the output is 1 in other three cases.</a:t>
            </a:r>
          </a:p>
          <a:p>
            <a:pPr lvl="1"/>
            <a:endParaRPr lang="en-US" altLang="en-US" dirty="0"/>
          </a:p>
          <a:p>
            <a:endParaRPr lang="en-US" altLang="en-US" dirty="0"/>
          </a:p>
          <a:p>
            <a:endParaRPr lang="en-US" dirty="0"/>
          </a:p>
        </p:txBody>
      </p:sp>
    </p:spTree>
    <p:extLst>
      <p:ext uri="{BB962C8B-B14F-4D97-AF65-F5344CB8AC3E}">
        <p14:creationId xmlns:p14="http://schemas.microsoft.com/office/powerpoint/2010/main" val="191609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2"/>
                </a:solidFill>
              </a:rPr>
              <a:t>Logic operations at bit level</a:t>
            </a:r>
            <a:endParaRPr lang="en-US" dirty="0"/>
          </a:p>
        </p:txBody>
      </p:sp>
      <p:sp>
        <p:nvSpPr>
          <p:cNvPr id="3" name="Content Placeholder 2"/>
          <p:cNvSpPr>
            <a:spLocks noGrp="1"/>
          </p:cNvSpPr>
          <p:nvPr>
            <p:ph idx="1"/>
          </p:nvPr>
        </p:nvSpPr>
        <p:spPr/>
        <p:txBody>
          <a:bodyPr/>
          <a:lstStyle/>
          <a:p>
            <a:r>
              <a:rPr lang="en-US" dirty="0" err="1" smtClean="0"/>
              <a:t>XOR</a:t>
            </a:r>
            <a:endParaRPr lang="en-US" dirty="0" smtClean="0"/>
          </a:p>
          <a:p>
            <a:pPr lvl="1"/>
            <a:r>
              <a:rPr lang="en-US" altLang="en-US" dirty="0"/>
              <a:t>The </a:t>
            </a:r>
            <a:r>
              <a:rPr lang="en-US" altLang="en-US" dirty="0" err="1"/>
              <a:t>XOR</a:t>
            </a:r>
            <a:r>
              <a:rPr lang="en-US" altLang="en-US" dirty="0"/>
              <a:t> operator is a binary operator like the OR operator, with only one difference: the output is 0 if both inputs are 1s. </a:t>
            </a:r>
          </a:p>
          <a:p>
            <a:pPr lvl="1"/>
            <a:r>
              <a:rPr lang="en-US" altLang="en-US" dirty="0" smtClean="0"/>
              <a:t>In </a:t>
            </a:r>
            <a:r>
              <a:rPr lang="en-US" altLang="en-US" dirty="0"/>
              <a:t>English we use the conjunction “or” sometimes to mean an inclusive-or, and sometimes to means an exclusive-or</a:t>
            </a:r>
            <a:r>
              <a:rPr lang="en-US" altLang="en-US" dirty="0" smtClean="0"/>
              <a:t>.</a:t>
            </a:r>
          </a:p>
          <a:p>
            <a:pPr lvl="2" algn="just"/>
            <a:r>
              <a:rPr lang="en-US" altLang="en-US" dirty="0"/>
              <a:t>The sentence “I would like to have a car or a house” uses “or” in the inclusive </a:t>
            </a:r>
            <a:r>
              <a:rPr lang="en-US" altLang="en-US" dirty="0" smtClean="0"/>
              <a:t>sense – I would </a:t>
            </a:r>
            <a:r>
              <a:rPr lang="en-US" altLang="en-US" dirty="0"/>
              <a:t>like to have a car, a house or both.</a:t>
            </a:r>
          </a:p>
          <a:p>
            <a:pPr lvl="2" algn="just"/>
            <a:r>
              <a:rPr lang="en-US" altLang="en-US" dirty="0"/>
              <a:t>The sentence “Today is either Monday or Tuesday” uses “or” in the exclusive </a:t>
            </a:r>
            <a:r>
              <a:rPr lang="en-US" altLang="en-US" dirty="0" smtClean="0"/>
              <a:t>sense – today is </a:t>
            </a:r>
            <a:r>
              <a:rPr lang="en-US" altLang="en-US" dirty="0"/>
              <a:t>either Monday or Tuesday, but it cannot be both</a:t>
            </a:r>
            <a:r>
              <a:rPr lang="en-US" altLang="en-US" dirty="0" smtClean="0"/>
              <a:t>.</a:t>
            </a:r>
          </a:p>
          <a:p>
            <a:pPr lvl="1" algn="just"/>
            <a:r>
              <a:rPr lang="en-US" altLang="en-US" dirty="0"/>
              <a:t>We can always simulate </a:t>
            </a:r>
            <a:r>
              <a:rPr lang="en-US" altLang="en-US" dirty="0" err="1" smtClean="0"/>
              <a:t>XOR</a:t>
            </a:r>
            <a:r>
              <a:rPr lang="en-US" altLang="en-US" dirty="0" smtClean="0"/>
              <a:t> operator using </a:t>
            </a:r>
            <a:r>
              <a:rPr lang="en-US" altLang="en-US" dirty="0"/>
              <a:t>the other three operators. The following two expressions are equivalent</a:t>
            </a:r>
          </a:p>
          <a:p>
            <a:pPr lvl="2" algn="just"/>
            <a:endParaRPr lang="en-US" altLang="en-US" dirty="0"/>
          </a:p>
          <a:p>
            <a:endParaRPr lang="en-US" dirty="0"/>
          </a:p>
        </p:txBody>
      </p:sp>
      <p:sp>
        <p:nvSpPr>
          <p:cNvPr id="5" name="Rectangle 6"/>
          <p:cNvSpPr>
            <a:spLocks noChangeArrowheads="1"/>
          </p:cNvSpPr>
          <p:nvPr/>
        </p:nvSpPr>
        <p:spPr bwMode="auto">
          <a:xfrm>
            <a:off x="2436812" y="5892320"/>
            <a:ext cx="8748639" cy="523220"/>
          </a:xfrm>
          <a:prstGeom prst="rect">
            <a:avLst/>
          </a:prstGeom>
          <a:solidFill>
            <a:schemeClr val="bg1">
              <a:lumMod val="85000"/>
            </a:schemeClr>
          </a:solidFill>
          <a:ln w="28575">
            <a:solidFill>
              <a:schemeClr val="bg1"/>
            </a:solidFill>
            <a:miter lim="800000"/>
            <a:headEnd/>
            <a:tailEnd/>
          </a:ln>
          <a:effectLst/>
        </p:spPr>
        <p:txBody>
          <a:bodyPr wrap="square">
            <a:spAutoFit/>
          </a:bodyPr>
          <a:lstStyle/>
          <a:p>
            <a:r>
              <a:rPr lang="en-US" altLang="en-US" sz="2800" i="1" baseline="0" dirty="0" smtClean="0">
                <a:solidFill>
                  <a:schemeClr val="tx2"/>
                </a:solidFill>
                <a:latin typeface="Arial" panose="020B0604020202020204" pitchFamily="34" charset="0"/>
                <a:cs typeface="Arial" panose="020B0604020202020204" pitchFamily="34" charset="0"/>
              </a:rPr>
              <a:t> x</a:t>
            </a:r>
            <a:r>
              <a:rPr lang="en-US" altLang="en-US" sz="2800" baseline="0" dirty="0" smtClean="0">
                <a:solidFill>
                  <a:schemeClr val="tx2"/>
                </a:solidFill>
                <a:latin typeface="Arial" panose="020B0604020202020204" pitchFamily="34" charset="0"/>
                <a:cs typeface="Arial" panose="020B0604020202020204" pitchFamily="34" charset="0"/>
              </a:rPr>
              <a:t>  </a:t>
            </a:r>
            <a:r>
              <a:rPr lang="en-US" altLang="en-US" sz="2800" b="1" baseline="0" dirty="0" err="1" smtClean="0">
                <a:solidFill>
                  <a:schemeClr val="tx2"/>
                </a:solidFill>
                <a:latin typeface="Arial" panose="020B0604020202020204" pitchFamily="34" charset="0"/>
                <a:cs typeface="Arial" panose="020B0604020202020204" pitchFamily="34" charset="0"/>
              </a:rPr>
              <a:t>XOR</a:t>
            </a:r>
            <a:r>
              <a:rPr lang="en-US" altLang="en-US" sz="2800" baseline="0" dirty="0" smtClean="0">
                <a:solidFill>
                  <a:schemeClr val="tx2"/>
                </a:solidFill>
                <a:latin typeface="Arial" panose="020B0604020202020204" pitchFamily="34" charset="0"/>
                <a:cs typeface="Arial" panose="020B0604020202020204" pitchFamily="34" charset="0"/>
              </a:rPr>
              <a:t>  </a:t>
            </a:r>
            <a:r>
              <a:rPr lang="en-US" altLang="en-US" sz="2800" i="1" baseline="0" dirty="0">
                <a:solidFill>
                  <a:schemeClr val="tx2"/>
                </a:solidFill>
                <a:latin typeface="Arial" panose="020B0604020202020204" pitchFamily="34" charset="0"/>
                <a:cs typeface="Arial" panose="020B0604020202020204" pitchFamily="34" charset="0"/>
              </a:rPr>
              <a:t>y</a:t>
            </a:r>
            <a:r>
              <a:rPr lang="en-US" altLang="en-US" sz="2800" baseline="0" dirty="0">
                <a:solidFill>
                  <a:schemeClr val="tx2"/>
                </a:solidFill>
                <a:latin typeface="Arial" panose="020B0604020202020204" pitchFamily="34" charset="0"/>
                <a:cs typeface="Arial" panose="020B0604020202020204" pitchFamily="34" charset="0"/>
              </a:rPr>
              <a:t> ↔ [</a:t>
            </a:r>
            <a:r>
              <a:rPr lang="en-US" altLang="en-US" sz="2800" i="1" baseline="0" dirty="0">
                <a:solidFill>
                  <a:schemeClr val="tx2"/>
                </a:solidFill>
                <a:latin typeface="Arial" panose="020B0604020202020204" pitchFamily="34" charset="0"/>
                <a:cs typeface="Arial" panose="020B0604020202020204" pitchFamily="34" charset="0"/>
              </a:rPr>
              <a:t>x</a:t>
            </a:r>
            <a:r>
              <a:rPr lang="en-US" altLang="en-US" sz="2800" baseline="0" dirty="0">
                <a:solidFill>
                  <a:schemeClr val="tx2"/>
                </a:solidFill>
                <a:latin typeface="Arial" panose="020B0604020202020204" pitchFamily="34" charset="0"/>
                <a:cs typeface="Arial" panose="020B0604020202020204" pitchFamily="34" charset="0"/>
              </a:rPr>
              <a:t> </a:t>
            </a:r>
            <a:r>
              <a:rPr lang="en-US" altLang="en-US" sz="2800" b="1" baseline="0" dirty="0" smtClean="0">
                <a:solidFill>
                  <a:schemeClr val="tx2"/>
                </a:solidFill>
                <a:latin typeface="Arial" panose="020B0604020202020204" pitchFamily="34" charset="0"/>
                <a:cs typeface="Arial" panose="020B0604020202020204" pitchFamily="34" charset="0"/>
              </a:rPr>
              <a:t>AND</a:t>
            </a:r>
            <a:r>
              <a:rPr lang="en-US" altLang="en-US" sz="2800" baseline="0" dirty="0" smtClean="0">
                <a:solidFill>
                  <a:schemeClr val="tx2"/>
                </a:solidFill>
                <a:latin typeface="Arial" panose="020B0604020202020204" pitchFamily="34" charset="0"/>
                <a:cs typeface="Arial" panose="020B0604020202020204" pitchFamily="34" charset="0"/>
              </a:rPr>
              <a:t> </a:t>
            </a:r>
            <a:r>
              <a:rPr lang="en-US" altLang="en-US" sz="2800" baseline="0" dirty="0">
                <a:solidFill>
                  <a:schemeClr val="tx2"/>
                </a:solidFill>
                <a:latin typeface="Arial" panose="020B0604020202020204" pitchFamily="34" charset="0"/>
                <a:cs typeface="Arial" panose="020B0604020202020204" pitchFamily="34" charset="0"/>
              </a:rPr>
              <a:t>(</a:t>
            </a:r>
            <a:r>
              <a:rPr lang="en-US" altLang="en-US" sz="2800" b="1" baseline="0" dirty="0">
                <a:solidFill>
                  <a:schemeClr val="tx2"/>
                </a:solidFill>
                <a:latin typeface="Arial" panose="020B0604020202020204" pitchFamily="34" charset="0"/>
                <a:cs typeface="Arial" panose="020B0604020202020204" pitchFamily="34" charset="0"/>
              </a:rPr>
              <a:t>NOT</a:t>
            </a:r>
            <a:r>
              <a:rPr lang="en-US" altLang="en-US" sz="2800" baseline="0" dirty="0">
                <a:solidFill>
                  <a:schemeClr val="tx2"/>
                </a:solidFill>
                <a:latin typeface="Arial" panose="020B0604020202020204" pitchFamily="34" charset="0"/>
                <a:cs typeface="Arial" panose="020B0604020202020204" pitchFamily="34" charset="0"/>
              </a:rPr>
              <a:t> </a:t>
            </a:r>
            <a:r>
              <a:rPr lang="en-US" altLang="en-US" sz="2800" i="1" baseline="0" dirty="0">
                <a:solidFill>
                  <a:schemeClr val="tx2"/>
                </a:solidFill>
                <a:latin typeface="Arial" panose="020B0604020202020204" pitchFamily="34" charset="0"/>
                <a:cs typeface="Arial" panose="020B0604020202020204" pitchFamily="34" charset="0"/>
              </a:rPr>
              <a:t>y</a:t>
            </a:r>
            <a:r>
              <a:rPr lang="en-US" altLang="en-US" sz="2800" baseline="0" dirty="0" smtClean="0">
                <a:solidFill>
                  <a:schemeClr val="tx2"/>
                </a:solidFill>
                <a:latin typeface="Arial" panose="020B0604020202020204" pitchFamily="34" charset="0"/>
                <a:cs typeface="Arial" panose="020B0604020202020204" pitchFamily="34" charset="0"/>
              </a:rPr>
              <a:t>)]  </a:t>
            </a:r>
            <a:r>
              <a:rPr lang="en-US" altLang="en-US" sz="2800" b="1" baseline="0" dirty="0" smtClean="0">
                <a:solidFill>
                  <a:schemeClr val="tx2"/>
                </a:solidFill>
                <a:latin typeface="Arial" panose="020B0604020202020204" pitchFamily="34" charset="0"/>
                <a:cs typeface="Arial" panose="020B0604020202020204" pitchFamily="34" charset="0"/>
              </a:rPr>
              <a:t>OR </a:t>
            </a:r>
            <a:r>
              <a:rPr lang="en-US" altLang="en-US" sz="2800" baseline="0" dirty="0" smtClean="0">
                <a:solidFill>
                  <a:schemeClr val="tx2"/>
                </a:solidFill>
                <a:latin typeface="Arial" panose="020B0604020202020204" pitchFamily="34" charset="0"/>
                <a:cs typeface="Arial" panose="020B0604020202020204" pitchFamily="34" charset="0"/>
              </a:rPr>
              <a:t> [(</a:t>
            </a:r>
            <a:r>
              <a:rPr lang="en-US" altLang="en-US" sz="2800" b="1" baseline="0" dirty="0">
                <a:solidFill>
                  <a:schemeClr val="tx2"/>
                </a:solidFill>
                <a:latin typeface="Arial" panose="020B0604020202020204" pitchFamily="34" charset="0"/>
                <a:cs typeface="Arial" panose="020B0604020202020204" pitchFamily="34" charset="0"/>
              </a:rPr>
              <a:t>NOT</a:t>
            </a:r>
            <a:r>
              <a:rPr lang="en-US" altLang="en-US" sz="2800" baseline="0" dirty="0">
                <a:solidFill>
                  <a:schemeClr val="tx2"/>
                </a:solidFill>
                <a:latin typeface="Arial" panose="020B0604020202020204" pitchFamily="34" charset="0"/>
                <a:cs typeface="Arial" panose="020B0604020202020204" pitchFamily="34" charset="0"/>
              </a:rPr>
              <a:t> </a:t>
            </a:r>
            <a:r>
              <a:rPr lang="en-US" altLang="en-US" sz="2800" i="1" baseline="0" dirty="0">
                <a:solidFill>
                  <a:schemeClr val="tx2"/>
                </a:solidFill>
                <a:latin typeface="Arial" panose="020B0604020202020204" pitchFamily="34" charset="0"/>
                <a:cs typeface="Arial" panose="020B0604020202020204" pitchFamily="34" charset="0"/>
              </a:rPr>
              <a:t>x</a:t>
            </a:r>
            <a:r>
              <a:rPr lang="en-US" altLang="en-US" sz="2800" baseline="0" dirty="0">
                <a:solidFill>
                  <a:schemeClr val="tx2"/>
                </a:solidFill>
                <a:latin typeface="Arial" panose="020B0604020202020204" pitchFamily="34" charset="0"/>
                <a:cs typeface="Arial" panose="020B0604020202020204" pitchFamily="34" charset="0"/>
              </a:rPr>
              <a:t>) </a:t>
            </a:r>
            <a:r>
              <a:rPr lang="en-US" altLang="en-US" sz="2800" b="1" baseline="0" dirty="0">
                <a:solidFill>
                  <a:schemeClr val="tx2"/>
                </a:solidFill>
                <a:latin typeface="Arial" panose="020B0604020202020204" pitchFamily="34" charset="0"/>
                <a:cs typeface="Arial" panose="020B0604020202020204" pitchFamily="34" charset="0"/>
              </a:rPr>
              <a:t>AND</a:t>
            </a:r>
            <a:r>
              <a:rPr lang="en-US" altLang="en-US" sz="2800" baseline="0" dirty="0">
                <a:solidFill>
                  <a:schemeClr val="tx2"/>
                </a:solidFill>
                <a:latin typeface="Arial" panose="020B0604020202020204" pitchFamily="34" charset="0"/>
                <a:cs typeface="Arial" panose="020B0604020202020204" pitchFamily="34" charset="0"/>
              </a:rPr>
              <a:t> </a:t>
            </a:r>
            <a:r>
              <a:rPr lang="en-US" altLang="en-US" sz="2800" i="1" baseline="0" dirty="0">
                <a:solidFill>
                  <a:schemeClr val="tx2"/>
                </a:solidFill>
                <a:latin typeface="Arial" panose="020B0604020202020204" pitchFamily="34" charset="0"/>
                <a:cs typeface="Arial" panose="020B0604020202020204" pitchFamily="34" charset="0"/>
              </a:rPr>
              <a:t>y</a:t>
            </a:r>
            <a:r>
              <a:rPr lang="en-US" altLang="en-US" sz="2800" baseline="0" dirty="0">
                <a:solidFill>
                  <a:schemeClr val="tx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32903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rPr>
              <a:t>Logic operations at pattern </a:t>
            </a:r>
            <a:r>
              <a:rPr lang="en-US" altLang="en-US" dirty="0" smtClean="0">
                <a:solidFill>
                  <a:schemeClr val="tx2"/>
                </a:solidFill>
              </a:rPr>
              <a:t>level</a:t>
            </a:r>
            <a:endParaRPr lang="en-US" dirty="0">
              <a:solidFill>
                <a:schemeClr val="tx2"/>
              </a:solidFill>
            </a:endParaRPr>
          </a:p>
        </p:txBody>
      </p:sp>
      <p:sp>
        <p:nvSpPr>
          <p:cNvPr id="3" name="Content Placeholder 2"/>
          <p:cNvSpPr>
            <a:spLocks noGrp="1"/>
          </p:cNvSpPr>
          <p:nvPr>
            <p:ph idx="1"/>
          </p:nvPr>
        </p:nvSpPr>
        <p:spPr/>
        <p:txBody>
          <a:bodyPr/>
          <a:lstStyle/>
          <a:p>
            <a:r>
              <a:rPr lang="en-US" altLang="en-US" dirty="0"/>
              <a:t>The same four operators (NOT, AND, OR, and </a:t>
            </a:r>
            <a:r>
              <a:rPr lang="en-US" altLang="en-US" dirty="0" err="1"/>
              <a:t>XOR</a:t>
            </a:r>
            <a:r>
              <a:rPr lang="en-US" altLang="en-US" dirty="0"/>
              <a:t>) can be applied to an n-bit pattern. </a:t>
            </a:r>
            <a:endParaRPr lang="en-US" altLang="en-US" dirty="0" smtClean="0"/>
          </a:p>
          <a:p>
            <a:pPr lvl="1"/>
            <a:r>
              <a:rPr lang="en-US" altLang="en-US" dirty="0" smtClean="0"/>
              <a:t>The </a:t>
            </a:r>
            <a:r>
              <a:rPr lang="en-US" altLang="en-US" dirty="0"/>
              <a:t>effect is the same as applying each operator to each individual bit for NOT and to each corresponding pair of bits for the other three operators.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5812" y="4191000"/>
            <a:ext cx="9642231"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502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solidFill>
                  <a:schemeClr val="tx2"/>
                </a:solidFill>
              </a:rPr>
              <a:t>Applications</a:t>
            </a:r>
            <a:endParaRPr lang="en-US" dirty="0">
              <a:solidFill>
                <a:schemeClr val="tx2"/>
              </a:solidFill>
            </a:endParaRPr>
          </a:p>
        </p:txBody>
      </p:sp>
      <p:sp>
        <p:nvSpPr>
          <p:cNvPr id="3" name="Content Placeholder 2"/>
          <p:cNvSpPr>
            <a:spLocks noGrp="1"/>
          </p:cNvSpPr>
          <p:nvPr>
            <p:ph idx="1"/>
          </p:nvPr>
        </p:nvSpPr>
        <p:spPr/>
        <p:txBody>
          <a:bodyPr/>
          <a:lstStyle/>
          <a:p>
            <a:r>
              <a:rPr lang="en-US" altLang="en-US" dirty="0"/>
              <a:t>The four logic operations can be used to modify a bit pattern.</a:t>
            </a:r>
          </a:p>
          <a:p>
            <a:pPr lvl="1"/>
            <a:r>
              <a:rPr lang="en-US" altLang="en-US" dirty="0"/>
              <a:t>Complementing (NOT</a:t>
            </a:r>
            <a:r>
              <a:rPr lang="en-US" altLang="en-US" dirty="0" smtClean="0"/>
              <a:t>)</a:t>
            </a:r>
          </a:p>
          <a:p>
            <a:pPr lvl="1"/>
            <a:r>
              <a:rPr lang="en-US" altLang="en-US" dirty="0" smtClean="0"/>
              <a:t>Unsetting </a:t>
            </a:r>
            <a:r>
              <a:rPr lang="en-US" altLang="en-US" dirty="0"/>
              <a:t>(AND)</a:t>
            </a:r>
          </a:p>
          <a:p>
            <a:pPr lvl="1"/>
            <a:r>
              <a:rPr lang="en-US" altLang="en-US" dirty="0" smtClean="0"/>
              <a:t>Setting </a:t>
            </a:r>
            <a:r>
              <a:rPr lang="en-US" altLang="en-US" dirty="0"/>
              <a:t>(OR)</a:t>
            </a:r>
          </a:p>
          <a:p>
            <a:pPr lvl="1"/>
            <a:r>
              <a:rPr lang="en-US" altLang="en-US" dirty="0"/>
              <a:t> Flipping (</a:t>
            </a:r>
            <a:r>
              <a:rPr lang="en-US" altLang="en-US" dirty="0" err="1"/>
              <a:t>XOR</a:t>
            </a:r>
            <a:r>
              <a:rPr lang="en-US" altLang="en-US" dirty="0"/>
              <a:t>)</a:t>
            </a:r>
          </a:p>
        </p:txBody>
      </p:sp>
    </p:spTree>
    <p:extLst>
      <p:ext uri="{BB962C8B-B14F-4D97-AF65-F5344CB8AC3E}">
        <p14:creationId xmlns:p14="http://schemas.microsoft.com/office/powerpoint/2010/main" val="4042762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solidFill>
                  <a:schemeClr val="tx2"/>
                </a:solidFill>
              </a:rPr>
              <a:t>Applications</a:t>
            </a:r>
            <a:endParaRPr lang="en-US" dirty="0">
              <a:solidFill>
                <a:schemeClr val="tx2"/>
              </a:solidFill>
            </a:endParaRPr>
          </a:p>
        </p:txBody>
      </p:sp>
      <p:sp>
        <p:nvSpPr>
          <p:cNvPr id="3" name="Content Placeholder 2"/>
          <p:cNvSpPr>
            <a:spLocks noGrp="1"/>
          </p:cNvSpPr>
          <p:nvPr>
            <p:ph idx="1"/>
          </p:nvPr>
        </p:nvSpPr>
        <p:spPr/>
        <p:txBody>
          <a:bodyPr/>
          <a:lstStyle/>
          <a:p>
            <a:r>
              <a:rPr lang="en-US" altLang="en-US" dirty="0"/>
              <a:t>The four logic operations can be used to modify a bit pattern.</a:t>
            </a:r>
          </a:p>
          <a:p>
            <a:pPr lvl="1"/>
            <a:r>
              <a:rPr lang="en-US" altLang="en-US" dirty="0"/>
              <a:t>Complementing (NOT</a:t>
            </a:r>
            <a:r>
              <a:rPr lang="en-US" altLang="en-US" dirty="0" smtClean="0"/>
              <a:t>)</a:t>
            </a:r>
          </a:p>
          <a:p>
            <a:pPr lvl="1"/>
            <a:r>
              <a:rPr lang="en-US" altLang="en-US" dirty="0" smtClean="0"/>
              <a:t>Unsetting </a:t>
            </a:r>
            <a:r>
              <a:rPr lang="en-US" altLang="en-US" dirty="0"/>
              <a:t>(AND)</a:t>
            </a:r>
          </a:p>
          <a:p>
            <a:pPr lvl="1"/>
            <a:r>
              <a:rPr lang="en-US" altLang="en-US" dirty="0" smtClean="0"/>
              <a:t>Setting </a:t>
            </a:r>
            <a:r>
              <a:rPr lang="en-US" altLang="en-US" dirty="0"/>
              <a:t>(OR)</a:t>
            </a:r>
          </a:p>
          <a:p>
            <a:pPr lvl="1"/>
            <a:r>
              <a:rPr lang="en-US" altLang="en-US" dirty="0"/>
              <a:t> Flipping (</a:t>
            </a:r>
            <a:r>
              <a:rPr lang="en-US" altLang="en-US" dirty="0" err="1"/>
              <a:t>XOR</a:t>
            </a:r>
            <a:r>
              <a:rPr lang="en-US" altLang="en-US" dirty="0" smtClean="0"/>
              <a:t>)</a:t>
            </a:r>
            <a:endParaRPr lang="en-US" altLang="en-US" dirty="0"/>
          </a:p>
          <a:p>
            <a:r>
              <a:rPr lang="en-US" altLang="en-US" dirty="0"/>
              <a:t>Example 1: Use a mask to unset (clear) the five leftmost bits of a pattern. Test the mask with the pattern 10100110.</a:t>
            </a:r>
          </a:p>
          <a:p>
            <a:pPr lvl="1"/>
            <a:r>
              <a:rPr lang="en-US" altLang="en-US" dirty="0"/>
              <a:t>Solution: The mask is 00000111. The result of applying the mask is: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4162" y="5153025"/>
            <a:ext cx="74104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412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solidFill>
                  <a:schemeClr val="tx2"/>
                </a:solidFill>
              </a:rPr>
              <a:t>Applications</a:t>
            </a:r>
            <a:endParaRPr lang="en-US" dirty="0">
              <a:solidFill>
                <a:schemeClr val="tx2"/>
              </a:solidFill>
            </a:endParaRPr>
          </a:p>
        </p:txBody>
      </p:sp>
      <p:sp>
        <p:nvSpPr>
          <p:cNvPr id="3" name="Content Placeholder 2"/>
          <p:cNvSpPr>
            <a:spLocks noGrp="1"/>
          </p:cNvSpPr>
          <p:nvPr>
            <p:ph idx="1"/>
          </p:nvPr>
        </p:nvSpPr>
        <p:spPr/>
        <p:txBody>
          <a:bodyPr/>
          <a:lstStyle/>
          <a:p>
            <a:r>
              <a:rPr lang="en-US" altLang="en-US" dirty="0"/>
              <a:t>The four logic operations can be used to modify a bit pattern.</a:t>
            </a:r>
          </a:p>
          <a:p>
            <a:pPr lvl="1"/>
            <a:r>
              <a:rPr lang="en-US" altLang="en-US" dirty="0"/>
              <a:t>Complementing (NOT</a:t>
            </a:r>
            <a:r>
              <a:rPr lang="en-US" altLang="en-US" dirty="0" smtClean="0"/>
              <a:t>)</a:t>
            </a:r>
          </a:p>
          <a:p>
            <a:pPr lvl="1"/>
            <a:r>
              <a:rPr lang="en-US" altLang="en-US" dirty="0" smtClean="0"/>
              <a:t>Unsetting </a:t>
            </a:r>
            <a:r>
              <a:rPr lang="en-US" altLang="en-US" dirty="0"/>
              <a:t>(AND)</a:t>
            </a:r>
          </a:p>
          <a:p>
            <a:pPr lvl="1"/>
            <a:r>
              <a:rPr lang="en-US" altLang="en-US" dirty="0" smtClean="0"/>
              <a:t>Setting </a:t>
            </a:r>
            <a:r>
              <a:rPr lang="en-US" altLang="en-US" dirty="0"/>
              <a:t>(OR)</a:t>
            </a:r>
          </a:p>
          <a:p>
            <a:pPr lvl="1"/>
            <a:r>
              <a:rPr lang="en-US" altLang="en-US" dirty="0"/>
              <a:t> Flipping (</a:t>
            </a:r>
            <a:r>
              <a:rPr lang="en-US" altLang="en-US" dirty="0" err="1"/>
              <a:t>XOR</a:t>
            </a:r>
            <a:r>
              <a:rPr lang="en-US" altLang="en-US" dirty="0" smtClean="0"/>
              <a:t>)</a:t>
            </a:r>
            <a:endParaRPr lang="en-US" altLang="en-US" dirty="0"/>
          </a:p>
          <a:p>
            <a:r>
              <a:rPr lang="en-US" altLang="en-US" dirty="0"/>
              <a:t>Example </a:t>
            </a:r>
            <a:r>
              <a:rPr lang="en-US" altLang="en-US" dirty="0" smtClean="0"/>
              <a:t>2: </a:t>
            </a:r>
            <a:r>
              <a:rPr lang="en-US" altLang="en-US" dirty="0"/>
              <a:t>Use a mask to set the five leftmost bits of a pattern. Test the mask with the pattern 10100110</a:t>
            </a:r>
            <a:r>
              <a:rPr lang="en-US" altLang="en-US" dirty="0" smtClean="0"/>
              <a:t>.</a:t>
            </a:r>
            <a:endParaRPr lang="en-US" altLang="en-US" dirty="0"/>
          </a:p>
          <a:p>
            <a:pPr lvl="1"/>
            <a:r>
              <a:rPr lang="en-US" altLang="en-US" dirty="0"/>
              <a:t>Solution: The mask is 11111000. The result of applying the mask is</a:t>
            </a:r>
            <a:r>
              <a:rPr lang="en-US" altLang="en-US" dirty="0" smtClean="0"/>
              <a:t>:</a:t>
            </a:r>
            <a:endParaRPr lang="en-US" alt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012" y="5086350"/>
            <a:ext cx="7439025"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228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solidFill>
                  <a:schemeClr val="tx2"/>
                </a:solidFill>
              </a:rPr>
              <a:t>Applications</a:t>
            </a:r>
            <a:endParaRPr lang="en-US" dirty="0">
              <a:solidFill>
                <a:schemeClr val="tx2"/>
              </a:solidFill>
            </a:endParaRPr>
          </a:p>
        </p:txBody>
      </p:sp>
      <p:sp>
        <p:nvSpPr>
          <p:cNvPr id="3" name="Content Placeholder 2"/>
          <p:cNvSpPr>
            <a:spLocks noGrp="1"/>
          </p:cNvSpPr>
          <p:nvPr>
            <p:ph idx="1"/>
          </p:nvPr>
        </p:nvSpPr>
        <p:spPr/>
        <p:txBody>
          <a:bodyPr/>
          <a:lstStyle/>
          <a:p>
            <a:r>
              <a:rPr lang="en-US" altLang="en-US" dirty="0"/>
              <a:t>The four logic operations can be used to modify a bit pattern.</a:t>
            </a:r>
          </a:p>
          <a:p>
            <a:pPr lvl="1"/>
            <a:r>
              <a:rPr lang="en-US" altLang="en-US" dirty="0"/>
              <a:t>Complementing (NOT</a:t>
            </a:r>
            <a:r>
              <a:rPr lang="en-US" altLang="en-US" dirty="0" smtClean="0"/>
              <a:t>)</a:t>
            </a:r>
          </a:p>
          <a:p>
            <a:pPr lvl="1"/>
            <a:r>
              <a:rPr lang="en-US" altLang="en-US" dirty="0" smtClean="0"/>
              <a:t>Unsetting </a:t>
            </a:r>
            <a:r>
              <a:rPr lang="en-US" altLang="en-US" dirty="0"/>
              <a:t>(AND)</a:t>
            </a:r>
          </a:p>
          <a:p>
            <a:pPr lvl="1"/>
            <a:r>
              <a:rPr lang="en-US" altLang="en-US" dirty="0" smtClean="0"/>
              <a:t>Setting </a:t>
            </a:r>
            <a:r>
              <a:rPr lang="en-US" altLang="en-US" dirty="0"/>
              <a:t>(OR)</a:t>
            </a:r>
          </a:p>
          <a:p>
            <a:pPr lvl="1"/>
            <a:r>
              <a:rPr lang="en-US" altLang="en-US" dirty="0"/>
              <a:t> Flipping (</a:t>
            </a:r>
            <a:r>
              <a:rPr lang="en-US" altLang="en-US" dirty="0" err="1"/>
              <a:t>XOR</a:t>
            </a:r>
            <a:r>
              <a:rPr lang="en-US" altLang="en-US" dirty="0" smtClean="0"/>
              <a:t>)</a:t>
            </a:r>
            <a:endParaRPr lang="en-US" altLang="en-US" dirty="0"/>
          </a:p>
          <a:p>
            <a:pPr algn="just"/>
            <a:r>
              <a:rPr lang="en-US" altLang="en-US" dirty="0"/>
              <a:t>Example </a:t>
            </a:r>
            <a:r>
              <a:rPr lang="en-US" altLang="en-US" dirty="0" smtClean="0"/>
              <a:t>3: </a:t>
            </a:r>
            <a:r>
              <a:rPr lang="en-US" altLang="en-US" dirty="0"/>
              <a:t>Use a mask to flip the five leftmost bits of a pattern. Test the mask with the pattern 10100110.</a:t>
            </a:r>
          </a:p>
          <a:p>
            <a:pPr lvl="1" algn="just"/>
            <a:r>
              <a:rPr lang="en-US" altLang="en-US" dirty="0" smtClean="0"/>
              <a:t>Solution</a:t>
            </a:r>
            <a:r>
              <a:rPr lang="en-US" altLang="en-US" dirty="0"/>
              <a:t>: The mask is 11111000. The result of applying the mask is:</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012" y="5105400"/>
            <a:ext cx="7543800"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525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 operations</a:t>
            </a:r>
            <a:endParaRPr lang="en-US" dirty="0"/>
          </a:p>
        </p:txBody>
      </p:sp>
      <p:sp>
        <p:nvSpPr>
          <p:cNvPr id="3" name="Content Placeholder 2"/>
          <p:cNvSpPr>
            <a:spLocks noGrp="1"/>
          </p:cNvSpPr>
          <p:nvPr>
            <p:ph idx="1"/>
          </p:nvPr>
        </p:nvSpPr>
        <p:spPr/>
        <p:txBody>
          <a:bodyPr/>
          <a:lstStyle/>
          <a:p>
            <a:r>
              <a:rPr lang="en-US" altLang="en-US" b="1" dirty="0"/>
              <a:t>Shift operations </a:t>
            </a:r>
            <a:r>
              <a:rPr lang="en-US" altLang="en-US" dirty="0"/>
              <a:t>move the bits in a pattern, changing the positions of the bits. </a:t>
            </a:r>
            <a:endParaRPr lang="en-US" altLang="en-US" dirty="0" smtClean="0"/>
          </a:p>
          <a:p>
            <a:pPr lvl="1"/>
            <a:r>
              <a:rPr lang="en-US" altLang="en-US" dirty="0" smtClean="0"/>
              <a:t>They </a:t>
            </a:r>
            <a:r>
              <a:rPr lang="en-US" altLang="en-US" dirty="0"/>
              <a:t>can move bits to the left or to the right. </a:t>
            </a:r>
            <a:endParaRPr lang="en-US" altLang="en-US" dirty="0" smtClean="0"/>
          </a:p>
          <a:p>
            <a:r>
              <a:rPr lang="en-US" altLang="en-US" dirty="0" smtClean="0"/>
              <a:t>We </a:t>
            </a:r>
            <a:r>
              <a:rPr lang="en-US" altLang="en-US" dirty="0"/>
              <a:t>can divide shift operations into two categories: </a:t>
            </a:r>
            <a:r>
              <a:rPr lang="en-US" altLang="en-US" b="1" dirty="0"/>
              <a:t>logical shift operations </a:t>
            </a:r>
            <a:r>
              <a:rPr lang="en-US" altLang="en-US" dirty="0"/>
              <a:t>and </a:t>
            </a:r>
            <a:r>
              <a:rPr lang="en-US" altLang="en-US" b="1" dirty="0"/>
              <a:t>arithmetic shift operations</a:t>
            </a:r>
            <a:r>
              <a:rPr lang="en-US" altLang="en-US" dirty="0"/>
              <a:t>.</a:t>
            </a:r>
          </a:p>
          <a:p>
            <a:endParaRPr lang="en-US" dirty="0"/>
          </a:p>
        </p:txBody>
      </p:sp>
    </p:spTree>
    <p:extLst>
      <p:ext uri="{BB962C8B-B14F-4D97-AF65-F5344CB8AC3E}">
        <p14:creationId xmlns:p14="http://schemas.microsoft.com/office/powerpoint/2010/main" val="202350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rPr>
              <a:t>Logical shift </a:t>
            </a:r>
            <a:r>
              <a:rPr lang="en-US" altLang="en-US" dirty="0" smtClean="0">
                <a:solidFill>
                  <a:schemeClr val="tx2"/>
                </a:solidFill>
              </a:rPr>
              <a:t>operations</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altLang="en-US" dirty="0"/>
              <a:t>A logical shift operation is applied to a pattern that does not represent a signed number. </a:t>
            </a:r>
            <a:endParaRPr lang="en-US" altLang="en-US" dirty="0" smtClean="0"/>
          </a:p>
          <a:p>
            <a:pPr lvl="1"/>
            <a:r>
              <a:rPr lang="en-US" altLang="en-US" dirty="0" smtClean="0"/>
              <a:t>The </a:t>
            </a:r>
            <a:r>
              <a:rPr lang="en-US" altLang="en-US" dirty="0"/>
              <a:t>reason is that these shift operations may change the sign of the number that is defined by the leftmost bit in the pattern. </a:t>
            </a:r>
            <a:endParaRPr lang="en-US" altLang="en-US" dirty="0" smtClean="0"/>
          </a:p>
          <a:p>
            <a:pPr>
              <a:spcBef>
                <a:spcPts val="600"/>
              </a:spcBef>
            </a:pPr>
            <a:r>
              <a:rPr lang="en-US" altLang="en-US" dirty="0" smtClean="0"/>
              <a:t>We </a:t>
            </a:r>
            <a:r>
              <a:rPr lang="en-US" altLang="en-US" dirty="0"/>
              <a:t>distinguish two types of logical shift operations, as described below</a:t>
            </a:r>
            <a:r>
              <a:rPr lang="en-US" altLang="en-US" dirty="0" smtClean="0"/>
              <a:t>:</a:t>
            </a:r>
          </a:p>
          <a:p>
            <a:pPr lvl="1"/>
            <a:r>
              <a:rPr lang="en-US" altLang="en-US" dirty="0"/>
              <a:t>Logical </a:t>
            </a:r>
            <a:r>
              <a:rPr lang="en-US" altLang="en-US" dirty="0" smtClean="0"/>
              <a:t>shift</a:t>
            </a:r>
          </a:p>
          <a:p>
            <a:pPr lvl="1"/>
            <a:endParaRPr lang="en-US" altLang="en-US" dirty="0" smtClean="0"/>
          </a:p>
          <a:p>
            <a:pPr lvl="1"/>
            <a:endParaRPr lang="en-US" altLang="en-US" dirty="0"/>
          </a:p>
          <a:p>
            <a:pPr lvl="1"/>
            <a:r>
              <a:rPr lang="en-US" altLang="en-US" dirty="0" smtClean="0"/>
              <a:t> </a:t>
            </a:r>
            <a:r>
              <a:rPr lang="en-US" altLang="en-US" dirty="0"/>
              <a:t>Logical circular shift (Rotate)</a:t>
            </a:r>
          </a:p>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674" y="4038600"/>
            <a:ext cx="6438900" cy="1001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211" y="5715000"/>
            <a:ext cx="6449717" cy="963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203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rPr>
              <a:t>Arithmetic shift </a:t>
            </a:r>
            <a:r>
              <a:rPr lang="en-US" altLang="en-US" dirty="0" smtClean="0">
                <a:solidFill>
                  <a:schemeClr val="tx2"/>
                </a:solidFill>
              </a:rPr>
              <a:t>operations</a:t>
            </a:r>
            <a:endParaRPr lang="en-US" dirty="0">
              <a:solidFill>
                <a:schemeClr val="tx2"/>
              </a:solidFill>
            </a:endParaRPr>
          </a:p>
        </p:txBody>
      </p:sp>
      <p:sp>
        <p:nvSpPr>
          <p:cNvPr id="3" name="Content Placeholder 2"/>
          <p:cNvSpPr>
            <a:spLocks noGrp="1"/>
          </p:cNvSpPr>
          <p:nvPr>
            <p:ph idx="1"/>
          </p:nvPr>
        </p:nvSpPr>
        <p:spPr/>
        <p:txBody>
          <a:bodyPr/>
          <a:lstStyle/>
          <a:p>
            <a:r>
              <a:rPr lang="en-US" altLang="en-US" dirty="0"/>
              <a:t>Arithmetic shift operations assume that the bit pattern is a signed integer in two’s complement format. </a:t>
            </a:r>
            <a:endParaRPr lang="en-US" altLang="en-US" dirty="0" smtClean="0"/>
          </a:p>
          <a:p>
            <a:r>
              <a:rPr lang="en-US" altLang="en-US" dirty="0" smtClean="0"/>
              <a:t>Arithmetic </a:t>
            </a:r>
            <a:r>
              <a:rPr lang="en-US" altLang="en-US" dirty="0"/>
              <a:t>right shift is used to divide an integer by two, while arithmetic left shift is used to multiply an integer by two</a:t>
            </a:r>
            <a:r>
              <a:rPr lang="en-US" altLang="en-US" dirty="0" smtClean="0"/>
              <a:t>.</a:t>
            </a:r>
          </a:p>
          <a:p>
            <a:endParaRPr lang="en-US" altLang="en-US" dirty="0"/>
          </a:p>
          <a:p>
            <a:endParaRPr lang="en-US" altLang="en-US" dirty="0" smtClean="0"/>
          </a:p>
          <a:p>
            <a:endParaRPr lang="en-US" altLang="en-US" dirty="0"/>
          </a:p>
          <a:p>
            <a:r>
              <a:rPr lang="en-US" altLang="en-US" dirty="0" smtClean="0"/>
              <a:t>Examples:</a:t>
            </a:r>
            <a:endParaRPr lang="en-US" altLang="en-US" dirty="0"/>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812" y="3429000"/>
            <a:ext cx="838200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812" y="5791200"/>
            <a:ext cx="4648200" cy="879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7862" y="5780915"/>
            <a:ext cx="4476750" cy="924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69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ipe(left)">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7173"/>
                                        </p:tgtEl>
                                        <p:attrNameLst>
                                          <p:attrName>style.visibility</p:attrName>
                                        </p:attrNameLst>
                                      </p:cBhvr>
                                      <p:to>
                                        <p:strVal val="visible"/>
                                      </p:to>
                                    </p:set>
                                    <p:animEffect transition="in" filter="wipe(right)">
                                      <p:cBhvr>
                                        <p:cTn id="12"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latin typeface="Times New Roman" pitchFamily="18" charset="0"/>
              </a:rPr>
              <a:t>Programmable data </a:t>
            </a:r>
            <a:r>
              <a:rPr lang="en-US" altLang="en-US" dirty="0" smtClean="0">
                <a:solidFill>
                  <a:schemeClr val="tx2"/>
                </a:solidFill>
                <a:latin typeface="Times New Roman" pitchFamily="18" charset="0"/>
              </a:rPr>
              <a:t>processors</a:t>
            </a:r>
            <a:endParaRPr lang="en-US" dirty="0">
              <a:solidFill>
                <a:schemeClr val="tx2"/>
              </a:solidFill>
            </a:endParaRPr>
          </a:p>
        </p:txBody>
      </p:sp>
      <p:sp>
        <p:nvSpPr>
          <p:cNvPr id="3" name="Content Placeholder 2"/>
          <p:cNvSpPr>
            <a:spLocks noGrp="1"/>
          </p:cNvSpPr>
          <p:nvPr>
            <p:ph idx="1"/>
          </p:nvPr>
        </p:nvSpPr>
        <p:spPr/>
        <p:txBody>
          <a:bodyPr>
            <a:normAutofit/>
          </a:bodyPr>
          <a:lstStyle/>
          <a:p>
            <a:pPr>
              <a:spcBef>
                <a:spcPts val="600"/>
              </a:spcBef>
              <a:defRPr/>
            </a:pPr>
            <a:r>
              <a:rPr lang="en-US" altLang="en-US" dirty="0"/>
              <a:t>The </a:t>
            </a:r>
            <a:r>
              <a:rPr lang="en-US" altLang="en-US" b="1" dirty="0"/>
              <a:t>Turing model </a:t>
            </a:r>
            <a:r>
              <a:rPr lang="en-US" altLang="en-US" dirty="0"/>
              <a:t>is a better model for a general-purpose computer. </a:t>
            </a:r>
            <a:endParaRPr lang="en-US" altLang="en-US" dirty="0" smtClean="0"/>
          </a:p>
          <a:p>
            <a:pPr lvl="1">
              <a:defRPr/>
            </a:pPr>
            <a:r>
              <a:rPr lang="en-US" altLang="en-US" dirty="0" smtClean="0"/>
              <a:t>This </a:t>
            </a:r>
            <a:r>
              <a:rPr lang="en-US" altLang="en-US" dirty="0"/>
              <a:t>model adds an extra element to the specific computing machine: </a:t>
            </a:r>
            <a:r>
              <a:rPr lang="en-US" altLang="en-US" b="1" dirty="0"/>
              <a:t>the program</a:t>
            </a:r>
            <a:r>
              <a:rPr lang="en-US" altLang="en-US" dirty="0" smtClean="0"/>
              <a:t>.</a:t>
            </a:r>
          </a:p>
          <a:p>
            <a:pPr lvl="1">
              <a:defRPr/>
            </a:pPr>
            <a:r>
              <a:rPr lang="en-US" altLang="en-US" dirty="0" smtClean="0"/>
              <a:t>A </a:t>
            </a:r>
            <a:r>
              <a:rPr lang="en-US" altLang="en-US" b="1" dirty="0"/>
              <a:t>program</a:t>
            </a:r>
            <a:r>
              <a:rPr lang="en-US" altLang="en-US" dirty="0"/>
              <a:t> is a set of instructions that tells the computer what to do with data.</a:t>
            </a:r>
            <a:endParaRPr lang="en-US" dirty="0"/>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6012" y="3990753"/>
            <a:ext cx="6924261"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841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en-US" altLang="en-US" dirty="0">
                <a:solidFill>
                  <a:schemeClr val="tx2"/>
                </a:solidFill>
              </a:rPr>
              <a:t>Arithmetic operations</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altLang="en-US" dirty="0"/>
              <a:t>Arithmetic operations involve adding, subtracting, multiplying and dividing. </a:t>
            </a:r>
            <a:endParaRPr lang="en-US" altLang="en-US" dirty="0" smtClean="0"/>
          </a:p>
          <a:p>
            <a:pPr lvl="1"/>
            <a:r>
              <a:rPr lang="en-US" altLang="en-US" dirty="0" smtClean="0"/>
              <a:t>We </a:t>
            </a:r>
            <a:r>
              <a:rPr lang="en-US" altLang="en-US" dirty="0"/>
              <a:t>can apply these operations to integers and floating-point numbers.</a:t>
            </a:r>
          </a:p>
          <a:p>
            <a:r>
              <a:rPr lang="en-US" altLang="en-US" dirty="0"/>
              <a:t>Arithmetic operations on integers</a:t>
            </a:r>
          </a:p>
          <a:p>
            <a:pPr lvl="1"/>
            <a:r>
              <a:rPr lang="en-US" altLang="en-US" dirty="0"/>
              <a:t>All arithmetic operations such as addition, subtraction, multiplication and division can be applied to integers. </a:t>
            </a:r>
            <a:endParaRPr lang="en-US" altLang="en-US" dirty="0" smtClean="0"/>
          </a:p>
          <a:p>
            <a:pPr lvl="2"/>
            <a:r>
              <a:rPr lang="en-US" altLang="en-US" dirty="0" smtClean="0"/>
              <a:t>Although </a:t>
            </a:r>
            <a:r>
              <a:rPr lang="en-US" altLang="en-US" dirty="0"/>
              <a:t>multiplication (division) of integers can be implemented using repeated addition (subtraction), the procedure is not efficient. </a:t>
            </a:r>
            <a:endParaRPr lang="en-US" altLang="en-US" dirty="0" smtClean="0"/>
          </a:p>
          <a:p>
            <a:pPr lvl="2"/>
            <a:r>
              <a:rPr lang="en-US" altLang="en-US" dirty="0"/>
              <a:t>There are more efficient procedures for multiplication and division, such as </a:t>
            </a:r>
            <a:r>
              <a:rPr lang="en-US" altLang="en-US" b="1" dirty="0"/>
              <a:t>Booth procedures</a:t>
            </a:r>
            <a:r>
              <a:rPr lang="en-US" altLang="en-US" dirty="0"/>
              <a:t>, but these are beyond the scope of this course. </a:t>
            </a:r>
            <a:endParaRPr lang="en-US" altLang="en-US" dirty="0" smtClean="0"/>
          </a:p>
        </p:txBody>
      </p:sp>
    </p:spTree>
    <p:extLst>
      <p:ext uri="{BB962C8B-B14F-4D97-AF65-F5344CB8AC3E}">
        <p14:creationId xmlns:p14="http://schemas.microsoft.com/office/powerpoint/2010/main" val="79616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en-US" altLang="en-US" dirty="0">
                <a:solidFill>
                  <a:schemeClr val="tx2"/>
                </a:solidFill>
              </a:rPr>
              <a:t>Arithmetic operations</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altLang="en-US" dirty="0"/>
              <a:t>Two’s complement integers</a:t>
            </a:r>
          </a:p>
          <a:p>
            <a:pPr lvl="1"/>
            <a:r>
              <a:rPr lang="en-US" altLang="en-US" dirty="0" smtClean="0"/>
              <a:t>When </a:t>
            </a:r>
            <a:r>
              <a:rPr lang="en-US" altLang="en-US" dirty="0"/>
              <a:t>the subtraction operation is encountered, the computer simply changes it to an addition operation, but makes two’s complement of the second number</a:t>
            </a:r>
            <a:r>
              <a:rPr lang="en-US" altLang="en-US" dirty="0" smtClean="0"/>
              <a:t>:</a:t>
            </a:r>
          </a:p>
          <a:p>
            <a:pPr lvl="1"/>
            <a:r>
              <a:rPr lang="en-US" altLang="en-US" dirty="0" smtClean="0"/>
              <a:t>Algorithm:</a:t>
            </a:r>
            <a:endParaRPr lang="en-US" altLang="en-US" dirty="0"/>
          </a:p>
          <a:p>
            <a:pPr lvl="1"/>
            <a:endParaRPr lang="en-US" altLang="en-US" dirty="0"/>
          </a:p>
          <a:p>
            <a:pPr lvl="2"/>
            <a:endParaRPr lang="en-US" altLang="en-US" dirty="0" smtClean="0"/>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612" y="3124200"/>
            <a:ext cx="3811588" cy="653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oup 15"/>
          <p:cNvGrpSpPr/>
          <p:nvPr/>
        </p:nvGrpSpPr>
        <p:grpSpPr>
          <a:xfrm>
            <a:off x="6399211" y="3761327"/>
            <a:ext cx="4604337" cy="887166"/>
            <a:chOff x="6018212" y="4356012"/>
            <a:chExt cx="4604337" cy="887166"/>
          </a:xfrm>
        </p:grpSpPr>
        <p:sp>
          <p:nvSpPr>
            <p:cNvPr id="17" name="Rectangle 9"/>
            <p:cNvSpPr>
              <a:spLocks noChangeArrowheads="1"/>
            </p:cNvSpPr>
            <p:nvPr/>
          </p:nvSpPr>
          <p:spPr bwMode="auto">
            <a:xfrm>
              <a:off x="6018212" y="4356012"/>
              <a:ext cx="4604337" cy="887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135000"/>
                </a:lnSpc>
              </a:pPr>
              <a:r>
                <a:rPr lang="en-US" altLang="en-US" sz="2000" b="0" i="1" baseline="0" dirty="0">
                  <a:solidFill>
                    <a:schemeClr val="tx2"/>
                  </a:solidFill>
                  <a:latin typeface="Calibri" panose="020F0502020204030204" pitchFamily="34" charset="0"/>
                  <a:cs typeface="Calibri" panose="020F0502020204030204" pitchFamily="34" charset="0"/>
                </a:rPr>
                <a:t>Where B is the one’s complement of B and </a:t>
              </a:r>
              <a:br>
                <a:rPr lang="en-US" altLang="en-US" sz="2000" b="0" i="1" baseline="0" dirty="0">
                  <a:solidFill>
                    <a:schemeClr val="tx2"/>
                  </a:solidFill>
                  <a:latin typeface="Calibri" panose="020F0502020204030204" pitchFamily="34" charset="0"/>
                  <a:cs typeface="Calibri" panose="020F0502020204030204" pitchFamily="34" charset="0"/>
                </a:rPr>
              </a:br>
              <a:r>
                <a:rPr lang="en-US" altLang="en-US" sz="2000" b="0" i="1" baseline="0" dirty="0">
                  <a:solidFill>
                    <a:schemeClr val="tx2"/>
                  </a:solidFill>
                  <a:latin typeface="Calibri" panose="020F0502020204030204" pitchFamily="34" charset="0"/>
                  <a:cs typeface="Calibri" panose="020F0502020204030204" pitchFamily="34" charset="0"/>
                </a:rPr>
                <a:t> (B + 1) means the two’s complement of B</a:t>
              </a:r>
            </a:p>
          </p:txBody>
        </p:sp>
        <p:sp>
          <p:nvSpPr>
            <p:cNvPr id="18" name="Line 12"/>
            <p:cNvSpPr>
              <a:spLocks noChangeShapeType="1"/>
            </p:cNvSpPr>
            <p:nvPr/>
          </p:nvSpPr>
          <p:spPr bwMode="auto">
            <a:xfrm>
              <a:off x="6902977" y="4495800"/>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solidFill>
                  <a:schemeClr val="tx2"/>
                </a:solidFill>
                <a:latin typeface="Calibri" panose="020F0502020204030204" pitchFamily="34" charset="0"/>
                <a:cs typeface="Calibri" panose="020F0502020204030204" pitchFamily="34" charset="0"/>
              </a:endParaRPr>
            </a:p>
          </p:txBody>
        </p:sp>
        <p:sp>
          <p:nvSpPr>
            <p:cNvPr id="19" name="Line 14"/>
            <p:cNvSpPr>
              <a:spLocks noChangeShapeType="1"/>
            </p:cNvSpPr>
            <p:nvPr/>
          </p:nvSpPr>
          <p:spPr bwMode="auto">
            <a:xfrm>
              <a:off x="6284728" y="4876800"/>
              <a:ext cx="762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000">
                <a:solidFill>
                  <a:schemeClr val="tx2"/>
                </a:solidFill>
                <a:latin typeface="Calibri" panose="020F0502020204030204" pitchFamily="34" charset="0"/>
                <a:cs typeface="Calibri" panose="020F0502020204030204" pitchFamily="34" charset="0"/>
              </a:endParaRPr>
            </a:p>
          </p:txBody>
        </p:sp>
      </p:grpSp>
      <p:pic>
        <p:nvPicPr>
          <p:cNvPr id="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7612" y="3200400"/>
            <a:ext cx="6400639" cy="3413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839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12"/>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16"/>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par>
                          <p:cTn id="20" fill="hold">
                            <p:stCondLst>
                              <p:cond delay="0"/>
                            </p:stCondLst>
                            <p:childTnLst>
                              <p:par>
                                <p:cTn id="21" presetID="22" presetClass="entr" presetSubtype="8"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rmAutofit/>
          </a:bodyPr>
          <a:lstStyle/>
          <a:p>
            <a:r>
              <a:rPr lang="en-US" altLang="en-US" dirty="0">
                <a:solidFill>
                  <a:schemeClr val="tx2"/>
                </a:solidFill>
              </a:rPr>
              <a:t>Arithmetic operations</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t>Examples:</a:t>
            </a:r>
          </a:p>
          <a:p>
            <a:pPr lvl="1"/>
            <a:r>
              <a:rPr lang="en-US" altLang="en-US" dirty="0"/>
              <a:t>Two integers </a:t>
            </a:r>
            <a:r>
              <a:rPr lang="en-US" altLang="en-US" dirty="0" smtClean="0"/>
              <a:t>A (+17) </a:t>
            </a:r>
            <a:r>
              <a:rPr lang="en-US" altLang="en-US" dirty="0"/>
              <a:t>and </a:t>
            </a:r>
            <a:r>
              <a:rPr lang="en-US" altLang="en-US" dirty="0" smtClean="0"/>
              <a:t>B (+22) </a:t>
            </a:r>
            <a:r>
              <a:rPr lang="en-US" altLang="en-US" dirty="0"/>
              <a:t>are stored in two’s complement </a:t>
            </a:r>
            <a:r>
              <a:rPr lang="en-US" altLang="en-US" dirty="0" smtClean="0"/>
              <a:t>format. </a:t>
            </a:r>
            <a:r>
              <a:rPr lang="en-US" altLang="en-US" dirty="0"/>
              <a:t>The operation is </a:t>
            </a:r>
            <a:r>
              <a:rPr lang="en-US" altLang="en-US" b="1" dirty="0"/>
              <a:t>adding</a:t>
            </a:r>
            <a:r>
              <a:rPr lang="en-US" altLang="en-US" dirty="0"/>
              <a:t>. </a:t>
            </a:r>
            <a:r>
              <a:rPr lang="en-US" altLang="en-US" dirty="0" smtClean="0"/>
              <a:t>The result is </a:t>
            </a:r>
            <a:r>
              <a:rPr lang="en-US" altLang="en-US" dirty="0"/>
              <a:t>stored in </a:t>
            </a:r>
            <a:r>
              <a:rPr lang="en-US" altLang="en-US" dirty="0" smtClean="0"/>
              <a:t>R (+</a:t>
            </a:r>
            <a:r>
              <a:rPr lang="en-US" altLang="en-US" dirty="0"/>
              <a:t>39).</a:t>
            </a:r>
          </a:p>
          <a:p>
            <a:pPr lvl="1"/>
            <a:endParaRPr lang="en-US" altLang="en-US" dirty="0" smtClean="0"/>
          </a:p>
          <a:p>
            <a:pPr lvl="1"/>
            <a:endParaRPr lang="en-US" altLang="en-US" dirty="0"/>
          </a:p>
          <a:p>
            <a:pPr lvl="1"/>
            <a:endParaRPr lang="en-US" altLang="en-US" dirty="0" smtClean="0"/>
          </a:p>
          <a:p>
            <a:pPr lvl="1"/>
            <a:endParaRPr lang="en-US" altLang="en-US" dirty="0"/>
          </a:p>
          <a:p>
            <a:pPr lvl="1"/>
            <a:r>
              <a:rPr lang="en-US" altLang="en-US" dirty="0"/>
              <a:t>Two integers A </a:t>
            </a:r>
            <a:r>
              <a:rPr lang="en-US" altLang="en-US" dirty="0" smtClean="0"/>
              <a:t>(+24) </a:t>
            </a:r>
            <a:r>
              <a:rPr lang="en-US" altLang="en-US" dirty="0"/>
              <a:t>and B </a:t>
            </a:r>
            <a:r>
              <a:rPr lang="en-US" altLang="en-US" dirty="0" smtClean="0"/>
              <a:t>(-17) </a:t>
            </a:r>
            <a:r>
              <a:rPr lang="en-US" altLang="en-US" dirty="0"/>
              <a:t>are stored in two’s complement format. The operation is </a:t>
            </a:r>
            <a:r>
              <a:rPr lang="en-US" altLang="en-US" b="1" dirty="0"/>
              <a:t>adding</a:t>
            </a:r>
            <a:r>
              <a:rPr lang="en-US" altLang="en-US" dirty="0"/>
              <a:t>. </a:t>
            </a:r>
            <a:r>
              <a:rPr lang="en-US" altLang="en-US" dirty="0" smtClean="0"/>
              <a:t>The result </a:t>
            </a:r>
            <a:r>
              <a:rPr lang="en-US" altLang="en-US" dirty="0"/>
              <a:t>is stored in R </a:t>
            </a:r>
            <a:r>
              <a:rPr lang="en-US" altLang="en-US" dirty="0" smtClean="0"/>
              <a:t>(+7).</a:t>
            </a:r>
            <a:endParaRPr lang="en-US" altLang="en-US" dirty="0"/>
          </a:p>
          <a:p>
            <a:pPr lvl="1"/>
            <a:endParaRPr lang="en-US" altLang="en-US" dirty="0"/>
          </a:p>
          <a:p>
            <a:pPr lvl="1"/>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1212" y="2590800"/>
            <a:ext cx="4276096" cy="148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1212" y="5313796"/>
            <a:ext cx="4276096" cy="1468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16"/>
          <p:cNvSpPr>
            <a:spLocks noChangeArrowheads="1"/>
          </p:cNvSpPr>
          <p:nvPr/>
        </p:nvSpPr>
        <p:spPr bwMode="auto">
          <a:xfrm>
            <a:off x="1674812" y="2855877"/>
            <a:ext cx="4495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1" hangingPunct="1"/>
            <a:r>
              <a:rPr lang="en-US" altLang="en-US" baseline="0" dirty="0">
                <a:solidFill>
                  <a:schemeClr val="tx2"/>
                </a:solidFill>
                <a:effectLst>
                  <a:outerShdw blurRad="38100" dist="38100" dir="2700000" algn="tl">
                    <a:srgbClr val="000000">
                      <a:alpha val="43137"/>
                    </a:srgbClr>
                  </a:outerShdw>
                </a:effectLst>
              </a:rPr>
              <a:t>A = (00010001)</a:t>
            </a:r>
            <a:r>
              <a:rPr lang="en-US" altLang="en-US" baseline="-25000" dirty="0">
                <a:solidFill>
                  <a:schemeClr val="tx2"/>
                </a:solidFill>
                <a:effectLst>
                  <a:outerShdw blurRad="38100" dist="38100" dir="2700000" algn="tl">
                    <a:srgbClr val="000000">
                      <a:alpha val="43137"/>
                    </a:srgbClr>
                  </a:outerShdw>
                </a:effectLst>
              </a:rPr>
              <a:t>2</a:t>
            </a:r>
            <a:r>
              <a:rPr lang="en-US" altLang="en-US" baseline="0" dirty="0">
                <a:solidFill>
                  <a:schemeClr val="tx2"/>
                </a:solidFill>
                <a:effectLst>
                  <a:outerShdw blurRad="38100" dist="38100" dir="2700000" algn="tl">
                    <a:srgbClr val="000000">
                      <a:alpha val="43137"/>
                    </a:srgbClr>
                  </a:outerShdw>
                </a:effectLst>
              </a:rPr>
              <a:t>   </a:t>
            </a:r>
            <a:r>
              <a:rPr lang="en-US" altLang="en-US" baseline="0" dirty="0" smtClean="0">
                <a:solidFill>
                  <a:schemeClr val="tx2"/>
                </a:solidFill>
                <a:effectLst>
                  <a:outerShdw blurRad="38100" dist="38100" dir="2700000" algn="tl">
                    <a:srgbClr val="000000">
                      <a:alpha val="43137"/>
                    </a:srgbClr>
                  </a:outerShdw>
                </a:effectLst>
              </a:rPr>
              <a:t> </a:t>
            </a:r>
            <a:r>
              <a:rPr lang="en-US" altLang="en-US" baseline="0" dirty="0">
                <a:solidFill>
                  <a:schemeClr val="tx2"/>
                </a:solidFill>
                <a:effectLst>
                  <a:outerShdw blurRad="38100" dist="38100" dir="2700000" algn="tl">
                    <a:srgbClr val="000000">
                      <a:alpha val="43137"/>
                    </a:srgbClr>
                  </a:outerShdw>
                </a:effectLst>
              </a:rPr>
              <a:t>B = (00010110)</a:t>
            </a:r>
            <a:r>
              <a:rPr lang="en-US" altLang="en-US" baseline="-25000" dirty="0">
                <a:solidFill>
                  <a:schemeClr val="tx2"/>
                </a:solidFill>
                <a:effectLst>
                  <a:outerShdw blurRad="38100" dist="38100" dir="2700000" algn="tl">
                    <a:srgbClr val="000000">
                      <a:alpha val="43137"/>
                    </a:srgbClr>
                  </a:outerShdw>
                </a:effectLst>
              </a:rPr>
              <a:t>2</a:t>
            </a:r>
          </a:p>
        </p:txBody>
      </p:sp>
      <p:sp>
        <p:nvSpPr>
          <p:cNvPr id="7" name="Rectangle 6"/>
          <p:cNvSpPr>
            <a:spLocks noChangeArrowheads="1"/>
          </p:cNvSpPr>
          <p:nvPr/>
        </p:nvSpPr>
        <p:spPr bwMode="auto">
          <a:xfrm>
            <a:off x="1738791" y="5498068"/>
            <a:ext cx="441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1" hangingPunct="1"/>
            <a:r>
              <a:rPr lang="en-US" altLang="en-US" baseline="0" dirty="0">
                <a:solidFill>
                  <a:schemeClr val="tx2"/>
                </a:solidFill>
                <a:effectLst>
                  <a:outerShdw blurRad="38100" dist="38100" dir="2700000" algn="tl">
                    <a:srgbClr val="C0C0C0"/>
                  </a:outerShdw>
                </a:effectLst>
              </a:rPr>
              <a:t>A = (00011000)</a:t>
            </a:r>
            <a:r>
              <a:rPr lang="en-US" altLang="en-US" baseline="-25000" dirty="0">
                <a:solidFill>
                  <a:schemeClr val="tx2"/>
                </a:solidFill>
                <a:effectLst>
                  <a:outerShdw blurRad="38100" dist="38100" dir="2700000" algn="tl">
                    <a:srgbClr val="C0C0C0"/>
                  </a:outerShdw>
                </a:effectLst>
              </a:rPr>
              <a:t>2</a:t>
            </a:r>
            <a:r>
              <a:rPr lang="en-US" altLang="en-US" baseline="0" dirty="0">
                <a:solidFill>
                  <a:schemeClr val="tx2"/>
                </a:solidFill>
                <a:effectLst>
                  <a:outerShdw blurRad="38100" dist="38100" dir="2700000" algn="tl">
                    <a:srgbClr val="C0C0C0"/>
                  </a:outerShdw>
                </a:effectLst>
              </a:rPr>
              <a:t>   </a:t>
            </a:r>
            <a:r>
              <a:rPr lang="en-US" altLang="en-US" baseline="0" dirty="0" smtClean="0">
                <a:solidFill>
                  <a:schemeClr val="tx2"/>
                </a:solidFill>
                <a:effectLst>
                  <a:outerShdw blurRad="38100" dist="38100" dir="2700000" algn="tl">
                    <a:srgbClr val="C0C0C0"/>
                  </a:outerShdw>
                </a:effectLst>
              </a:rPr>
              <a:t> B </a:t>
            </a:r>
            <a:r>
              <a:rPr lang="en-US" altLang="en-US" baseline="0" dirty="0">
                <a:solidFill>
                  <a:schemeClr val="tx2"/>
                </a:solidFill>
                <a:effectLst>
                  <a:outerShdw blurRad="38100" dist="38100" dir="2700000" algn="tl">
                    <a:srgbClr val="C0C0C0"/>
                  </a:outerShdw>
                </a:effectLst>
              </a:rPr>
              <a:t>= (11101111)</a:t>
            </a:r>
            <a:r>
              <a:rPr lang="en-US" altLang="en-US" baseline="-25000" dirty="0">
                <a:solidFill>
                  <a:schemeClr val="tx2"/>
                </a:solidFill>
                <a:effectLst>
                  <a:outerShdw blurRad="38100" dist="38100" dir="2700000" algn="tl">
                    <a:srgbClr val="C0C0C0"/>
                  </a:outerShdw>
                </a:effectLst>
              </a:rPr>
              <a:t>2</a:t>
            </a:r>
          </a:p>
        </p:txBody>
      </p:sp>
    </p:spTree>
    <p:extLst>
      <p:ext uri="{BB962C8B-B14F-4D97-AF65-F5344CB8AC3E}">
        <p14:creationId xmlns:p14="http://schemas.microsoft.com/office/powerpoint/2010/main" val="198289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218"/>
                                        </p:tgtEl>
                                        <p:attrNameLst>
                                          <p:attrName>style.visibility</p:attrName>
                                        </p:attrNameLst>
                                      </p:cBhvr>
                                      <p:to>
                                        <p:strVal val="visible"/>
                                      </p:to>
                                    </p:set>
                                    <p:animEffect transition="in" filter="wipe(left)">
                                      <p:cBhvr>
                                        <p:cTn id="16" dur="500"/>
                                        <p:tgtEl>
                                          <p:spTgt spid="92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9219"/>
                                        </p:tgtEl>
                                        <p:attrNameLst>
                                          <p:attrName>style.visibility</p:attrName>
                                        </p:attrNameLst>
                                      </p:cBhvr>
                                      <p:to>
                                        <p:strVal val="visible"/>
                                      </p:to>
                                    </p:set>
                                    <p:animEffect transition="in" filter="wipe(left)">
                                      <p:cBhvr>
                                        <p:cTn id="30"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Examples:</a:t>
            </a:r>
          </a:p>
          <a:p>
            <a:pPr lvl="1"/>
            <a:r>
              <a:rPr lang="en-US" altLang="en-US" dirty="0"/>
              <a:t>Two integers </a:t>
            </a:r>
            <a:r>
              <a:rPr lang="en-US" altLang="en-US" dirty="0" smtClean="0"/>
              <a:t>A (</a:t>
            </a:r>
            <a:r>
              <a:rPr lang="en-US" altLang="en-US" dirty="0"/>
              <a:t>+</a:t>
            </a:r>
            <a:r>
              <a:rPr lang="en-US" altLang="en-US" dirty="0" smtClean="0"/>
              <a:t>24) </a:t>
            </a:r>
            <a:r>
              <a:rPr lang="en-US" altLang="en-US" dirty="0"/>
              <a:t>and </a:t>
            </a:r>
            <a:r>
              <a:rPr lang="en-US" altLang="en-US" dirty="0" smtClean="0"/>
              <a:t>B (</a:t>
            </a:r>
            <a:r>
              <a:rPr lang="en-US" altLang="en-US" dirty="0"/>
              <a:t>-</a:t>
            </a:r>
            <a:r>
              <a:rPr lang="en-US" altLang="en-US" dirty="0" smtClean="0"/>
              <a:t>17) </a:t>
            </a:r>
            <a:r>
              <a:rPr lang="en-US" altLang="en-US" dirty="0"/>
              <a:t>are stored in two’s complement </a:t>
            </a:r>
            <a:r>
              <a:rPr lang="en-US" altLang="en-US" dirty="0" smtClean="0"/>
              <a:t>format. </a:t>
            </a:r>
            <a:r>
              <a:rPr lang="en-US" altLang="en-US" dirty="0"/>
              <a:t>The operation is </a:t>
            </a:r>
            <a:r>
              <a:rPr lang="en-US" altLang="en-US" b="1" dirty="0"/>
              <a:t>subtracting</a:t>
            </a:r>
            <a:r>
              <a:rPr lang="en-US" altLang="en-US" dirty="0" smtClean="0"/>
              <a:t>. The result is </a:t>
            </a:r>
            <a:r>
              <a:rPr lang="en-US" altLang="en-US" dirty="0"/>
              <a:t>stored in </a:t>
            </a:r>
            <a:r>
              <a:rPr lang="en-US" altLang="en-US" dirty="0" smtClean="0"/>
              <a:t>R (+41).</a:t>
            </a:r>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r>
              <a:rPr lang="en-US" altLang="en-US" dirty="0"/>
              <a:t>Two integers A </a:t>
            </a:r>
            <a:r>
              <a:rPr lang="en-US" altLang="en-US" dirty="0" smtClean="0"/>
              <a:t>(-35) </a:t>
            </a:r>
            <a:r>
              <a:rPr lang="en-US" altLang="en-US" dirty="0"/>
              <a:t>and B </a:t>
            </a:r>
            <a:r>
              <a:rPr lang="en-US" altLang="en-US" dirty="0" smtClean="0"/>
              <a:t>(+20) </a:t>
            </a:r>
            <a:r>
              <a:rPr lang="en-US" altLang="en-US" dirty="0"/>
              <a:t>are stored in two’s complement format. The operation is </a:t>
            </a:r>
            <a:r>
              <a:rPr lang="en-US" altLang="en-US" b="1" dirty="0"/>
              <a:t>subtracting</a:t>
            </a:r>
            <a:r>
              <a:rPr lang="en-US" altLang="en-US" dirty="0" smtClean="0"/>
              <a:t>. The result </a:t>
            </a:r>
            <a:r>
              <a:rPr lang="en-US" altLang="en-US" dirty="0"/>
              <a:t>is stored in R </a:t>
            </a:r>
            <a:r>
              <a:rPr lang="en-US" altLang="en-US" dirty="0" smtClean="0"/>
              <a:t>(-55).</a:t>
            </a:r>
            <a:endParaRPr lang="en-US" altLang="en-US" dirty="0"/>
          </a:p>
          <a:p>
            <a:pPr lvl="1"/>
            <a:endParaRPr lang="en-US" altLang="en-US" dirty="0"/>
          </a:p>
          <a:p>
            <a:pPr lvl="1"/>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7718" y="2713427"/>
            <a:ext cx="4179590" cy="1477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vert="horz" lIns="91440" tIns="45720" rIns="91440" bIns="45720" rtlCol="0" anchor="b">
            <a:normAutofit/>
          </a:bodyPr>
          <a:lstStyle/>
          <a:p>
            <a:r>
              <a:rPr lang="en-US" altLang="en-US" dirty="0">
                <a:solidFill>
                  <a:schemeClr val="tx2"/>
                </a:solidFill>
              </a:rPr>
              <a:t>Arithmetic operations</a:t>
            </a:r>
            <a:endParaRPr lang="en-US" dirty="0">
              <a:solidFill>
                <a:schemeClr val="tx2"/>
              </a:solidFill>
            </a:endParaRPr>
          </a:p>
        </p:txBody>
      </p:sp>
      <p:sp>
        <p:nvSpPr>
          <p:cNvPr id="6" name="Rectangle 16"/>
          <p:cNvSpPr>
            <a:spLocks noChangeArrowheads="1"/>
          </p:cNvSpPr>
          <p:nvPr/>
        </p:nvSpPr>
        <p:spPr bwMode="auto">
          <a:xfrm>
            <a:off x="1522596" y="5486400"/>
            <a:ext cx="4495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a:r>
              <a:rPr lang="en-US" altLang="en-US" dirty="0">
                <a:solidFill>
                  <a:schemeClr val="tx2"/>
                </a:solidFill>
                <a:effectLst>
                  <a:outerShdw blurRad="38100" dist="38100" dir="2700000" algn="tl">
                    <a:srgbClr val="000000">
                      <a:alpha val="43137"/>
                    </a:srgbClr>
                  </a:outerShdw>
                </a:effectLst>
              </a:rPr>
              <a:t>A = (11011101)</a:t>
            </a:r>
            <a:r>
              <a:rPr lang="en-US" altLang="en-US" baseline="-25000" dirty="0">
                <a:solidFill>
                  <a:schemeClr val="tx2"/>
                </a:solidFill>
                <a:effectLst>
                  <a:outerShdw blurRad="38100" dist="38100" dir="2700000" algn="tl">
                    <a:srgbClr val="000000">
                      <a:alpha val="43137"/>
                    </a:srgbClr>
                  </a:outerShdw>
                </a:effectLst>
              </a:rPr>
              <a:t>2</a:t>
            </a:r>
            <a:r>
              <a:rPr lang="en-US" altLang="en-US" dirty="0">
                <a:solidFill>
                  <a:schemeClr val="tx2"/>
                </a:solidFill>
                <a:effectLst>
                  <a:outerShdw blurRad="38100" dist="38100" dir="2700000" algn="tl">
                    <a:srgbClr val="000000">
                      <a:alpha val="43137"/>
                    </a:srgbClr>
                  </a:outerShdw>
                </a:effectLst>
              </a:rPr>
              <a:t>   </a:t>
            </a:r>
            <a:r>
              <a:rPr lang="en-US" altLang="en-US" dirty="0" smtClean="0">
                <a:solidFill>
                  <a:schemeClr val="tx2"/>
                </a:solidFill>
                <a:effectLst>
                  <a:outerShdw blurRad="38100" dist="38100" dir="2700000" algn="tl">
                    <a:srgbClr val="000000">
                      <a:alpha val="43137"/>
                    </a:srgbClr>
                  </a:outerShdw>
                </a:effectLst>
              </a:rPr>
              <a:t> </a:t>
            </a:r>
            <a:r>
              <a:rPr lang="en-US" altLang="en-US" dirty="0">
                <a:solidFill>
                  <a:schemeClr val="tx2"/>
                </a:solidFill>
                <a:effectLst>
                  <a:outerShdw blurRad="38100" dist="38100" dir="2700000" algn="tl">
                    <a:srgbClr val="000000">
                      <a:alpha val="43137"/>
                    </a:srgbClr>
                  </a:outerShdw>
                </a:effectLst>
              </a:rPr>
              <a:t>B = (00010100)</a:t>
            </a:r>
            <a:r>
              <a:rPr lang="en-US" altLang="en-US" baseline="-25000" dirty="0">
                <a:solidFill>
                  <a:schemeClr val="tx2"/>
                </a:solidFill>
                <a:effectLst>
                  <a:outerShdw blurRad="38100" dist="38100" dir="2700000" algn="tl">
                    <a:srgbClr val="000000">
                      <a:alpha val="43137"/>
                    </a:srgbClr>
                  </a:outerShdw>
                </a:effectLst>
              </a:rPr>
              <a:t>2</a:t>
            </a:r>
          </a:p>
        </p:txBody>
      </p:sp>
      <p:sp>
        <p:nvSpPr>
          <p:cNvPr id="7" name="Rectangle 6"/>
          <p:cNvSpPr>
            <a:spLocks noChangeArrowheads="1"/>
          </p:cNvSpPr>
          <p:nvPr/>
        </p:nvSpPr>
        <p:spPr bwMode="auto">
          <a:xfrm>
            <a:off x="1674812" y="2782605"/>
            <a:ext cx="441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eaLnBrk="1" hangingPunct="1"/>
            <a:r>
              <a:rPr lang="en-US" altLang="en-US" baseline="0" dirty="0">
                <a:solidFill>
                  <a:schemeClr val="tx2"/>
                </a:solidFill>
                <a:effectLst>
                  <a:outerShdw blurRad="38100" dist="38100" dir="2700000" algn="tl">
                    <a:srgbClr val="C0C0C0"/>
                  </a:outerShdw>
                </a:effectLst>
              </a:rPr>
              <a:t>A = (00011000)</a:t>
            </a:r>
            <a:r>
              <a:rPr lang="en-US" altLang="en-US" baseline="-25000" dirty="0">
                <a:solidFill>
                  <a:schemeClr val="tx2"/>
                </a:solidFill>
                <a:effectLst>
                  <a:outerShdw blurRad="38100" dist="38100" dir="2700000" algn="tl">
                    <a:srgbClr val="C0C0C0"/>
                  </a:outerShdw>
                </a:effectLst>
              </a:rPr>
              <a:t>2</a:t>
            </a:r>
            <a:r>
              <a:rPr lang="en-US" altLang="en-US" baseline="0" dirty="0">
                <a:solidFill>
                  <a:schemeClr val="tx2"/>
                </a:solidFill>
                <a:effectLst>
                  <a:outerShdw blurRad="38100" dist="38100" dir="2700000" algn="tl">
                    <a:srgbClr val="C0C0C0"/>
                  </a:outerShdw>
                </a:effectLst>
              </a:rPr>
              <a:t>   </a:t>
            </a:r>
            <a:r>
              <a:rPr lang="en-US" altLang="en-US" baseline="0" dirty="0" smtClean="0">
                <a:solidFill>
                  <a:schemeClr val="tx2"/>
                </a:solidFill>
                <a:effectLst>
                  <a:outerShdw blurRad="38100" dist="38100" dir="2700000" algn="tl">
                    <a:srgbClr val="C0C0C0"/>
                  </a:outerShdw>
                </a:effectLst>
              </a:rPr>
              <a:t> B </a:t>
            </a:r>
            <a:r>
              <a:rPr lang="en-US" altLang="en-US" baseline="0" dirty="0">
                <a:solidFill>
                  <a:schemeClr val="tx2"/>
                </a:solidFill>
                <a:effectLst>
                  <a:outerShdw blurRad="38100" dist="38100" dir="2700000" algn="tl">
                    <a:srgbClr val="C0C0C0"/>
                  </a:outerShdw>
                </a:effectLst>
              </a:rPr>
              <a:t>= (11101111)</a:t>
            </a:r>
            <a:r>
              <a:rPr lang="en-US" altLang="en-US" baseline="-25000" dirty="0">
                <a:solidFill>
                  <a:schemeClr val="tx2"/>
                </a:solidFill>
                <a:effectLst>
                  <a:outerShdw blurRad="38100" dist="38100" dir="2700000" algn="tl">
                    <a:srgbClr val="C0C0C0"/>
                  </a:outerShdw>
                </a:effectLst>
              </a:rPr>
              <a:t>2</a:t>
            </a:r>
          </a:p>
        </p:txBody>
      </p:sp>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7718" y="5300472"/>
            <a:ext cx="4184309" cy="148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009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0242"/>
                                        </p:tgtEl>
                                        <p:attrNameLst>
                                          <p:attrName>style.visibility</p:attrName>
                                        </p:attrNameLst>
                                      </p:cBhvr>
                                      <p:to>
                                        <p:strVal val="visible"/>
                                      </p:to>
                                    </p:set>
                                    <p:animEffect transition="in" filter="wipe(down)">
                                      <p:cBhvr>
                                        <p:cTn id="16" dur="500"/>
                                        <p:tgtEl>
                                          <p:spTgt spid="1024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244"/>
                                        </p:tgtEl>
                                        <p:attrNameLst>
                                          <p:attrName>style.visibility</p:attrName>
                                        </p:attrNameLst>
                                      </p:cBhvr>
                                      <p:to>
                                        <p:strVal val="visible"/>
                                      </p:to>
                                    </p:set>
                                    <p:animEffect transition="in" filter="wipe(left)">
                                      <p:cBhvr>
                                        <p:cTn id="30"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solidFill>
                  <a:schemeClr val="tx2"/>
                </a:solidFill>
              </a:rPr>
              <a:t>Sign-and-magnitude integers</a:t>
            </a:r>
            <a:endParaRPr lang="en-US" dirty="0">
              <a:solidFill>
                <a:schemeClr val="tx2"/>
              </a:solidFill>
            </a:endParaRPr>
          </a:p>
        </p:txBody>
      </p:sp>
      <p:sp>
        <p:nvSpPr>
          <p:cNvPr id="3" name="Content Placeholder 2"/>
          <p:cNvSpPr>
            <a:spLocks noGrp="1"/>
          </p:cNvSpPr>
          <p:nvPr>
            <p:ph idx="1"/>
          </p:nvPr>
        </p:nvSpPr>
        <p:spPr/>
        <p:txBody>
          <a:bodyPr/>
          <a:lstStyle/>
          <a:p>
            <a:r>
              <a:rPr lang="en-US" altLang="en-US" dirty="0"/>
              <a:t>Addition and subtraction for integers in sign-and-magnitude representation looks very complex. </a:t>
            </a:r>
            <a:endParaRPr lang="en-US" altLang="en-US" dirty="0" smtClean="0"/>
          </a:p>
          <a:p>
            <a:r>
              <a:rPr lang="en-US" altLang="en-US" dirty="0" smtClean="0"/>
              <a:t>We </a:t>
            </a:r>
            <a:r>
              <a:rPr lang="en-US" altLang="en-US" dirty="0"/>
              <a:t>have four different combination of signs (two signs, each of two values) for addition and four different conditions for subtraction. </a:t>
            </a:r>
            <a:endParaRPr lang="en-US" altLang="en-US" dirty="0" smtClean="0"/>
          </a:p>
          <a:p>
            <a:pPr lvl="1"/>
            <a:r>
              <a:rPr lang="en-US" altLang="en-US" dirty="0" smtClean="0"/>
              <a:t>This </a:t>
            </a:r>
            <a:r>
              <a:rPr lang="en-US" altLang="en-US" dirty="0"/>
              <a:t>means that we need to consider eight different situations. </a:t>
            </a:r>
            <a:endParaRPr lang="en-US" altLang="en-US" dirty="0" smtClean="0"/>
          </a:p>
          <a:p>
            <a:pPr lvl="1"/>
            <a:r>
              <a:rPr lang="en-US" altLang="en-US" dirty="0" smtClean="0"/>
              <a:t>However</a:t>
            </a:r>
            <a:r>
              <a:rPr lang="en-US" altLang="en-US" dirty="0"/>
              <a:t>, if we first check the signs, we can reduce these </a:t>
            </a:r>
            <a:r>
              <a:rPr lang="en-US" altLang="en-US" dirty="0" smtClean="0"/>
              <a:t>cases.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1012" y="990600"/>
            <a:ext cx="62865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290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childTnLst>
                          </p:cTn>
                        </p:par>
                        <p:par>
                          <p:cTn id="13" fill="hold">
                            <p:stCondLst>
                              <p:cond delay="0"/>
                            </p:stCondLst>
                            <p:childTnLst>
                              <p:par>
                                <p:cTn id="14" presetID="22" presetClass="entr" presetSubtype="8" fill="hold" nodeType="afterEffect">
                                  <p:stCondLst>
                                    <p:cond delay="0"/>
                                  </p:stCondLst>
                                  <p:childTnLst>
                                    <p:set>
                                      <p:cBhvr>
                                        <p:cTn id="15" dur="1" fill="hold">
                                          <p:stCondLst>
                                            <p:cond delay="0"/>
                                          </p:stCondLst>
                                        </p:cTn>
                                        <p:tgtEl>
                                          <p:spTgt spid="12290"/>
                                        </p:tgtEl>
                                        <p:attrNameLst>
                                          <p:attrName>style.visibility</p:attrName>
                                        </p:attrNameLst>
                                      </p:cBhvr>
                                      <p:to>
                                        <p:strVal val="visible"/>
                                      </p:to>
                                    </p:set>
                                    <p:animEffect transition="in" filter="wipe(left)">
                                      <p:cBhvr>
                                        <p:cTn id="16"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solidFill>
                  <a:schemeClr val="tx2"/>
                </a:solidFill>
              </a:rPr>
              <a:t>Sign-and-magnitude integers</a:t>
            </a:r>
            <a:endParaRPr lang="en-US" dirty="0">
              <a:solidFill>
                <a:schemeClr val="tx2"/>
              </a:solidFill>
            </a:endParaRPr>
          </a:p>
        </p:txBody>
      </p:sp>
      <p:sp>
        <p:nvSpPr>
          <p:cNvPr id="3" name="Content Placeholder 2"/>
          <p:cNvSpPr>
            <a:spLocks noGrp="1"/>
          </p:cNvSpPr>
          <p:nvPr>
            <p:ph idx="1"/>
          </p:nvPr>
        </p:nvSpPr>
        <p:spPr/>
        <p:txBody>
          <a:bodyPr/>
          <a:lstStyle/>
          <a:p>
            <a:r>
              <a:rPr lang="en-US" altLang="en-US" dirty="0" smtClean="0"/>
              <a:t>Example:</a:t>
            </a:r>
          </a:p>
          <a:p>
            <a:pPr lvl="1"/>
            <a:r>
              <a:rPr lang="en-US" altLang="en-US" dirty="0" smtClean="0"/>
              <a:t>Two </a:t>
            </a:r>
            <a:r>
              <a:rPr lang="en-US" altLang="en-US" dirty="0"/>
              <a:t>integers </a:t>
            </a:r>
            <a:r>
              <a:rPr lang="en-US" altLang="en-US" dirty="0" smtClean="0"/>
              <a:t>A (+17) </a:t>
            </a:r>
            <a:r>
              <a:rPr lang="en-US" altLang="en-US" dirty="0"/>
              <a:t>and </a:t>
            </a:r>
            <a:r>
              <a:rPr lang="en-US" altLang="en-US" dirty="0" smtClean="0"/>
              <a:t>B (-25) </a:t>
            </a:r>
            <a:r>
              <a:rPr lang="en-US" altLang="en-US" dirty="0"/>
              <a:t>are stored in sign-and-magnitude format. Show how B is added to A</a:t>
            </a:r>
            <a:r>
              <a:rPr lang="en-US" altLang="en-US" dirty="0" smtClean="0"/>
              <a:t>. </a:t>
            </a:r>
            <a:r>
              <a:rPr lang="en-US" altLang="en-US" dirty="0"/>
              <a:t>The result is stored in R </a:t>
            </a:r>
            <a:r>
              <a:rPr lang="en-US" altLang="en-US" dirty="0" smtClean="0"/>
              <a:t>(-5).</a:t>
            </a:r>
            <a:endParaRPr lang="en-US" altLang="en-US" dirty="0"/>
          </a:p>
          <a:p>
            <a:pPr lvl="2"/>
            <a:r>
              <a:rPr lang="pt-BR" altLang="en-US" dirty="0"/>
              <a:t>A = (0 0010001)</a:t>
            </a:r>
            <a:r>
              <a:rPr lang="pt-BR" altLang="en-US" baseline="-25000" dirty="0"/>
              <a:t>2</a:t>
            </a:r>
            <a:r>
              <a:rPr lang="pt-BR" altLang="en-US" dirty="0"/>
              <a:t>   B = (1 0010110)</a:t>
            </a:r>
            <a:r>
              <a:rPr lang="pt-BR" altLang="en-US" baseline="-25000" dirty="0"/>
              <a:t>2</a:t>
            </a:r>
            <a:endParaRPr lang="en-US" altLang="en-US" baseline="-25000" dirty="0"/>
          </a:p>
          <a:p>
            <a:pPr lvl="1" algn="just"/>
            <a:r>
              <a:rPr lang="en-US" altLang="en-US" dirty="0" smtClean="0"/>
              <a:t>Solution: </a:t>
            </a:r>
          </a:p>
          <a:p>
            <a:pPr lvl="2" algn="just"/>
            <a:r>
              <a:rPr lang="en-US" altLang="en-US" dirty="0" smtClean="0"/>
              <a:t>The </a:t>
            </a:r>
            <a:r>
              <a:rPr lang="en-US" altLang="en-US" dirty="0"/>
              <a:t>operation is adding: the sign of B is not changed. </a:t>
            </a:r>
            <a:endParaRPr lang="en-US" altLang="en-US" dirty="0" smtClean="0"/>
          </a:p>
          <a:p>
            <a:pPr lvl="2" algn="just"/>
            <a:r>
              <a:rPr lang="en-US" altLang="en-US" dirty="0" smtClean="0"/>
              <a:t>S </a:t>
            </a:r>
            <a:r>
              <a:rPr lang="en-US" altLang="en-US" dirty="0"/>
              <a:t>= A</a:t>
            </a:r>
            <a:r>
              <a:rPr lang="en-US" altLang="en-US" baseline="-25000" dirty="0"/>
              <a:t>S</a:t>
            </a:r>
            <a:r>
              <a:rPr lang="en-US" altLang="en-US" dirty="0"/>
              <a:t> </a:t>
            </a:r>
            <a:r>
              <a:rPr lang="en-US" altLang="en-US" dirty="0" err="1"/>
              <a:t>XOR</a:t>
            </a:r>
            <a:r>
              <a:rPr lang="en-US" altLang="en-US" dirty="0"/>
              <a:t> B</a:t>
            </a:r>
            <a:r>
              <a:rPr lang="en-US" altLang="en-US" baseline="-25000" dirty="0"/>
              <a:t>S</a:t>
            </a:r>
            <a:r>
              <a:rPr lang="en-US" altLang="en-US" dirty="0"/>
              <a:t> = 1; R</a:t>
            </a:r>
            <a:r>
              <a:rPr lang="en-US" altLang="en-US" baseline="-25000" dirty="0"/>
              <a:t>M</a:t>
            </a:r>
            <a:r>
              <a:rPr lang="en-US" altLang="en-US" dirty="0"/>
              <a:t> = A</a:t>
            </a:r>
            <a:r>
              <a:rPr lang="en-US" altLang="en-US" baseline="-25000" dirty="0"/>
              <a:t>M</a:t>
            </a:r>
            <a:r>
              <a:rPr lang="en-US" altLang="en-US" dirty="0"/>
              <a:t> + (B</a:t>
            </a:r>
            <a:r>
              <a:rPr lang="en-US" altLang="en-US" baseline="-25000" dirty="0"/>
              <a:t>M</a:t>
            </a:r>
            <a:r>
              <a:rPr lang="en-US" altLang="en-US" dirty="0"/>
              <a:t> +1). </a:t>
            </a:r>
            <a:r>
              <a:rPr lang="en-US" altLang="en-US" dirty="0" smtClean="0"/>
              <a:t>Since </a:t>
            </a:r>
            <a:r>
              <a:rPr lang="en-US" altLang="en-US" dirty="0"/>
              <a:t>there is no overflow, we need to take the two’s complement of R</a:t>
            </a:r>
            <a:r>
              <a:rPr lang="en-US" altLang="en-US" baseline="-25000" dirty="0"/>
              <a:t>M</a:t>
            </a:r>
            <a:r>
              <a:rPr lang="en-US" altLang="en-US" dirty="0"/>
              <a:t>. </a:t>
            </a:r>
            <a:endParaRPr lang="en-US" altLang="en-US" dirty="0" smtClean="0"/>
          </a:p>
          <a:p>
            <a:pPr lvl="2" algn="just"/>
            <a:r>
              <a:rPr lang="en-US" altLang="en-US" dirty="0" smtClean="0"/>
              <a:t>The </a:t>
            </a:r>
            <a:r>
              <a:rPr lang="en-US" altLang="en-US" dirty="0"/>
              <a:t>sign of R is the sign of B. </a:t>
            </a:r>
          </a:p>
          <a:p>
            <a:endParaRPr lang="en-US" altLang="en-US" dirty="0" smtClean="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412" y="4876800"/>
            <a:ext cx="659178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13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smtClean="0">
                <a:solidFill>
                  <a:schemeClr val="tx2"/>
                </a:solidFill>
              </a:rPr>
              <a:t>Sign-and-magnitude integers</a:t>
            </a:r>
            <a:endParaRPr lang="en-US" dirty="0">
              <a:solidFill>
                <a:schemeClr val="tx2"/>
              </a:solidFill>
            </a:endParaRPr>
          </a:p>
        </p:txBody>
      </p:sp>
      <p:sp>
        <p:nvSpPr>
          <p:cNvPr id="3" name="Content Placeholder 2"/>
          <p:cNvSpPr>
            <a:spLocks noGrp="1"/>
          </p:cNvSpPr>
          <p:nvPr>
            <p:ph idx="1"/>
          </p:nvPr>
        </p:nvSpPr>
        <p:spPr/>
        <p:txBody>
          <a:bodyPr/>
          <a:lstStyle/>
          <a:p>
            <a:r>
              <a:rPr lang="en-US" altLang="en-US" dirty="0" smtClean="0"/>
              <a:t>Example:</a:t>
            </a:r>
          </a:p>
          <a:p>
            <a:pPr lvl="1"/>
            <a:r>
              <a:rPr lang="en-US" altLang="en-US" dirty="0" smtClean="0"/>
              <a:t>Two </a:t>
            </a:r>
            <a:r>
              <a:rPr lang="en-US" altLang="en-US" dirty="0"/>
              <a:t>integers </a:t>
            </a:r>
            <a:r>
              <a:rPr lang="en-US" altLang="en-US" dirty="0" smtClean="0"/>
              <a:t>A (-81) </a:t>
            </a:r>
            <a:r>
              <a:rPr lang="en-US" altLang="en-US" dirty="0"/>
              <a:t>and </a:t>
            </a:r>
            <a:r>
              <a:rPr lang="en-US" altLang="en-US" dirty="0" smtClean="0"/>
              <a:t>B (-22) </a:t>
            </a:r>
            <a:r>
              <a:rPr lang="en-US" altLang="en-US" dirty="0"/>
              <a:t>are stored in sign-and-magnitude format. Show how B is </a:t>
            </a:r>
            <a:r>
              <a:rPr lang="en-US" altLang="en-US" dirty="0" smtClean="0"/>
              <a:t>subtracted from A. </a:t>
            </a:r>
            <a:r>
              <a:rPr lang="en-US" altLang="en-US" dirty="0"/>
              <a:t>The result is stored in </a:t>
            </a:r>
            <a:r>
              <a:rPr lang="en-US" altLang="en-US" dirty="0" smtClean="0"/>
              <a:t>R.</a:t>
            </a:r>
            <a:endParaRPr lang="en-US" altLang="en-US" dirty="0"/>
          </a:p>
          <a:p>
            <a:pPr lvl="2" algn="just"/>
            <a:r>
              <a:rPr lang="pt-BR" altLang="en-US" dirty="0"/>
              <a:t>A = (1 1010001)</a:t>
            </a:r>
            <a:r>
              <a:rPr lang="pt-BR" altLang="en-US" baseline="-25000" dirty="0"/>
              <a:t>2</a:t>
            </a:r>
            <a:r>
              <a:rPr lang="pt-BR" altLang="en-US" dirty="0"/>
              <a:t>            B = (1 0010110)</a:t>
            </a:r>
            <a:r>
              <a:rPr lang="pt-BR" altLang="en-US" baseline="-25000" dirty="0"/>
              <a:t>2</a:t>
            </a:r>
            <a:endParaRPr lang="en-US" altLang="en-US" baseline="-25000" dirty="0"/>
          </a:p>
          <a:p>
            <a:pPr lvl="1" algn="just"/>
            <a:r>
              <a:rPr lang="en-US" altLang="en-US" dirty="0" smtClean="0"/>
              <a:t>Solution: </a:t>
            </a:r>
          </a:p>
          <a:p>
            <a:pPr lvl="1" algn="just"/>
            <a:r>
              <a:rPr lang="en-US" altLang="en-US" dirty="0" smtClean="0"/>
              <a:t>The </a:t>
            </a:r>
            <a:r>
              <a:rPr lang="en-US" altLang="en-US" dirty="0"/>
              <a:t>operation is subtracting: S</a:t>
            </a:r>
            <a:r>
              <a:rPr lang="en-US" altLang="en-US" baseline="-25000" dirty="0"/>
              <a:t>B</a:t>
            </a:r>
            <a:r>
              <a:rPr lang="en-US" altLang="en-US" dirty="0"/>
              <a:t> = S</a:t>
            </a:r>
            <a:r>
              <a:rPr lang="en-US" altLang="en-US" baseline="-25000" dirty="0"/>
              <a:t>B</a:t>
            </a:r>
            <a:r>
              <a:rPr lang="en-US" altLang="en-US" dirty="0"/>
              <a:t>. </a:t>
            </a:r>
            <a:r>
              <a:rPr lang="en-US" altLang="en-US" dirty="0" smtClean="0"/>
              <a:t> </a:t>
            </a:r>
          </a:p>
          <a:p>
            <a:pPr lvl="1" algn="just"/>
            <a:r>
              <a:rPr lang="en-US" altLang="en-US" dirty="0" smtClean="0"/>
              <a:t>S = A</a:t>
            </a:r>
            <a:r>
              <a:rPr lang="en-US" altLang="en-US" baseline="-25000" dirty="0" smtClean="0"/>
              <a:t>S</a:t>
            </a:r>
            <a:r>
              <a:rPr lang="en-US" altLang="en-US" dirty="0" smtClean="0"/>
              <a:t> </a:t>
            </a:r>
            <a:r>
              <a:rPr lang="en-US" altLang="en-US" dirty="0" err="1" smtClean="0"/>
              <a:t>XOR</a:t>
            </a:r>
            <a:r>
              <a:rPr lang="en-US" altLang="en-US" dirty="0" smtClean="0"/>
              <a:t> B</a:t>
            </a:r>
            <a:r>
              <a:rPr lang="en-US" altLang="en-US" baseline="-25000" dirty="0" smtClean="0"/>
              <a:t>S</a:t>
            </a:r>
            <a:r>
              <a:rPr lang="en-US" altLang="en-US" dirty="0" smtClean="0"/>
              <a:t> = 1, R</a:t>
            </a:r>
            <a:r>
              <a:rPr lang="en-US" altLang="en-US" baseline="-25000" dirty="0" smtClean="0"/>
              <a:t>M</a:t>
            </a:r>
            <a:r>
              <a:rPr lang="en-US" altLang="en-US" dirty="0" smtClean="0"/>
              <a:t> = A</a:t>
            </a:r>
            <a:r>
              <a:rPr lang="en-US" altLang="en-US" baseline="-25000" dirty="0" smtClean="0"/>
              <a:t>M</a:t>
            </a:r>
            <a:r>
              <a:rPr lang="en-US" altLang="en-US" dirty="0" smtClean="0"/>
              <a:t> + (B</a:t>
            </a:r>
            <a:r>
              <a:rPr lang="en-US" altLang="en-US" baseline="-25000" dirty="0" smtClean="0"/>
              <a:t>M</a:t>
            </a:r>
            <a:r>
              <a:rPr lang="en-US" altLang="en-US" dirty="0" smtClean="0"/>
              <a:t> +1). Since </a:t>
            </a:r>
            <a:r>
              <a:rPr lang="en-US" altLang="en-US" dirty="0"/>
              <a:t>there is an overflow, the value of R</a:t>
            </a:r>
            <a:r>
              <a:rPr lang="en-US" altLang="en-US" baseline="-25000" dirty="0"/>
              <a:t>M</a:t>
            </a:r>
            <a:r>
              <a:rPr lang="en-US" altLang="en-US" dirty="0"/>
              <a:t> is final. </a:t>
            </a:r>
            <a:r>
              <a:rPr lang="en-US" altLang="en-US" dirty="0" smtClean="0"/>
              <a:t>The </a:t>
            </a:r>
            <a:r>
              <a:rPr lang="en-US" altLang="en-US" dirty="0"/>
              <a:t>sign of R is the sign of A. </a:t>
            </a:r>
            <a:endParaRPr lang="en-US" altLang="en-US" dirty="0" smtClean="0"/>
          </a:p>
          <a:p>
            <a:endParaRPr lang="en-US" altLang="en-US" dirty="0" smtClean="0"/>
          </a:p>
        </p:txBody>
      </p:sp>
      <p:sp>
        <p:nvSpPr>
          <p:cNvPr id="5" name="Line 7"/>
          <p:cNvSpPr>
            <a:spLocks noChangeShapeType="1"/>
          </p:cNvSpPr>
          <p:nvPr/>
        </p:nvSpPr>
        <p:spPr bwMode="auto">
          <a:xfrm>
            <a:off x="6551612" y="3429000"/>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7"/>
          <p:cNvSpPr>
            <a:spLocks noChangeShapeType="1"/>
          </p:cNvSpPr>
          <p:nvPr/>
        </p:nvSpPr>
        <p:spPr bwMode="auto">
          <a:xfrm>
            <a:off x="6170612" y="3886200"/>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3775" y="4953000"/>
            <a:ext cx="8291837"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403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rPr>
              <a:t>Arithmetic operations on </a:t>
            </a:r>
            <a:r>
              <a:rPr lang="en-US" altLang="en-US" dirty="0" smtClean="0">
                <a:solidFill>
                  <a:schemeClr val="tx2"/>
                </a:solidFill>
              </a:rPr>
              <a:t>reals</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altLang="en-US" dirty="0"/>
              <a:t>All arithmetic operations such as addition, subtraction, multiplication and division can be applied to reals stored in floating-point format. </a:t>
            </a:r>
            <a:endParaRPr lang="en-US" altLang="en-US" dirty="0" smtClean="0"/>
          </a:p>
          <a:p>
            <a:pPr lvl="1"/>
            <a:r>
              <a:rPr lang="en-US" altLang="en-US" dirty="0" smtClean="0"/>
              <a:t>Multiplication </a:t>
            </a:r>
            <a:r>
              <a:rPr lang="en-US" altLang="en-US" dirty="0"/>
              <a:t>of two reals involves multiplication of two integers in sign-and-magnitude representation. </a:t>
            </a:r>
            <a:endParaRPr lang="en-US" altLang="en-US" dirty="0" smtClean="0"/>
          </a:p>
          <a:p>
            <a:pPr lvl="1"/>
            <a:r>
              <a:rPr lang="en-US" altLang="en-US" dirty="0" smtClean="0"/>
              <a:t>Division </a:t>
            </a:r>
            <a:r>
              <a:rPr lang="en-US" altLang="en-US" dirty="0"/>
              <a:t>of two reals involves division of two integers in sign-and-magnitude representations</a:t>
            </a:r>
            <a:r>
              <a:rPr lang="en-US" altLang="en-US" dirty="0" smtClean="0"/>
              <a:t>.</a:t>
            </a:r>
          </a:p>
          <a:p>
            <a:endParaRPr lang="en-US" dirty="0"/>
          </a:p>
        </p:txBody>
      </p:sp>
    </p:spTree>
    <p:extLst>
      <p:ext uri="{BB962C8B-B14F-4D97-AF65-F5344CB8AC3E}">
        <p14:creationId xmlns:p14="http://schemas.microsoft.com/office/powerpoint/2010/main" val="233220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rPr>
              <a:t>Addition and subtraction of </a:t>
            </a:r>
            <a:r>
              <a:rPr lang="en-US" altLang="en-US" dirty="0" smtClean="0">
                <a:solidFill>
                  <a:schemeClr val="tx2"/>
                </a:solidFill>
              </a:rPr>
              <a:t>reals</a:t>
            </a:r>
            <a:endParaRPr lang="en-US" dirty="0">
              <a:solidFill>
                <a:schemeClr val="tx2"/>
              </a:solidFill>
            </a:endParaRPr>
          </a:p>
        </p:txBody>
      </p:sp>
      <p:sp>
        <p:nvSpPr>
          <p:cNvPr id="3" name="Content Placeholder 2"/>
          <p:cNvSpPr>
            <a:spLocks noGrp="1"/>
          </p:cNvSpPr>
          <p:nvPr>
            <p:ph idx="1"/>
          </p:nvPr>
        </p:nvSpPr>
        <p:spPr/>
        <p:txBody>
          <a:bodyPr/>
          <a:lstStyle/>
          <a:p>
            <a:r>
              <a:rPr lang="en-US" altLang="en-US" dirty="0"/>
              <a:t>A real is a number with an integral part and a fractional part. </a:t>
            </a:r>
            <a:endParaRPr lang="en-US" altLang="en-US" dirty="0" smtClean="0"/>
          </a:p>
          <a:p>
            <a:pPr lvl="1"/>
            <a:r>
              <a:rPr lang="en-US" altLang="en-US" dirty="0" smtClean="0"/>
              <a:t>For </a:t>
            </a:r>
            <a:r>
              <a:rPr lang="en-US" altLang="en-US" dirty="0"/>
              <a:t>example, 23.7 is a real </a:t>
            </a:r>
            <a:r>
              <a:rPr lang="en-US" altLang="en-US" dirty="0" smtClean="0"/>
              <a:t>number – the integral </a:t>
            </a:r>
            <a:r>
              <a:rPr lang="en-US" altLang="en-US" dirty="0"/>
              <a:t>part is 27 and the fractional part is 7/10. </a:t>
            </a:r>
            <a:endParaRPr lang="en-US" altLang="en-US" dirty="0" smtClean="0"/>
          </a:p>
          <a:p>
            <a:pPr lvl="1"/>
            <a:r>
              <a:rPr lang="en-US" altLang="en-US" dirty="0" smtClean="0"/>
              <a:t>Although </a:t>
            </a:r>
            <a:r>
              <a:rPr lang="en-US" altLang="en-US" dirty="0"/>
              <a:t>a fixed-point representation can be used to represent a real number, the result may not be accurate or it may not have the required precision</a:t>
            </a:r>
            <a:r>
              <a:rPr lang="en-US" altLang="en-US" dirty="0" smtClean="0"/>
              <a:t>.</a:t>
            </a:r>
          </a:p>
          <a:p>
            <a:r>
              <a:rPr lang="en-US" altLang="en-US" dirty="0"/>
              <a:t>Real numbers with very large integral parts or very small fractional parts should not be stored in fixed-point representation</a:t>
            </a:r>
            <a:endParaRPr lang="en-US" dirty="0"/>
          </a:p>
        </p:txBody>
      </p:sp>
    </p:spTree>
    <p:extLst>
      <p:ext uri="{BB962C8B-B14F-4D97-AF65-F5344CB8AC3E}">
        <p14:creationId xmlns:p14="http://schemas.microsoft.com/office/powerpoint/2010/main" val="221020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rPr>
              <a:t>Addition and subtraction of </a:t>
            </a:r>
            <a:r>
              <a:rPr lang="en-US" altLang="en-US" dirty="0" smtClean="0">
                <a:solidFill>
                  <a:schemeClr val="tx2"/>
                </a:solidFill>
              </a:rPr>
              <a:t>reals</a:t>
            </a:r>
            <a:endParaRPr lang="en-US" dirty="0">
              <a:solidFill>
                <a:schemeClr val="tx2"/>
              </a:solidFill>
            </a:endParaRPr>
          </a:p>
        </p:txBody>
      </p:sp>
      <p:sp>
        <p:nvSpPr>
          <p:cNvPr id="3" name="Content Placeholder 2"/>
          <p:cNvSpPr>
            <a:spLocks noGrp="1"/>
          </p:cNvSpPr>
          <p:nvPr>
            <p:ph idx="1"/>
          </p:nvPr>
        </p:nvSpPr>
        <p:spPr/>
        <p:txBody>
          <a:bodyPr/>
          <a:lstStyle/>
          <a:p>
            <a:r>
              <a:rPr lang="en-US" altLang="en-US" dirty="0"/>
              <a:t>Addition and subtraction of real numbers stored in floating-point numbers is reduced to addition and subtraction of two integers stored in sign-and-magnitude (combination of sign and mantissa) after the alignment of decimal points</a:t>
            </a:r>
            <a:r>
              <a:rPr lang="en-US" altLang="en-US" dirty="0" smtClean="0"/>
              <a:t>.</a:t>
            </a:r>
          </a:p>
          <a:p>
            <a:endParaRPr lang="en-US" dirty="0"/>
          </a:p>
          <a:p>
            <a:endParaRPr lang="en-US" dirty="0" smtClean="0"/>
          </a:p>
          <a:p>
            <a:endParaRPr lang="en-US" dirty="0"/>
          </a:p>
          <a:p>
            <a:endParaRPr lang="en-US" dirty="0" smtClean="0"/>
          </a:p>
          <a:p>
            <a:pPr marL="795337" lvl="2" indent="0">
              <a:buNone/>
            </a:pPr>
            <a:r>
              <a:rPr lang="en-US" dirty="0" smtClean="0"/>
              <a:t>                 </a:t>
            </a:r>
            <a:r>
              <a:rPr lang="en-US" i="1" dirty="0" smtClean="0"/>
              <a:t>Simplified version of algorithm:</a:t>
            </a:r>
            <a:endParaRPr lang="en-US" i="1"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2612" y="1066800"/>
            <a:ext cx="47625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601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childTnLst>
                                </p:cTn>
                              </p:par>
                              <p:par>
                                <p:cTn id="10" presetID="22" presetClass="entr" presetSubtype="8" fill="hold" nodeType="with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wipe(left)">
                                      <p:cBhvr>
                                        <p:cTn id="12"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Turing machine</a:t>
            </a:r>
            <a:endParaRPr lang="en-US" dirty="0"/>
          </a:p>
        </p:txBody>
      </p:sp>
      <p:sp>
        <p:nvSpPr>
          <p:cNvPr id="3" name="Content Placeholder 2"/>
          <p:cNvSpPr>
            <a:spLocks noGrp="1"/>
          </p:cNvSpPr>
          <p:nvPr>
            <p:ph idx="1"/>
          </p:nvPr>
        </p:nvSpPr>
        <p:spPr/>
        <p:txBody>
          <a:bodyPr/>
          <a:lstStyle/>
          <a:p>
            <a:pPr>
              <a:spcBef>
                <a:spcPts val="600"/>
              </a:spcBef>
              <a:defRPr/>
            </a:pPr>
            <a:r>
              <a:rPr lang="en-US" altLang="en-US" sz="2800" dirty="0"/>
              <a:t>The idea of a universal computational device was first described by </a:t>
            </a:r>
            <a:r>
              <a:rPr lang="en-US" altLang="en-US" sz="2800" b="1" dirty="0"/>
              <a:t>Alan Turing </a:t>
            </a:r>
            <a:r>
              <a:rPr lang="en-US" altLang="en-US" sz="2800" dirty="0"/>
              <a:t>in 1937.</a:t>
            </a:r>
          </a:p>
          <a:p>
            <a:pPr marL="749300" lvl="2" indent="-347663">
              <a:buSzPct val="70000"/>
              <a:buFont typeface="Wingdings" panose="05000000000000000000" pitchFamily="2" charset="2"/>
              <a:buChar char="Ä"/>
              <a:defRPr/>
            </a:pPr>
            <a:r>
              <a:rPr lang="en-US" altLang="en-US" dirty="0"/>
              <a:t>He proposed that all computation could be performed by a special kind of a machine, now called a </a:t>
            </a:r>
            <a:r>
              <a:rPr lang="en-US" altLang="en-US" b="1" dirty="0"/>
              <a:t>Turing machine</a:t>
            </a:r>
            <a:r>
              <a:rPr lang="en-US" altLang="en-US" dirty="0"/>
              <a:t>. </a:t>
            </a:r>
          </a:p>
          <a:p>
            <a:pPr marL="749300" lvl="2" indent="-347663">
              <a:buSzPct val="70000"/>
              <a:buFont typeface="Wingdings" panose="05000000000000000000" pitchFamily="2" charset="2"/>
              <a:buChar char="Ä"/>
              <a:defRPr/>
            </a:pPr>
            <a:r>
              <a:rPr lang="en-US" altLang="en-US" dirty="0"/>
              <a:t>He based the model on the actions that people perform when involved in computation. </a:t>
            </a:r>
          </a:p>
          <a:p>
            <a:pPr marL="749300" lvl="2" indent="-347663">
              <a:buSzPct val="70000"/>
              <a:buFont typeface="Wingdings" panose="05000000000000000000" pitchFamily="2" charset="2"/>
              <a:buChar char="Ä"/>
              <a:defRPr/>
            </a:pPr>
            <a:r>
              <a:rPr lang="en-US" altLang="en-US" dirty="0"/>
              <a:t>He abstracted these actions into a model for a computational machine that has really changed the world.</a:t>
            </a:r>
          </a:p>
          <a:p>
            <a:pPr marL="347663" lvl="1" indent="-347663">
              <a:buSzPct val="70000"/>
              <a:buFont typeface="Wingdings" panose="05000000000000000000" pitchFamily="2" charset="2"/>
              <a:buChar char="Ä"/>
              <a:defRPr/>
            </a:pPr>
            <a:r>
              <a:rPr lang="en-US" altLang="en-US" dirty="0"/>
              <a:t>A Turing machine is made of three components: a tape, a controller and a read/write head</a:t>
            </a:r>
          </a:p>
          <a:p>
            <a:endParaRPr lang="en-US" dirty="0"/>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2412" y="4876800"/>
            <a:ext cx="4914194"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16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rPr>
              <a:t>Addition and subtraction of </a:t>
            </a:r>
            <a:r>
              <a:rPr lang="en-US" altLang="en-US" dirty="0" smtClean="0">
                <a:solidFill>
                  <a:schemeClr val="tx2"/>
                </a:solidFill>
              </a:rPr>
              <a:t>reals</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t>Example 1: </a:t>
            </a:r>
            <a:r>
              <a:rPr lang="en-US" altLang="en-US" dirty="0"/>
              <a:t>Show how the computer finds the result of </a:t>
            </a:r>
            <a:r>
              <a:rPr lang="en-US" altLang="en-US" dirty="0" smtClean="0"/>
              <a:t/>
            </a:r>
            <a:br>
              <a:rPr lang="en-US" altLang="en-US" dirty="0" smtClean="0"/>
            </a:br>
            <a:r>
              <a:rPr lang="en-US" altLang="en-US" dirty="0" smtClean="0"/>
              <a:t>(+</a:t>
            </a:r>
            <a:r>
              <a:rPr lang="en-US" altLang="en-US" dirty="0"/>
              <a:t>5.75) + (+161.875) = (+167.625</a:t>
            </a:r>
            <a:r>
              <a:rPr lang="en-US" altLang="en-US" dirty="0" smtClean="0"/>
              <a:t>).</a:t>
            </a:r>
          </a:p>
          <a:p>
            <a:pPr lvl="1"/>
            <a:r>
              <a:rPr lang="en-US" altLang="en-US" dirty="0" smtClean="0"/>
              <a:t>These </a:t>
            </a:r>
            <a:r>
              <a:rPr lang="en-US" altLang="en-US" dirty="0"/>
              <a:t>two numbers are stored in floating-point </a:t>
            </a:r>
            <a:r>
              <a:rPr lang="en-US" altLang="en-US" dirty="0" smtClean="0"/>
              <a:t>format and each </a:t>
            </a:r>
            <a:r>
              <a:rPr lang="en-US" altLang="en-US" dirty="0"/>
              <a:t>number has a hidden 1 (which is not stored, but assumed</a:t>
            </a:r>
            <a:r>
              <a:rPr lang="en-US" altLang="en-US" dirty="0" smtClean="0"/>
              <a:t>).</a:t>
            </a:r>
          </a:p>
          <a:p>
            <a:pPr lvl="1"/>
            <a:r>
              <a:rPr lang="en-US" altLang="en-US" dirty="0"/>
              <a:t>We de-normalize the numbers by adding the hidden 1s to the mantissa and incrementing the exponent. </a:t>
            </a:r>
            <a:endParaRPr lang="en-US" altLang="en-US" dirty="0" smtClean="0"/>
          </a:p>
          <a:p>
            <a:pPr lvl="2"/>
            <a:r>
              <a:rPr lang="en-US" altLang="en-US" dirty="0" smtClean="0"/>
              <a:t>Now </a:t>
            </a:r>
            <a:r>
              <a:rPr lang="en-US" altLang="en-US" dirty="0"/>
              <a:t>both de-normalized mantissas are 24 bits and include the hidden 1s. </a:t>
            </a:r>
            <a:endParaRPr lang="en-US" altLang="en-US" dirty="0" smtClean="0"/>
          </a:p>
          <a:p>
            <a:pPr lvl="2"/>
            <a:r>
              <a:rPr lang="en-US" altLang="en-US" dirty="0" smtClean="0"/>
              <a:t>They </a:t>
            </a:r>
            <a:r>
              <a:rPr lang="en-US" altLang="en-US" dirty="0"/>
              <a:t>should be stored in a location that can hold all 24 bits. Each exponent is </a:t>
            </a:r>
            <a:r>
              <a:rPr lang="en-US" altLang="en-US" dirty="0" smtClean="0"/>
              <a:t>incremented.</a:t>
            </a:r>
            <a:endParaRPr lang="en-US" altLang="en-US" dirty="0"/>
          </a:p>
          <a:p>
            <a:pPr lvl="1"/>
            <a:endParaRPr lang="en-US" altLang="en-US" dirty="0"/>
          </a:p>
          <a:p>
            <a:endParaRPr lang="en-US" dirty="0"/>
          </a:p>
        </p:txBody>
      </p:sp>
      <p:pic>
        <p:nvPicPr>
          <p:cNvPr id="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812" y="3230044"/>
            <a:ext cx="8559800" cy="176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1349" y="5029200"/>
            <a:ext cx="8018463"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083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par>
                          <p:cTn id="22" fill="hold">
                            <p:stCondLst>
                              <p:cond delay="0"/>
                            </p:stCondLst>
                            <p:childTnLst>
                              <p:par>
                                <p:cTn id="23" presetID="2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rPr>
              <a:t>Addition and subtraction of </a:t>
            </a:r>
            <a:r>
              <a:rPr lang="en-US" altLang="en-US" dirty="0" smtClean="0">
                <a:solidFill>
                  <a:schemeClr val="tx2"/>
                </a:solidFill>
              </a:rPr>
              <a:t>reals</a:t>
            </a:r>
            <a:endParaRPr lang="en-US" dirty="0">
              <a:solidFill>
                <a:schemeClr val="tx2"/>
              </a:solidFill>
            </a:endParaRPr>
          </a:p>
        </p:txBody>
      </p:sp>
      <p:sp>
        <p:nvSpPr>
          <p:cNvPr id="3" name="Content Placeholder 2"/>
          <p:cNvSpPr>
            <a:spLocks noGrp="1"/>
          </p:cNvSpPr>
          <p:nvPr>
            <p:ph idx="1"/>
          </p:nvPr>
        </p:nvSpPr>
        <p:spPr/>
        <p:txBody>
          <a:bodyPr/>
          <a:lstStyle/>
          <a:p>
            <a:r>
              <a:rPr lang="en-US" dirty="0" smtClean="0"/>
              <a:t>Example 1: </a:t>
            </a:r>
            <a:r>
              <a:rPr lang="en-US" altLang="en-US" dirty="0"/>
              <a:t>Show how the computer finds the result of </a:t>
            </a:r>
            <a:r>
              <a:rPr lang="en-US" altLang="en-US" dirty="0" smtClean="0"/>
              <a:t/>
            </a:r>
            <a:br>
              <a:rPr lang="en-US" altLang="en-US" dirty="0" smtClean="0"/>
            </a:br>
            <a:r>
              <a:rPr lang="en-US" altLang="en-US" dirty="0" smtClean="0"/>
              <a:t>(+</a:t>
            </a:r>
            <a:r>
              <a:rPr lang="en-US" altLang="en-US" dirty="0"/>
              <a:t>5.75) + (+161.875) = (+167.625</a:t>
            </a:r>
            <a:r>
              <a:rPr lang="en-US" altLang="en-US" dirty="0" smtClean="0"/>
              <a:t>).</a:t>
            </a:r>
          </a:p>
          <a:p>
            <a:pPr lvl="1" algn="just"/>
            <a:r>
              <a:rPr lang="en-US" altLang="en-US" dirty="0"/>
              <a:t>Now we do sign-and-magnitude addition, treating the sign and the mantissa of each number as one integer stored in sign-and-magnitude representation</a:t>
            </a:r>
            <a:r>
              <a:rPr lang="en-US" altLang="en-US" dirty="0" smtClean="0"/>
              <a:t>.</a:t>
            </a:r>
          </a:p>
          <a:p>
            <a:pPr lvl="1" algn="just"/>
            <a:r>
              <a:rPr lang="en-US" altLang="en-US" dirty="0"/>
              <a:t>There is no overflow in the mantissa, so we normalize</a:t>
            </a:r>
            <a:r>
              <a:rPr lang="en-US" altLang="en-US" dirty="0" smtClean="0"/>
              <a:t>.</a:t>
            </a:r>
          </a:p>
          <a:p>
            <a:pPr lvl="1" algn="just"/>
            <a:endParaRPr lang="en-US" altLang="en-US" dirty="0"/>
          </a:p>
          <a:p>
            <a:pPr lvl="1" algn="just"/>
            <a:endParaRPr lang="en-US" altLang="en-US" dirty="0" smtClean="0"/>
          </a:p>
          <a:p>
            <a:pPr lvl="1" algn="just"/>
            <a:endParaRPr lang="en-US" altLang="en-US" dirty="0"/>
          </a:p>
          <a:p>
            <a:pPr lvl="1" algn="just"/>
            <a:r>
              <a:rPr lang="en-US" altLang="en-US" dirty="0"/>
              <a:t>The mantissa is only 23 bits, no rounding is needed. </a:t>
            </a:r>
            <a:endParaRPr lang="en-US" altLang="en-US" dirty="0" smtClean="0"/>
          </a:p>
          <a:p>
            <a:pPr lvl="2" algn="just"/>
            <a:r>
              <a:rPr lang="en-US" altLang="en-US" dirty="0" smtClean="0"/>
              <a:t>E </a:t>
            </a:r>
            <a:r>
              <a:rPr lang="en-US" altLang="en-US" dirty="0"/>
              <a:t>= (10000110)</a:t>
            </a:r>
            <a:r>
              <a:rPr lang="en-US" altLang="en-US" baseline="-25000" dirty="0"/>
              <a:t>2</a:t>
            </a:r>
            <a:r>
              <a:rPr lang="en-US" altLang="en-US" dirty="0"/>
              <a:t> = 134 M = 0100111101. </a:t>
            </a:r>
            <a:r>
              <a:rPr lang="en-US" altLang="en-US" dirty="0" smtClean="0"/>
              <a:t>In </a:t>
            </a:r>
            <a:r>
              <a:rPr lang="en-US" altLang="en-US" dirty="0"/>
              <a:t>other words, the result is (1.0100111101)</a:t>
            </a:r>
            <a:r>
              <a:rPr lang="en-US" altLang="en-US" baseline="-25000" dirty="0"/>
              <a:t>2</a:t>
            </a:r>
            <a:r>
              <a:rPr lang="en-US" altLang="en-US" dirty="0"/>
              <a:t> × 2</a:t>
            </a:r>
            <a:r>
              <a:rPr lang="en-US" altLang="en-US" baseline="30000" dirty="0"/>
              <a:t>134−127</a:t>
            </a:r>
            <a:r>
              <a:rPr lang="en-US" altLang="en-US" dirty="0"/>
              <a:t> = (10100111.101)</a:t>
            </a:r>
            <a:r>
              <a:rPr lang="en-US" altLang="en-US" baseline="-25000" dirty="0"/>
              <a:t>2</a:t>
            </a:r>
            <a:r>
              <a:rPr lang="en-US" altLang="en-US" dirty="0"/>
              <a:t> = </a:t>
            </a:r>
            <a:r>
              <a:rPr lang="en-US" altLang="en-US" b="1" dirty="0"/>
              <a:t>167.625</a:t>
            </a:r>
            <a:r>
              <a:rPr lang="en-US" altLang="en-US" dirty="0" smtClean="0"/>
              <a:t>.</a:t>
            </a:r>
            <a:endParaRPr lang="en-US" altLang="en-US" dirty="0"/>
          </a:p>
          <a:p>
            <a:pPr lvl="1" algn="just"/>
            <a:endParaRPr lang="en-US" altLang="en-US" dirty="0"/>
          </a:p>
          <a:p>
            <a:pPr lvl="1"/>
            <a:endParaRPr lang="en-US" altLang="en-US" dirty="0"/>
          </a:p>
          <a:p>
            <a:endParaRPr lang="en-US" dirty="0"/>
          </a:p>
        </p:txBody>
      </p:sp>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812" y="3297865"/>
            <a:ext cx="78390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299" y="3902223"/>
            <a:ext cx="8342313" cy="132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826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left)">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7"/>
                                        </p:tgtEl>
                                        <p:attrNameLst>
                                          <p:attrName>style.visibility</p:attrName>
                                        </p:attrNameLst>
                                      </p:cBhvr>
                                      <p:to>
                                        <p:strVal val="hidden"/>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2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rPr>
              <a:t>Addition and subtraction of </a:t>
            </a:r>
            <a:r>
              <a:rPr lang="en-US" altLang="en-US" dirty="0" smtClean="0">
                <a:solidFill>
                  <a:schemeClr val="tx2"/>
                </a:solidFill>
              </a:rPr>
              <a:t>reals</a:t>
            </a:r>
            <a:endParaRPr lang="en-US" dirty="0">
              <a:solidFill>
                <a:schemeClr val="tx2"/>
              </a:solidFill>
            </a:endParaRPr>
          </a:p>
        </p:txBody>
      </p:sp>
      <p:sp>
        <p:nvSpPr>
          <p:cNvPr id="3" name="Content Placeholder 2"/>
          <p:cNvSpPr>
            <a:spLocks noGrp="1"/>
          </p:cNvSpPr>
          <p:nvPr>
            <p:ph idx="1"/>
          </p:nvPr>
        </p:nvSpPr>
        <p:spPr/>
        <p:txBody>
          <a:bodyPr/>
          <a:lstStyle/>
          <a:p>
            <a:pPr algn="just"/>
            <a:r>
              <a:rPr lang="en-US" dirty="0" smtClean="0"/>
              <a:t>Example 2: </a:t>
            </a:r>
            <a:r>
              <a:rPr lang="en-US" altLang="en-US" dirty="0"/>
              <a:t>Show how the computer finds the result of </a:t>
            </a:r>
            <a:r>
              <a:rPr lang="en-US" altLang="en-US" dirty="0" smtClean="0"/>
              <a:t>	</a:t>
            </a:r>
            <a:br>
              <a:rPr lang="en-US" altLang="en-US" dirty="0" smtClean="0"/>
            </a:br>
            <a:r>
              <a:rPr lang="en-US" altLang="en-US" dirty="0" smtClean="0"/>
              <a:t>(+</a:t>
            </a:r>
            <a:r>
              <a:rPr lang="en-US" altLang="en-US" dirty="0"/>
              <a:t>5.75) + (−7.0234375) = − 1.2734375.</a:t>
            </a:r>
          </a:p>
          <a:p>
            <a:pPr lvl="1" algn="just"/>
            <a:r>
              <a:rPr lang="en-US" altLang="en-US" dirty="0"/>
              <a:t>These two numbers can be stored in floating-point </a:t>
            </a:r>
            <a:r>
              <a:rPr lang="en-US" altLang="en-US" dirty="0" smtClean="0"/>
              <a:t>format:</a:t>
            </a:r>
          </a:p>
          <a:p>
            <a:pPr lvl="1" algn="just"/>
            <a:endParaRPr lang="en-US" altLang="en-US" dirty="0"/>
          </a:p>
          <a:p>
            <a:pPr lvl="1" algn="just"/>
            <a:endParaRPr lang="en-US" altLang="en-US" dirty="0" smtClean="0"/>
          </a:p>
          <a:p>
            <a:pPr lvl="1" algn="just"/>
            <a:endParaRPr lang="en-US" altLang="en-US" dirty="0"/>
          </a:p>
          <a:p>
            <a:pPr lvl="1" algn="just"/>
            <a:r>
              <a:rPr lang="en-US" altLang="en-US" dirty="0" smtClean="0"/>
              <a:t>De-normalization </a:t>
            </a:r>
            <a:r>
              <a:rPr lang="en-US" altLang="en-US" dirty="0"/>
              <a:t>results in</a:t>
            </a:r>
            <a:r>
              <a:rPr lang="en-US" altLang="en-US" dirty="0" smtClean="0"/>
              <a:t>:</a:t>
            </a:r>
            <a:endParaRPr lang="en-US" altLang="en-US" dirty="0"/>
          </a:p>
          <a:p>
            <a:pPr lvl="1" algn="just"/>
            <a:endParaRPr lang="en-US" altLang="en-US" dirty="0"/>
          </a:p>
          <a:p>
            <a:pPr lvl="1"/>
            <a:endParaRPr lang="en-US" altLang="en-US" dirty="0"/>
          </a:p>
          <a:p>
            <a:endParaRPr lang="en-US" dirty="0"/>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412" y="2514600"/>
            <a:ext cx="6364287" cy="1370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11977" y="4495800"/>
            <a:ext cx="6421235" cy="1405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29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rPr>
              <a:t>Addition and subtraction of </a:t>
            </a:r>
            <a:r>
              <a:rPr lang="en-US" altLang="en-US" dirty="0" smtClean="0">
                <a:solidFill>
                  <a:schemeClr val="tx2"/>
                </a:solidFill>
              </a:rPr>
              <a:t>reals</a:t>
            </a:r>
            <a:endParaRPr lang="en-US" dirty="0">
              <a:solidFill>
                <a:schemeClr val="tx2"/>
              </a:solidFill>
            </a:endParaRPr>
          </a:p>
        </p:txBody>
      </p:sp>
      <p:sp>
        <p:nvSpPr>
          <p:cNvPr id="3" name="Content Placeholder 2"/>
          <p:cNvSpPr>
            <a:spLocks noGrp="1"/>
          </p:cNvSpPr>
          <p:nvPr>
            <p:ph idx="1"/>
          </p:nvPr>
        </p:nvSpPr>
        <p:spPr/>
        <p:txBody>
          <a:bodyPr>
            <a:normAutofit/>
          </a:bodyPr>
          <a:lstStyle/>
          <a:p>
            <a:pPr algn="just"/>
            <a:r>
              <a:rPr lang="en-US" dirty="0" smtClean="0"/>
              <a:t>Example 2: </a:t>
            </a:r>
            <a:r>
              <a:rPr lang="en-US" altLang="en-US" dirty="0"/>
              <a:t>Show how the computer finds the result of </a:t>
            </a:r>
            <a:r>
              <a:rPr lang="en-US" altLang="en-US" dirty="0" smtClean="0"/>
              <a:t>	</a:t>
            </a:r>
            <a:br>
              <a:rPr lang="en-US" altLang="en-US" dirty="0" smtClean="0"/>
            </a:br>
            <a:r>
              <a:rPr lang="en-US" altLang="en-US" dirty="0" smtClean="0"/>
              <a:t>(+</a:t>
            </a:r>
            <a:r>
              <a:rPr lang="en-US" altLang="en-US" dirty="0"/>
              <a:t>5.75) + (−7.0234375) = − 1.2734375.</a:t>
            </a:r>
          </a:p>
          <a:p>
            <a:pPr lvl="1" algn="just"/>
            <a:r>
              <a:rPr lang="en-US" altLang="en-US" dirty="0"/>
              <a:t>We apply addition operation on the combinations of sign and mantissa (the sign of the result is negative):</a:t>
            </a:r>
          </a:p>
          <a:p>
            <a:pPr lvl="2" algn="just"/>
            <a:r>
              <a:rPr lang="en-US" altLang="en-US" dirty="0" smtClean="0"/>
              <a:t>Alignment </a:t>
            </a:r>
            <a:r>
              <a:rPr lang="en-US" altLang="en-US" dirty="0"/>
              <a:t>is not needed (both exponents are the same</a:t>
            </a:r>
            <a:r>
              <a:rPr lang="en-US" altLang="en-US" dirty="0" smtClean="0"/>
              <a:t>)</a:t>
            </a:r>
          </a:p>
          <a:p>
            <a:pPr lvl="1" algn="just"/>
            <a:endParaRPr lang="en-US" altLang="en-US" dirty="0"/>
          </a:p>
          <a:p>
            <a:pPr lvl="1" algn="just"/>
            <a:endParaRPr lang="en-US" altLang="en-US" dirty="0" smtClean="0"/>
          </a:p>
          <a:p>
            <a:pPr lvl="1" algn="just"/>
            <a:r>
              <a:rPr lang="en-US" altLang="en-US" dirty="0" smtClean="0"/>
              <a:t>Now </a:t>
            </a:r>
            <a:r>
              <a:rPr lang="en-US" altLang="en-US" dirty="0"/>
              <a:t>we need to normalize. </a:t>
            </a:r>
            <a:endParaRPr lang="en-US" altLang="en-US" dirty="0" smtClean="0"/>
          </a:p>
          <a:p>
            <a:pPr lvl="2" algn="just"/>
            <a:r>
              <a:rPr lang="en-US" altLang="en-US" dirty="0" smtClean="0"/>
              <a:t>We </a:t>
            </a:r>
            <a:r>
              <a:rPr lang="en-US" altLang="en-US" dirty="0"/>
              <a:t>decrement the exponent three times and shift the de-normalized mantissa to the left three positions</a:t>
            </a:r>
            <a:r>
              <a:rPr lang="en-US" altLang="en-US" dirty="0" smtClean="0"/>
              <a:t>:</a:t>
            </a:r>
            <a:endParaRPr lang="en-US" altLang="en-US" dirty="0"/>
          </a:p>
        </p:txBody>
      </p:sp>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7612" y="3276600"/>
            <a:ext cx="6554577" cy="1034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6452" y="5581280"/>
            <a:ext cx="6583252" cy="974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296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par>
                          <p:cTn id="19" fill="hold">
                            <p:stCondLst>
                              <p:cond delay="0"/>
                            </p:stCondLst>
                            <p:childTnLst>
                              <p:par>
                                <p:cTn id="20" presetID="22" presetClass="entr" presetSubtype="8"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rPr>
              <a:t>Addition and subtraction of </a:t>
            </a:r>
            <a:r>
              <a:rPr lang="en-US" altLang="en-US" dirty="0" smtClean="0">
                <a:solidFill>
                  <a:schemeClr val="tx2"/>
                </a:solidFill>
              </a:rPr>
              <a:t>reals</a:t>
            </a:r>
            <a:endParaRPr lang="en-US" dirty="0">
              <a:solidFill>
                <a:schemeClr val="tx2"/>
              </a:solidFill>
            </a:endParaRPr>
          </a:p>
        </p:txBody>
      </p:sp>
      <p:sp>
        <p:nvSpPr>
          <p:cNvPr id="3" name="Content Placeholder 2"/>
          <p:cNvSpPr>
            <a:spLocks noGrp="1"/>
          </p:cNvSpPr>
          <p:nvPr>
            <p:ph idx="1"/>
          </p:nvPr>
        </p:nvSpPr>
        <p:spPr/>
        <p:txBody>
          <a:bodyPr>
            <a:normAutofit/>
          </a:bodyPr>
          <a:lstStyle/>
          <a:p>
            <a:pPr algn="just"/>
            <a:r>
              <a:rPr lang="en-US" dirty="0" smtClean="0"/>
              <a:t>Example 2: </a:t>
            </a:r>
            <a:r>
              <a:rPr lang="en-US" altLang="en-US" dirty="0"/>
              <a:t>Show how the computer finds the result of </a:t>
            </a:r>
            <a:r>
              <a:rPr lang="en-US" altLang="en-US" dirty="0" smtClean="0"/>
              <a:t>	</a:t>
            </a:r>
            <a:br>
              <a:rPr lang="en-US" altLang="en-US" dirty="0" smtClean="0"/>
            </a:br>
            <a:r>
              <a:rPr lang="en-US" altLang="en-US" dirty="0" smtClean="0"/>
              <a:t>(+</a:t>
            </a:r>
            <a:r>
              <a:rPr lang="en-US" altLang="en-US" dirty="0"/>
              <a:t>5.75) + (−7.0234375) = − 1.2734375.</a:t>
            </a:r>
          </a:p>
          <a:p>
            <a:pPr lvl="1" algn="just"/>
            <a:r>
              <a:rPr lang="en-US" altLang="en-US" dirty="0"/>
              <a:t>The mantissa is now 24 bits, so we round it to 23 bits</a:t>
            </a:r>
            <a:r>
              <a:rPr lang="en-US" altLang="en-US" dirty="0" smtClean="0"/>
              <a:t>.</a:t>
            </a:r>
          </a:p>
          <a:p>
            <a:pPr lvl="1" algn="just"/>
            <a:endParaRPr lang="en-US" altLang="en-US" dirty="0"/>
          </a:p>
          <a:p>
            <a:pPr lvl="1" algn="just"/>
            <a:endParaRPr lang="en-US" altLang="en-US" dirty="0" smtClean="0"/>
          </a:p>
          <a:p>
            <a:pPr lvl="1" algn="just"/>
            <a:endParaRPr lang="en-US" altLang="en-US" dirty="0"/>
          </a:p>
          <a:p>
            <a:pPr lvl="1" algn="just"/>
            <a:r>
              <a:rPr lang="en-US" altLang="en-US" dirty="0"/>
              <a:t>The result is R = − 2</a:t>
            </a:r>
            <a:r>
              <a:rPr lang="en-US" altLang="en-US" baseline="30000" dirty="0"/>
              <a:t>127−127</a:t>
            </a:r>
            <a:r>
              <a:rPr lang="en-US" altLang="en-US" dirty="0"/>
              <a:t> × 1.0100011 = </a:t>
            </a:r>
            <a:r>
              <a:rPr lang="en-US" altLang="en-US" b="1" dirty="0"/>
              <a:t>− </a:t>
            </a:r>
            <a:r>
              <a:rPr lang="en-US" altLang="en-US" b="1" dirty="0" smtClean="0"/>
              <a:t>1.2734375</a:t>
            </a:r>
            <a:r>
              <a:rPr lang="en-US" altLang="en-US" dirty="0" smtClean="0"/>
              <a:t>.</a:t>
            </a:r>
            <a:endParaRPr lang="en-US" altLang="en-US" dirty="0"/>
          </a:p>
          <a:p>
            <a:pPr lvl="1" algn="just"/>
            <a:endParaRPr lang="en-US" altLang="en-US" dirty="0"/>
          </a:p>
        </p:txBody>
      </p:sp>
      <p:pic>
        <p:nvPicPr>
          <p:cNvPr id="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212" y="2514600"/>
            <a:ext cx="6583363" cy="108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689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endParaRPr lang="en-US" sz="4400" b="1" dirty="0" smtClean="0"/>
          </a:p>
          <a:p>
            <a:pPr marL="0" indent="0" algn="ctr">
              <a:buNone/>
            </a:pPr>
            <a:endParaRPr lang="en-US" sz="4400" b="1" dirty="0"/>
          </a:p>
          <a:p>
            <a:pPr marL="0" indent="0" algn="ctr">
              <a:buNone/>
            </a:pPr>
            <a:endParaRPr lang="en-US" sz="4400" b="1" dirty="0" smtClean="0"/>
          </a:p>
          <a:p>
            <a:pPr marL="0" indent="0" algn="ctr">
              <a:buNone/>
            </a:pPr>
            <a:r>
              <a:rPr lang="en-US" sz="4400" b="1" smtClean="0"/>
              <a:t>Questions </a:t>
            </a:r>
            <a:r>
              <a:rPr lang="en-US" sz="4400" b="1" dirty="0" smtClean="0"/>
              <a:t>?</a:t>
            </a:r>
            <a:endParaRPr lang="en-US" sz="4400" b="1" dirty="0"/>
          </a:p>
        </p:txBody>
      </p:sp>
    </p:spTree>
    <p:extLst>
      <p:ext uri="{BB962C8B-B14F-4D97-AF65-F5344CB8AC3E}">
        <p14:creationId xmlns:p14="http://schemas.microsoft.com/office/powerpoint/2010/main" val="648786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latin typeface="Times New Roman" pitchFamily="18" charset="0"/>
              </a:rPr>
              <a:t>Turing machine </a:t>
            </a:r>
            <a:r>
              <a:rPr lang="en-US" altLang="en-US" dirty="0" smtClean="0">
                <a:solidFill>
                  <a:schemeClr val="tx2"/>
                </a:solidFill>
                <a:latin typeface="Times New Roman" pitchFamily="18" charset="0"/>
              </a:rPr>
              <a:t>components</a:t>
            </a:r>
            <a:endParaRPr lang="en-US" dirty="0">
              <a:solidFill>
                <a:schemeClr val="tx2"/>
              </a:solidFill>
            </a:endParaRPr>
          </a:p>
        </p:txBody>
      </p:sp>
      <p:sp>
        <p:nvSpPr>
          <p:cNvPr id="3" name="Content Placeholder 2"/>
          <p:cNvSpPr>
            <a:spLocks noGrp="1"/>
          </p:cNvSpPr>
          <p:nvPr>
            <p:ph idx="1"/>
          </p:nvPr>
        </p:nvSpPr>
        <p:spPr/>
        <p:txBody>
          <a:bodyPr/>
          <a:lstStyle/>
          <a:p>
            <a:r>
              <a:rPr lang="en-US" altLang="en-US" dirty="0"/>
              <a:t>Tape</a:t>
            </a:r>
          </a:p>
          <a:p>
            <a:pPr lvl="1"/>
            <a:r>
              <a:rPr lang="en-US" altLang="en-US" dirty="0" smtClean="0"/>
              <a:t>Although </a:t>
            </a:r>
            <a:r>
              <a:rPr lang="en-US" altLang="en-US" dirty="0"/>
              <a:t>modern computers use a random-access storage device with finite capacity, we assume that the Turing machine’s memory is infinite. </a:t>
            </a:r>
            <a:endParaRPr lang="en-US" altLang="en-US" dirty="0" smtClean="0"/>
          </a:p>
          <a:p>
            <a:pPr lvl="1"/>
            <a:r>
              <a:rPr lang="en-US" altLang="en-US" dirty="0" smtClean="0"/>
              <a:t>The </a:t>
            </a:r>
            <a:r>
              <a:rPr lang="en-US" altLang="en-US" dirty="0"/>
              <a:t>tape, at any one time, holds a sequence of characters from the set of characters accepted by the machine. </a:t>
            </a:r>
            <a:endParaRPr lang="en-US" altLang="en-US" dirty="0" smtClean="0"/>
          </a:p>
          <a:p>
            <a:pPr lvl="1"/>
            <a:r>
              <a:rPr lang="en-US" altLang="en-US" dirty="0" smtClean="0"/>
              <a:t>For </a:t>
            </a:r>
            <a:r>
              <a:rPr lang="en-US" altLang="en-US" dirty="0"/>
              <a:t>our purpose, we assume that the machine can accept only two symbols: a blank (b) and digit 1. </a:t>
            </a:r>
          </a:p>
          <a:p>
            <a:endParaRPr lang="en-US" dirty="0"/>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1812" y="4953000"/>
            <a:ext cx="661987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371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chemeClr val="tx2"/>
                </a:solidFill>
                <a:latin typeface="Times New Roman" pitchFamily="18" charset="0"/>
              </a:rPr>
              <a:t>Turing machine </a:t>
            </a:r>
            <a:r>
              <a:rPr lang="en-US" altLang="en-US" dirty="0" smtClean="0">
                <a:solidFill>
                  <a:schemeClr val="tx2"/>
                </a:solidFill>
                <a:latin typeface="Times New Roman" pitchFamily="18" charset="0"/>
              </a:rPr>
              <a:t>components</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altLang="en-US" dirty="0" smtClean="0"/>
              <a:t>Read/write </a:t>
            </a:r>
            <a:r>
              <a:rPr lang="en-US" altLang="en-US" dirty="0"/>
              <a:t>head</a:t>
            </a:r>
          </a:p>
          <a:p>
            <a:pPr lvl="1"/>
            <a:r>
              <a:rPr lang="en-US" altLang="en-US" dirty="0"/>
              <a:t>The read/write head at any moment points to one symbol on the tape. </a:t>
            </a:r>
            <a:endParaRPr lang="en-US" altLang="en-US" dirty="0" smtClean="0"/>
          </a:p>
          <a:p>
            <a:pPr lvl="2"/>
            <a:r>
              <a:rPr lang="en-US" altLang="en-US" dirty="0" smtClean="0"/>
              <a:t>We </a:t>
            </a:r>
            <a:r>
              <a:rPr lang="en-US" altLang="en-US" dirty="0"/>
              <a:t>call this symbol the current symbol. </a:t>
            </a:r>
            <a:endParaRPr lang="en-US" altLang="en-US" dirty="0" smtClean="0"/>
          </a:p>
          <a:p>
            <a:pPr lvl="1"/>
            <a:r>
              <a:rPr lang="en-US" altLang="en-US" dirty="0" smtClean="0"/>
              <a:t>The </a:t>
            </a:r>
            <a:r>
              <a:rPr lang="en-US" altLang="en-US" dirty="0"/>
              <a:t>read/write head reads and writes one symbol at a time from the tape. </a:t>
            </a:r>
            <a:endParaRPr lang="en-US" altLang="en-US" dirty="0" smtClean="0"/>
          </a:p>
          <a:p>
            <a:pPr lvl="2"/>
            <a:r>
              <a:rPr lang="en-US" altLang="en-US" dirty="0" smtClean="0"/>
              <a:t>After </a:t>
            </a:r>
            <a:r>
              <a:rPr lang="en-US" altLang="en-US" dirty="0"/>
              <a:t>reading and writing, it moves to the left or to the right. </a:t>
            </a:r>
            <a:endParaRPr lang="en-US" altLang="en-US" dirty="0" smtClean="0"/>
          </a:p>
          <a:p>
            <a:pPr lvl="1"/>
            <a:r>
              <a:rPr lang="en-US" altLang="en-US" dirty="0" smtClean="0"/>
              <a:t>Reading</a:t>
            </a:r>
            <a:r>
              <a:rPr lang="en-US" altLang="en-US" dirty="0"/>
              <a:t>, writing and moving are all done under instructions from the controller.</a:t>
            </a:r>
          </a:p>
          <a:p>
            <a:endParaRPr lang="en-US" dirty="0"/>
          </a:p>
        </p:txBody>
      </p:sp>
    </p:spTree>
    <p:extLst>
      <p:ext uri="{BB962C8B-B14F-4D97-AF65-F5344CB8AC3E}">
        <p14:creationId xmlns:p14="http://schemas.microsoft.com/office/powerpoint/2010/main" val="195429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0C675A-9AD3-40BB-AC57-0E9EFA3E4F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TS102787947</Template>
  <TotalTime>0</TotalTime>
  <Words>5457</Words>
  <Application>Microsoft Office PowerPoint</Application>
  <PresentationFormat>Custom</PresentationFormat>
  <Paragraphs>528</Paragraphs>
  <Slides>75</Slides>
  <Notes>12</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TS102787947</vt:lpstr>
      <vt:lpstr>Introduction</vt:lpstr>
      <vt:lpstr>Information</vt:lpstr>
      <vt:lpstr>Readings</vt:lpstr>
      <vt:lpstr>PowerPoint Presentation</vt:lpstr>
      <vt:lpstr>Data processors</vt:lpstr>
      <vt:lpstr>Programmable data processors</vt:lpstr>
      <vt:lpstr>Turing machine</vt:lpstr>
      <vt:lpstr>Turing machine components</vt:lpstr>
      <vt:lpstr>Turing machine components</vt:lpstr>
      <vt:lpstr>Turing machine components</vt:lpstr>
      <vt:lpstr>Universal Turing machine</vt:lpstr>
      <vt:lpstr>von NEUMANN model</vt:lpstr>
      <vt:lpstr>The stored program concept</vt:lpstr>
      <vt:lpstr>Sequential execution of instructions</vt:lpstr>
      <vt:lpstr>PowerPoint Presentation</vt:lpstr>
      <vt:lpstr>Storing data</vt:lpstr>
      <vt:lpstr>Storing numbers</vt:lpstr>
      <vt:lpstr>Storing integers</vt:lpstr>
      <vt:lpstr>Unsigned representation</vt:lpstr>
      <vt:lpstr>Sign-and-magnitude representation</vt:lpstr>
      <vt:lpstr>Integer data</vt:lpstr>
      <vt:lpstr>Integer data</vt:lpstr>
      <vt:lpstr>Storing reals</vt:lpstr>
      <vt:lpstr>Storing reals</vt:lpstr>
      <vt:lpstr>Floating-point representation</vt:lpstr>
      <vt:lpstr>Floating-point representation</vt:lpstr>
      <vt:lpstr>Floating-point representation</vt:lpstr>
      <vt:lpstr>Normalization</vt:lpstr>
      <vt:lpstr>Normalization</vt:lpstr>
      <vt:lpstr>Excess System</vt:lpstr>
      <vt:lpstr>Excess System</vt:lpstr>
      <vt:lpstr>IEEE Standard</vt:lpstr>
      <vt:lpstr>IEEE Standard</vt:lpstr>
      <vt:lpstr>IEEE Standard</vt:lpstr>
      <vt:lpstr>IEEE Standard</vt:lpstr>
      <vt:lpstr>Overflow and Underflow</vt:lpstr>
      <vt:lpstr>Storing text</vt:lpstr>
      <vt:lpstr>Storing audio</vt:lpstr>
      <vt:lpstr>Sampling</vt:lpstr>
      <vt:lpstr>Quantization</vt:lpstr>
      <vt:lpstr>Encoding</vt:lpstr>
      <vt:lpstr>Storing images</vt:lpstr>
      <vt:lpstr>Raster graphics</vt:lpstr>
      <vt:lpstr>Raster graphics</vt:lpstr>
      <vt:lpstr>Vector graphics</vt:lpstr>
      <vt:lpstr>Storing video</vt:lpstr>
      <vt:lpstr>PowerPoint Presentation</vt:lpstr>
      <vt:lpstr>Logical operations</vt:lpstr>
      <vt:lpstr>Logic operations at bit level</vt:lpstr>
      <vt:lpstr>Logic operations at bit level</vt:lpstr>
      <vt:lpstr>Logic operations at bit level</vt:lpstr>
      <vt:lpstr>Logic operations at pattern level</vt:lpstr>
      <vt:lpstr>Applications</vt:lpstr>
      <vt:lpstr>Applications</vt:lpstr>
      <vt:lpstr>Applications</vt:lpstr>
      <vt:lpstr>Applications</vt:lpstr>
      <vt:lpstr>SHIFT operations</vt:lpstr>
      <vt:lpstr>Logical shift operations</vt:lpstr>
      <vt:lpstr>Arithmetic shift operations</vt:lpstr>
      <vt:lpstr>Arithmetic operations</vt:lpstr>
      <vt:lpstr>Arithmetic operations</vt:lpstr>
      <vt:lpstr>Arithmetic operations</vt:lpstr>
      <vt:lpstr>Arithmetic operations</vt:lpstr>
      <vt:lpstr>Sign-and-magnitude integers</vt:lpstr>
      <vt:lpstr>Sign-and-magnitude integers</vt:lpstr>
      <vt:lpstr>Sign-and-magnitude integers</vt:lpstr>
      <vt:lpstr>Arithmetic operations on reals</vt:lpstr>
      <vt:lpstr>Addition and subtraction of reals</vt:lpstr>
      <vt:lpstr>Addition and subtraction of reals</vt:lpstr>
      <vt:lpstr>Addition and subtraction of reals</vt:lpstr>
      <vt:lpstr>Addition and subtraction of reals</vt:lpstr>
      <vt:lpstr>Addition and subtraction of reals</vt:lpstr>
      <vt:lpstr>Addition and subtraction of reals</vt:lpstr>
      <vt:lpstr>Addition and subtraction of reals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2014-02-04T07:26:08Z</dcterms:created>
  <dcterms:modified xsi:type="dcterms:W3CDTF">2014-03-06T07:38:15Z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ies>
</file>