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9"/>
  </p:notesMasterIdLst>
  <p:handoutMasterIdLst>
    <p:handoutMasterId r:id="rId60"/>
  </p:handoutMasterIdLst>
  <p:sldIdLst>
    <p:sldId id="256" r:id="rId3"/>
    <p:sldId id="268" r:id="rId4"/>
    <p:sldId id="269" r:id="rId5"/>
    <p:sldId id="270" r:id="rId6"/>
    <p:sldId id="271" r:id="rId7"/>
    <p:sldId id="320" r:id="rId8"/>
    <p:sldId id="315" r:id="rId9"/>
    <p:sldId id="316" r:id="rId10"/>
    <p:sldId id="317" r:id="rId11"/>
    <p:sldId id="318" r:id="rId12"/>
    <p:sldId id="319" r:id="rId13"/>
    <p:sldId id="274" r:id="rId14"/>
    <p:sldId id="273" r:id="rId15"/>
    <p:sldId id="275" r:id="rId16"/>
    <p:sldId id="276" r:id="rId17"/>
    <p:sldId id="277" r:id="rId18"/>
    <p:sldId id="279" r:id="rId19"/>
    <p:sldId id="278" r:id="rId20"/>
    <p:sldId id="321" r:id="rId21"/>
    <p:sldId id="281" r:id="rId22"/>
    <p:sldId id="322" r:id="rId23"/>
    <p:sldId id="282" r:id="rId24"/>
    <p:sldId id="280" r:id="rId25"/>
    <p:sldId id="283" r:id="rId26"/>
    <p:sldId id="290" r:id="rId27"/>
    <p:sldId id="266" r:id="rId28"/>
    <p:sldId id="286" r:id="rId29"/>
    <p:sldId id="295" r:id="rId30"/>
    <p:sldId id="296" r:id="rId31"/>
    <p:sldId id="297" r:id="rId32"/>
    <p:sldId id="291" r:id="rId33"/>
    <p:sldId id="284" r:id="rId34"/>
    <p:sldId id="285" r:id="rId35"/>
    <p:sldId id="287" r:id="rId36"/>
    <p:sldId id="261" r:id="rId37"/>
    <p:sldId id="288" r:id="rId38"/>
    <p:sldId id="289" r:id="rId39"/>
    <p:sldId id="293" r:id="rId40"/>
    <p:sldId id="292" r:id="rId41"/>
    <p:sldId id="294" r:id="rId42"/>
    <p:sldId id="298" r:id="rId43"/>
    <p:sldId id="299" r:id="rId44"/>
    <p:sldId id="300" r:id="rId45"/>
    <p:sldId id="301" r:id="rId46"/>
    <p:sldId id="302" r:id="rId47"/>
    <p:sldId id="303" r:id="rId48"/>
    <p:sldId id="304" r:id="rId49"/>
    <p:sldId id="308" r:id="rId50"/>
    <p:sldId id="307" r:id="rId51"/>
    <p:sldId id="305" r:id="rId52"/>
    <p:sldId id="309" r:id="rId53"/>
    <p:sldId id="310" r:id="rId54"/>
    <p:sldId id="312" r:id="rId55"/>
    <p:sldId id="311" r:id="rId56"/>
    <p:sldId id="313" r:id="rId57"/>
    <p:sldId id="306" r:id="rId5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82" autoAdjust="0"/>
  </p:normalViewPr>
  <p:slideViewPr>
    <p:cSldViewPr showGuides="1">
      <p:cViewPr varScale="1">
        <p:scale>
          <a:sx n="94" d="100"/>
          <a:sy n="94" d="100"/>
        </p:scale>
        <p:origin x="-492" y="-102"/>
      </p:cViewPr>
      <p:guideLst>
        <p:guide orient="horz" pos="2160"/>
        <p:guide pos="3839"/>
        <p:guide pos="1007"/>
      </p:guideLst>
    </p:cSldViewPr>
  </p:slideViewPr>
  <p:notesTextViewPr>
    <p:cViewPr>
      <p:scale>
        <a:sx n="1" d="1"/>
        <a:sy n="1" d="1"/>
      </p:scale>
      <p:origin x="0" y="0"/>
    </p:cViewPr>
  </p:notesTextViewPr>
  <p:notesViewPr>
    <p:cSldViewPr showGuides="1">
      <p:cViewPr varScale="1">
        <p:scale>
          <a:sx n="83" d="100"/>
          <a:sy n="83" d="100"/>
        </p:scale>
        <p:origin x="-315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3/11/2014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3/11/2014</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example, adding destructive assignment (explicit state) to functional programming allows us to do object-oriented programming.</a:t>
            </a:r>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870712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2808438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2808438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2"/>
                </a:solidFill>
                <a:latin typeface="+mn-lt"/>
                <a:ea typeface="+mn-ea"/>
                <a:cs typeface="+mn-cs"/>
              </a:rPr>
              <a:t>It can be a long and painful process, as different approaches are tried, discarded, and improved. But the rewards are very great. It is not too much of an exaggeration to say that civilization is built on successful abstractions</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1275838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solidFill>
                  <a:schemeClr val="hlink"/>
                </a:solidFill>
              </a:rPr>
              <a:t>Preprocessing:</a:t>
            </a:r>
            <a:r>
              <a:rPr lang="en-US" altLang="en-US" dirty="0" smtClean="0"/>
              <a:t> conditional macro text substitution</a:t>
            </a:r>
          </a:p>
          <a:p>
            <a:r>
              <a:rPr lang="en-US" altLang="en-US" dirty="0" smtClean="0">
                <a:solidFill>
                  <a:schemeClr val="hlink"/>
                </a:solidFill>
              </a:rPr>
              <a:t>Lexical analysis:</a:t>
            </a:r>
            <a:r>
              <a:rPr lang="en-US" altLang="en-US" dirty="0" smtClean="0"/>
              <a:t> convert keywords, identifiers, constants into a sequence of tokens</a:t>
            </a:r>
          </a:p>
          <a:p>
            <a:r>
              <a:rPr lang="en-US" altLang="en-US" dirty="0" smtClean="0">
                <a:solidFill>
                  <a:schemeClr val="hlink"/>
                </a:solidFill>
              </a:rPr>
              <a:t>Syntactic analysis:</a:t>
            </a:r>
            <a:r>
              <a:rPr lang="en-US" altLang="en-US" dirty="0" smtClean="0"/>
              <a:t> check that token sequence is syntactically correct</a:t>
            </a:r>
          </a:p>
          <a:p>
            <a:pPr lvl="1"/>
            <a:r>
              <a:rPr lang="en-US" altLang="en-US" dirty="0" smtClean="0"/>
              <a:t>Generate abstract syntax trees (AST), check types</a:t>
            </a:r>
          </a:p>
          <a:p>
            <a:r>
              <a:rPr lang="en-US" altLang="en-US" dirty="0" smtClean="0">
                <a:solidFill>
                  <a:schemeClr val="hlink"/>
                </a:solidFill>
              </a:rPr>
              <a:t>Intermediate code generation:</a:t>
            </a:r>
            <a:r>
              <a:rPr lang="en-US" altLang="en-US" dirty="0" smtClean="0"/>
              <a:t> “walk” the </a:t>
            </a:r>
            <a:r>
              <a:rPr lang="en-US" altLang="en-US" dirty="0" err="1" smtClean="0"/>
              <a:t>ASTs</a:t>
            </a:r>
            <a:r>
              <a:rPr lang="en-US" altLang="en-US" dirty="0" smtClean="0"/>
              <a:t> and generate intermediate code</a:t>
            </a:r>
          </a:p>
          <a:p>
            <a:pPr lvl="1"/>
            <a:r>
              <a:rPr lang="en-US" altLang="en-US" dirty="0" smtClean="0"/>
              <a:t>Apply optimizations to produce efficient code</a:t>
            </a:r>
          </a:p>
          <a:p>
            <a:r>
              <a:rPr lang="en-US" altLang="en-US" dirty="0" smtClean="0">
                <a:solidFill>
                  <a:schemeClr val="hlink"/>
                </a:solidFill>
              </a:rPr>
              <a:t>Final code generation:</a:t>
            </a:r>
            <a:r>
              <a:rPr lang="en-US" altLang="en-US" dirty="0" smtClean="0"/>
              <a:t> produce machine code</a:t>
            </a:r>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52</a:t>
            </a:fld>
            <a:endParaRPr lang="en-US"/>
          </a:p>
        </p:txBody>
      </p:sp>
    </p:spTree>
    <p:extLst>
      <p:ext uri="{BB962C8B-B14F-4D97-AF65-F5344CB8AC3E}">
        <p14:creationId xmlns:p14="http://schemas.microsoft.com/office/powerpoint/2010/main" val="1545019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In what way are </a:t>
            </a:r>
            <a:r>
              <a:rPr lang="en-US" altLang="en-US" i="1" dirty="0" err="1" smtClean="0"/>
              <a:t>bytecodes</a:t>
            </a:r>
            <a:r>
              <a:rPr lang="en-US" altLang="en-US" i="1" dirty="0" smtClean="0"/>
              <a:t> “better” then real </a:t>
            </a:r>
            <a:r>
              <a:rPr lang="en-US" altLang="en-US" i="1" dirty="0" err="1" smtClean="0"/>
              <a:t>opcodes</a:t>
            </a:r>
            <a:r>
              <a:rPr lang="en-US" altLang="en-US" i="1" dirty="0" smtClean="0"/>
              <a:t>?</a:t>
            </a:r>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55</a:t>
            </a:fld>
            <a:endParaRPr lang="en-US"/>
          </a:p>
        </p:txBody>
      </p:sp>
    </p:spTree>
    <p:extLst>
      <p:ext uri="{BB962C8B-B14F-4D97-AF65-F5344CB8AC3E}">
        <p14:creationId xmlns:p14="http://schemas.microsoft.com/office/powerpoint/2010/main" val="924339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2"/>
                </a:solidFill>
                <a:latin typeface="+mn-lt"/>
                <a:ea typeface="+mn-ea"/>
                <a:cs typeface="+mn-cs"/>
              </a:rPr>
              <a:t>How to fit:</a:t>
            </a:r>
          </a:p>
          <a:p>
            <a:pPr marL="171450" indent="-171450">
              <a:buFont typeface="Arial" panose="020B0604020202020204" pitchFamily="34" charset="0"/>
              <a:buChar char="•"/>
            </a:pPr>
            <a:r>
              <a:rPr lang="en-US" sz="1200" b="1" i="0" u="none" strike="noStrike" kern="1200" baseline="0" dirty="0" smtClean="0">
                <a:solidFill>
                  <a:schemeClr val="tx2"/>
                </a:solidFill>
                <a:latin typeface="+mn-lt"/>
                <a:ea typeface="+mn-ea"/>
                <a:cs typeface="+mn-cs"/>
              </a:rPr>
              <a:t>Share </a:t>
            </a:r>
            <a:r>
              <a:rPr lang="en-US" sz="1200" b="0" i="0" u="none" strike="noStrike" kern="1200" baseline="0" dirty="0" smtClean="0">
                <a:solidFill>
                  <a:schemeClr val="tx2"/>
                </a:solidFill>
                <a:latin typeface="+mn-lt"/>
                <a:ea typeface="+mn-ea"/>
                <a:cs typeface="+mn-cs"/>
              </a:rPr>
              <a:t>your </a:t>
            </a:r>
            <a:r>
              <a:rPr lang="en-US" sz="1200" b="0" i="0" u="none" strike="noStrike" kern="1200" baseline="0" dirty="0" smtClean="0">
                <a:solidFill>
                  <a:schemeClr val="tx2"/>
                </a:solidFill>
                <a:latin typeface="+mn-lt"/>
                <a:ea typeface="+mn-ea"/>
                <a:cs typeface="+mn-cs"/>
              </a:rPr>
              <a:t>expertise and experience.</a:t>
            </a:r>
          </a:p>
          <a:p>
            <a:pPr marL="171450" indent="-171450">
              <a:buFont typeface="Arial" panose="020B0604020202020204" pitchFamily="34" charset="0"/>
              <a:buChar char="•"/>
            </a:pPr>
            <a:r>
              <a:rPr lang="en-US" sz="1200" b="0" i="0" u="none" strike="noStrike" kern="1200" baseline="0" dirty="0" smtClean="0">
                <a:solidFill>
                  <a:schemeClr val="tx2"/>
                </a:solidFill>
                <a:latin typeface="+mn-lt"/>
                <a:ea typeface="+mn-ea"/>
                <a:cs typeface="+mn-cs"/>
              </a:rPr>
              <a:t>View that sharing not as fact, but </a:t>
            </a:r>
            <a:r>
              <a:rPr lang="en-US" sz="1200" b="1" i="0" u="none" strike="noStrike" kern="1200" baseline="0" dirty="0" err="1" smtClean="0">
                <a:solidFill>
                  <a:schemeClr val="tx2"/>
                </a:solidFill>
                <a:latin typeface="+mn-lt"/>
                <a:ea typeface="+mn-ea"/>
                <a:cs typeface="+mn-cs"/>
              </a:rPr>
              <a:t>associal</a:t>
            </a:r>
            <a:r>
              <a:rPr lang="en-US" sz="1200" b="1" i="0" u="none" strike="noStrike" kern="1200" baseline="0" dirty="0" smtClean="0">
                <a:solidFill>
                  <a:schemeClr val="tx2"/>
                </a:solidFill>
                <a:latin typeface="+mn-lt"/>
                <a:ea typeface="+mn-ea"/>
                <a:cs typeface="+mn-cs"/>
              </a:rPr>
              <a:t> </a:t>
            </a:r>
            <a:r>
              <a:rPr lang="en-US" sz="1200" b="1" i="0" u="none" strike="noStrike" kern="1200" baseline="0" dirty="0" smtClean="0">
                <a:solidFill>
                  <a:schemeClr val="tx2"/>
                </a:solidFill>
                <a:latin typeface="+mn-lt"/>
                <a:ea typeface="+mn-ea"/>
                <a:cs typeface="+mn-cs"/>
              </a:rPr>
              <a:t>evidence.  </a:t>
            </a:r>
          </a:p>
          <a:p>
            <a:pPr marL="171450" indent="-171450">
              <a:buFont typeface="Arial" panose="020B0604020202020204" pitchFamily="34" charset="0"/>
              <a:buChar char="•"/>
            </a:pPr>
            <a:r>
              <a:rPr lang="en-US" sz="1200" b="0" i="0" u="none" strike="noStrike" kern="1200" baseline="0" dirty="0" smtClean="0">
                <a:solidFill>
                  <a:schemeClr val="tx2"/>
                </a:solidFill>
                <a:latin typeface="+mn-lt"/>
                <a:ea typeface="+mn-ea"/>
                <a:cs typeface="+mn-cs"/>
              </a:rPr>
              <a:t>Become an i</a:t>
            </a:r>
            <a:r>
              <a:rPr lang="en-US" sz="1200" b="1" i="0" u="none" strike="noStrike" kern="1200" baseline="0" dirty="0" smtClean="0">
                <a:solidFill>
                  <a:schemeClr val="tx2"/>
                </a:solidFill>
                <a:latin typeface="+mn-lt"/>
                <a:ea typeface="+mn-ea"/>
                <a:cs typeface="+mn-cs"/>
              </a:rPr>
              <a:t>ntelligent consumer </a:t>
            </a:r>
            <a:r>
              <a:rPr lang="en-US" sz="1200" b="0" i="1" u="none" strike="noStrike" kern="1200" baseline="0" dirty="0" smtClean="0">
                <a:solidFill>
                  <a:schemeClr val="tx2"/>
                </a:solidFill>
                <a:latin typeface="+mn-lt"/>
                <a:ea typeface="+mn-ea"/>
                <a:cs typeface="+mn-cs"/>
              </a:rPr>
              <a:t>of evidence.</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2890195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2890195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all swimming in the same river. </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289019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This general view is natural for teaching programming. </a:t>
            </a:r>
          </a:p>
          <a:p>
            <a:pPr marL="1714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It allows to look at many issues in a way unbiased by limitations of any particular language or design methodology. </a:t>
            </a:r>
          </a:p>
          <a:p>
            <a:pPr marL="1714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When used in a specific situation, the general view is adapted to the tools used, taking account their abilities and limitations.</a:t>
            </a:r>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665365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Ideally, the science should explain the technology in a way that is as direct and useful as possible.</a:t>
            </a:r>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3298345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3298345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2"/>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1265022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2"/>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1265022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9371012" y="6195695"/>
            <a:ext cx="1600121" cy="365125"/>
          </a:xfrm>
          <a:prstGeom prst="rect">
            <a:avLst/>
          </a:prstGeom>
        </p:spPr>
        <p:txBody>
          <a:bodyPr/>
          <a:lstStyle>
            <a:lvl1pPr>
              <a:defRPr>
                <a:solidFill>
                  <a:schemeClr val="bg1"/>
                </a:solidFill>
              </a:defRPr>
            </a:lvl1pPr>
          </a:lstStyle>
          <a:p>
            <a:endParaRPr lang="en-US" dirty="0"/>
          </a:p>
        </p:txBody>
      </p:sp>
      <p:sp>
        <p:nvSpPr>
          <p:cNvPr id="5" name="Footer Placeholder 4"/>
          <p:cNvSpPr>
            <a:spLocks noGrp="1"/>
          </p:cNvSpPr>
          <p:nvPr>
            <p:ph type="ftr" sz="quarter" idx="11"/>
          </p:nvPr>
        </p:nvSpPr>
        <p:spPr>
          <a:xfrm>
            <a:off x="2284412" y="6172200"/>
            <a:ext cx="3974065" cy="431165"/>
          </a:xfrm>
          <a:prstGeom prst="rect">
            <a:avLst/>
          </a:prstGeom>
        </p:spPr>
        <p:txBody>
          <a:bodyPr/>
          <a:lstStyle>
            <a:lvl1pPr>
              <a:defRPr sz="2800" b="1">
                <a:solidFill>
                  <a:schemeClr val="bg1"/>
                </a:solidFill>
                <a:effectLst>
                  <a:outerShdw blurRad="38100" dist="38100" dir="2700000" algn="tl">
                    <a:srgbClr val="000000">
                      <a:alpha val="43137"/>
                    </a:srgbClr>
                  </a:outerShdw>
                </a:effectLst>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pic>
        <p:nvPicPr>
          <p:cNvPr id="18"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2" y="6019800"/>
            <a:ext cx="7239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C2C6F8EA-316C-41DE-B9A4-EDCC3A85ED9A}" type="datetimeFigureOut">
              <a:rPr lang="en-US"/>
              <a:t>3/11/2014</a:t>
            </a:fld>
            <a:endParaRPr/>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endParaRPr/>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47663" indent="-347663">
              <a:buSzPct val="70000"/>
              <a:defRPr/>
            </a:lvl1pPr>
            <a:lvl2pPr marL="684213" indent="-263525">
              <a:buSzPct val="80000"/>
              <a:defRPr/>
            </a:lvl2pPr>
            <a:lvl3pPr marL="1033463" indent="-292100">
              <a:defRPr/>
            </a:lvl3pPr>
            <a:lvl4pPr marL="1314450" indent="-227013">
              <a:defRPr/>
            </a:lvl4pPr>
            <a:lvl5pPr marL="1600200" indent="-246063">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933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47663" indent="-347663">
              <a:buSzPct val="70000"/>
              <a:defRPr/>
            </a:lvl1pPr>
            <a:lvl2pPr marL="684213" indent="-263525">
              <a:buSzPct val="80000"/>
              <a:defRPr/>
            </a:lvl2pPr>
            <a:lvl3pPr marL="1033463" indent="-292100">
              <a:defRPr/>
            </a:lvl3pPr>
            <a:lvl4pPr marL="1314450" indent="-227013">
              <a:defRPr/>
            </a:lvl4pPr>
            <a:lvl5pPr marL="1600200" indent="-246063">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933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961812" y="0"/>
            <a:ext cx="227013"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a:xfrm>
            <a:off x="234715" y="0"/>
            <a:ext cx="44808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1" y="0"/>
            <a:ext cx="22701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a:xfrm>
            <a:off x="227013" y="4338"/>
            <a:ext cx="455791" cy="45591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flipV="1">
            <a:off x="227012" y="0"/>
            <a:ext cx="455792" cy="304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227013" y="460248"/>
            <a:ext cx="45579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227012" y="-3048"/>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912811" y="177800"/>
            <a:ext cx="10896541" cy="724915"/>
          </a:xfrm>
          <a:prstGeom prst="rect">
            <a:avLst/>
          </a:prstGeom>
        </p:spPr>
        <p:txBody>
          <a:bodyPr vert="horz" lIns="91440" tIns="45720" rIns="91440" bIns="45720" rtlCol="0" anchor="b">
            <a:normAutofit/>
          </a:bodyPr>
          <a:lstStyle/>
          <a:p>
            <a:r>
              <a:rPr lang="en-US" dirty="0" smtClean="0"/>
              <a:t>Click to edit Master title style</a:t>
            </a:r>
            <a:endParaRPr dirty="0"/>
          </a:p>
        </p:txBody>
      </p:sp>
      <p:sp>
        <p:nvSpPr>
          <p:cNvPr id="3" name="Text Placeholder 2"/>
          <p:cNvSpPr>
            <a:spLocks noGrp="1"/>
          </p:cNvSpPr>
          <p:nvPr>
            <p:ph type="body" idx="1"/>
          </p:nvPr>
        </p:nvSpPr>
        <p:spPr>
          <a:xfrm>
            <a:off x="908662" y="1143000"/>
            <a:ext cx="10900750" cy="5410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11541236" y="6629400"/>
            <a:ext cx="420576" cy="225552"/>
          </a:xfrm>
          <a:prstGeom prst="rect">
            <a:avLst/>
          </a:prstGeom>
        </p:spPr>
        <p:txBody>
          <a:bodyPr vert="horz" lIns="91440" tIns="45720" rIns="91440" bIns="45720" rtlCol="0" anchor="ctr"/>
          <a:lstStyle>
            <a:lvl1pPr algn="r">
              <a:defRPr sz="1000" cap="all" baseline="0">
                <a:solidFill>
                  <a:schemeClr val="tx1">
                    <a:lumMod val="60000"/>
                    <a:lumOff val="40000"/>
                  </a:schemeClr>
                </a:solidFill>
              </a:defRPr>
            </a:lvl1pPr>
          </a:lstStyle>
          <a:p>
            <a:fld id="{7DC1BBB0-96F0-4077-A278-0F3FB5C104D3}" type="slidenum">
              <a:rPr lang="en-US" smtClean="0"/>
              <a:pPr/>
              <a:t>‹#›</a:t>
            </a:fld>
            <a:endParaRPr lang="en-US" dirty="0"/>
          </a:p>
        </p:txBody>
      </p:sp>
      <p:pic>
        <p:nvPicPr>
          <p:cNvPr id="17" name="Picture 3"/>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52791" y="62089"/>
            <a:ext cx="404234" cy="340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9"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1">
              <a:lumMod val="75000"/>
            </a:schemeClr>
          </a:solidFill>
          <a:effectLst>
            <a:outerShdw blurRad="38100" dist="38100" dir="2700000" algn="tl">
              <a:srgbClr val="000000">
                <a:alpha val="43137"/>
              </a:srgbClr>
            </a:outerShdw>
          </a:effectLst>
          <a:latin typeface="Calibri" panose="020F0502020204030204" pitchFamily="34" charset="0"/>
          <a:ea typeface="+mj-ea"/>
          <a:cs typeface="+mj-cs"/>
        </a:defRPr>
      </a:lvl1pPr>
    </p:titleStyle>
    <p:bodyStyle>
      <a:lvl1pPr marL="347663" indent="-347663" algn="l" defTabSz="914400" rtl="0" eaLnBrk="1" latinLnBrk="0" hangingPunct="1">
        <a:lnSpc>
          <a:spcPct val="90000"/>
        </a:lnSpc>
        <a:spcBef>
          <a:spcPts val="1400"/>
        </a:spcBef>
        <a:buSzPct val="70000"/>
        <a:buFont typeface="Wingdings" panose="05000000000000000000" pitchFamily="2" charset="2"/>
        <a:buChar char="Ä"/>
        <a:defRPr sz="3200" kern="1200">
          <a:solidFill>
            <a:schemeClr val="tx2"/>
          </a:solidFill>
          <a:latin typeface="Calibri" panose="020F0502020204030204" pitchFamily="34" charset="0"/>
          <a:ea typeface="+mn-ea"/>
          <a:cs typeface="+mn-cs"/>
        </a:defRPr>
      </a:lvl1pPr>
      <a:lvl2pPr marL="741363" indent="-303213" algn="l" defTabSz="914400" rtl="0" eaLnBrk="1" latinLnBrk="0" hangingPunct="1">
        <a:lnSpc>
          <a:spcPct val="90000"/>
        </a:lnSpc>
        <a:spcBef>
          <a:spcPts val="600"/>
        </a:spcBef>
        <a:buSzPct val="80000"/>
        <a:buFont typeface="Wingdings" panose="05000000000000000000" pitchFamily="2" charset="2"/>
        <a:buChar char="ü"/>
        <a:defRPr sz="2800" kern="1200">
          <a:solidFill>
            <a:schemeClr val="tx2"/>
          </a:solidFill>
          <a:latin typeface="Calibri" panose="020F0502020204030204" pitchFamily="34" charset="0"/>
          <a:ea typeface="+mn-ea"/>
          <a:cs typeface="+mn-cs"/>
        </a:defRPr>
      </a:lvl2pPr>
      <a:lvl3pPr marL="1143000" indent="-300038" algn="l" defTabSz="914400" rtl="0" eaLnBrk="1" latinLnBrk="0" hangingPunct="1">
        <a:lnSpc>
          <a:spcPct val="90000"/>
        </a:lnSpc>
        <a:spcBef>
          <a:spcPts val="600"/>
        </a:spcBef>
        <a:buSzPct val="90000"/>
        <a:buFont typeface="Wingdings" panose="05000000000000000000" pitchFamily="2" charset="2"/>
        <a:buChar char="û"/>
        <a:defRPr sz="2400" kern="1200">
          <a:solidFill>
            <a:schemeClr val="tx2"/>
          </a:solidFill>
          <a:latin typeface="Calibri" panose="020F0502020204030204" pitchFamily="34" charset="0"/>
          <a:ea typeface="+mn-ea"/>
          <a:cs typeface="+mn-cs"/>
        </a:defRPr>
      </a:lvl3pPr>
      <a:lvl4pPr marL="1316038" indent="-192088" algn="l" defTabSz="914400" rtl="0" eaLnBrk="1" latinLnBrk="0" hangingPunct="1">
        <a:lnSpc>
          <a:spcPct val="90000"/>
        </a:lnSpc>
        <a:spcBef>
          <a:spcPts val="600"/>
        </a:spcBef>
        <a:buFont typeface="Arial" pitchFamily="34" charset="0"/>
        <a:buChar char="–"/>
        <a:defRPr sz="2000" kern="1200">
          <a:solidFill>
            <a:schemeClr val="tx2"/>
          </a:solidFill>
          <a:latin typeface="Calibri" panose="020F0502020204030204" pitchFamily="34" charset="0"/>
          <a:ea typeface="+mn-ea"/>
          <a:cs typeface="+mn-cs"/>
        </a:defRPr>
      </a:lvl4pPr>
      <a:lvl5pPr marL="1655763" indent="-192088" algn="l" defTabSz="914400" rtl="0" eaLnBrk="1" latinLnBrk="0" hangingPunct="1">
        <a:lnSpc>
          <a:spcPct val="90000"/>
        </a:lnSpc>
        <a:spcBef>
          <a:spcPts val="600"/>
        </a:spcBef>
        <a:buFont typeface="Euphemia" pitchFamily="34" charset="0"/>
        <a:buChar char="›"/>
        <a:defRPr sz="1800" kern="1200">
          <a:solidFill>
            <a:schemeClr val="tx2"/>
          </a:solidFill>
          <a:latin typeface="Calibri" panose="020F0502020204030204" pitchFamily="34" charset="0"/>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Programming Paradigms</a:t>
            </a:r>
            <a:endParaRPr lang="en-US" dirty="0"/>
          </a:p>
        </p:txBody>
      </p:sp>
      <p:sp>
        <p:nvSpPr>
          <p:cNvPr id="3" name="Subtitle 2"/>
          <p:cNvSpPr>
            <a:spLocks noGrp="1"/>
          </p:cNvSpPr>
          <p:nvPr>
            <p:ph type="subTitle" idx="1"/>
          </p:nvPr>
        </p:nvSpPr>
        <p:spPr/>
        <p:txBody>
          <a:bodyPr/>
          <a:lstStyle/>
          <a:p>
            <a:r>
              <a:rPr lang="en-US" dirty="0"/>
              <a:t>What is a </a:t>
            </a:r>
            <a:r>
              <a:rPr lang="en-US" dirty="0" smtClean="0"/>
              <a:t>“Programming Paradigm</a:t>
            </a:r>
            <a:r>
              <a:rPr lang="en-US" dirty="0"/>
              <a:t>"?</a:t>
            </a:r>
          </a:p>
        </p:txBody>
      </p:sp>
      <p:sp>
        <p:nvSpPr>
          <p:cNvPr id="5" name="Footer Placeholder 4"/>
          <p:cNvSpPr>
            <a:spLocks noGrp="1"/>
          </p:cNvSpPr>
          <p:nvPr>
            <p:ph type="ftr" sz="quarter" idx="11"/>
          </p:nvPr>
        </p:nvSpPr>
        <p:spPr>
          <a:xfrm>
            <a:off x="6856412" y="6329299"/>
            <a:ext cx="4355065" cy="507365"/>
          </a:xfrm>
          <a:prstGeom prst="rect">
            <a:avLst/>
          </a:prstGeom>
        </p:spPr>
        <p:txBody>
          <a:bodyPr/>
          <a:lstStyle>
            <a:lvl1pPr>
              <a:defRPr sz="2800" b="1">
                <a:solidFill>
                  <a:schemeClr val="bg1"/>
                </a:solidFill>
                <a:effectLst>
                  <a:outerShdw blurRad="38100" dist="38100" dir="2700000" algn="tl">
                    <a:srgbClr val="000000">
                      <a:alpha val="43137"/>
                    </a:srgbClr>
                  </a:outerShdw>
                </a:effectLst>
              </a:defRPr>
            </a:lvl1pPr>
          </a:lstStyle>
          <a:p>
            <a:pPr algn="r"/>
            <a:r>
              <a:rPr lang="en-US" dirty="0" smtClean="0"/>
              <a:t>Programming Paradigms</a:t>
            </a:r>
            <a:endParaRPr lang="en-US" dirty="0"/>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paradigms: </a:t>
            </a:r>
            <a:r>
              <a:rPr lang="en-US" dirty="0" smtClean="0"/>
              <a:t>#4 Myth</a:t>
            </a:r>
            <a:endParaRPr lang="en-US" dirty="0"/>
          </a:p>
        </p:txBody>
      </p:sp>
      <p:sp>
        <p:nvSpPr>
          <p:cNvPr id="3" name="Content Placeholder 2"/>
          <p:cNvSpPr>
            <a:spLocks noGrp="1"/>
          </p:cNvSpPr>
          <p:nvPr>
            <p:ph idx="1"/>
          </p:nvPr>
        </p:nvSpPr>
        <p:spPr>
          <a:xfrm>
            <a:off x="908662" y="1143000"/>
            <a:ext cx="10976950" cy="5410200"/>
          </a:xfrm>
        </p:spPr>
        <p:txBody>
          <a:bodyPr>
            <a:normAutofit/>
          </a:bodyPr>
          <a:lstStyle/>
          <a:p>
            <a:r>
              <a:rPr lang="en-US" dirty="0" smtClean="0"/>
              <a:t>“If </a:t>
            </a:r>
            <a:r>
              <a:rPr lang="en-US" dirty="0"/>
              <a:t>I have a great idea, I can become the next Bill </a:t>
            </a:r>
            <a:r>
              <a:rPr lang="en-US" dirty="0" smtClean="0"/>
              <a:t>Gates/Steve </a:t>
            </a:r>
            <a:r>
              <a:rPr lang="en-US" dirty="0"/>
              <a:t>Jobs</a:t>
            </a:r>
            <a:r>
              <a:rPr lang="en-US" dirty="0" smtClean="0"/>
              <a:t>/...”</a:t>
            </a:r>
            <a:endParaRPr lang="en-US" dirty="0"/>
          </a:p>
          <a:p>
            <a:pPr lvl="1"/>
            <a:r>
              <a:rPr lang="en-US" dirty="0"/>
              <a:t>Reality: It is about as likely as winning the lottery. </a:t>
            </a:r>
            <a:endParaRPr lang="en-US" dirty="0" smtClean="0"/>
          </a:p>
          <a:p>
            <a:pPr lvl="2"/>
            <a:r>
              <a:rPr lang="en-US" dirty="0" smtClean="0"/>
              <a:t>If </a:t>
            </a:r>
            <a:r>
              <a:rPr lang="en-US" dirty="0"/>
              <a:t>you have a great idea, you can rest assured that at least 1000 other people had the same idea. </a:t>
            </a:r>
            <a:endParaRPr lang="en-US" dirty="0" smtClean="0"/>
          </a:p>
          <a:p>
            <a:pPr lvl="2"/>
            <a:r>
              <a:rPr lang="en-US" dirty="0" smtClean="0"/>
              <a:t>The </a:t>
            </a:r>
            <a:r>
              <a:rPr lang="en-US" dirty="0"/>
              <a:t>difference is whether you do something about it, and whether you're first to market with the innovation. </a:t>
            </a:r>
          </a:p>
        </p:txBody>
      </p:sp>
    </p:spTree>
    <p:extLst>
      <p:ext uri="{BB962C8B-B14F-4D97-AF65-F5344CB8AC3E}">
        <p14:creationId xmlns:p14="http://schemas.microsoft.com/office/powerpoint/2010/main" val="40574037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adoption</a:t>
            </a:r>
            <a:endParaRPr lang="en-US" dirty="0"/>
          </a:p>
        </p:txBody>
      </p:sp>
      <p:sp>
        <p:nvSpPr>
          <p:cNvPr id="3" name="Content Placeholder 2"/>
          <p:cNvSpPr>
            <a:spLocks noGrp="1"/>
          </p:cNvSpPr>
          <p:nvPr>
            <p:ph idx="1"/>
          </p:nvPr>
        </p:nvSpPr>
        <p:spPr/>
        <p:txBody>
          <a:bodyPr>
            <a:normAutofit/>
          </a:bodyPr>
          <a:lstStyle/>
          <a:p>
            <a:r>
              <a:rPr lang="en-US" dirty="0"/>
              <a:t>Social guidelines for paradigm adoption</a:t>
            </a:r>
          </a:p>
          <a:p>
            <a:pPr lvl="1"/>
            <a:r>
              <a:rPr lang="en-US" dirty="0" smtClean="0"/>
              <a:t>Consider </a:t>
            </a:r>
            <a:r>
              <a:rPr lang="en-US" dirty="0"/>
              <a:t>the </a:t>
            </a:r>
            <a:r>
              <a:rPr lang="en-US" b="1" dirty="0"/>
              <a:t>downsides </a:t>
            </a:r>
            <a:r>
              <a:rPr lang="en-US" dirty="0"/>
              <a:t>of </a:t>
            </a:r>
            <a:r>
              <a:rPr lang="en-US" dirty="0" smtClean="0"/>
              <a:t>adoption</a:t>
            </a:r>
          </a:p>
          <a:p>
            <a:pPr lvl="2"/>
            <a:r>
              <a:rPr lang="en-US" dirty="0" smtClean="0"/>
              <a:t>There </a:t>
            </a:r>
            <a:r>
              <a:rPr lang="en-US" dirty="0"/>
              <a:t>is nothing more difficult than </a:t>
            </a:r>
            <a:r>
              <a:rPr lang="en-US" b="1" dirty="0"/>
              <a:t>swimming against a social river</a:t>
            </a:r>
            <a:r>
              <a:rPr lang="en-US" dirty="0"/>
              <a:t>. </a:t>
            </a:r>
          </a:p>
          <a:p>
            <a:pPr lvl="1"/>
            <a:r>
              <a:rPr lang="en-US" dirty="0" smtClean="0"/>
              <a:t>Consider </a:t>
            </a:r>
            <a:r>
              <a:rPr lang="en-US" dirty="0"/>
              <a:t>success and failure stories as </a:t>
            </a:r>
            <a:r>
              <a:rPr lang="en-US" b="1" dirty="0"/>
              <a:t>evidence</a:t>
            </a:r>
            <a:r>
              <a:rPr lang="en-US" dirty="0"/>
              <a:t>, and not as </a:t>
            </a:r>
            <a:r>
              <a:rPr lang="en-US" b="1" dirty="0"/>
              <a:t>truth</a:t>
            </a:r>
            <a:r>
              <a:rPr lang="en-US" dirty="0"/>
              <a:t>. </a:t>
            </a:r>
          </a:p>
          <a:p>
            <a:pPr lvl="1"/>
            <a:r>
              <a:rPr lang="en-US" dirty="0" smtClean="0"/>
              <a:t>Remember </a:t>
            </a:r>
            <a:r>
              <a:rPr lang="en-US" dirty="0"/>
              <a:t>the differences between </a:t>
            </a:r>
            <a:r>
              <a:rPr lang="en-US" b="1" dirty="0" smtClean="0"/>
              <a:t>pattern </a:t>
            </a:r>
            <a:r>
              <a:rPr lang="en-US" dirty="0" smtClean="0"/>
              <a:t>and </a:t>
            </a:r>
            <a:r>
              <a:rPr lang="en-US" b="1" dirty="0"/>
              <a:t>ritual</a:t>
            </a:r>
            <a:r>
              <a:rPr lang="en-US" dirty="0"/>
              <a:t>. </a:t>
            </a:r>
          </a:p>
          <a:p>
            <a:pPr lvl="1"/>
            <a:r>
              <a:rPr lang="en-US" dirty="0" smtClean="0"/>
              <a:t>Seek </a:t>
            </a:r>
            <a:r>
              <a:rPr lang="en-US" dirty="0"/>
              <a:t>to function via </a:t>
            </a:r>
            <a:r>
              <a:rPr lang="en-US" b="1" dirty="0" smtClean="0"/>
              <a:t>chemistry </a:t>
            </a:r>
            <a:r>
              <a:rPr lang="en-US" dirty="0" smtClean="0"/>
              <a:t>rather </a:t>
            </a:r>
            <a:r>
              <a:rPr lang="en-US" dirty="0"/>
              <a:t>than </a:t>
            </a:r>
            <a:r>
              <a:rPr lang="en-US" b="1" dirty="0"/>
              <a:t>alchemy.</a:t>
            </a:r>
            <a:endParaRPr lang="en-US" dirty="0"/>
          </a:p>
          <a:p>
            <a:pPr lvl="1"/>
            <a:r>
              <a:rPr lang="en-US" dirty="0" smtClean="0"/>
              <a:t>Use </a:t>
            </a:r>
            <a:r>
              <a:rPr lang="en-US" dirty="0"/>
              <a:t>the </a:t>
            </a:r>
            <a:r>
              <a:rPr lang="en-US" b="1" dirty="0"/>
              <a:t>law of the </a:t>
            </a:r>
            <a:r>
              <a:rPr lang="en-US" b="1" dirty="0" smtClean="0"/>
              <a:t>median </a:t>
            </a:r>
            <a:r>
              <a:rPr lang="en-US" dirty="0" smtClean="0"/>
              <a:t>to </a:t>
            </a:r>
            <a:r>
              <a:rPr lang="en-US" dirty="0"/>
              <a:t>your advantage, rather than to your </a:t>
            </a:r>
            <a:r>
              <a:rPr lang="en-US" dirty="0" smtClean="0"/>
              <a:t>disadvantage.</a:t>
            </a:r>
          </a:p>
          <a:p>
            <a:pPr lvl="2"/>
            <a:r>
              <a:rPr lang="en-US" dirty="0" smtClean="0"/>
              <a:t>Avoid </a:t>
            </a:r>
            <a:r>
              <a:rPr lang="en-US" b="1" dirty="0"/>
              <a:t>superfluous </a:t>
            </a:r>
            <a:r>
              <a:rPr lang="en-US" b="1" dirty="0" smtClean="0"/>
              <a:t>divergence </a:t>
            </a:r>
            <a:r>
              <a:rPr lang="en-US" dirty="0" smtClean="0"/>
              <a:t>from </a:t>
            </a:r>
            <a:r>
              <a:rPr lang="en-US" dirty="0"/>
              <a:t>the median use case. </a:t>
            </a:r>
          </a:p>
        </p:txBody>
      </p:sp>
    </p:spTree>
    <p:extLst>
      <p:ext uri="{BB962C8B-B14F-4D97-AF65-F5344CB8AC3E}">
        <p14:creationId xmlns:p14="http://schemas.microsoft.com/office/powerpoint/2010/main" val="33118494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programming?</a:t>
            </a:r>
          </a:p>
        </p:txBody>
      </p:sp>
      <p:sp>
        <p:nvSpPr>
          <p:cNvPr id="3" name="Content Placeholder 2"/>
          <p:cNvSpPr>
            <a:spLocks noGrp="1"/>
          </p:cNvSpPr>
          <p:nvPr>
            <p:ph idx="1"/>
          </p:nvPr>
        </p:nvSpPr>
        <p:spPr/>
        <p:txBody>
          <a:bodyPr>
            <a:normAutofit/>
          </a:bodyPr>
          <a:lstStyle/>
          <a:p>
            <a:r>
              <a:rPr lang="en-US" dirty="0" smtClean="0"/>
              <a:t>Programming </a:t>
            </a:r>
            <a:r>
              <a:rPr lang="en-US" dirty="0"/>
              <a:t>is the step between the system’s specification and a running </a:t>
            </a:r>
            <a:r>
              <a:rPr lang="en-US" dirty="0" smtClean="0"/>
              <a:t>program that </a:t>
            </a:r>
            <a:r>
              <a:rPr lang="en-US" dirty="0"/>
              <a:t>implements it. </a:t>
            </a:r>
            <a:endParaRPr lang="en-US" dirty="0" smtClean="0"/>
          </a:p>
          <a:p>
            <a:pPr lvl="1"/>
            <a:r>
              <a:rPr lang="en-US" dirty="0" smtClean="0"/>
              <a:t>The </a:t>
            </a:r>
            <a:r>
              <a:rPr lang="en-US" dirty="0"/>
              <a:t>step consists in designing the program’s </a:t>
            </a:r>
            <a:r>
              <a:rPr lang="en-US" dirty="0" smtClean="0"/>
              <a:t>architecture and </a:t>
            </a:r>
            <a:r>
              <a:rPr lang="en-US" dirty="0"/>
              <a:t>abstractions and coding them into a programming language. </a:t>
            </a:r>
            <a:endParaRPr lang="en-US" dirty="0" smtClean="0"/>
          </a:p>
          <a:p>
            <a:pPr lvl="1"/>
            <a:r>
              <a:rPr lang="en-US" dirty="0" smtClean="0"/>
              <a:t>This is </a:t>
            </a:r>
            <a:r>
              <a:rPr lang="en-US" dirty="0"/>
              <a:t>a broad view, perhaps broader than the usual connotation attached to </a:t>
            </a:r>
            <a:r>
              <a:rPr lang="en-US" dirty="0" smtClean="0"/>
              <a:t>the word </a:t>
            </a:r>
            <a:r>
              <a:rPr lang="en-US" dirty="0"/>
              <a:t>programming. </a:t>
            </a:r>
            <a:endParaRPr lang="en-US" dirty="0" smtClean="0"/>
          </a:p>
          <a:p>
            <a:pPr lvl="2"/>
            <a:r>
              <a:rPr lang="en-US" dirty="0" smtClean="0"/>
              <a:t>It </a:t>
            </a:r>
            <a:r>
              <a:rPr lang="en-US" dirty="0"/>
              <a:t>covers both programming “in the small” and “in </a:t>
            </a:r>
            <a:r>
              <a:rPr lang="en-US" dirty="0" smtClean="0"/>
              <a:t>the large</a:t>
            </a:r>
            <a:r>
              <a:rPr lang="en-US" dirty="0"/>
              <a:t>”. </a:t>
            </a:r>
            <a:endParaRPr lang="en-US" dirty="0" smtClean="0"/>
          </a:p>
          <a:p>
            <a:pPr lvl="2"/>
            <a:r>
              <a:rPr lang="en-US" dirty="0" smtClean="0"/>
              <a:t>It </a:t>
            </a:r>
            <a:r>
              <a:rPr lang="en-US" dirty="0"/>
              <a:t>covers both (language-independent) architectural issues and (</a:t>
            </a:r>
            <a:r>
              <a:rPr lang="en-US" dirty="0" smtClean="0"/>
              <a:t>language-dependent) coding </a:t>
            </a:r>
            <a:r>
              <a:rPr lang="en-US" dirty="0"/>
              <a:t>issues. </a:t>
            </a:r>
            <a:endParaRPr lang="en-US" dirty="0" smtClean="0"/>
          </a:p>
          <a:p>
            <a:pPr lvl="2"/>
            <a:r>
              <a:rPr lang="en-US" dirty="0" smtClean="0"/>
              <a:t>It </a:t>
            </a:r>
            <a:r>
              <a:rPr lang="en-US" dirty="0"/>
              <a:t>is based more on concepts and their use rather </a:t>
            </a:r>
            <a:r>
              <a:rPr lang="en-US" dirty="0" smtClean="0"/>
              <a:t>than on </a:t>
            </a:r>
            <a:r>
              <a:rPr lang="en-US" dirty="0"/>
              <a:t>any one programming language. </a:t>
            </a:r>
          </a:p>
        </p:txBody>
      </p:sp>
    </p:spTree>
    <p:extLst>
      <p:ext uri="{BB962C8B-B14F-4D97-AF65-F5344CB8AC3E}">
        <p14:creationId xmlns:p14="http://schemas.microsoft.com/office/powerpoint/2010/main" val="2079371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programming?</a:t>
            </a:r>
          </a:p>
        </p:txBody>
      </p:sp>
      <p:sp>
        <p:nvSpPr>
          <p:cNvPr id="3" name="Content Placeholder 2"/>
          <p:cNvSpPr>
            <a:spLocks noGrp="1"/>
          </p:cNvSpPr>
          <p:nvPr>
            <p:ph idx="1"/>
          </p:nvPr>
        </p:nvSpPr>
        <p:spPr/>
        <p:txBody>
          <a:bodyPr>
            <a:normAutofit/>
          </a:bodyPr>
          <a:lstStyle/>
          <a:p>
            <a:r>
              <a:rPr lang="en-US" dirty="0" smtClean="0"/>
              <a:t>Many authors define </a:t>
            </a:r>
            <a:r>
              <a:rPr lang="en-US" b="1" i="1" dirty="0"/>
              <a:t>programming</a:t>
            </a:r>
            <a:r>
              <a:rPr lang="en-US" dirty="0"/>
              <a:t>, as a general human activity, to mean the act of </a:t>
            </a:r>
            <a:r>
              <a:rPr lang="en-US" dirty="0" smtClean="0"/>
              <a:t>extending or </a:t>
            </a:r>
            <a:r>
              <a:rPr lang="en-US" dirty="0"/>
              <a:t>changing a system’s functionality. </a:t>
            </a:r>
            <a:endParaRPr lang="en-US" dirty="0" smtClean="0"/>
          </a:p>
          <a:p>
            <a:pPr lvl="1"/>
            <a:r>
              <a:rPr lang="en-US" dirty="0" smtClean="0"/>
              <a:t>Programming </a:t>
            </a:r>
            <a:r>
              <a:rPr lang="en-US" dirty="0"/>
              <a:t>is a widespread </a:t>
            </a:r>
            <a:r>
              <a:rPr lang="en-US" dirty="0" smtClean="0"/>
              <a:t>activity that </a:t>
            </a:r>
            <a:r>
              <a:rPr lang="en-US" dirty="0"/>
              <a:t>is done both by </a:t>
            </a:r>
            <a:r>
              <a:rPr lang="en-US" dirty="0" smtClean="0"/>
              <a:t>non-specialists  and </a:t>
            </a:r>
            <a:r>
              <a:rPr lang="en-US" dirty="0"/>
              <a:t>specialists (computer </a:t>
            </a:r>
            <a:r>
              <a:rPr lang="en-US" dirty="0" smtClean="0"/>
              <a:t>programmers).</a:t>
            </a:r>
          </a:p>
          <a:p>
            <a:r>
              <a:rPr lang="en-US" dirty="0"/>
              <a:t>Programming as defined above has two essential parts: a technology and its </a:t>
            </a:r>
            <a:r>
              <a:rPr lang="en-US" dirty="0" smtClean="0"/>
              <a:t>scientific foundation</a:t>
            </a:r>
            <a:r>
              <a:rPr lang="en-US" dirty="0"/>
              <a:t>. </a:t>
            </a:r>
            <a:endParaRPr lang="en-US" dirty="0" smtClean="0"/>
          </a:p>
          <a:p>
            <a:pPr lvl="1"/>
            <a:r>
              <a:rPr lang="en-US" dirty="0" smtClean="0"/>
              <a:t>The </a:t>
            </a:r>
            <a:r>
              <a:rPr lang="en-US" dirty="0"/>
              <a:t>technology consists of tools, practical techniques, </a:t>
            </a:r>
            <a:r>
              <a:rPr lang="en-US" dirty="0" smtClean="0"/>
              <a:t>and standards</a:t>
            </a:r>
            <a:r>
              <a:rPr lang="en-US" dirty="0"/>
              <a:t>, allowing us to </a:t>
            </a:r>
            <a:r>
              <a:rPr lang="en-US" i="1" dirty="0"/>
              <a:t>do </a:t>
            </a:r>
            <a:r>
              <a:rPr lang="en-US" dirty="0"/>
              <a:t>programming. </a:t>
            </a:r>
            <a:endParaRPr lang="en-US" dirty="0" smtClean="0"/>
          </a:p>
          <a:p>
            <a:pPr lvl="1"/>
            <a:r>
              <a:rPr lang="en-US" dirty="0" smtClean="0"/>
              <a:t>The </a:t>
            </a:r>
            <a:r>
              <a:rPr lang="en-US" dirty="0"/>
              <a:t>science consists of a broad </a:t>
            </a:r>
            <a:r>
              <a:rPr lang="en-US" dirty="0" smtClean="0"/>
              <a:t>and deep </a:t>
            </a:r>
            <a:r>
              <a:rPr lang="en-US" dirty="0"/>
              <a:t>theory with predictive power, allowing us to </a:t>
            </a:r>
            <a:r>
              <a:rPr lang="en-US" i="1" dirty="0"/>
              <a:t>understand </a:t>
            </a:r>
            <a:r>
              <a:rPr lang="en-US" dirty="0"/>
              <a:t>programming. </a:t>
            </a:r>
          </a:p>
        </p:txBody>
      </p:sp>
    </p:spTree>
    <p:extLst>
      <p:ext uri="{BB962C8B-B14F-4D97-AF65-F5344CB8AC3E}">
        <p14:creationId xmlns:p14="http://schemas.microsoft.com/office/powerpoint/2010/main" val="2871948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programming?</a:t>
            </a:r>
          </a:p>
        </p:txBody>
      </p:sp>
      <p:sp>
        <p:nvSpPr>
          <p:cNvPr id="3" name="Content Placeholder 2"/>
          <p:cNvSpPr>
            <a:spLocks noGrp="1"/>
          </p:cNvSpPr>
          <p:nvPr>
            <p:ph idx="1"/>
          </p:nvPr>
        </p:nvSpPr>
        <p:spPr/>
        <p:txBody>
          <a:bodyPr>
            <a:normAutofit/>
          </a:bodyPr>
          <a:lstStyle/>
          <a:p>
            <a:r>
              <a:rPr lang="en-US" dirty="0"/>
              <a:t>If either part is left out, we are no longer doing programming. </a:t>
            </a:r>
            <a:endParaRPr lang="en-US" dirty="0" smtClean="0"/>
          </a:p>
          <a:p>
            <a:pPr lvl="1"/>
            <a:r>
              <a:rPr lang="en-US" dirty="0" smtClean="0"/>
              <a:t>Without the technology</a:t>
            </a:r>
            <a:r>
              <a:rPr lang="en-US" dirty="0"/>
              <a:t>, we are doing pure mathematics. </a:t>
            </a:r>
            <a:endParaRPr lang="en-US" dirty="0" smtClean="0"/>
          </a:p>
          <a:p>
            <a:pPr lvl="1"/>
            <a:r>
              <a:rPr lang="en-US" dirty="0" smtClean="0"/>
              <a:t>Without </a:t>
            </a:r>
            <a:r>
              <a:rPr lang="en-US" dirty="0"/>
              <a:t>the science, we are doing </a:t>
            </a:r>
            <a:r>
              <a:rPr lang="en-US" dirty="0" smtClean="0"/>
              <a:t>a craft</a:t>
            </a:r>
            <a:r>
              <a:rPr lang="en-US" dirty="0"/>
              <a:t>, i.e., we lack deep understanding. </a:t>
            </a:r>
            <a:endParaRPr lang="en-US" dirty="0" smtClean="0"/>
          </a:p>
          <a:p>
            <a:r>
              <a:rPr lang="en-US" dirty="0" smtClean="0"/>
              <a:t>Teaching </a:t>
            </a:r>
            <a:r>
              <a:rPr lang="en-US" dirty="0"/>
              <a:t>programming correctly </a:t>
            </a:r>
            <a:r>
              <a:rPr lang="en-US" dirty="0" smtClean="0"/>
              <a:t>therefore means </a:t>
            </a:r>
            <a:r>
              <a:rPr lang="en-US" dirty="0"/>
              <a:t>teaching both the technology (current tools) and the science (</a:t>
            </a:r>
            <a:r>
              <a:rPr lang="en-US" dirty="0" smtClean="0"/>
              <a:t>fundamental </a:t>
            </a:r>
            <a:r>
              <a:rPr lang="en-US" dirty="0"/>
              <a:t>concepts). </a:t>
            </a:r>
            <a:endParaRPr lang="en-US" dirty="0" smtClean="0"/>
          </a:p>
          <a:p>
            <a:pPr lvl="1"/>
            <a:r>
              <a:rPr lang="en-US" dirty="0" smtClean="0"/>
              <a:t>Knowing </a:t>
            </a:r>
            <a:r>
              <a:rPr lang="en-US" dirty="0"/>
              <a:t>the tools prepares the student for the present. </a:t>
            </a:r>
            <a:endParaRPr lang="en-US" dirty="0" smtClean="0"/>
          </a:p>
          <a:p>
            <a:pPr lvl="1"/>
            <a:r>
              <a:rPr lang="en-US" dirty="0" smtClean="0"/>
              <a:t>Knowing the concepts </a:t>
            </a:r>
            <a:r>
              <a:rPr lang="en-US" dirty="0"/>
              <a:t>prepares the student for future developments.</a:t>
            </a:r>
          </a:p>
        </p:txBody>
      </p:sp>
    </p:spTree>
    <p:extLst>
      <p:ext uri="{BB962C8B-B14F-4D97-AF65-F5344CB8AC3E}">
        <p14:creationId xmlns:p14="http://schemas.microsoft.com/office/powerpoint/2010/main" val="1935908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1" y="177800"/>
            <a:ext cx="10972801" cy="724915"/>
          </a:xfrm>
        </p:spPr>
        <p:txBody>
          <a:bodyPr>
            <a:normAutofit/>
          </a:bodyPr>
          <a:lstStyle/>
          <a:p>
            <a:r>
              <a:rPr lang="en-US" dirty="0" smtClean="0"/>
              <a:t>Programming education approaches</a:t>
            </a:r>
            <a:endParaRPr lang="en-US" dirty="0"/>
          </a:p>
        </p:txBody>
      </p:sp>
      <p:sp>
        <p:nvSpPr>
          <p:cNvPr id="3" name="Content Placeholder 2"/>
          <p:cNvSpPr>
            <a:spLocks noGrp="1"/>
          </p:cNvSpPr>
          <p:nvPr>
            <p:ph idx="1"/>
          </p:nvPr>
        </p:nvSpPr>
        <p:spPr/>
        <p:txBody>
          <a:bodyPr/>
          <a:lstStyle/>
          <a:p>
            <a:r>
              <a:rPr lang="en-US" dirty="0"/>
              <a:t>How can we separate the languages</a:t>
            </a:r>
            <a:r>
              <a:rPr lang="en-US" dirty="0" smtClean="0"/>
              <a:t>’ fundamental </a:t>
            </a:r>
            <a:r>
              <a:rPr lang="en-US" dirty="0"/>
              <a:t>concepts, which underlie their success, from their </a:t>
            </a:r>
            <a:r>
              <a:rPr lang="en-US" dirty="0" smtClean="0"/>
              <a:t>historical accidents?</a:t>
            </a:r>
          </a:p>
          <a:p>
            <a:pPr lvl="1"/>
            <a:r>
              <a:rPr lang="en-US" dirty="0"/>
              <a:t>Practical programming languages provide a rich set of abstractions and syntax.</a:t>
            </a:r>
          </a:p>
          <a:p>
            <a:pPr lvl="1"/>
            <a:r>
              <a:rPr lang="en-US" dirty="0" smtClean="0"/>
              <a:t>They scale </a:t>
            </a:r>
            <a:r>
              <a:rPr lang="en-US" dirty="0"/>
              <a:t>up to programs of millions of lines of code</a:t>
            </a:r>
            <a:r>
              <a:rPr lang="en-US" dirty="0" smtClean="0"/>
              <a:t>.</a:t>
            </a:r>
          </a:p>
          <a:p>
            <a:r>
              <a:rPr lang="en-US" dirty="0" smtClean="0"/>
              <a:t>Four main approaches</a:t>
            </a:r>
          </a:p>
          <a:p>
            <a:pPr lvl="1"/>
            <a:r>
              <a:rPr lang="en-US" dirty="0" smtClean="0"/>
              <a:t>Kernel language</a:t>
            </a:r>
          </a:p>
          <a:p>
            <a:pPr lvl="1"/>
            <a:r>
              <a:rPr lang="en-US" dirty="0" smtClean="0"/>
              <a:t>Foundational calculus</a:t>
            </a:r>
          </a:p>
          <a:p>
            <a:pPr lvl="1"/>
            <a:r>
              <a:rPr lang="en-US" dirty="0" smtClean="0"/>
              <a:t>Virtual machine</a:t>
            </a:r>
          </a:p>
          <a:p>
            <a:pPr lvl="1"/>
            <a:r>
              <a:rPr lang="en-US" dirty="0" err="1" smtClean="0"/>
              <a:t>Multiparadigm</a:t>
            </a:r>
            <a:r>
              <a:rPr lang="en-US" dirty="0" smtClean="0"/>
              <a:t> </a:t>
            </a:r>
            <a:r>
              <a:rPr lang="en-US" dirty="0" smtClean="0"/>
              <a:t>language</a:t>
            </a:r>
            <a:endParaRPr lang="en-US" dirty="0" smtClean="0"/>
          </a:p>
        </p:txBody>
      </p:sp>
    </p:spTree>
    <p:extLst>
      <p:ext uri="{BB962C8B-B14F-4D97-AF65-F5344CB8AC3E}">
        <p14:creationId xmlns:p14="http://schemas.microsoft.com/office/powerpoint/2010/main" val="2337378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1" y="177800"/>
            <a:ext cx="10972801" cy="724915"/>
          </a:xfrm>
        </p:spPr>
        <p:txBody>
          <a:bodyPr>
            <a:normAutofit/>
          </a:bodyPr>
          <a:lstStyle/>
          <a:p>
            <a:r>
              <a:rPr lang="en-US" dirty="0" smtClean="0"/>
              <a:t>Programming education approaches</a:t>
            </a:r>
            <a:endParaRPr lang="en-US" dirty="0"/>
          </a:p>
        </p:txBody>
      </p:sp>
      <p:sp>
        <p:nvSpPr>
          <p:cNvPr id="3" name="Content Placeholder 2"/>
          <p:cNvSpPr>
            <a:spLocks noGrp="1"/>
          </p:cNvSpPr>
          <p:nvPr>
            <p:ph idx="1"/>
          </p:nvPr>
        </p:nvSpPr>
        <p:spPr/>
        <p:txBody>
          <a:bodyPr/>
          <a:lstStyle/>
          <a:p>
            <a:r>
              <a:rPr lang="en-US" dirty="0" smtClean="0"/>
              <a:t>Kernel </a:t>
            </a:r>
            <a:r>
              <a:rPr lang="en-US" dirty="0"/>
              <a:t>language </a:t>
            </a:r>
            <a:r>
              <a:rPr lang="en-US" dirty="0" smtClean="0"/>
              <a:t>approach</a:t>
            </a:r>
          </a:p>
          <a:p>
            <a:pPr lvl="1"/>
            <a:r>
              <a:rPr lang="en-US" dirty="0"/>
              <a:t>In this approach, </a:t>
            </a:r>
            <a:r>
              <a:rPr lang="en-US" dirty="0" smtClean="0"/>
              <a:t>a practical </a:t>
            </a:r>
            <a:r>
              <a:rPr lang="en-US" dirty="0"/>
              <a:t>language is translated into a </a:t>
            </a:r>
            <a:r>
              <a:rPr lang="en-US" i="1" dirty="0"/>
              <a:t>kernel language </a:t>
            </a:r>
            <a:r>
              <a:rPr lang="en-US" dirty="0"/>
              <a:t>that consists of a </a:t>
            </a:r>
            <a:r>
              <a:rPr lang="en-US" dirty="0" smtClean="0"/>
              <a:t>small number </a:t>
            </a:r>
            <a:r>
              <a:rPr lang="en-US" dirty="0"/>
              <a:t>of </a:t>
            </a:r>
            <a:r>
              <a:rPr lang="en-US" i="1" dirty="0"/>
              <a:t>programmer-significant </a:t>
            </a:r>
            <a:r>
              <a:rPr lang="en-US" dirty="0"/>
              <a:t>elements. </a:t>
            </a:r>
            <a:endParaRPr lang="en-US" dirty="0" smtClean="0"/>
          </a:p>
          <a:p>
            <a:pPr lvl="1"/>
            <a:r>
              <a:rPr lang="en-US" dirty="0" smtClean="0"/>
              <a:t>The </a:t>
            </a:r>
            <a:r>
              <a:rPr lang="en-US" dirty="0"/>
              <a:t>rich set of abstractions </a:t>
            </a:r>
            <a:r>
              <a:rPr lang="en-US" dirty="0" smtClean="0"/>
              <a:t>and syntax </a:t>
            </a:r>
            <a:r>
              <a:rPr lang="en-US" dirty="0"/>
              <a:t>is encoded into the small kernel </a:t>
            </a:r>
            <a:r>
              <a:rPr lang="en-US" dirty="0" smtClean="0"/>
              <a:t>language.</a:t>
            </a:r>
          </a:p>
          <a:p>
            <a:pPr lvl="2"/>
            <a:r>
              <a:rPr lang="en-US" dirty="0" smtClean="0"/>
              <a:t>This </a:t>
            </a:r>
            <a:r>
              <a:rPr lang="en-US" dirty="0"/>
              <a:t>gives both </a:t>
            </a:r>
            <a:r>
              <a:rPr lang="en-US" dirty="0" smtClean="0"/>
              <a:t>programmer and </a:t>
            </a:r>
            <a:r>
              <a:rPr lang="en-US" dirty="0"/>
              <a:t>student a clear insight into what the language does</a:t>
            </a:r>
            <a:r>
              <a:rPr lang="en-US" dirty="0" smtClean="0"/>
              <a:t>.</a:t>
            </a:r>
          </a:p>
          <a:p>
            <a:pPr lvl="1"/>
            <a:r>
              <a:rPr lang="en-US" dirty="0"/>
              <a:t>The kernel language has a simple formal semantics that allows reasoning about program correctness and complexity. </a:t>
            </a:r>
            <a:endParaRPr lang="en-US" dirty="0" smtClean="0"/>
          </a:p>
          <a:p>
            <a:pPr lvl="2"/>
            <a:r>
              <a:rPr lang="en-US" dirty="0" smtClean="0"/>
              <a:t>This </a:t>
            </a:r>
            <a:r>
              <a:rPr lang="en-US" dirty="0"/>
              <a:t>gives a solid foundation to the programmer’s intuition and the programming techniques built on top of it.</a:t>
            </a:r>
          </a:p>
          <a:p>
            <a:pPr lvl="1"/>
            <a:endParaRPr lang="en-US" dirty="0" smtClean="0"/>
          </a:p>
          <a:p>
            <a:pPr lvl="1"/>
            <a:endParaRPr lang="en-US" dirty="0"/>
          </a:p>
        </p:txBody>
      </p:sp>
    </p:spTree>
    <p:extLst>
      <p:ext uri="{BB962C8B-B14F-4D97-AF65-F5344CB8AC3E}">
        <p14:creationId xmlns:p14="http://schemas.microsoft.com/office/powerpoint/2010/main" val="28106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1" y="177800"/>
            <a:ext cx="10972801" cy="724915"/>
          </a:xfrm>
        </p:spPr>
        <p:txBody>
          <a:bodyPr>
            <a:normAutofit/>
          </a:bodyPr>
          <a:lstStyle/>
          <a:p>
            <a:r>
              <a:rPr lang="en-US" dirty="0" smtClean="0"/>
              <a:t>Programming education approaches</a:t>
            </a:r>
            <a:endParaRPr lang="en-US" dirty="0"/>
          </a:p>
        </p:txBody>
      </p:sp>
      <p:sp>
        <p:nvSpPr>
          <p:cNvPr id="3" name="Content Placeholder 2"/>
          <p:cNvSpPr>
            <a:spLocks noGrp="1"/>
          </p:cNvSpPr>
          <p:nvPr>
            <p:ph idx="1"/>
          </p:nvPr>
        </p:nvSpPr>
        <p:spPr/>
        <p:txBody>
          <a:bodyPr>
            <a:normAutofit/>
          </a:bodyPr>
          <a:lstStyle/>
          <a:p>
            <a:r>
              <a:rPr lang="en-US" dirty="0" smtClean="0"/>
              <a:t>Foundational calculus approach</a:t>
            </a:r>
          </a:p>
          <a:p>
            <a:pPr lvl="1"/>
            <a:r>
              <a:rPr lang="en-US" dirty="0"/>
              <a:t>A </a:t>
            </a:r>
            <a:r>
              <a:rPr lang="en-US" i="1" dirty="0"/>
              <a:t>foundational </a:t>
            </a:r>
            <a:r>
              <a:rPr lang="en-US" i="1" dirty="0" smtClean="0"/>
              <a:t>calculus</a:t>
            </a:r>
            <a:r>
              <a:rPr lang="en-US" dirty="0" smtClean="0"/>
              <a:t> </a:t>
            </a:r>
            <a:r>
              <a:rPr lang="en-US" dirty="0"/>
              <a:t>reduces </a:t>
            </a:r>
            <a:r>
              <a:rPr lang="en-US" dirty="0" smtClean="0"/>
              <a:t>programming to </a:t>
            </a:r>
            <a:r>
              <a:rPr lang="en-US" dirty="0"/>
              <a:t>a minimal number of elements. </a:t>
            </a:r>
            <a:endParaRPr lang="en-US" dirty="0" smtClean="0"/>
          </a:p>
          <a:p>
            <a:pPr lvl="2"/>
            <a:r>
              <a:rPr lang="en-US" dirty="0" smtClean="0"/>
              <a:t>The </a:t>
            </a:r>
            <a:r>
              <a:rPr lang="en-US" dirty="0"/>
              <a:t>elements are chosen to </a:t>
            </a:r>
            <a:r>
              <a:rPr lang="en-US" dirty="0" smtClean="0"/>
              <a:t>simplify mathematical </a:t>
            </a:r>
            <a:r>
              <a:rPr lang="en-US" dirty="0"/>
              <a:t>analysis, not to aid programmer intuition. </a:t>
            </a:r>
            <a:endParaRPr lang="en-US" dirty="0" smtClean="0"/>
          </a:p>
          <a:p>
            <a:pPr lvl="1"/>
            <a:r>
              <a:rPr lang="en-US" dirty="0" smtClean="0"/>
              <a:t>This </a:t>
            </a:r>
            <a:r>
              <a:rPr lang="en-US" dirty="0"/>
              <a:t>helps theoreticians</a:t>
            </a:r>
            <a:r>
              <a:rPr lang="en-US" dirty="0" smtClean="0"/>
              <a:t>, but </a:t>
            </a:r>
            <a:r>
              <a:rPr lang="en-US" dirty="0"/>
              <a:t>is not particularly useful to practicing programmers. </a:t>
            </a:r>
            <a:endParaRPr lang="en-US" dirty="0" smtClean="0"/>
          </a:p>
          <a:p>
            <a:pPr lvl="2"/>
            <a:r>
              <a:rPr lang="en-US" dirty="0" smtClean="0"/>
              <a:t>Foundational calculi </a:t>
            </a:r>
            <a:r>
              <a:rPr lang="en-US" dirty="0"/>
              <a:t>are useful for studying the fundamental properties and </a:t>
            </a:r>
            <a:r>
              <a:rPr lang="en-US" dirty="0" smtClean="0"/>
              <a:t>limits of </a:t>
            </a:r>
            <a:r>
              <a:rPr lang="en-US" dirty="0"/>
              <a:t>programming a computer, not for </a:t>
            </a:r>
            <a:r>
              <a:rPr lang="en-US" dirty="0" smtClean="0"/>
              <a:t>writing </a:t>
            </a:r>
            <a:r>
              <a:rPr lang="en-US" dirty="0"/>
              <a:t>or reasoning about </a:t>
            </a:r>
            <a:r>
              <a:rPr lang="en-US" dirty="0" smtClean="0"/>
              <a:t>general applications.</a:t>
            </a:r>
          </a:p>
          <a:p>
            <a:pPr lvl="1"/>
            <a:r>
              <a:rPr lang="en-US" dirty="0" smtClean="0"/>
              <a:t>Examples: </a:t>
            </a:r>
            <a:r>
              <a:rPr lang="el-GR" i="1" dirty="0" smtClean="0">
                <a:latin typeface="Times New Roman"/>
                <a:cs typeface="Times New Roman"/>
              </a:rPr>
              <a:t>λ</a:t>
            </a:r>
            <a:r>
              <a:rPr lang="en-US" i="1" dirty="0">
                <a:latin typeface="Times New Roman"/>
                <a:cs typeface="Times New Roman"/>
              </a:rPr>
              <a:t>-</a:t>
            </a:r>
            <a:r>
              <a:rPr lang="en-US" dirty="0" smtClean="0"/>
              <a:t>calculus </a:t>
            </a:r>
            <a:r>
              <a:rPr lang="en-US" dirty="0"/>
              <a:t>or </a:t>
            </a:r>
            <a:r>
              <a:rPr lang="en-US" i="1" dirty="0"/>
              <a:t> </a:t>
            </a:r>
            <a:r>
              <a:rPr lang="el-GR" i="1" dirty="0">
                <a:latin typeface="Times New Roman"/>
                <a:cs typeface="Times New Roman"/>
              </a:rPr>
              <a:t>π</a:t>
            </a:r>
            <a:r>
              <a:rPr lang="en-US" i="1" dirty="0">
                <a:latin typeface="Times New Roman"/>
                <a:cs typeface="Times New Roman"/>
              </a:rPr>
              <a:t>-</a:t>
            </a:r>
            <a:r>
              <a:rPr lang="en-US" dirty="0"/>
              <a:t>calculus</a:t>
            </a:r>
            <a:endParaRPr lang="en-US" dirty="0" smtClean="0"/>
          </a:p>
          <a:p>
            <a:pPr lvl="1"/>
            <a:endParaRPr lang="en-US" dirty="0"/>
          </a:p>
        </p:txBody>
      </p:sp>
    </p:spTree>
    <p:extLst>
      <p:ext uri="{BB962C8B-B14F-4D97-AF65-F5344CB8AC3E}">
        <p14:creationId xmlns:p14="http://schemas.microsoft.com/office/powerpoint/2010/main" val="16550348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1" y="177800"/>
            <a:ext cx="10972801" cy="724915"/>
          </a:xfrm>
        </p:spPr>
        <p:txBody>
          <a:bodyPr>
            <a:normAutofit/>
          </a:bodyPr>
          <a:lstStyle/>
          <a:p>
            <a:r>
              <a:rPr lang="en-US" dirty="0" smtClean="0"/>
              <a:t>Programming education approaches</a:t>
            </a:r>
            <a:endParaRPr lang="en-US" dirty="0"/>
          </a:p>
        </p:txBody>
      </p:sp>
      <p:sp>
        <p:nvSpPr>
          <p:cNvPr id="3" name="Content Placeholder 2"/>
          <p:cNvSpPr>
            <a:spLocks noGrp="1"/>
          </p:cNvSpPr>
          <p:nvPr>
            <p:ph idx="1"/>
          </p:nvPr>
        </p:nvSpPr>
        <p:spPr/>
        <p:txBody>
          <a:bodyPr>
            <a:normAutofit/>
          </a:bodyPr>
          <a:lstStyle/>
          <a:p>
            <a:r>
              <a:rPr lang="en-US" dirty="0" smtClean="0"/>
              <a:t>Virtual machine approach</a:t>
            </a:r>
          </a:p>
          <a:p>
            <a:pPr lvl="1"/>
            <a:r>
              <a:rPr lang="en-US" dirty="0"/>
              <a:t>A </a:t>
            </a:r>
            <a:r>
              <a:rPr lang="en-US" i="1" dirty="0"/>
              <a:t>virtual machine </a:t>
            </a:r>
            <a:r>
              <a:rPr lang="en-US" dirty="0"/>
              <a:t>defines a language in terms of an implementation on </a:t>
            </a:r>
            <a:r>
              <a:rPr lang="en-US" dirty="0" smtClean="0"/>
              <a:t>an idealized </a:t>
            </a:r>
            <a:r>
              <a:rPr lang="en-US" dirty="0"/>
              <a:t>machine. </a:t>
            </a:r>
            <a:endParaRPr lang="en-US" dirty="0" smtClean="0"/>
          </a:p>
          <a:p>
            <a:pPr lvl="1"/>
            <a:r>
              <a:rPr lang="en-US" dirty="0" smtClean="0"/>
              <a:t>A </a:t>
            </a:r>
            <a:r>
              <a:rPr lang="en-US" dirty="0"/>
              <a:t>virtual machine gives a kind of operational semantics</a:t>
            </a:r>
            <a:r>
              <a:rPr lang="en-US" dirty="0" smtClean="0"/>
              <a:t>, with </a:t>
            </a:r>
            <a:r>
              <a:rPr lang="en-US" dirty="0"/>
              <a:t>concepts that are close to hardware. </a:t>
            </a:r>
            <a:endParaRPr lang="en-US" dirty="0" smtClean="0"/>
          </a:p>
          <a:p>
            <a:pPr lvl="2"/>
            <a:r>
              <a:rPr lang="en-US" sz="2500" dirty="0" smtClean="0"/>
              <a:t>This </a:t>
            </a:r>
            <a:r>
              <a:rPr lang="en-US" sz="2500" dirty="0"/>
              <a:t>is useful for designing computers</a:t>
            </a:r>
            <a:r>
              <a:rPr lang="en-US" sz="2500" dirty="0" smtClean="0"/>
              <a:t>, implementing </a:t>
            </a:r>
            <a:r>
              <a:rPr lang="en-US" sz="2500" dirty="0"/>
              <a:t>languages, or doing simulations. </a:t>
            </a:r>
            <a:endParaRPr lang="en-US" sz="2500" dirty="0" smtClean="0"/>
          </a:p>
          <a:p>
            <a:pPr lvl="2"/>
            <a:r>
              <a:rPr lang="en-US" sz="2500" dirty="0" smtClean="0"/>
              <a:t>It </a:t>
            </a:r>
            <a:r>
              <a:rPr lang="en-US" sz="2500" dirty="0"/>
              <a:t>is not useful </a:t>
            </a:r>
            <a:r>
              <a:rPr lang="en-US" sz="2500" dirty="0" smtClean="0"/>
              <a:t>for reasoning </a:t>
            </a:r>
            <a:r>
              <a:rPr lang="en-US" sz="2500" dirty="0"/>
              <a:t>about programs and their abstractions</a:t>
            </a:r>
            <a:r>
              <a:rPr lang="en-US" sz="2500" dirty="0" smtClean="0"/>
              <a:t>.</a:t>
            </a:r>
            <a:endParaRPr lang="en-US" sz="2500" dirty="0" smtClean="0"/>
          </a:p>
        </p:txBody>
      </p:sp>
    </p:spTree>
    <p:extLst>
      <p:ext uri="{BB962C8B-B14F-4D97-AF65-F5344CB8AC3E}">
        <p14:creationId xmlns:p14="http://schemas.microsoft.com/office/powerpoint/2010/main" val="3632698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1" y="177800"/>
            <a:ext cx="10972801" cy="724915"/>
          </a:xfrm>
        </p:spPr>
        <p:txBody>
          <a:bodyPr>
            <a:normAutofit/>
          </a:bodyPr>
          <a:lstStyle/>
          <a:p>
            <a:r>
              <a:rPr lang="en-US" dirty="0" smtClean="0"/>
              <a:t>Programming education approaches</a:t>
            </a:r>
            <a:endParaRPr lang="en-US" dirty="0"/>
          </a:p>
        </p:txBody>
      </p:sp>
      <p:sp>
        <p:nvSpPr>
          <p:cNvPr id="3" name="Content Placeholder 2"/>
          <p:cNvSpPr>
            <a:spLocks noGrp="1"/>
          </p:cNvSpPr>
          <p:nvPr>
            <p:ph idx="1"/>
          </p:nvPr>
        </p:nvSpPr>
        <p:spPr/>
        <p:txBody>
          <a:bodyPr>
            <a:normAutofit/>
          </a:bodyPr>
          <a:lstStyle/>
          <a:p>
            <a:r>
              <a:rPr lang="en-US" dirty="0" err="1" smtClean="0"/>
              <a:t>Multiparadigm</a:t>
            </a:r>
            <a:r>
              <a:rPr lang="en-US" dirty="0" smtClean="0"/>
              <a:t> </a:t>
            </a:r>
            <a:r>
              <a:rPr lang="en-US" dirty="0" smtClean="0"/>
              <a:t>language approach</a:t>
            </a:r>
          </a:p>
          <a:p>
            <a:pPr lvl="1"/>
            <a:r>
              <a:rPr lang="en-US" dirty="0"/>
              <a:t>A </a:t>
            </a:r>
            <a:r>
              <a:rPr lang="en-US" i="1" dirty="0" err="1"/>
              <a:t>multiparadigm</a:t>
            </a:r>
            <a:r>
              <a:rPr lang="en-US" i="1" dirty="0"/>
              <a:t> language </a:t>
            </a:r>
            <a:r>
              <a:rPr lang="en-US" dirty="0"/>
              <a:t>is a language that encompasses several </a:t>
            </a:r>
            <a:r>
              <a:rPr lang="en-US" dirty="0" smtClean="0"/>
              <a:t>programming paradigms.</a:t>
            </a:r>
          </a:p>
          <a:p>
            <a:pPr lvl="1"/>
            <a:r>
              <a:rPr lang="en-US" dirty="0"/>
              <a:t>The usefulness of a </a:t>
            </a:r>
            <a:r>
              <a:rPr lang="en-US" dirty="0" err="1"/>
              <a:t>multiparadigm</a:t>
            </a:r>
            <a:r>
              <a:rPr lang="en-US" dirty="0"/>
              <a:t> language depends on how </a:t>
            </a:r>
            <a:r>
              <a:rPr lang="en-US" dirty="0" smtClean="0"/>
              <a:t>well the </a:t>
            </a:r>
            <a:r>
              <a:rPr lang="en-US" dirty="0"/>
              <a:t>different paradigms are integrated</a:t>
            </a:r>
            <a:r>
              <a:rPr lang="en-US" dirty="0" smtClean="0"/>
              <a:t>.</a:t>
            </a:r>
          </a:p>
          <a:p>
            <a:pPr lvl="1"/>
            <a:r>
              <a:rPr lang="en-US" dirty="0" smtClean="0"/>
              <a:t>Examples: </a:t>
            </a:r>
            <a:endParaRPr lang="en-US" dirty="0" smtClean="0"/>
          </a:p>
          <a:p>
            <a:pPr lvl="2"/>
            <a:r>
              <a:rPr lang="en-US" i="1" dirty="0" smtClean="0"/>
              <a:t>Scheme </a:t>
            </a:r>
            <a:r>
              <a:rPr lang="en-US" dirty="0"/>
              <a:t>is both functional and </a:t>
            </a:r>
            <a:r>
              <a:rPr lang="en-US" dirty="0" smtClean="0"/>
              <a:t>imperative.</a:t>
            </a:r>
          </a:p>
          <a:p>
            <a:pPr lvl="2"/>
            <a:r>
              <a:rPr lang="en-US" i="1" dirty="0" smtClean="0"/>
              <a:t>Leda </a:t>
            </a:r>
            <a:r>
              <a:rPr lang="en-US" dirty="0"/>
              <a:t>has elements that are functional, object-oriented, and </a:t>
            </a:r>
            <a:r>
              <a:rPr lang="en-US" dirty="0" smtClean="0"/>
              <a:t>logical.</a:t>
            </a:r>
          </a:p>
        </p:txBody>
      </p:sp>
    </p:spTree>
    <p:extLst>
      <p:ext uri="{BB962C8B-B14F-4D97-AF65-F5344CB8AC3E}">
        <p14:creationId xmlns:p14="http://schemas.microsoft.com/office/powerpoint/2010/main" val="3064600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4" name="Content Placeholder 3"/>
          <p:cNvSpPr>
            <a:spLocks noGrp="1"/>
          </p:cNvSpPr>
          <p:nvPr>
            <p:ph idx="1"/>
          </p:nvPr>
        </p:nvSpPr>
        <p:spPr/>
        <p:txBody>
          <a:bodyPr/>
          <a:lstStyle/>
          <a:p>
            <a:r>
              <a:rPr lang="en-US" dirty="0"/>
              <a:t>One approach to study computer programming is to study programming </a:t>
            </a:r>
            <a:r>
              <a:rPr lang="en-US" dirty="0" smtClean="0"/>
              <a:t>languages.</a:t>
            </a:r>
          </a:p>
          <a:p>
            <a:pPr lvl="1"/>
            <a:r>
              <a:rPr lang="en-US" dirty="0" smtClean="0"/>
              <a:t>But </a:t>
            </a:r>
            <a:r>
              <a:rPr lang="en-US" dirty="0"/>
              <a:t>there are a tremendously large number of languages, so large that </a:t>
            </a:r>
            <a:r>
              <a:rPr lang="en-US" dirty="0" smtClean="0"/>
              <a:t>it is </a:t>
            </a:r>
            <a:r>
              <a:rPr lang="en-US" dirty="0"/>
              <a:t>impractical to study them all. </a:t>
            </a:r>
            <a:endParaRPr lang="en-US" dirty="0" smtClean="0"/>
          </a:p>
          <a:p>
            <a:r>
              <a:rPr lang="en-US" dirty="0" smtClean="0"/>
              <a:t>How </a:t>
            </a:r>
            <a:r>
              <a:rPr lang="en-US" dirty="0"/>
              <a:t>can we tackle this immensity? </a:t>
            </a:r>
            <a:endParaRPr lang="en-US" dirty="0" smtClean="0"/>
          </a:p>
          <a:p>
            <a:pPr lvl="1"/>
            <a:r>
              <a:rPr lang="en-US" dirty="0" smtClean="0"/>
              <a:t>We could pick </a:t>
            </a:r>
            <a:r>
              <a:rPr lang="en-US" dirty="0"/>
              <a:t>a small number of languages that are representative of different </a:t>
            </a:r>
            <a:r>
              <a:rPr lang="en-US" dirty="0" smtClean="0"/>
              <a:t>programming paradigms.</a:t>
            </a:r>
          </a:p>
          <a:p>
            <a:pPr lvl="1"/>
            <a:r>
              <a:rPr lang="en-US" dirty="0" smtClean="0"/>
              <a:t> </a:t>
            </a:r>
            <a:r>
              <a:rPr lang="en-US" dirty="0"/>
              <a:t>But this gives little insight into programming as a unified discipline</a:t>
            </a:r>
            <a:r>
              <a:rPr lang="en-US" dirty="0" smtClean="0"/>
              <a:t>.</a:t>
            </a:r>
          </a:p>
          <a:p>
            <a:r>
              <a:rPr lang="en-US" dirty="0"/>
              <a:t>We focus on programming </a:t>
            </a:r>
            <a:r>
              <a:rPr lang="en-US" i="1" dirty="0"/>
              <a:t>concepts </a:t>
            </a:r>
            <a:r>
              <a:rPr lang="en-US" dirty="0"/>
              <a:t>and the </a:t>
            </a:r>
            <a:r>
              <a:rPr lang="en-US" i="1" dirty="0"/>
              <a:t>techniques </a:t>
            </a:r>
            <a:r>
              <a:rPr lang="en-US" dirty="0"/>
              <a:t>to use them, not </a:t>
            </a:r>
            <a:r>
              <a:rPr lang="en-US" dirty="0" smtClean="0"/>
              <a:t>on programming </a:t>
            </a:r>
            <a:r>
              <a:rPr lang="en-US" dirty="0"/>
              <a:t>languages.</a:t>
            </a:r>
          </a:p>
        </p:txBody>
      </p:sp>
    </p:spTree>
    <p:extLst>
      <p:ext uri="{BB962C8B-B14F-4D97-AF65-F5344CB8AC3E}">
        <p14:creationId xmlns:p14="http://schemas.microsoft.com/office/powerpoint/2010/main" val="2264595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approach</a:t>
            </a:r>
          </a:p>
        </p:txBody>
      </p:sp>
      <p:sp>
        <p:nvSpPr>
          <p:cNvPr id="3" name="Content Placeholder 2"/>
          <p:cNvSpPr>
            <a:spLocks noGrp="1"/>
          </p:cNvSpPr>
          <p:nvPr>
            <p:ph idx="1"/>
          </p:nvPr>
        </p:nvSpPr>
        <p:spPr/>
        <p:txBody>
          <a:bodyPr>
            <a:normAutofit/>
          </a:bodyPr>
          <a:lstStyle/>
          <a:p>
            <a:r>
              <a:rPr lang="en-US" dirty="0"/>
              <a:t>There are two complementary approaches to teaching programming as a </a:t>
            </a:r>
            <a:r>
              <a:rPr lang="en-US" dirty="0" smtClean="0"/>
              <a:t>rigorous discipline:</a:t>
            </a:r>
          </a:p>
          <a:p>
            <a:pPr lvl="1"/>
            <a:r>
              <a:rPr lang="en-US" dirty="0"/>
              <a:t>The </a:t>
            </a:r>
            <a:r>
              <a:rPr lang="en-US" b="1" i="1" dirty="0"/>
              <a:t>computation-based</a:t>
            </a:r>
            <a:r>
              <a:rPr lang="en-US" i="1" dirty="0"/>
              <a:t> approach </a:t>
            </a:r>
            <a:r>
              <a:rPr lang="en-US" dirty="0"/>
              <a:t>presents programming as a way to </a:t>
            </a:r>
            <a:r>
              <a:rPr lang="en-US" dirty="0" smtClean="0"/>
              <a:t>define executions </a:t>
            </a:r>
            <a:r>
              <a:rPr lang="en-US" dirty="0"/>
              <a:t>on machines</a:t>
            </a:r>
            <a:r>
              <a:rPr lang="en-US" dirty="0" smtClean="0"/>
              <a:t>.</a:t>
            </a:r>
          </a:p>
          <a:p>
            <a:pPr lvl="1"/>
            <a:r>
              <a:rPr lang="en-US" dirty="0" smtClean="0"/>
              <a:t>The </a:t>
            </a:r>
            <a:r>
              <a:rPr lang="en-US" b="1" i="1" dirty="0"/>
              <a:t>logic-based</a:t>
            </a:r>
            <a:r>
              <a:rPr lang="en-US" i="1" dirty="0"/>
              <a:t> approach </a:t>
            </a:r>
            <a:r>
              <a:rPr lang="en-US" dirty="0"/>
              <a:t>presents programming as a branch of </a:t>
            </a:r>
            <a:r>
              <a:rPr lang="en-US" dirty="0" smtClean="0"/>
              <a:t>mathematical logic</a:t>
            </a:r>
            <a:r>
              <a:rPr lang="en-US" dirty="0"/>
              <a:t>.</a:t>
            </a:r>
          </a:p>
        </p:txBody>
      </p:sp>
    </p:spTree>
    <p:extLst>
      <p:ext uri="{BB962C8B-B14F-4D97-AF65-F5344CB8AC3E}">
        <p14:creationId xmlns:p14="http://schemas.microsoft.com/office/powerpoint/2010/main" val="2959011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approach</a:t>
            </a:r>
          </a:p>
        </p:txBody>
      </p:sp>
      <p:sp>
        <p:nvSpPr>
          <p:cNvPr id="3" name="Content Placeholder 2"/>
          <p:cNvSpPr>
            <a:spLocks noGrp="1"/>
          </p:cNvSpPr>
          <p:nvPr>
            <p:ph idx="1"/>
          </p:nvPr>
        </p:nvSpPr>
        <p:spPr>
          <a:xfrm>
            <a:off x="908662" y="1143000"/>
            <a:ext cx="10900750" cy="5562600"/>
          </a:xfrm>
        </p:spPr>
        <p:txBody>
          <a:bodyPr>
            <a:normAutofit/>
          </a:bodyPr>
          <a:lstStyle/>
          <a:p>
            <a:r>
              <a:rPr lang="en-US" dirty="0" smtClean="0"/>
              <a:t>The </a:t>
            </a:r>
            <a:r>
              <a:rPr lang="en-US" b="1" i="1" dirty="0"/>
              <a:t>computation-based</a:t>
            </a:r>
            <a:r>
              <a:rPr lang="en-US" i="1" dirty="0"/>
              <a:t> approach </a:t>
            </a:r>
            <a:r>
              <a:rPr lang="en-US" dirty="0"/>
              <a:t>presents programming as a way to </a:t>
            </a:r>
            <a:r>
              <a:rPr lang="en-US" dirty="0" smtClean="0"/>
              <a:t>define executions </a:t>
            </a:r>
            <a:r>
              <a:rPr lang="en-US" dirty="0"/>
              <a:t>on machines</a:t>
            </a:r>
            <a:r>
              <a:rPr lang="en-US" dirty="0" smtClean="0"/>
              <a:t>.</a:t>
            </a:r>
          </a:p>
          <a:p>
            <a:pPr lvl="1"/>
            <a:r>
              <a:rPr lang="en-US" dirty="0"/>
              <a:t>It grounds the student’s intuition in the real </a:t>
            </a:r>
            <a:r>
              <a:rPr lang="en-US" dirty="0" smtClean="0"/>
              <a:t>world by </a:t>
            </a:r>
            <a:r>
              <a:rPr lang="en-US" dirty="0"/>
              <a:t>means of actual executions on real systems. </a:t>
            </a:r>
            <a:endParaRPr lang="en-US" dirty="0" smtClean="0"/>
          </a:p>
          <a:p>
            <a:pPr lvl="2"/>
            <a:r>
              <a:rPr lang="en-US" dirty="0" smtClean="0"/>
              <a:t>This </a:t>
            </a:r>
            <a:r>
              <a:rPr lang="en-US" dirty="0"/>
              <a:t>is especially </a:t>
            </a:r>
            <a:r>
              <a:rPr lang="en-US" dirty="0" smtClean="0"/>
              <a:t>effective with </a:t>
            </a:r>
            <a:r>
              <a:rPr lang="en-US" dirty="0"/>
              <a:t>an interactive system: the student can create program fragments </a:t>
            </a:r>
            <a:r>
              <a:rPr lang="en-US" dirty="0" smtClean="0"/>
              <a:t>and immediately </a:t>
            </a:r>
            <a:r>
              <a:rPr lang="en-US" dirty="0"/>
              <a:t>see what they do. </a:t>
            </a:r>
            <a:endParaRPr lang="en-US" dirty="0" smtClean="0"/>
          </a:p>
          <a:p>
            <a:pPr lvl="1"/>
            <a:r>
              <a:rPr lang="en-US" dirty="0" smtClean="0"/>
              <a:t>Reducing </a:t>
            </a:r>
            <a:r>
              <a:rPr lang="en-US" dirty="0"/>
              <a:t>the time between thinking “</a:t>
            </a:r>
            <a:r>
              <a:rPr lang="en-US" dirty="0" smtClean="0"/>
              <a:t>what if</a:t>
            </a:r>
            <a:r>
              <a:rPr lang="en-US" dirty="0"/>
              <a:t>” and seeing the result is an enormous aid to understanding. </a:t>
            </a:r>
            <a:endParaRPr lang="en-US" dirty="0" smtClean="0"/>
          </a:p>
          <a:p>
            <a:pPr lvl="2"/>
            <a:r>
              <a:rPr lang="en-US" dirty="0" smtClean="0"/>
              <a:t>Precision is </a:t>
            </a:r>
            <a:r>
              <a:rPr lang="en-US" dirty="0"/>
              <a:t>not sacrificed, since the formal semantics of a program can be given </a:t>
            </a:r>
            <a:r>
              <a:rPr lang="en-US" dirty="0" smtClean="0"/>
              <a:t>in terms </a:t>
            </a:r>
            <a:r>
              <a:rPr lang="en-US" dirty="0"/>
              <a:t>of an abstract machine</a:t>
            </a:r>
            <a:r>
              <a:rPr lang="en-US" dirty="0" smtClean="0"/>
              <a:t>.</a:t>
            </a:r>
            <a:endParaRPr lang="en-US" dirty="0" smtClean="0"/>
          </a:p>
        </p:txBody>
      </p:sp>
    </p:spTree>
    <p:extLst>
      <p:ext uri="{BB962C8B-B14F-4D97-AF65-F5344CB8AC3E}">
        <p14:creationId xmlns:p14="http://schemas.microsoft.com/office/powerpoint/2010/main" val="1518589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approach</a:t>
            </a:r>
          </a:p>
        </p:txBody>
      </p:sp>
      <p:sp>
        <p:nvSpPr>
          <p:cNvPr id="3" name="Content Placeholder 2"/>
          <p:cNvSpPr>
            <a:spLocks noGrp="1"/>
          </p:cNvSpPr>
          <p:nvPr>
            <p:ph idx="1"/>
          </p:nvPr>
        </p:nvSpPr>
        <p:spPr/>
        <p:txBody>
          <a:bodyPr>
            <a:normAutofit/>
          </a:bodyPr>
          <a:lstStyle/>
          <a:p>
            <a:r>
              <a:rPr lang="en-US" dirty="0" smtClean="0"/>
              <a:t>The </a:t>
            </a:r>
            <a:r>
              <a:rPr lang="en-US" b="1" i="1" dirty="0"/>
              <a:t>logic-based approach </a:t>
            </a:r>
            <a:r>
              <a:rPr lang="en-US" dirty="0"/>
              <a:t>presents programming as a branch of </a:t>
            </a:r>
            <a:r>
              <a:rPr lang="en-US" dirty="0" smtClean="0"/>
              <a:t>mathematical logic.</a:t>
            </a:r>
          </a:p>
          <a:p>
            <a:pPr lvl="1"/>
            <a:r>
              <a:rPr lang="en-US" dirty="0"/>
              <a:t>Logic does not speak of execution but of program properties</a:t>
            </a:r>
            <a:r>
              <a:rPr lang="en-US" dirty="0" smtClean="0"/>
              <a:t>, which </a:t>
            </a:r>
            <a:r>
              <a:rPr lang="en-US" dirty="0"/>
              <a:t>is a higher level of abstraction. </a:t>
            </a:r>
            <a:endParaRPr lang="en-US" dirty="0" smtClean="0"/>
          </a:p>
          <a:p>
            <a:pPr lvl="1"/>
            <a:r>
              <a:rPr lang="en-US" dirty="0" smtClean="0"/>
              <a:t>Programs </a:t>
            </a:r>
            <a:r>
              <a:rPr lang="en-US" dirty="0"/>
              <a:t>are mathematical </a:t>
            </a:r>
            <a:r>
              <a:rPr lang="en-US" dirty="0" smtClean="0"/>
              <a:t>constructions that </a:t>
            </a:r>
            <a:r>
              <a:rPr lang="en-US" dirty="0"/>
              <a:t>obey logical laws. </a:t>
            </a:r>
            <a:endParaRPr lang="en-US" dirty="0" smtClean="0"/>
          </a:p>
          <a:p>
            <a:pPr lvl="1"/>
            <a:r>
              <a:rPr lang="en-US" dirty="0" smtClean="0"/>
              <a:t>The </a:t>
            </a:r>
            <a:r>
              <a:rPr lang="en-US" dirty="0"/>
              <a:t>formal semantics of a program </a:t>
            </a:r>
            <a:r>
              <a:rPr lang="en-US" dirty="0" smtClean="0"/>
              <a:t>is given </a:t>
            </a:r>
            <a:r>
              <a:rPr lang="en-US" dirty="0"/>
              <a:t>in terms of a mathematical logic. </a:t>
            </a:r>
            <a:endParaRPr lang="en-US" dirty="0" smtClean="0"/>
          </a:p>
          <a:p>
            <a:pPr lvl="2"/>
            <a:r>
              <a:rPr lang="en-US" dirty="0" smtClean="0"/>
              <a:t>Reasoning </a:t>
            </a:r>
            <a:r>
              <a:rPr lang="en-US" dirty="0"/>
              <a:t>is done with logical assertions.</a:t>
            </a:r>
          </a:p>
          <a:p>
            <a:pPr lvl="1"/>
            <a:r>
              <a:rPr lang="en-US" dirty="0"/>
              <a:t>The logic-based approach is harder for students to grasp yet it </a:t>
            </a:r>
            <a:r>
              <a:rPr lang="en-US" dirty="0" smtClean="0"/>
              <a:t>is essential </a:t>
            </a:r>
            <a:r>
              <a:rPr lang="en-US" dirty="0"/>
              <a:t>for defining precise specifications of what programs do</a:t>
            </a:r>
            <a:r>
              <a:rPr lang="en-US" dirty="0" smtClean="0"/>
              <a:t>.</a:t>
            </a:r>
          </a:p>
          <a:p>
            <a:pPr marL="842962" lvl="2" indent="0">
              <a:buNone/>
            </a:pPr>
            <a:r>
              <a:rPr lang="en-US" dirty="0"/>
              <a:t> </a:t>
            </a:r>
            <a:r>
              <a:rPr lang="en-US" dirty="0" smtClean="0"/>
              <a:t> </a:t>
            </a:r>
            <a:endParaRPr lang="en-US" dirty="0"/>
          </a:p>
        </p:txBody>
      </p:sp>
    </p:spTree>
    <p:extLst>
      <p:ext uri="{BB962C8B-B14F-4D97-AF65-F5344CB8AC3E}">
        <p14:creationId xmlns:p14="http://schemas.microsoft.com/office/powerpoint/2010/main" val="37770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abstractions</a:t>
            </a:r>
          </a:p>
        </p:txBody>
      </p:sp>
      <p:sp>
        <p:nvSpPr>
          <p:cNvPr id="3" name="Content Placeholder 2"/>
          <p:cNvSpPr>
            <a:spLocks noGrp="1"/>
          </p:cNvSpPr>
          <p:nvPr>
            <p:ph idx="1"/>
          </p:nvPr>
        </p:nvSpPr>
        <p:spPr/>
        <p:txBody>
          <a:bodyPr>
            <a:normAutofit fontScale="92500" lnSpcReduction="20000"/>
          </a:bodyPr>
          <a:lstStyle/>
          <a:p>
            <a:r>
              <a:rPr lang="en-US" dirty="0"/>
              <a:t>The most difficult work of programmers, and also the most rewarding, is </a:t>
            </a:r>
            <a:r>
              <a:rPr lang="en-US" dirty="0" smtClean="0"/>
              <a:t>not writing </a:t>
            </a:r>
            <a:r>
              <a:rPr lang="en-US" dirty="0"/>
              <a:t>programs but rather </a:t>
            </a:r>
            <a:r>
              <a:rPr lang="en-US" i="1" dirty="0"/>
              <a:t>designing abstractions</a:t>
            </a:r>
            <a:r>
              <a:rPr lang="en-US" dirty="0"/>
              <a:t>. </a:t>
            </a:r>
            <a:endParaRPr lang="en-US" dirty="0" smtClean="0"/>
          </a:p>
          <a:p>
            <a:r>
              <a:rPr lang="en-US" dirty="0" smtClean="0"/>
              <a:t>Programming </a:t>
            </a:r>
            <a:r>
              <a:rPr lang="en-US" dirty="0"/>
              <a:t>a computer </a:t>
            </a:r>
            <a:r>
              <a:rPr lang="en-US" dirty="0" smtClean="0"/>
              <a:t>is primarily </a:t>
            </a:r>
            <a:r>
              <a:rPr lang="en-US" dirty="0"/>
              <a:t>designing and using abstractions to achieve new goals. </a:t>
            </a:r>
            <a:endParaRPr lang="en-US" dirty="0" smtClean="0"/>
          </a:p>
          <a:p>
            <a:pPr lvl="1"/>
            <a:r>
              <a:rPr lang="en-US" dirty="0" smtClean="0"/>
              <a:t>Usually the same </a:t>
            </a:r>
            <a:r>
              <a:rPr lang="en-US" dirty="0"/>
              <a:t>abstraction can be used to solve many different problems. </a:t>
            </a:r>
            <a:endParaRPr lang="en-US" dirty="0" smtClean="0"/>
          </a:p>
          <a:p>
            <a:pPr lvl="2"/>
            <a:r>
              <a:rPr lang="en-US" sz="2500" dirty="0" smtClean="0"/>
              <a:t>This versatility is </a:t>
            </a:r>
            <a:r>
              <a:rPr lang="en-US" sz="2500" dirty="0"/>
              <a:t>one of the key properties of abstractions</a:t>
            </a:r>
            <a:r>
              <a:rPr lang="en-US" sz="2500" dirty="0" smtClean="0"/>
              <a:t>.</a:t>
            </a:r>
          </a:p>
          <a:p>
            <a:pPr lvl="2"/>
            <a:r>
              <a:rPr lang="en-US" sz="2500" dirty="0"/>
              <a:t>Designing abstractions is not always easy.</a:t>
            </a:r>
            <a:endParaRPr lang="en-US" sz="2500" dirty="0" smtClean="0"/>
          </a:p>
          <a:p>
            <a:pPr lvl="1"/>
            <a:r>
              <a:rPr lang="en-US" dirty="0" smtClean="0"/>
              <a:t>Modern computers </a:t>
            </a:r>
            <a:r>
              <a:rPr lang="en-US" dirty="0"/>
              <a:t>contain an enormous number </a:t>
            </a:r>
            <a:r>
              <a:rPr lang="en-US" dirty="0" smtClean="0"/>
              <a:t>of abstractions</a:t>
            </a:r>
            <a:r>
              <a:rPr lang="en-US" dirty="0"/>
              <a:t>, working together in a highly organized manner.</a:t>
            </a:r>
            <a:endParaRPr lang="en-US" dirty="0" smtClean="0"/>
          </a:p>
          <a:p>
            <a:r>
              <a:rPr lang="en-US" dirty="0"/>
              <a:t>Abstractions can be classified into a hierarchy depending on how </a:t>
            </a:r>
            <a:r>
              <a:rPr lang="en-US" dirty="0" smtClean="0"/>
              <a:t>specialized they are.</a:t>
            </a:r>
          </a:p>
          <a:p>
            <a:pPr lvl="1"/>
            <a:r>
              <a:rPr lang="en-US" dirty="0" smtClean="0"/>
              <a:t>Example: ‘pencil’ </a:t>
            </a:r>
            <a:r>
              <a:rPr lang="en-US" dirty="0"/>
              <a:t>is more specialized than </a:t>
            </a:r>
            <a:r>
              <a:rPr lang="en-US" dirty="0" smtClean="0"/>
              <a:t>‘writing instrument’, but both </a:t>
            </a:r>
            <a:r>
              <a:rPr lang="en-US" dirty="0"/>
              <a:t>are </a:t>
            </a:r>
            <a:r>
              <a:rPr lang="en-US" dirty="0" smtClean="0"/>
              <a:t>abstractions.</a:t>
            </a:r>
            <a:endParaRPr lang="en-US" dirty="0"/>
          </a:p>
        </p:txBody>
      </p:sp>
    </p:spTree>
    <p:extLst>
      <p:ext uri="{BB962C8B-B14F-4D97-AF65-F5344CB8AC3E}">
        <p14:creationId xmlns:p14="http://schemas.microsoft.com/office/powerpoint/2010/main" val="2079736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paradigms</a:t>
            </a:r>
            <a:endParaRPr lang="en-US" dirty="0"/>
          </a:p>
        </p:txBody>
      </p:sp>
      <p:sp>
        <p:nvSpPr>
          <p:cNvPr id="3" name="Content Placeholder 2"/>
          <p:cNvSpPr>
            <a:spLocks noGrp="1"/>
          </p:cNvSpPr>
          <p:nvPr>
            <p:ph idx="1"/>
          </p:nvPr>
        </p:nvSpPr>
        <p:spPr>
          <a:xfrm>
            <a:off x="908662" y="1143000"/>
            <a:ext cx="10900750" cy="5562600"/>
          </a:xfrm>
        </p:spPr>
        <p:txBody>
          <a:bodyPr>
            <a:normAutofit lnSpcReduction="10000"/>
          </a:bodyPr>
          <a:lstStyle/>
          <a:p>
            <a:r>
              <a:rPr lang="en-US" b="1" i="1" dirty="0" smtClean="0"/>
              <a:t>Paradigm</a:t>
            </a:r>
            <a:r>
              <a:rPr lang="en-US" dirty="0" smtClean="0"/>
              <a:t> </a:t>
            </a:r>
            <a:r>
              <a:rPr lang="en-US" dirty="0"/>
              <a:t>(a Greek word meaning example) is commonly used to refer to a category of entities that share a common characteristic. </a:t>
            </a:r>
          </a:p>
          <a:p>
            <a:r>
              <a:rPr lang="en-US" dirty="0" smtClean="0"/>
              <a:t>Computer science distinguish three </a:t>
            </a:r>
            <a:r>
              <a:rPr lang="en-US" dirty="0"/>
              <a:t>different kinds of </a:t>
            </a:r>
            <a:r>
              <a:rPr lang="en-US" b="1" i="1" dirty="0" smtClean="0"/>
              <a:t>software paradigms</a:t>
            </a:r>
            <a:r>
              <a:rPr lang="en-US" dirty="0" smtClean="0"/>
              <a:t>:</a:t>
            </a:r>
          </a:p>
          <a:p>
            <a:pPr lvl="1"/>
            <a:r>
              <a:rPr lang="en-US" dirty="0" smtClean="0"/>
              <a:t>Programming Paradigm: </a:t>
            </a:r>
          </a:p>
          <a:p>
            <a:pPr lvl="2"/>
            <a:r>
              <a:rPr lang="en-US" dirty="0" smtClean="0"/>
              <a:t>It</a:t>
            </a:r>
            <a:r>
              <a:rPr lang="en-US" b="1" dirty="0" smtClean="0"/>
              <a:t> </a:t>
            </a:r>
            <a:r>
              <a:rPr lang="en-US" dirty="0"/>
              <a:t>is a model of how programmers </a:t>
            </a:r>
            <a:r>
              <a:rPr lang="en-US" dirty="0" smtClean="0"/>
              <a:t>communicate </a:t>
            </a:r>
            <a:r>
              <a:rPr lang="en-US" dirty="0"/>
              <a:t>an calculation to computers </a:t>
            </a:r>
          </a:p>
          <a:p>
            <a:pPr lvl="1"/>
            <a:r>
              <a:rPr lang="en-US" dirty="0" smtClean="0"/>
              <a:t>Software </a:t>
            </a:r>
            <a:r>
              <a:rPr lang="en-US" dirty="0"/>
              <a:t>Design </a:t>
            </a:r>
            <a:r>
              <a:rPr lang="en-US" dirty="0" smtClean="0"/>
              <a:t>Paradigm: </a:t>
            </a:r>
          </a:p>
          <a:p>
            <a:pPr lvl="2"/>
            <a:r>
              <a:rPr lang="en-US" dirty="0" smtClean="0"/>
              <a:t>It is </a:t>
            </a:r>
            <a:r>
              <a:rPr lang="en-US" dirty="0"/>
              <a:t>a model for implementing a group of applications sharing common properties </a:t>
            </a:r>
          </a:p>
          <a:p>
            <a:pPr lvl="1"/>
            <a:r>
              <a:rPr lang="en-US" dirty="0" smtClean="0"/>
              <a:t>Software </a:t>
            </a:r>
            <a:r>
              <a:rPr lang="en-US" dirty="0"/>
              <a:t>Development </a:t>
            </a:r>
            <a:r>
              <a:rPr lang="en-US" dirty="0" smtClean="0"/>
              <a:t>Paradigm: </a:t>
            </a:r>
          </a:p>
          <a:p>
            <a:pPr lvl="2"/>
            <a:r>
              <a:rPr lang="en-US" dirty="0" smtClean="0"/>
              <a:t>It </a:t>
            </a:r>
            <a:r>
              <a:rPr lang="en-US" dirty="0"/>
              <a:t>is often referred to as Software Engineering, may be seen as a management model for implementing big software projects using engineering principles. </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7612" y="3228975"/>
            <a:ext cx="6600623"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2195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hidden"/>
                                      </p:to>
                                    </p:set>
                                  </p:childTnLst>
                                </p:cTn>
                              </p:par>
                              <p:par>
                                <p:cTn id="17" presetID="22" presetClass="entr" presetSubtype="2"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ipe(right)">
                                      <p:cBhvr>
                                        <p:cTn id="1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65212" y="177800"/>
            <a:ext cx="10311025" cy="724915"/>
          </a:xfrm>
          <a:prstGeom prst="rect">
            <a:avLst/>
          </a:prstGeom>
        </p:spPr>
        <p:txBody>
          <a:bodyPr/>
          <a:lstStyle/>
          <a:p>
            <a:r>
              <a:rPr lang="en-US" smtClean="0"/>
              <a:t>Programming paradigm</a:t>
            </a:r>
            <a:endParaRPr lang="en-US" dirty="0"/>
          </a:p>
        </p:txBody>
      </p:sp>
      <p:sp>
        <p:nvSpPr>
          <p:cNvPr id="3" name="Content Placeholder 2"/>
          <p:cNvSpPr>
            <a:spLocks noGrp="1"/>
          </p:cNvSpPr>
          <p:nvPr>
            <p:ph idx="1"/>
          </p:nvPr>
        </p:nvSpPr>
        <p:spPr/>
        <p:txBody>
          <a:bodyPr>
            <a:normAutofit/>
          </a:bodyPr>
          <a:lstStyle/>
          <a:p>
            <a:r>
              <a:rPr lang="en-US" dirty="0" smtClean="0"/>
              <a:t>Programming paradigm</a:t>
            </a:r>
            <a:r>
              <a:rPr lang="en-US" dirty="0" smtClean="0">
                <a:solidFill>
                  <a:schemeClr val="tx2"/>
                </a:solidFill>
              </a:rPr>
              <a:t> is </a:t>
            </a:r>
            <a:r>
              <a:rPr lang="en-US" dirty="0">
                <a:solidFill>
                  <a:schemeClr val="tx2"/>
                </a:solidFill>
              </a:rPr>
              <a:t>a fundamental style of computer programming. </a:t>
            </a:r>
          </a:p>
          <a:p>
            <a:pPr lvl="1"/>
            <a:r>
              <a:rPr lang="en-US" dirty="0">
                <a:solidFill>
                  <a:schemeClr val="tx2"/>
                </a:solidFill>
              </a:rPr>
              <a:t>Compare with a software development methodology, which is a style of solving specific software engineering problems</a:t>
            </a:r>
            <a:r>
              <a:rPr lang="en-US" dirty="0" smtClean="0">
                <a:solidFill>
                  <a:schemeClr val="tx2"/>
                </a:solidFill>
              </a:rPr>
              <a:t>.</a:t>
            </a:r>
          </a:p>
          <a:p>
            <a:r>
              <a:rPr lang="en-US" dirty="0"/>
              <a:t>Programming paradigm</a:t>
            </a:r>
            <a:r>
              <a:rPr lang="en-US" dirty="0" smtClean="0"/>
              <a:t> </a:t>
            </a:r>
            <a:r>
              <a:rPr lang="en-US" dirty="0"/>
              <a:t>is a model for a class of </a:t>
            </a:r>
            <a:r>
              <a:rPr lang="en-US" i="1" dirty="0"/>
              <a:t>programming languages </a:t>
            </a:r>
            <a:r>
              <a:rPr lang="en-US" dirty="0"/>
              <a:t>that share a set of common characteristics. </a:t>
            </a:r>
          </a:p>
          <a:p>
            <a:pPr lvl="1"/>
            <a:r>
              <a:rPr lang="en-US" dirty="0"/>
              <a:t>Some languages are designed to support one particular paradigm </a:t>
            </a:r>
          </a:p>
          <a:p>
            <a:pPr lvl="2"/>
            <a:r>
              <a:rPr lang="en-US" dirty="0"/>
              <a:t>Smalltalk supports object-oriented programming</a:t>
            </a:r>
          </a:p>
          <a:p>
            <a:pPr lvl="2"/>
            <a:r>
              <a:rPr lang="en-US" dirty="0"/>
              <a:t>Haskell supports functional programming</a:t>
            </a:r>
          </a:p>
          <a:p>
            <a:pPr lvl="1"/>
            <a:r>
              <a:rPr lang="en-US" dirty="0"/>
              <a:t>Other programming languages support multiple paradigms </a:t>
            </a:r>
          </a:p>
          <a:p>
            <a:pPr lvl="2"/>
            <a:r>
              <a:rPr lang="en-US" dirty="0"/>
              <a:t>Object Pascal, C++, C#, Visual Basic, Common Lisp, Scheme, Perl, Python, Ruby, Oz and F#. </a:t>
            </a:r>
          </a:p>
        </p:txBody>
      </p:sp>
    </p:spTree>
    <p:extLst>
      <p:ext uri="{BB962C8B-B14F-4D97-AF65-F5344CB8AC3E}">
        <p14:creationId xmlns:p14="http://schemas.microsoft.com/office/powerpoint/2010/main" val="1253786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65212" y="177800"/>
            <a:ext cx="10311025" cy="724915"/>
          </a:xfrm>
          <a:prstGeom prst="rect">
            <a:avLst/>
          </a:prstGeom>
        </p:spPr>
        <p:txBody>
          <a:bodyPr/>
          <a:lstStyle/>
          <a:p>
            <a:r>
              <a:rPr lang="en-US" dirty="0" smtClean="0"/>
              <a:t>Programming paradigms</a:t>
            </a:r>
            <a:endParaRPr lang="en-US" dirty="0"/>
          </a:p>
        </p:txBody>
      </p:sp>
      <p:sp>
        <p:nvSpPr>
          <p:cNvPr id="3" name="Content Placeholder 2"/>
          <p:cNvSpPr>
            <a:spLocks noGrp="1"/>
          </p:cNvSpPr>
          <p:nvPr>
            <p:ph idx="1"/>
          </p:nvPr>
        </p:nvSpPr>
        <p:spPr/>
        <p:txBody>
          <a:bodyPr>
            <a:normAutofit/>
          </a:bodyPr>
          <a:lstStyle/>
          <a:p>
            <a:r>
              <a:rPr lang="en-US" dirty="0" smtClean="0"/>
              <a:t>Different </a:t>
            </a:r>
            <a:r>
              <a:rPr lang="en-US" dirty="0"/>
              <a:t>methodologies are more suitable for solving certain kinds of problems or applications domains. </a:t>
            </a:r>
          </a:p>
          <a:p>
            <a:pPr lvl="1"/>
            <a:r>
              <a:rPr lang="en-US" dirty="0"/>
              <a:t>Same for programming languages and paradigms. </a:t>
            </a:r>
            <a:endParaRPr lang="en-US" dirty="0" smtClean="0"/>
          </a:p>
          <a:p>
            <a:pPr lvl="1"/>
            <a:r>
              <a:rPr lang="en-US" dirty="0" err="1" smtClean="0"/>
              <a:t>Multiparadigm</a:t>
            </a:r>
            <a:r>
              <a:rPr lang="en-US" dirty="0" smtClean="0"/>
              <a:t> </a:t>
            </a:r>
            <a:r>
              <a:rPr lang="en-US" dirty="0"/>
              <a:t>languages </a:t>
            </a:r>
            <a:r>
              <a:rPr lang="en-US" dirty="0" smtClean="0"/>
              <a:t>allow </a:t>
            </a:r>
            <a:r>
              <a:rPr lang="en-US" dirty="0"/>
              <a:t>programmers to use the best tool for a job, admitting that no one paradigm solves all problems in the easiest or most efficient way. </a:t>
            </a:r>
          </a:p>
          <a:p>
            <a:r>
              <a:rPr lang="en-US" dirty="0"/>
              <a:t>Programming paradigms differ in:</a:t>
            </a:r>
          </a:p>
          <a:p>
            <a:pPr lvl="1"/>
            <a:r>
              <a:rPr lang="en-US" dirty="0"/>
              <a:t>the concepts and </a:t>
            </a:r>
            <a:r>
              <a:rPr lang="en-US" dirty="0" smtClean="0"/>
              <a:t>the abstractions </a:t>
            </a:r>
            <a:r>
              <a:rPr lang="en-US" dirty="0"/>
              <a:t>used to represent the elements of a program (such as objects, functions, variables, constraints, etc.)</a:t>
            </a:r>
          </a:p>
          <a:p>
            <a:pPr lvl="1"/>
            <a:r>
              <a:rPr lang="en-US" dirty="0"/>
              <a:t>the steps that compose a computation (assignation, evaluation, data flow, control flow, etc.). </a:t>
            </a:r>
          </a:p>
          <a:p>
            <a:endParaRPr lang="en-US" dirty="0"/>
          </a:p>
        </p:txBody>
      </p:sp>
    </p:spTree>
    <p:extLst>
      <p:ext uri="{BB962C8B-B14F-4D97-AF65-F5344CB8AC3E}">
        <p14:creationId xmlns:p14="http://schemas.microsoft.com/office/powerpoint/2010/main" val="25222018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08662" y="1143000"/>
            <a:ext cx="10900750" cy="5562600"/>
          </a:xfrm>
        </p:spPr>
        <p:txBody>
          <a:bodyPr>
            <a:normAutofit fontScale="92500" lnSpcReduction="20000"/>
          </a:bodyPr>
          <a:lstStyle/>
          <a:p>
            <a:r>
              <a:rPr lang="en-US" dirty="0" smtClean="0"/>
              <a:t>There </a:t>
            </a:r>
            <a:r>
              <a:rPr lang="en-US" dirty="0"/>
              <a:t>are just four major programming language paradigms: </a:t>
            </a:r>
          </a:p>
          <a:p>
            <a:pPr lvl="1"/>
            <a:r>
              <a:rPr lang="en-US" dirty="0" smtClean="0"/>
              <a:t>Imperative </a:t>
            </a:r>
            <a:r>
              <a:rPr lang="en-US" dirty="0"/>
              <a:t>(Procedural) </a:t>
            </a:r>
            <a:r>
              <a:rPr lang="en-US" dirty="0" smtClean="0"/>
              <a:t>Paradigm</a:t>
            </a:r>
            <a:endParaRPr lang="en-US" dirty="0"/>
          </a:p>
          <a:p>
            <a:pPr lvl="1"/>
            <a:r>
              <a:rPr lang="en-US" dirty="0" smtClean="0"/>
              <a:t>Object-Oriented (</a:t>
            </a:r>
            <a:r>
              <a:rPr lang="en-US" dirty="0" err="1" smtClean="0"/>
              <a:t>OO</a:t>
            </a:r>
            <a:r>
              <a:rPr lang="en-US" dirty="0" smtClean="0"/>
              <a:t>) Paradigm</a:t>
            </a:r>
            <a:endParaRPr lang="en-US" dirty="0"/>
          </a:p>
          <a:p>
            <a:pPr lvl="1"/>
            <a:r>
              <a:rPr lang="en-US" dirty="0" smtClean="0"/>
              <a:t>Logic Paradigm</a:t>
            </a:r>
            <a:endParaRPr lang="en-US" dirty="0"/>
          </a:p>
          <a:p>
            <a:pPr lvl="1"/>
            <a:r>
              <a:rPr lang="en-US" dirty="0" smtClean="0"/>
              <a:t>Functional Paradigm</a:t>
            </a:r>
          </a:p>
          <a:p>
            <a:r>
              <a:rPr lang="en-US" dirty="0"/>
              <a:t>Examples: </a:t>
            </a:r>
          </a:p>
          <a:p>
            <a:pPr lvl="1"/>
            <a:r>
              <a:rPr lang="en-US" dirty="0"/>
              <a:t>Imperative paradigm: </a:t>
            </a:r>
            <a:r>
              <a:rPr lang="en-US" dirty="0" err="1"/>
              <a:t>Algol</a:t>
            </a:r>
            <a:r>
              <a:rPr lang="en-US" dirty="0"/>
              <a:t>, Pascal, C, Ada;</a:t>
            </a:r>
          </a:p>
          <a:p>
            <a:pPr lvl="1"/>
            <a:r>
              <a:rPr lang="en-US" dirty="0"/>
              <a:t>Functional paradigm: Lisp, </a:t>
            </a:r>
            <a:r>
              <a:rPr lang="en-US" dirty="0" err="1"/>
              <a:t>Refal</a:t>
            </a:r>
            <a:r>
              <a:rPr lang="en-US" dirty="0"/>
              <a:t>, Planner, Scheme;</a:t>
            </a:r>
          </a:p>
          <a:p>
            <a:pPr lvl="1"/>
            <a:r>
              <a:rPr lang="en-US" dirty="0"/>
              <a:t>Logic paradigm: Prolog;</a:t>
            </a:r>
          </a:p>
          <a:p>
            <a:pPr lvl="1"/>
            <a:r>
              <a:rPr lang="en-US" dirty="0"/>
              <a:t>Object-oriented paradigm: Smalltalk, Eiffel.</a:t>
            </a:r>
          </a:p>
          <a:p>
            <a:r>
              <a:rPr lang="en-US" dirty="0" smtClean="0"/>
              <a:t>Markup - new major paradigm</a:t>
            </a:r>
          </a:p>
          <a:p>
            <a:pPr lvl="1"/>
            <a:r>
              <a:rPr lang="en-US" dirty="0"/>
              <a:t>not a </a:t>
            </a:r>
            <a:r>
              <a:rPr lang="en-US" dirty="0" smtClean="0"/>
              <a:t>programming, </a:t>
            </a:r>
            <a:r>
              <a:rPr lang="en-US" dirty="0"/>
              <a:t>but used to specify the layout </a:t>
            </a:r>
            <a:r>
              <a:rPr lang="en-US" dirty="0" smtClean="0"/>
              <a:t>of information </a:t>
            </a:r>
            <a:r>
              <a:rPr lang="en-US" dirty="0"/>
              <a:t>in Web </a:t>
            </a:r>
            <a:r>
              <a:rPr lang="en-US" dirty="0" smtClean="0"/>
              <a:t>documents</a:t>
            </a:r>
          </a:p>
          <a:p>
            <a:pPr lvl="1"/>
            <a:r>
              <a:rPr lang="en-US" dirty="0"/>
              <a:t>Examples: </a:t>
            </a:r>
            <a:r>
              <a:rPr lang="en-US" dirty="0" err="1"/>
              <a:t>XHTML</a:t>
            </a:r>
            <a:r>
              <a:rPr lang="en-US" dirty="0"/>
              <a:t>, </a:t>
            </a:r>
            <a:r>
              <a:rPr lang="en-US" dirty="0" smtClean="0"/>
              <a:t>XML</a:t>
            </a:r>
          </a:p>
        </p:txBody>
      </p:sp>
      <p:sp>
        <p:nvSpPr>
          <p:cNvPr id="3" name="Title 2"/>
          <p:cNvSpPr>
            <a:spLocks noGrp="1"/>
          </p:cNvSpPr>
          <p:nvPr>
            <p:ph type="title"/>
          </p:nvPr>
        </p:nvSpPr>
        <p:spPr/>
        <p:txBody>
          <a:bodyPr/>
          <a:lstStyle/>
          <a:p>
            <a:r>
              <a:rPr lang="en-US" dirty="0" smtClean="0"/>
              <a:t>Programming paradigms</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0812" y="41493"/>
            <a:ext cx="7848600" cy="6816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4166735027"/>
              </p:ext>
            </p:extLst>
          </p:nvPr>
        </p:nvGraphicFramePr>
        <p:xfrm>
          <a:off x="4646612" y="3581399"/>
          <a:ext cx="6995160" cy="3051987"/>
        </p:xfrm>
        <a:graphic>
          <a:graphicData uri="http://schemas.openxmlformats.org/drawingml/2006/table">
            <a:tbl>
              <a:tblPr firstRow="1" firstCol="1" bandRow="1">
                <a:tableStyleId>{5C22544A-7EE6-4342-B048-85BDC9FD1C3A}</a:tableStyleId>
              </a:tblPr>
              <a:tblGrid>
                <a:gridCol w="1196540"/>
                <a:gridCol w="1446367"/>
                <a:gridCol w="1512112"/>
                <a:gridCol w="1440524"/>
                <a:gridCol w="1399617"/>
              </a:tblGrid>
              <a:tr h="431667">
                <a:tc>
                  <a:txBody>
                    <a:bodyPr/>
                    <a:lstStyle/>
                    <a:p>
                      <a:pPr marL="0" marR="0" algn="ctr">
                        <a:lnSpc>
                          <a:spcPct val="115000"/>
                        </a:lnSpc>
                        <a:spcBef>
                          <a:spcPts val="0"/>
                        </a:spcBef>
                        <a:spcAft>
                          <a:spcPts val="0"/>
                        </a:spcAft>
                      </a:pPr>
                      <a:r>
                        <a:rPr lang="en-US" sz="1100" dirty="0">
                          <a:effectLst/>
                        </a:rPr>
                        <a:t>Paradigm</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Key concept</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Program</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Program execution</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Result</a:t>
                      </a:r>
                      <a:endParaRPr lang="en-US" sz="1100" dirty="0">
                        <a:effectLst/>
                        <a:latin typeface="Calibri"/>
                        <a:ea typeface="Calibri"/>
                        <a:cs typeface="Times New Roman"/>
                      </a:endParaRPr>
                    </a:p>
                  </a:txBody>
                  <a:tcPr marL="68580" marR="68580" marT="0" marB="0" anchor="ctr"/>
                </a:tc>
              </a:tr>
              <a:tr h="655080">
                <a:tc>
                  <a:txBody>
                    <a:bodyPr/>
                    <a:lstStyle/>
                    <a:p>
                      <a:pPr marL="0" marR="0" algn="ctr">
                        <a:lnSpc>
                          <a:spcPct val="115000"/>
                        </a:lnSpc>
                        <a:spcBef>
                          <a:spcPts val="0"/>
                        </a:spcBef>
                        <a:spcAft>
                          <a:spcPts val="0"/>
                        </a:spcAft>
                      </a:pPr>
                      <a:r>
                        <a:rPr lang="en-US" sz="1100">
                          <a:effectLst/>
                        </a:rPr>
                        <a:t>Imperative</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Command (instruction)</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Sequence of commands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Execution of commands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Final state of computer memory</a:t>
                      </a:r>
                      <a:endParaRPr lang="en-US" sz="1100">
                        <a:effectLst/>
                        <a:latin typeface="Calibri"/>
                        <a:ea typeface="Calibri"/>
                        <a:cs typeface="Times New Roman"/>
                      </a:endParaRPr>
                    </a:p>
                  </a:txBody>
                  <a:tcPr marL="68580" marR="68580" marT="0" marB="0" anchor="ctr"/>
                </a:tc>
              </a:tr>
              <a:tr h="431667">
                <a:tc>
                  <a:txBody>
                    <a:bodyPr/>
                    <a:lstStyle/>
                    <a:p>
                      <a:pPr marL="0" marR="0" algn="ctr">
                        <a:lnSpc>
                          <a:spcPct val="115000"/>
                        </a:lnSpc>
                        <a:spcBef>
                          <a:spcPts val="0"/>
                        </a:spcBef>
                        <a:spcAft>
                          <a:spcPts val="0"/>
                        </a:spcAft>
                      </a:pPr>
                      <a:r>
                        <a:rPr lang="en-US" sz="1100">
                          <a:effectLst/>
                        </a:rPr>
                        <a:t>Functional</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Function</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Collection of functions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Evaluation of functions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Value of the main function</a:t>
                      </a:r>
                      <a:endParaRPr lang="en-US" sz="1100">
                        <a:effectLst/>
                        <a:latin typeface="Calibri"/>
                        <a:ea typeface="Calibri"/>
                        <a:cs typeface="Times New Roman"/>
                      </a:endParaRPr>
                    </a:p>
                  </a:txBody>
                  <a:tcPr marL="68580" marR="68580" marT="0" marB="0" anchor="ctr"/>
                </a:tc>
              </a:tr>
              <a:tr h="655080">
                <a:tc>
                  <a:txBody>
                    <a:bodyPr/>
                    <a:lstStyle/>
                    <a:p>
                      <a:pPr marL="0" marR="0" algn="ctr">
                        <a:lnSpc>
                          <a:spcPct val="115000"/>
                        </a:lnSpc>
                        <a:spcBef>
                          <a:spcPts val="0"/>
                        </a:spcBef>
                        <a:spcAft>
                          <a:spcPts val="0"/>
                        </a:spcAft>
                      </a:pPr>
                      <a:r>
                        <a:rPr lang="en-US" sz="1100" dirty="0">
                          <a:effectLst/>
                        </a:rPr>
                        <a:t>Logic</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Predicate</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Logic formulas: axioms and a theorem</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Logic proving of the theorem</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Failure or Success of proving</a:t>
                      </a:r>
                      <a:endParaRPr lang="en-US" sz="1100">
                        <a:effectLst/>
                        <a:latin typeface="Calibri"/>
                        <a:ea typeface="Calibri"/>
                        <a:cs typeface="Times New Roman"/>
                      </a:endParaRPr>
                    </a:p>
                  </a:txBody>
                  <a:tcPr marL="68580" marR="68580" marT="0" marB="0" anchor="ctr"/>
                </a:tc>
              </a:tr>
              <a:tr h="878493">
                <a:tc>
                  <a:txBody>
                    <a:bodyPr/>
                    <a:lstStyle/>
                    <a:p>
                      <a:pPr marL="0" marR="0" algn="ctr">
                        <a:lnSpc>
                          <a:spcPct val="115000"/>
                        </a:lnSpc>
                        <a:spcBef>
                          <a:spcPts val="0"/>
                        </a:spcBef>
                        <a:spcAft>
                          <a:spcPts val="0"/>
                        </a:spcAft>
                      </a:pPr>
                      <a:r>
                        <a:rPr lang="en-US" sz="1100">
                          <a:effectLst/>
                        </a:rPr>
                        <a:t>Object-oriented</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Object</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Collection of classes of objects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a:effectLst/>
                        </a:rPr>
                        <a:t>Exchange of messages between the objects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Final state of the objects’ states</a:t>
                      </a:r>
                      <a:endParaRPr lang="en-US"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660478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050"/>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22" presetClass="entr" presetSubtype="8"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5"/>
                                        </p:tgtEl>
                                        <p:attrNameLst>
                                          <p:attrName>style.visibility</p:attrName>
                                        </p:attrNameLst>
                                      </p:cBhvr>
                                      <p:to>
                                        <p:strVal val="hidden"/>
                                      </p:to>
                                    </p:set>
                                  </p:childTnLst>
                                </p:cTn>
                              </p:par>
                              <p:par>
                                <p:cTn id="24" presetID="1"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a:t>
            </a:r>
            <a:r>
              <a:rPr lang="en-US" dirty="0" smtClean="0"/>
              <a:t>paradigms</a:t>
            </a:r>
            <a:endParaRPr lang="en-US" dirty="0"/>
          </a:p>
        </p:txBody>
      </p:sp>
      <p:sp>
        <p:nvSpPr>
          <p:cNvPr id="3" name="Content Placeholder 2"/>
          <p:cNvSpPr>
            <a:spLocks noGrp="1"/>
          </p:cNvSpPr>
          <p:nvPr>
            <p:ph idx="1"/>
          </p:nvPr>
        </p:nvSpPr>
        <p:spPr/>
        <p:txBody>
          <a:bodyPr/>
          <a:lstStyle/>
          <a:p>
            <a:r>
              <a:rPr lang="en-US" dirty="0"/>
              <a:t>Imperative</a:t>
            </a:r>
          </a:p>
          <a:p>
            <a:pPr lvl="1"/>
            <a:r>
              <a:rPr lang="en-US" dirty="0" smtClean="0"/>
              <a:t>Von </a:t>
            </a:r>
            <a:r>
              <a:rPr lang="en-US" dirty="0"/>
              <a:t>Neumann </a:t>
            </a:r>
            <a:r>
              <a:rPr lang="en-US" dirty="0" smtClean="0"/>
              <a:t>- Fortran</a:t>
            </a:r>
            <a:r>
              <a:rPr lang="en-US" dirty="0"/>
              <a:t>, Pascal, Basic, </a:t>
            </a:r>
            <a:r>
              <a:rPr lang="en-US" dirty="0" smtClean="0"/>
              <a:t>C</a:t>
            </a:r>
            <a:endParaRPr lang="en-US" dirty="0"/>
          </a:p>
          <a:p>
            <a:pPr lvl="1"/>
            <a:r>
              <a:rPr lang="en-US" dirty="0" smtClean="0"/>
              <a:t>Scripting </a:t>
            </a:r>
            <a:r>
              <a:rPr lang="en-US" dirty="0"/>
              <a:t> </a:t>
            </a:r>
            <a:r>
              <a:rPr lang="en-US" dirty="0" smtClean="0"/>
              <a:t>- Perl</a:t>
            </a:r>
            <a:r>
              <a:rPr lang="en-US" dirty="0"/>
              <a:t>, Python, JavaScript, </a:t>
            </a:r>
            <a:r>
              <a:rPr lang="en-US" dirty="0" err="1" smtClean="0"/>
              <a:t>PHP</a:t>
            </a:r>
            <a:endParaRPr lang="en-US" dirty="0"/>
          </a:p>
          <a:p>
            <a:pPr lvl="1"/>
            <a:r>
              <a:rPr lang="en-US" dirty="0" smtClean="0"/>
              <a:t>Object-oriented - Smalltalk</a:t>
            </a:r>
            <a:r>
              <a:rPr lang="en-US" dirty="0"/>
              <a:t>, Eiffel, C</a:t>
            </a:r>
            <a:r>
              <a:rPr lang="en-US" dirty="0" smtClean="0"/>
              <a:t>++</a:t>
            </a:r>
            <a:endParaRPr lang="en-US" dirty="0"/>
          </a:p>
          <a:p>
            <a:r>
              <a:rPr lang="en-US" dirty="0" smtClean="0"/>
              <a:t>Declarative</a:t>
            </a:r>
            <a:endParaRPr lang="en-US" dirty="0"/>
          </a:p>
          <a:p>
            <a:pPr lvl="1"/>
            <a:r>
              <a:rPr lang="en-US" dirty="0" smtClean="0"/>
              <a:t>Functional - Scheme</a:t>
            </a:r>
            <a:r>
              <a:rPr lang="en-US" dirty="0"/>
              <a:t>, ML, pure Lisp, </a:t>
            </a:r>
            <a:r>
              <a:rPr lang="en-US" dirty="0" smtClean="0"/>
              <a:t>FP</a:t>
            </a:r>
            <a:endParaRPr lang="en-US" dirty="0"/>
          </a:p>
          <a:p>
            <a:pPr lvl="1"/>
            <a:r>
              <a:rPr lang="en-US" dirty="0" smtClean="0"/>
              <a:t>Logic</a:t>
            </a:r>
            <a:r>
              <a:rPr lang="en-US" dirty="0"/>
              <a:t>, constraint-based </a:t>
            </a:r>
            <a:r>
              <a:rPr lang="en-US" dirty="0" smtClean="0"/>
              <a:t>- Prolog</a:t>
            </a:r>
            <a:r>
              <a:rPr lang="en-US" dirty="0"/>
              <a:t>, VisiCalc, </a:t>
            </a:r>
            <a:r>
              <a:rPr lang="en-US" dirty="0" smtClean="0"/>
              <a:t>RPG</a:t>
            </a:r>
            <a:endParaRPr lang="en-US" dirty="0"/>
          </a:p>
        </p:txBody>
      </p:sp>
    </p:spTree>
    <p:extLst>
      <p:ext uri="{BB962C8B-B14F-4D97-AF65-F5344CB8AC3E}">
        <p14:creationId xmlns:p14="http://schemas.microsoft.com/office/powerpoint/2010/main" val="21706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a:t>
            </a:r>
            <a:r>
              <a:rPr lang="en-US" dirty="0" smtClean="0"/>
              <a:t>paradigms: Alternatives</a:t>
            </a:r>
            <a:endParaRPr lang="en-US" dirty="0"/>
          </a:p>
        </p:txBody>
      </p:sp>
      <p:sp>
        <p:nvSpPr>
          <p:cNvPr id="3" name="Content Placeholder 2"/>
          <p:cNvSpPr>
            <a:spLocks noGrp="1"/>
          </p:cNvSpPr>
          <p:nvPr>
            <p:ph idx="1"/>
          </p:nvPr>
        </p:nvSpPr>
        <p:spPr/>
        <p:txBody>
          <a:bodyPr>
            <a:normAutofit/>
          </a:bodyPr>
          <a:lstStyle/>
          <a:p>
            <a:r>
              <a:rPr lang="en-US" dirty="0" smtClean="0"/>
              <a:t>Imperative</a:t>
            </a:r>
            <a:endParaRPr lang="en-US" dirty="0"/>
          </a:p>
          <a:p>
            <a:pPr lvl="1"/>
            <a:r>
              <a:rPr lang="en-US" dirty="0" smtClean="0"/>
              <a:t>Procedural - C</a:t>
            </a:r>
            <a:endParaRPr lang="en-US" dirty="0"/>
          </a:p>
          <a:p>
            <a:pPr lvl="2"/>
            <a:r>
              <a:rPr lang="en-US" dirty="0" smtClean="0"/>
              <a:t>Block-Structured - Pascal</a:t>
            </a:r>
            <a:r>
              <a:rPr lang="en-US" dirty="0"/>
              <a:t>, </a:t>
            </a:r>
            <a:r>
              <a:rPr lang="en-US" dirty="0" smtClean="0"/>
              <a:t>Ada</a:t>
            </a:r>
            <a:endParaRPr lang="en-US" dirty="0"/>
          </a:p>
          <a:p>
            <a:pPr lvl="1"/>
            <a:r>
              <a:rPr lang="en-US" dirty="0" smtClean="0"/>
              <a:t>Object-based - Ada</a:t>
            </a:r>
            <a:endParaRPr lang="en-US" dirty="0"/>
          </a:p>
          <a:p>
            <a:pPr lvl="2"/>
            <a:r>
              <a:rPr lang="en-US" dirty="0" smtClean="0"/>
              <a:t>Object-oriented - Object-Pascal</a:t>
            </a:r>
            <a:r>
              <a:rPr lang="en-US" dirty="0"/>
              <a:t>, C++, </a:t>
            </a:r>
            <a:r>
              <a:rPr lang="en-US" dirty="0" smtClean="0"/>
              <a:t>Java</a:t>
            </a:r>
            <a:endParaRPr lang="en-US" dirty="0"/>
          </a:p>
          <a:p>
            <a:pPr lvl="2"/>
            <a:r>
              <a:rPr lang="pt-BR" dirty="0" err="1" smtClean="0"/>
              <a:t>Parallel</a:t>
            </a:r>
            <a:r>
              <a:rPr lang="pt-BR" dirty="0" smtClean="0"/>
              <a:t> </a:t>
            </a:r>
            <a:r>
              <a:rPr lang="pt-BR" dirty="0" err="1" smtClean="0"/>
              <a:t>Processing</a:t>
            </a:r>
            <a:r>
              <a:rPr lang="pt-BR" dirty="0" smtClean="0"/>
              <a:t> - Ada</a:t>
            </a:r>
            <a:r>
              <a:rPr lang="pt-BR" dirty="0"/>
              <a:t>, Pascal-S, </a:t>
            </a:r>
            <a:r>
              <a:rPr lang="pt-BR" dirty="0" err="1"/>
              <a:t>Occam</a:t>
            </a:r>
            <a:r>
              <a:rPr lang="pt-BR" dirty="0"/>
              <a:t>, </a:t>
            </a:r>
            <a:r>
              <a:rPr lang="pt-BR" dirty="0" err="1" smtClean="0"/>
              <a:t>C-Linda</a:t>
            </a:r>
            <a:endParaRPr lang="pt-BR" dirty="0"/>
          </a:p>
          <a:p>
            <a:r>
              <a:rPr lang="en-US" dirty="0" smtClean="0"/>
              <a:t>Declarative</a:t>
            </a:r>
            <a:endParaRPr lang="en-US" dirty="0"/>
          </a:p>
          <a:p>
            <a:pPr lvl="1"/>
            <a:r>
              <a:rPr lang="en-US" dirty="0" smtClean="0"/>
              <a:t>Logic - Prolog</a:t>
            </a:r>
            <a:endParaRPr lang="en-US" dirty="0"/>
          </a:p>
          <a:p>
            <a:pPr lvl="1"/>
            <a:r>
              <a:rPr lang="en-US" dirty="0" smtClean="0"/>
              <a:t>Functional - LISP</a:t>
            </a:r>
            <a:r>
              <a:rPr lang="en-US" dirty="0"/>
              <a:t>, </a:t>
            </a:r>
            <a:r>
              <a:rPr lang="en-US" dirty="0" smtClean="0"/>
              <a:t>Scheme</a:t>
            </a:r>
            <a:endParaRPr lang="en-US" dirty="0"/>
          </a:p>
          <a:p>
            <a:pPr lvl="1"/>
            <a:r>
              <a:rPr lang="en-US" dirty="0" smtClean="0"/>
              <a:t>Database - SQL</a:t>
            </a:r>
            <a:endParaRPr lang="en-US" dirty="0"/>
          </a:p>
        </p:txBody>
      </p:sp>
    </p:spTree>
    <p:extLst>
      <p:ext uri="{BB962C8B-B14F-4D97-AF65-F5344CB8AC3E}">
        <p14:creationId xmlns:p14="http://schemas.microsoft.com/office/powerpoint/2010/main" val="1838387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The concepts are organized in terms of </a:t>
            </a:r>
            <a:r>
              <a:rPr lang="en-US" i="1" dirty="0" smtClean="0"/>
              <a:t>computation models</a:t>
            </a:r>
            <a:r>
              <a:rPr lang="en-US" dirty="0"/>
              <a:t>. </a:t>
            </a:r>
            <a:endParaRPr lang="en-US" dirty="0" smtClean="0"/>
          </a:p>
          <a:p>
            <a:pPr lvl="1"/>
            <a:r>
              <a:rPr lang="en-US" dirty="0" smtClean="0"/>
              <a:t>A </a:t>
            </a:r>
            <a:r>
              <a:rPr lang="en-US" b="1" i="1" dirty="0"/>
              <a:t>computation model </a:t>
            </a:r>
            <a:r>
              <a:rPr lang="en-US" dirty="0"/>
              <a:t>is a formal system that defines how </a:t>
            </a:r>
            <a:r>
              <a:rPr lang="en-US" dirty="0" smtClean="0"/>
              <a:t>computations are </a:t>
            </a:r>
            <a:r>
              <a:rPr lang="en-US" dirty="0"/>
              <a:t>done. </a:t>
            </a:r>
            <a:endParaRPr lang="en-US" dirty="0" smtClean="0"/>
          </a:p>
          <a:p>
            <a:pPr lvl="1"/>
            <a:r>
              <a:rPr lang="en-US" dirty="0" smtClean="0"/>
              <a:t>There </a:t>
            </a:r>
            <a:r>
              <a:rPr lang="en-US" dirty="0"/>
              <a:t>are many ways to define computation models</a:t>
            </a:r>
            <a:r>
              <a:rPr lang="en-US" dirty="0" smtClean="0"/>
              <a:t>.</a:t>
            </a:r>
          </a:p>
          <a:p>
            <a:pPr lvl="1"/>
            <a:r>
              <a:rPr lang="en-US" dirty="0" smtClean="0"/>
              <a:t>It </a:t>
            </a:r>
            <a:r>
              <a:rPr lang="en-US" dirty="0"/>
              <a:t>is important that the computation model should </a:t>
            </a:r>
            <a:r>
              <a:rPr lang="en-US" dirty="0" smtClean="0"/>
              <a:t>be directly </a:t>
            </a:r>
            <a:r>
              <a:rPr lang="en-US" dirty="0"/>
              <a:t>useful to the programmer. </a:t>
            </a:r>
            <a:endParaRPr lang="en-US" dirty="0" smtClean="0"/>
          </a:p>
          <a:p>
            <a:r>
              <a:rPr lang="en-US" dirty="0"/>
              <a:t>Each computation model has its own set of techniques for programming </a:t>
            </a:r>
            <a:r>
              <a:rPr lang="en-US" dirty="0" smtClean="0"/>
              <a:t>and </a:t>
            </a:r>
            <a:r>
              <a:rPr lang="en-US" dirty="0"/>
              <a:t>reasoning about programs. </a:t>
            </a:r>
            <a:endParaRPr lang="en-US" dirty="0" smtClean="0"/>
          </a:p>
          <a:p>
            <a:r>
              <a:rPr lang="en-US" dirty="0" smtClean="0"/>
              <a:t>The </a:t>
            </a:r>
            <a:r>
              <a:rPr lang="en-US" dirty="0"/>
              <a:t>number of different computation models that </a:t>
            </a:r>
            <a:r>
              <a:rPr lang="en-US" dirty="0" smtClean="0"/>
              <a:t>are known </a:t>
            </a:r>
            <a:r>
              <a:rPr lang="en-US" dirty="0"/>
              <a:t>to be useful is much smaller than the number of programming languages.</a:t>
            </a:r>
            <a:endParaRPr lang="en-US" dirty="0" smtClean="0"/>
          </a:p>
        </p:txBody>
      </p:sp>
    </p:spTree>
    <p:extLst>
      <p:ext uri="{BB962C8B-B14F-4D97-AF65-F5344CB8AC3E}">
        <p14:creationId xmlns:p14="http://schemas.microsoft.com/office/powerpoint/2010/main" val="3811805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paradigms</a:t>
            </a:r>
          </a:p>
        </p:txBody>
      </p:sp>
      <p:sp>
        <p:nvSpPr>
          <p:cNvPr id="3" name="Content Placeholder 2"/>
          <p:cNvSpPr>
            <a:spLocks noGrp="1"/>
          </p:cNvSpPr>
          <p:nvPr>
            <p:ph idx="1"/>
          </p:nvPr>
        </p:nvSpPr>
        <p:spPr/>
        <p:txBody>
          <a:bodyPr/>
          <a:lstStyle/>
          <a:p>
            <a:r>
              <a:rPr lang="en-US" dirty="0" smtClean="0"/>
              <a:t>Examples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8034" y="1600201"/>
            <a:ext cx="8446039" cy="5142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9532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Programming paradigm</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Examples of </a:t>
            </a:r>
            <a:r>
              <a:rPr lang="en-US" dirty="0" err="1" smtClean="0"/>
              <a:t>multiparadigm</a:t>
            </a:r>
            <a:r>
              <a:rPr lang="en-US" dirty="0" smtClean="0"/>
              <a:t> languages: </a:t>
            </a:r>
            <a:endParaRPr lang="en-US" dirty="0"/>
          </a:p>
          <a:p>
            <a:pPr lvl="1"/>
            <a:r>
              <a:rPr lang="en-US" dirty="0" smtClean="0"/>
              <a:t>Imperative </a:t>
            </a:r>
            <a:r>
              <a:rPr lang="en-US" dirty="0"/>
              <a:t>+ </a:t>
            </a:r>
            <a:r>
              <a:rPr lang="en-US" dirty="0" err="1" smtClean="0"/>
              <a:t>OO</a:t>
            </a:r>
            <a:r>
              <a:rPr lang="en-US" dirty="0" smtClean="0"/>
              <a:t> </a:t>
            </a:r>
            <a:r>
              <a:rPr lang="en-US" dirty="0"/>
              <a:t>paradigms: C++, Object Pascal, Ada-95, Java;</a:t>
            </a:r>
          </a:p>
          <a:p>
            <a:pPr lvl="1"/>
            <a:r>
              <a:rPr lang="en-US" dirty="0" smtClean="0"/>
              <a:t>Functional </a:t>
            </a:r>
            <a:r>
              <a:rPr lang="en-US" dirty="0"/>
              <a:t>+ </a:t>
            </a:r>
            <a:r>
              <a:rPr lang="en-US" dirty="0" err="1" smtClean="0"/>
              <a:t>OO</a:t>
            </a:r>
            <a:r>
              <a:rPr lang="en-US" dirty="0" smtClean="0"/>
              <a:t> </a:t>
            </a:r>
            <a:r>
              <a:rPr lang="en-US" dirty="0"/>
              <a:t>paradigms: Clos;</a:t>
            </a:r>
          </a:p>
          <a:p>
            <a:pPr lvl="1"/>
            <a:r>
              <a:rPr lang="en-US" dirty="0" smtClean="0"/>
              <a:t>Logic </a:t>
            </a:r>
            <a:r>
              <a:rPr lang="en-US" dirty="0"/>
              <a:t>+ </a:t>
            </a:r>
            <a:r>
              <a:rPr lang="en-US" dirty="0" err="1" smtClean="0"/>
              <a:t>OO</a:t>
            </a:r>
            <a:r>
              <a:rPr lang="en-US" dirty="0" smtClean="0"/>
              <a:t> </a:t>
            </a:r>
            <a:r>
              <a:rPr lang="en-US" dirty="0"/>
              <a:t>paradigms: Object Prolog</a:t>
            </a:r>
            <a:r>
              <a:rPr lang="en-US" dirty="0" smtClean="0"/>
              <a:t>.</a:t>
            </a:r>
          </a:p>
          <a:p>
            <a:pPr lvl="1"/>
            <a:r>
              <a:rPr lang="en-US" dirty="0" smtClean="0"/>
              <a:t>Imperative + </a:t>
            </a:r>
            <a:r>
              <a:rPr lang="en-US" dirty="0" err="1" smtClean="0"/>
              <a:t>OO</a:t>
            </a:r>
            <a:r>
              <a:rPr lang="en-US" dirty="0" smtClean="0"/>
              <a:t> + Functional paradigms: Common Lisp.</a:t>
            </a:r>
            <a:endParaRPr lang="en-US" dirty="0"/>
          </a:p>
          <a:p>
            <a:r>
              <a:rPr lang="en-US" dirty="0" smtClean="0"/>
              <a:t>Generally</a:t>
            </a:r>
            <a:r>
              <a:rPr lang="en-US" dirty="0"/>
              <a:t>, a selected </a:t>
            </a:r>
            <a:r>
              <a:rPr lang="en-US" dirty="0" smtClean="0"/>
              <a:t>programming paradigm </a:t>
            </a:r>
            <a:r>
              <a:rPr lang="en-US" dirty="0"/>
              <a:t>defines main property of a software developed by means of a programming language supporting the paradigm. </a:t>
            </a:r>
          </a:p>
          <a:p>
            <a:pPr lvl="1"/>
            <a:r>
              <a:rPr lang="en-US" dirty="0" smtClean="0"/>
              <a:t>scalability/modifiability </a:t>
            </a:r>
            <a:endParaRPr lang="en-US" dirty="0"/>
          </a:p>
          <a:p>
            <a:pPr lvl="1"/>
            <a:r>
              <a:rPr lang="en-US" dirty="0" err="1" smtClean="0"/>
              <a:t>integrability</a:t>
            </a:r>
            <a:r>
              <a:rPr lang="en-US" dirty="0" smtClean="0"/>
              <a:t>/reusability </a:t>
            </a:r>
            <a:endParaRPr lang="en-US" dirty="0"/>
          </a:p>
          <a:p>
            <a:pPr lvl="1"/>
            <a:r>
              <a:rPr lang="en-US" dirty="0" smtClean="0"/>
              <a:t>portability </a:t>
            </a:r>
            <a:endParaRPr lang="en-US" dirty="0"/>
          </a:p>
          <a:p>
            <a:pPr lvl="1"/>
            <a:r>
              <a:rPr lang="en-US" dirty="0" smtClean="0"/>
              <a:t>performance </a:t>
            </a:r>
            <a:endParaRPr lang="en-US" dirty="0"/>
          </a:p>
          <a:p>
            <a:pPr lvl="1"/>
            <a:r>
              <a:rPr lang="en-US" dirty="0" smtClean="0"/>
              <a:t>reliability </a:t>
            </a:r>
            <a:endParaRPr lang="en-US" dirty="0"/>
          </a:p>
          <a:p>
            <a:pPr lvl="1"/>
            <a:r>
              <a:rPr lang="en-US" dirty="0" smtClean="0"/>
              <a:t>ease </a:t>
            </a:r>
            <a:r>
              <a:rPr lang="en-US" dirty="0"/>
              <a:t>of creation</a:t>
            </a:r>
          </a:p>
        </p:txBody>
      </p:sp>
    </p:spTree>
    <p:extLst>
      <p:ext uri="{BB962C8B-B14F-4D97-AF65-F5344CB8AC3E}">
        <p14:creationId xmlns:p14="http://schemas.microsoft.com/office/powerpoint/2010/main" val="3147090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Programming languages</a:t>
            </a:r>
            <a:endParaRPr lang="en-US" dirty="0"/>
          </a:p>
        </p:txBody>
      </p:sp>
      <p:sp>
        <p:nvSpPr>
          <p:cNvPr id="4" name="Content Placeholder 3"/>
          <p:cNvSpPr>
            <a:spLocks noGrp="1"/>
          </p:cNvSpPr>
          <p:nvPr>
            <p:ph idx="1"/>
          </p:nvPr>
        </p:nvSpPr>
        <p:spPr/>
        <p:txBody>
          <a:bodyPr>
            <a:normAutofit fontScale="92500"/>
          </a:bodyPr>
          <a:lstStyle/>
          <a:p>
            <a:r>
              <a:rPr lang="en-US" dirty="0"/>
              <a:t>A programming language is a system of signs used to communicate a task/algorithm to a computer, causing the task to be performed. </a:t>
            </a:r>
            <a:endParaRPr lang="en-US" dirty="0" smtClean="0"/>
          </a:p>
          <a:p>
            <a:pPr lvl="1"/>
            <a:r>
              <a:rPr lang="en-US" dirty="0" smtClean="0"/>
              <a:t>Most </a:t>
            </a:r>
            <a:r>
              <a:rPr lang="en-US" dirty="0"/>
              <a:t>computer languages are designed to facilitate certain operations and not others: numerical computation, or text manipulation, or I/O. </a:t>
            </a:r>
          </a:p>
          <a:p>
            <a:r>
              <a:rPr lang="en-US" dirty="0" smtClean="0"/>
              <a:t>At </a:t>
            </a:r>
            <a:r>
              <a:rPr lang="en-US" dirty="0"/>
              <a:t>the heart it all is a fundamental question: </a:t>
            </a:r>
            <a:endParaRPr lang="en-US" dirty="0" smtClean="0"/>
          </a:p>
          <a:p>
            <a:pPr lvl="1"/>
            <a:r>
              <a:rPr lang="en-US" dirty="0" smtClean="0"/>
              <a:t>What </a:t>
            </a:r>
            <a:r>
              <a:rPr lang="en-US" dirty="0"/>
              <a:t>does it mean to understand a programming language? </a:t>
            </a:r>
            <a:endParaRPr lang="en-US" dirty="0" smtClean="0"/>
          </a:p>
          <a:p>
            <a:pPr lvl="1"/>
            <a:r>
              <a:rPr lang="en-US" dirty="0" smtClean="0"/>
              <a:t>What </a:t>
            </a:r>
            <a:r>
              <a:rPr lang="en-US" dirty="0"/>
              <a:t>do we need to know to program in a language? </a:t>
            </a:r>
            <a:endParaRPr lang="en-US" dirty="0" smtClean="0"/>
          </a:p>
          <a:p>
            <a:r>
              <a:rPr lang="en-US" dirty="0"/>
              <a:t>There are three crucial components to any language. </a:t>
            </a:r>
            <a:endParaRPr lang="en-US" dirty="0" smtClean="0"/>
          </a:p>
          <a:p>
            <a:pPr lvl="1"/>
            <a:r>
              <a:rPr lang="en-US" dirty="0" smtClean="0"/>
              <a:t>Language paradigm</a:t>
            </a:r>
          </a:p>
          <a:p>
            <a:pPr lvl="1"/>
            <a:r>
              <a:rPr lang="en-US" dirty="0" smtClean="0"/>
              <a:t>Syntax</a:t>
            </a:r>
          </a:p>
          <a:p>
            <a:pPr lvl="1"/>
            <a:r>
              <a:rPr lang="en-US" dirty="0" smtClean="0"/>
              <a:t>Semantics </a:t>
            </a:r>
            <a:endParaRPr lang="en-US" dirty="0"/>
          </a:p>
        </p:txBody>
      </p:sp>
    </p:spTree>
    <p:extLst>
      <p:ext uri="{BB962C8B-B14F-4D97-AF65-F5344CB8AC3E}">
        <p14:creationId xmlns:p14="http://schemas.microsoft.com/office/powerpoint/2010/main" val="1307561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Programming languages</a:t>
            </a:r>
            <a:endParaRPr lang="en-US" dirty="0"/>
          </a:p>
        </p:txBody>
      </p:sp>
      <p:sp>
        <p:nvSpPr>
          <p:cNvPr id="4" name="Content Placeholder 3"/>
          <p:cNvSpPr>
            <a:spLocks noGrp="1"/>
          </p:cNvSpPr>
          <p:nvPr>
            <p:ph idx="1"/>
          </p:nvPr>
        </p:nvSpPr>
        <p:spPr/>
        <p:txBody>
          <a:bodyPr>
            <a:normAutofit fontScale="92500"/>
          </a:bodyPr>
          <a:lstStyle/>
          <a:p>
            <a:r>
              <a:rPr lang="en-US" dirty="0"/>
              <a:t>The </a:t>
            </a:r>
            <a:r>
              <a:rPr lang="en-US" i="1" dirty="0"/>
              <a:t>language paradigm </a:t>
            </a:r>
            <a:r>
              <a:rPr lang="en-US" dirty="0"/>
              <a:t>is a general principles that are used by a programmer to communicate a task/algorithm to a computer. </a:t>
            </a:r>
          </a:p>
          <a:p>
            <a:r>
              <a:rPr lang="en-US" dirty="0"/>
              <a:t>The </a:t>
            </a:r>
            <a:r>
              <a:rPr lang="en-US" i="1" dirty="0"/>
              <a:t>syntax</a:t>
            </a:r>
            <a:r>
              <a:rPr lang="en-US" dirty="0"/>
              <a:t> of the language is a way of specifying what is legal in the phrase structure of the </a:t>
            </a:r>
            <a:r>
              <a:rPr lang="en-US" dirty="0" smtClean="0"/>
              <a:t>language. </a:t>
            </a:r>
          </a:p>
          <a:p>
            <a:pPr lvl="1"/>
            <a:r>
              <a:rPr lang="en-US" dirty="0" smtClean="0"/>
              <a:t>Knowing </a:t>
            </a:r>
            <a:r>
              <a:rPr lang="en-US" dirty="0"/>
              <a:t>the syntax is analogous to knowing how to spell and form sentences in a natural language like English. </a:t>
            </a:r>
            <a:endParaRPr lang="en-US" dirty="0" smtClean="0"/>
          </a:p>
          <a:p>
            <a:pPr lvl="1"/>
            <a:r>
              <a:rPr lang="en-US" dirty="0" smtClean="0"/>
              <a:t>However</a:t>
            </a:r>
            <a:r>
              <a:rPr lang="en-US" dirty="0"/>
              <a:t>, this doesn’t tell us anything about what the sentences mean. </a:t>
            </a:r>
          </a:p>
          <a:p>
            <a:r>
              <a:rPr lang="en-US" dirty="0"/>
              <a:t>The </a:t>
            </a:r>
            <a:r>
              <a:rPr lang="en-US" i="1" dirty="0"/>
              <a:t>semantics</a:t>
            </a:r>
            <a:r>
              <a:rPr lang="en-US" dirty="0"/>
              <a:t> of a program in that </a:t>
            </a:r>
            <a:r>
              <a:rPr lang="en-US" dirty="0" smtClean="0"/>
              <a:t>language is the third component. </a:t>
            </a:r>
          </a:p>
          <a:p>
            <a:pPr lvl="1"/>
            <a:r>
              <a:rPr lang="en-US" dirty="0" smtClean="0"/>
              <a:t>Ultimately</a:t>
            </a:r>
            <a:r>
              <a:rPr lang="en-US" dirty="0"/>
              <a:t>, without a semantics, a programming language is just a collection of meaningless phrases; </a:t>
            </a:r>
            <a:endParaRPr lang="en-US" dirty="0" smtClean="0"/>
          </a:p>
          <a:p>
            <a:pPr lvl="1"/>
            <a:r>
              <a:rPr lang="en-US" dirty="0" smtClean="0"/>
              <a:t>Hence</a:t>
            </a:r>
            <a:r>
              <a:rPr lang="en-US" dirty="0"/>
              <a:t>, the semantics is the crucial part of a language. </a:t>
            </a:r>
          </a:p>
        </p:txBody>
      </p:sp>
    </p:spTree>
    <p:extLst>
      <p:ext uri="{BB962C8B-B14F-4D97-AF65-F5344CB8AC3E}">
        <p14:creationId xmlns:p14="http://schemas.microsoft.com/office/powerpoint/2010/main" val="1448554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history: Machine language</a:t>
            </a:r>
          </a:p>
        </p:txBody>
      </p:sp>
      <p:sp>
        <p:nvSpPr>
          <p:cNvPr id="3" name="Content Placeholder 2"/>
          <p:cNvSpPr>
            <a:spLocks noGrp="1"/>
          </p:cNvSpPr>
          <p:nvPr>
            <p:ph idx="1"/>
          </p:nvPr>
        </p:nvSpPr>
        <p:spPr/>
        <p:txBody>
          <a:bodyPr/>
          <a:lstStyle/>
          <a:p>
            <a:r>
              <a:rPr lang="en-US" dirty="0"/>
              <a:t>Machine language – the sequence of bits </a:t>
            </a:r>
            <a:r>
              <a:rPr lang="en-US" dirty="0" smtClean="0"/>
              <a:t>that directly </a:t>
            </a:r>
            <a:r>
              <a:rPr lang="en-US" dirty="0"/>
              <a:t>controls a processor</a:t>
            </a:r>
          </a:p>
          <a:p>
            <a:pPr lvl="1"/>
            <a:r>
              <a:rPr lang="en-US" dirty="0" smtClean="0"/>
              <a:t>Add</a:t>
            </a:r>
            <a:r>
              <a:rPr lang="en-US" dirty="0"/>
              <a:t>, compare, move data from one place to another</a:t>
            </a:r>
            <a:r>
              <a:rPr lang="en-US" dirty="0" smtClean="0"/>
              <a:t>, and </a:t>
            </a:r>
            <a:r>
              <a:rPr lang="en-US" dirty="0"/>
              <a:t>so forth at appropriate </a:t>
            </a:r>
            <a:r>
              <a:rPr lang="en-US" dirty="0" smtClean="0"/>
              <a:t>times.</a:t>
            </a:r>
          </a:p>
          <a:p>
            <a:pPr lvl="1"/>
            <a:r>
              <a:rPr lang="en-US" dirty="0" smtClean="0"/>
              <a:t>Example: </a:t>
            </a:r>
            <a:r>
              <a:rPr lang="en-US" dirty="0"/>
              <a:t>program in machine language for the x86 (Pentium</a:t>
            </a:r>
            <a:r>
              <a:rPr lang="en-US" dirty="0" smtClean="0"/>
              <a:t>) instruction </a:t>
            </a:r>
            <a:r>
              <a:rPr lang="en-US" dirty="0"/>
              <a:t>set, expressed as hexadecimal </a:t>
            </a:r>
            <a:r>
              <a:rPr lang="en-US" dirty="0" smtClean="0"/>
              <a:t>numbers.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907" y="4191000"/>
            <a:ext cx="10336213" cy="2260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3298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Brief history: Assembly language</a:t>
            </a:r>
          </a:p>
        </p:txBody>
      </p:sp>
      <p:sp>
        <p:nvSpPr>
          <p:cNvPr id="4" name="Content Placeholder 3"/>
          <p:cNvSpPr>
            <a:spLocks noGrp="1"/>
          </p:cNvSpPr>
          <p:nvPr>
            <p:ph idx="1"/>
          </p:nvPr>
        </p:nvSpPr>
        <p:spPr/>
        <p:txBody>
          <a:bodyPr>
            <a:normAutofit/>
          </a:bodyPr>
          <a:lstStyle/>
          <a:p>
            <a:r>
              <a:rPr lang="en-US" dirty="0"/>
              <a:t>Assembly language – expressed with </a:t>
            </a:r>
            <a:r>
              <a:rPr lang="en-US" dirty="0" smtClean="0"/>
              <a:t>mnemonic abbreviations</a:t>
            </a:r>
            <a:r>
              <a:rPr lang="en-US" dirty="0"/>
              <a:t>, a less error-prone </a:t>
            </a:r>
            <a:r>
              <a:rPr lang="en-US" dirty="0" smtClean="0"/>
              <a:t>notation.</a:t>
            </a:r>
          </a:p>
          <a:p>
            <a:pPr lvl="1"/>
            <a:r>
              <a:rPr lang="en-US" dirty="0" smtClean="0"/>
              <a:t>One-to-one </a:t>
            </a:r>
            <a:r>
              <a:rPr lang="en-US" dirty="0"/>
              <a:t>correspondence between </a:t>
            </a:r>
            <a:r>
              <a:rPr lang="en-US" dirty="0" smtClean="0"/>
              <a:t>mnemonics and </a:t>
            </a:r>
            <a:r>
              <a:rPr lang="en-US" dirty="0"/>
              <a:t>machine language instructions</a:t>
            </a:r>
          </a:p>
          <a:p>
            <a:pPr lvl="1"/>
            <a:r>
              <a:rPr lang="en-US" dirty="0" smtClean="0"/>
              <a:t>Assembler </a:t>
            </a:r>
            <a:r>
              <a:rPr lang="en-US" dirty="0"/>
              <a:t>– system program for translating </a:t>
            </a:r>
            <a:r>
              <a:rPr lang="en-US" dirty="0" smtClean="0"/>
              <a:t>from mnemonics </a:t>
            </a:r>
            <a:r>
              <a:rPr lang="en-US" dirty="0"/>
              <a:t>to machine language</a:t>
            </a:r>
          </a:p>
          <a:p>
            <a:pPr lvl="1"/>
            <a:r>
              <a:rPr lang="en-US" dirty="0" smtClean="0"/>
              <a:t>Machine-dependent </a:t>
            </a:r>
            <a:r>
              <a:rPr lang="en-US" dirty="0"/>
              <a:t>language – rewrite </a:t>
            </a:r>
            <a:r>
              <a:rPr lang="en-US" dirty="0" smtClean="0"/>
              <a:t>programs for </a:t>
            </a:r>
            <a:r>
              <a:rPr lang="en-US" dirty="0"/>
              <a:t>every new machine</a:t>
            </a:r>
          </a:p>
          <a:p>
            <a:pPr lvl="1"/>
            <a:r>
              <a:rPr lang="en-US" dirty="0" smtClean="0"/>
              <a:t>Difficult </a:t>
            </a:r>
            <a:r>
              <a:rPr lang="en-US" dirty="0"/>
              <a:t>to read and write large </a:t>
            </a:r>
            <a:r>
              <a:rPr lang="en-US" dirty="0" smtClean="0"/>
              <a:t>programs</a:t>
            </a:r>
          </a:p>
          <a:p>
            <a:pPr lvl="1"/>
            <a:r>
              <a:rPr lang="en-US" dirty="0"/>
              <a:t>Example: program in assembly language for the </a:t>
            </a:r>
            <a:r>
              <a:rPr lang="en-US" dirty="0" smtClean="0"/>
              <a:t>x86</a:t>
            </a:r>
            <a:endParaRPr lang="en-US"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3012" y="2209800"/>
            <a:ext cx="9239251" cy="4444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1786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hidden"/>
                                      </p:to>
                                    </p:set>
                                  </p:childTnLst>
                                </p:cTn>
                              </p:par>
                              <p:par>
                                <p:cTn id="15" presetID="22" presetClass="entr" presetSubtype="2"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Brief history: </a:t>
            </a:r>
            <a:r>
              <a:rPr lang="en-US" dirty="0" smtClean="0"/>
              <a:t>High-level languages</a:t>
            </a:r>
            <a:endParaRPr lang="en-US" dirty="0"/>
          </a:p>
        </p:txBody>
      </p:sp>
      <p:sp>
        <p:nvSpPr>
          <p:cNvPr id="4" name="Content Placeholder 3"/>
          <p:cNvSpPr>
            <a:spLocks noGrp="1"/>
          </p:cNvSpPr>
          <p:nvPr>
            <p:ph idx="1"/>
          </p:nvPr>
        </p:nvSpPr>
        <p:spPr/>
        <p:txBody>
          <a:bodyPr>
            <a:normAutofit fontScale="92500"/>
          </a:bodyPr>
          <a:lstStyle/>
          <a:p>
            <a:r>
              <a:rPr lang="en-US" dirty="0"/>
              <a:t>Fortran – first high-level language in the </a:t>
            </a:r>
            <a:r>
              <a:rPr lang="en-US" dirty="0" smtClean="0"/>
              <a:t>mid-1950s</a:t>
            </a:r>
            <a:endParaRPr lang="en-US" dirty="0"/>
          </a:p>
          <a:p>
            <a:pPr lvl="1"/>
            <a:r>
              <a:rPr lang="en-US" dirty="0" smtClean="0"/>
              <a:t>Machine-independent </a:t>
            </a:r>
            <a:r>
              <a:rPr lang="en-US" dirty="0"/>
              <a:t>language</a:t>
            </a:r>
          </a:p>
          <a:p>
            <a:pPr lvl="1"/>
            <a:r>
              <a:rPr lang="en-US" dirty="0" smtClean="0"/>
              <a:t>Compiler </a:t>
            </a:r>
            <a:r>
              <a:rPr lang="en-US" dirty="0"/>
              <a:t>– system program for </a:t>
            </a:r>
            <a:r>
              <a:rPr lang="en-US" dirty="0" smtClean="0"/>
              <a:t>translating from </a:t>
            </a:r>
            <a:r>
              <a:rPr lang="en-US" dirty="0"/>
              <a:t>high-level language to assembly </a:t>
            </a:r>
            <a:r>
              <a:rPr lang="en-US" dirty="0" smtClean="0"/>
              <a:t>or machine </a:t>
            </a:r>
            <a:r>
              <a:rPr lang="en-US" dirty="0"/>
              <a:t>language</a:t>
            </a:r>
          </a:p>
          <a:p>
            <a:pPr lvl="1"/>
            <a:r>
              <a:rPr lang="en-US" dirty="0" smtClean="0"/>
              <a:t>Not </a:t>
            </a:r>
            <a:r>
              <a:rPr lang="en-US" dirty="0"/>
              <a:t>one-to-one correspondence </a:t>
            </a:r>
            <a:r>
              <a:rPr lang="en-US" dirty="0" smtClean="0"/>
              <a:t>between source </a:t>
            </a:r>
            <a:r>
              <a:rPr lang="en-US" dirty="0"/>
              <a:t>and target operations</a:t>
            </a:r>
            <a:r>
              <a:rPr lang="en-US" dirty="0" smtClean="0"/>
              <a:t>.</a:t>
            </a:r>
          </a:p>
          <a:p>
            <a:r>
              <a:rPr lang="en-US" dirty="0" smtClean="0"/>
              <a:t>Other languages:</a:t>
            </a:r>
          </a:p>
          <a:p>
            <a:pPr lvl="1"/>
            <a:r>
              <a:rPr lang="en-US" dirty="0" err="1" smtClean="0"/>
              <a:t>Algol</a:t>
            </a:r>
            <a:r>
              <a:rPr lang="en-US" dirty="0" smtClean="0"/>
              <a:t> 60, COBOL (1959), PL/1 (1964), C (1959-1963), Pascal (1968-1969)</a:t>
            </a:r>
          </a:p>
          <a:p>
            <a:pPr lvl="1"/>
            <a:r>
              <a:rPr lang="en-US" dirty="0" smtClean="0"/>
              <a:t>LISP (1958), </a:t>
            </a:r>
            <a:r>
              <a:rPr lang="en-US" dirty="0"/>
              <a:t>ML (1973)</a:t>
            </a:r>
          </a:p>
          <a:p>
            <a:pPr lvl="1"/>
            <a:r>
              <a:rPr lang="en-US" dirty="0" smtClean="0"/>
              <a:t>Prolog (1970)</a:t>
            </a:r>
          </a:p>
          <a:p>
            <a:pPr lvl="1"/>
            <a:r>
              <a:rPr lang="en-US" dirty="0" smtClean="0"/>
              <a:t>Smalltalk (1969-1972), C++ (1983), Java (1995)</a:t>
            </a:r>
          </a:p>
          <a:p>
            <a:pPr lvl="1"/>
            <a:r>
              <a:rPr lang="en-US" dirty="0"/>
              <a:t>Modula 2(1978</a:t>
            </a:r>
            <a:r>
              <a:rPr lang="en-US" dirty="0" smtClean="0"/>
              <a:t>), Ada (1980) </a:t>
            </a:r>
            <a:endParaRPr lang="en-US" dirty="0"/>
          </a:p>
        </p:txBody>
      </p:sp>
    </p:spTree>
    <p:extLst>
      <p:ext uri="{BB962C8B-B14F-4D97-AF65-F5344CB8AC3E}">
        <p14:creationId xmlns:p14="http://schemas.microsoft.com/office/powerpoint/2010/main" val="634479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Brief history: </a:t>
            </a:r>
            <a:r>
              <a:rPr lang="en-US" dirty="0" smtClean="0"/>
              <a:t>High-level languages</a:t>
            </a:r>
            <a:endParaRPr lang="en-US" dirty="0"/>
          </a:p>
        </p:txBody>
      </p:sp>
      <p:sp>
        <p:nvSpPr>
          <p:cNvPr id="4" name="Content Placeholder 3"/>
          <p:cNvSpPr>
            <a:spLocks noGrp="1"/>
          </p:cNvSpPr>
          <p:nvPr>
            <p:ph idx="1"/>
          </p:nvPr>
        </p:nvSpPr>
        <p:spPr/>
        <p:txBody>
          <a:bodyPr/>
          <a:lstStyle/>
          <a:p>
            <a:r>
              <a:rPr lang="en-US" dirty="0" smtClean="0"/>
              <a:t>Milestones </a:t>
            </a:r>
            <a:endParaRPr lang="en-US" dirty="0"/>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2212" y="1295400"/>
            <a:ext cx="7924800" cy="5452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6448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there so many?</a:t>
            </a:r>
          </a:p>
        </p:txBody>
      </p:sp>
      <p:sp>
        <p:nvSpPr>
          <p:cNvPr id="3" name="Content Placeholder 2"/>
          <p:cNvSpPr>
            <a:spLocks noGrp="1"/>
          </p:cNvSpPr>
          <p:nvPr>
            <p:ph idx="1"/>
          </p:nvPr>
        </p:nvSpPr>
        <p:spPr/>
        <p:txBody>
          <a:bodyPr>
            <a:normAutofit fontScale="85000" lnSpcReduction="20000"/>
          </a:bodyPr>
          <a:lstStyle/>
          <a:p>
            <a:r>
              <a:rPr lang="en-US" dirty="0"/>
              <a:t>Evolution - learn better ways of doing things over time</a:t>
            </a:r>
          </a:p>
          <a:p>
            <a:pPr lvl="1"/>
            <a:r>
              <a:rPr lang="en-US" dirty="0" smtClean="0"/>
              <a:t>‘</a:t>
            </a:r>
            <a:r>
              <a:rPr lang="en-US" dirty="0" err="1" smtClean="0"/>
              <a:t>goto</a:t>
            </a:r>
            <a:r>
              <a:rPr lang="en-US" dirty="0" smtClean="0"/>
              <a:t>’-based </a:t>
            </a:r>
            <a:r>
              <a:rPr lang="en-US" dirty="0"/>
              <a:t>control flow (Fortran)</a:t>
            </a:r>
          </a:p>
          <a:p>
            <a:pPr lvl="1"/>
            <a:r>
              <a:rPr lang="en-US" dirty="0" smtClean="0"/>
              <a:t>structured </a:t>
            </a:r>
            <a:r>
              <a:rPr lang="en-US" dirty="0"/>
              <a:t>programming (Pascal, C)</a:t>
            </a:r>
          </a:p>
          <a:p>
            <a:pPr lvl="1"/>
            <a:r>
              <a:rPr lang="en-US" dirty="0" smtClean="0"/>
              <a:t>object-oriented </a:t>
            </a:r>
            <a:r>
              <a:rPr lang="en-US" dirty="0"/>
              <a:t>structure (C++, Java)</a:t>
            </a:r>
          </a:p>
          <a:p>
            <a:r>
              <a:rPr lang="en-US" dirty="0" smtClean="0"/>
              <a:t>Special </a:t>
            </a:r>
            <a:r>
              <a:rPr lang="en-US" dirty="0"/>
              <a:t>purpose</a:t>
            </a:r>
          </a:p>
          <a:p>
            <a:pPr lvl="1"/>
            <a:r>
              <a:rPr lang="en-US" dirty="0" smtClean="0"/>
              <a:t>symbolic </a:t>
            </a:r>
            <a:r>
              <a:rPr lang="en-US" dirty="0"/>
              <a:t>data</a:t>
            </a:r>
          </a:p>
          <a:p>
            <a:pPr lvl="1"/>
            <a:r>
              <a:rPr lang="en-US" dirty="0" smtClean="0"/>
              <a:t>character </a:t>
            </a:r>
            <a:r>
              <a:rPr lang="en-US" dirty="0"/>
              <a:t>strings</a:t>
            </a:r>
          </a:p>
          <a:p>
            <a:pPr lvl="1"/>
            <a:r>
              <a:rPr lang="en-US" dirty="0" smtClean="0"/>
              <a:t>low-level </a:t>
            </a:r>
            <a:r>
              <a:rPr lang="en-US" dirty="0"/>
              <a:t>system programming</a:t>
            </a:r>
          </a:p>
          <a:p>
            <a:pPr lvl="1"/>
            <a:r>
              <a:rPr lang="en-US" dirty="0" smtClean="0"/>
              <a:t>reasoning</a:t>
            </a:r>
            <a:r>
              <a:rPr lang="en-US" dirty="0"/>
              <a:t>, logical relation</a:t>
            </a:r>
          </a:p>
          <a:p>
            <a:r>
              <a:rPr lang="en-US" dirty="0" smtClean="0"/>
              <a:t>Socio-economic </a:t>
            </a:r>
            <a:r>
              <a:rPr lang="en-US" dirty="0" smtClean="0"/>
              <a:t>factors: </a:t>
            </a:r>
          </a:p>
          <a:p>
            <a:pPr lvl="1"/>
            <a:r>
              <a:rPr lang="en-US" dirty="0" smtClean="0"/>
              <a:t>proprietary interests</a:t>
            </a:r>
          </a:p>
          <a:p>
            <a:pPr lvl="1"/>
            <a:r>
              <a:rPr lang="en-US" dirty="0" smtClean="0"/>
              <a:t>commercial </a:t>
            </a:r>
            <a:r>
              <a:rPr lang="en-US" dirty="0"/>
              <a:t>advantage</a:t>
            </a:r>
          </a:p>
          <a:p>
            <a:r>
              <a:rPr lang="en-US" dirty="0" smtClean="0"/>
              <a:t>Personal </a:t>
            </a:r>
            <a:r>
              <a:rPr lang="en-US" dirty="0"/>
              <a:t>preference </a:t>
            </a:r>
            <a:r>
              <a:rPr lang="en-US" dirty="0" smtClean="0"/>
              <a:t>: diverse </a:t>
            </a:r>
            <a:r>
              <a:rPr lang="en-US" dirty="0"/>
              <a:t>ideas about what is pleasant to use</a:t>
            </a:r>
          </a:p>
          <a:p>
            <a:r>
              <a:rPr lang="en-US" dirty="0" smtClean="0"/>
              <a:t>Special </a:t>
            </a:r>
            <a:r>
              <a:rPr lang="en-US" dirty="0"/>
              <a:t>hardware</a:t>
            </a:r>
          </a:p>
        </p:txBody>
      </p:sp>
    </p:spTree>
    <p:extLst>
      <p:ext uri="{BB962C8B-B14F-4D97-AF65-F5344CB8AC3E}">
        <p14:creationId xmlns:p14="http://schemas.microsoft.com/office/powerpoint/2010/main" val="1475674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a:r>
            <a:br>
              <a:rPr lang="en-US" dirty="0"/>
            </a:br>
            <a:r>
              <a:rPr lang="en-US" dirty="0"/>
              <a:t> Which programming language? </a:t>
            </a:r>
          </a:p>
        </p:txBody>
      </p:sp>
      <p:sp>
        <p:nvSpPr>
          <p:cNvPr id="3" name="Content Placeholder 2"/>
          <p:cNvSpPr>
            <a:spLocks noGrp="1"/>
          </p:cNvSpPr>
          <p:nvPr>
            <p:ph idx="1"/>
          </p:nvPr>
        </p:nvSpPr>
        <p:spPr>
          <a:xfrm>
            <a:off x="908662" y="1143000"/>
            <a:ext cx="10900750" cy="5410200"/>
          </a:xfrm>
        </p:spPr>
        <p:txBody>
          <a:bodyPr>
            <a:normAutofit fontScale="92500" lnSpcReduction="20000"/>
          </a:bodyPr>
          <a:lstStyle/>
          <a:p>
            <a:r>
              <a:rPr lang="en-US" dirty="0" smtClean="0"/>
              <a:t>Since </a:t>
            </a:r>
            <a:r>
              <a:rPr lang="en-US" dirty="0"/>
              <a:t>a task can be solved in different ways (paradigms), the language used to describe the solution differs in abstractions, structures due to the way in which the problem is solved. </a:t>
            </a:r>
            <a:endParaRPr lang="en-US" dirty="0" smtClean="0"/>
          </a:p>
          <a:p>
            <a:pPr lvl="1"/>
            <a:r>
              <a:rPr lang="en-US" dirty="0"/>
              <a:t>Choose among alternative ways to express </a:t>
            </a:r>
            <a:r>
              <a:rPr lang="en-US" dirty="0" smtClean="0"/>
              <a:t>things</a:t>
            </a:r>
          </a:p>
          <a:p>
            <a:pPr lvl="2"/>
            <a:r>
              <a:rPr lang="en-US" dirty="0" smtClean="0"/>
              <a:t>understand </a:t>
            </a:r>
            <a:r>
              <a:rPr lang="en-US" dirty="0"/>
              <a:t>implementation </a:t>
            </a:r>
            <a:r>
              <a:rPr lang="en-US" dirty="0" smtClean="0"/>
              <a:t>costs</a:t>
            </a:r>
            <a:endParaRPr lang="en-US" dirty="0"/>
          </a:p>
          <a:p>
            <a:pPr lvl="2"/>
            <a:r>
              <a:rPr lang="en-US" dirty="0" smtClean="0"/>
              <a:t>based </a:t>
            </a:r>
            <a:r>
              <a:rPr lang="en-US" dirty="0"/>
              <a:t>on knowledge of what will be done </a:t>
            </a:r>
            <a:r>
              <a:rPr lang="en-US" dirty="0" smtClean="0"/>
              <a:t>underneath</a:t>
            </a:r>
          </a:p>
          <a:p>
            <a:pPr lvl="1"/>
            <a:r>
              <a:rPr lang="en-US" dirty="0"/>
              <a:t>Simulate useful features in languages </a:t>
            </a:r>
            <a:r>
              <a:rPr lang="en-US" dirty="0" smtClean="0"/>
              <a:t>that lack them.</a:t>
            </a:r>
          </a:p>
          <a:p>
            <a:pPr lvl="1"/>
            <a:r>
              <a:rPr lang="en-US" dirty="0" smtClean="0"/>
              <a:t>There </a:t>
            </a:r>
            <a:r>
              <a:rPr lang="en-US" dirty="0"/>
              <a:t>is no theory that dictates the best paradigm to solve a particular problem. </a:t>
            </a:r>
            <a:endParaRPr lang="en-US" dirty="0" smtClean="0"/>
          </a:p>
          <a:p>
            <a:r>
              <a:rPr lang="en-US" dirty="0" smtClean="0"/>
              <a:t>How choose programming language?</a:t>
            </a:r>
          </a:p>
          <a:p>
            <a:pPr lvl="1"/>
            <a:r>
              <a:rPr lang="en-US" dirty="0" smtClean="0"/>
              <a:t>C </a:t>
            </a:r>
            <a:r>
              <a:rPr lang="en-US" dirty="0"/>
              <a:t>vs. Modula-3 vs. C++ for systems programming</a:t>
            </a:r>
          </a:p>
          <a:p>
            <a:pPr lvl="1"/>
            <a:r>
              <a:rPr lang="pt-BR" dirty="0" smtClean="0"/>
              <a:t>Fortran </a:t>
            </a:r>
            <a:r>
              <a:rPr lang="pt-BR" dirty="0"/>
              <a:t>vs. </a:t>
            </a:r>
            <a:r>
              <a:rPr lang="pt-BR" dirty="0" err="1"/>
              <a:t>APL</a:t>
            </a:r>
            <a:r>
              <a:rPr lang="pt-BR" dirty="0"/>
              <a:t> vs. Ada for </a:t>
            </a:r>
            <a:r>
              <a:rPr lang="pt-BR" dirty="0" err="1" smtClean="0"/>
              <a:t>numerical</a:t>
            </a:r>
            <a:r>
              <a:rPr lang="pt-BR" dirty="0" smtClean="0"/>
              <a:t> </a:t>
            </a:r>
            <a:r>
              <a:rPr lang="en-US" dirty="0" smtClean="0"/>
              <a:t>computations</a:t>
            </a:r>
            <a:endParaRPr lang="en-US" dirty="0"/>
          </a:p>
          <a:p>
            <a:pPr lvl="1"/>
            <a:r>
              <a:rPr lang="en-US" dirty="0" smtClean="0"/>
              <a:t>Ada </a:t>
            </a:r>
            <a:r>
              <a:rPr lang="en-US" dirty="0"/>
              <a:t>vs. Modula-2 for embedded systems</a:t>
            </a:r>
          </a:p>
          <a:p>
            <a:pPr lvl="1"/>
            <a:r>
              <a:rPr lang="en-US" dirty="0" smtClean="0"/>
              <a:t>Common </a:t>
            </a:r>
            <a:r>
              <a:rPr lang="en-US" dirty="0"/>
              <a:t>Lisp vs. Scheme vs. ML for symbolic </a:t>
            </a:r>
            <a:r>
              <a:rPr lang="en-US" dirty="0" smtClean="0"/>
              <a:t>data manipulation</a:t>
            </a:r>
            <a:endParaRPr lang="en-US" dirty="0"/>
          </a:p>
          <a:p>
            <a:pPr lvl="1"/>
            <a:r>
              <a:rPr lang="en-US" dirty="0" smtClean="0"/>
              <a:t>Java </a:t>
            </a:r>
            <a:r>
              <a:rPr lang="en-US" dirty="0"/>
              <a:t>vs. C/CORBA for networked PC </a:t>
            </a:r>
            <a:r>
              <a:rPr lang="en-US" dirty="0" smtClean="0"/>
              <a:t>programs</a:t>
            </a:r>
            <a:endParaRPr lang="en-US" dirty="0"/>
          </a:p>
        </p:txBody>
      </p:sp>
    </p:spTree>
    <p:extLst>
      <p:ext uri="{BB962C8B-B14F-4D97-AF65-F5344CB8AC3E}">
        <p14:creationId xmlns:p14="http://schemas.microsoft.com/office/powerpoint/2010/main" val="3691729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Computer science defines </a:t>
            </a:r>
            <a:r>
              <a:rPr lang="en-US" dirty="0" smtClean="0"/>
              <a:t>computation model </a:t>
            </a:r>
            <a:r>
              <a:rPr lang="en-US" dirty="0"/>
              <a:t>in terms of concepts that are important to programmers: data types, operations, and a programming language. </a:t>
            </a:r>
          </a:p>
          <a:p>
            <a:pPr lvl="1"/>
            <a:r>
              <a:rPr lang="en-US" dirty="0"/>
              <a:t>The term </a:t>
            </a:r>
            <a:r>
              <a:rPr lang="en-US" dirty="0" smtClean="0"/>
              <a:t>‘computation model’ </a:t>
            </a:r>
            <a:r>
              <a:rPr lang="en-US" dirty="0"/>
              <a:t>makes precise the imprecise notion of </a:t>
            </a:r>
            <a:r>
              <a:rPr lang="en-US" dirty="0" smtClean="0"/>
              <a:t>‘programming paradigm’.</a:t>
            </a:r>
            <a:endParaRPr lang="en-US" dirty="0"/>
          </a:p>
          <a:p>
            <a:r>
              <a:rPr lang="en-US" dirty="0" smtClean="0"/>
              <a:t>Sometimes </a:t>
            </a:r>
            <a:r>
              <a:rPr lang="en-US" dirty="0"/>
              <a:t>we will use the phrase </a:t>
            </a:r>
            <a:r>
              <a:rPr lang="en-US" b="1" i="1" dirty="0" smtClean="0"/>
              <a:t>programming model</a:t>
            </a:r>
            <a:r>
              <a:rPr lang="en-US" dirty="0"/>
              <a:t>. </a:t>
            </a:r>
            <a:endParaRPr lang="en-US" dirty="0" smtClean="0"/>
          </a:p>
          <a:p>
            <a:pPr lvl="1"/>
            <a:r>
              <a:rPr lang="en-US" dirty="0" smtClean="0"/>
              <a:t>This </a:t>
            </a:r>
            <a:r>
              <a:rPr lang="en-US" dirty="0"/>
              <a:t>refers to what the programmer needs: the programming </a:t>
            </a:r>
            <a:r>
              <a:rPr lang="en-US" dirty="0" smtClean="0"/>
              <a:t>techniques and </a:t>
            </a:r>
            <a:r>
              <a:rPr lang="en-US" dirty="0"/>
              <a:t>design principles </a:t>
            </a:r>
            <a:r>
              <a:rPr lang="en-US" dirty="0" smtClean="0"/>
              <a:t>made </a:t>
            </a:r>
            <a:r>
              <a:rPr lang="en-US" dirty="0"/>
              <a:t>possible by the computation model.</a:t>
            </a:r>
          </a:p>
        </p:txBody>
      </p:sp>
    </p:spTree>
    <p:extLst>
      <p:ext uri="{BB962C8B-B14F-4D97-AF65-F5344CB8AC3E}">
        <p14:creationId xmlns:p14="http://schemas.microsoft.com/office/powerpoint/2010/main" val="502659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a language successful?</a:t>
            </a:r>
          </a:p>
        </p:txBody>
      </p:sp>
      <p:sp>
        <p:nvSpPr>
          <p:cNvPr id="3" name="Content Placeholder 2"/>
          <p:cNvSpPr>
            <a:spLocks noGrp="1"/>
          </p:cNvSpPr>
          <p:nvPr>
            <p:ph idx="1"/>
          </p:nvPr>
        </p:nvSpPr>
        <p:spPr/>
        <p:txBody>
          <a:bodyPr>
            <a:normAutofit fontScale="92500" lnSpcReduction="10000"/>
          </a:bodyPr>
          <a:lstStyle/>
          <a:p>
            <a:pPr>
              <a:spcBef>
                <a:spcPts val="300"/>
              </a:spcBef>
            </a:pPr>
            <a:r>
              <a:rPr lang="en-US" dirty="0"/>
              <a:t>Expressive </a:t>
            </a:r>
            <a:r>
              <a:rPr lang="en-US" dirty="0" smtClean="0"/>
              <a:t>power</a:t>
            </a:r>
          </a:p>
          <a:p>
            <a:pPr lvl="1">
              <a:spcBef>
                <a:spcPts val="300"/>
              </a:spcBef>
            </a:pPr>
            <a:r>
              <a:rPr lang="en-US" dirty="0" smtClean="0"/>
              <a:t>Easy </a:t>
            </a:r>
            <a:r>
              <a:rPr lang="en-US" dirty="0"/>
              <a:t>to express things, to use once fluent (C, APL</a:t>
            </a:r>
            <a:r>
              <a:rPr lang="en-US" dirty="0" smtClean="0"/>
              <a:t>, Algol-68</a:t>
            </a:r>
            <a:r>
              <a:rPr lang="en-US" dirty="0"/>
              <a:t>, Perl)</a:t>
            </a:r>
          </a:p>
          <a:p>
            <a:pPr>
              <a:spcBef>
                <a:spcPts val="300"/>
              </a:spcBef>
            </a:pPr>
            <a:r>
              <a:rPr lang="en-US" dirty="0" smtClean="0"/>
              <a:t>Ease </a:t>
            </a:r>
            <a:r>
              <a:rPr lang="en-US" dirty="0"/>
              <a:t>of use for </a:t>
            </a:r>
            <a:r>
              <a:rPr lang="en-US" dirty="0" smtClean="0"/>
              <a:t>novice</a:t>
            </a:r>
          </a:p>
          <a:p>
            <a:pPr lvl="1">
              <a:spcBef>
                <a:spcPts val="300"/>
              </a:spcBef>
            </a:pPr>
            <a:r>
              <a:rPr lang="en-US" dirty="0" smtClean="0"/>
              <a:t>Easy </a:t>
            </a:r>
            <a:r>
              <a:rPr lang="en-US" dirty="0"/>
              <a:t>to learn (BASIC, Pascal, LOGO)</a:t>
            </a:r>
          </a:p>
          <a:p>
            <a:pPr>
              <a:spcBef>
                <a:spcPts val="300"/>
              </a:spcBef>
            </a:pPr>
            <a:r>
              <a:rPr lang="en-US" dirty="0" smtClean="0"/>
              <a:t>Ease </a:t>
            </a:r>
            <a:r>
              <a:rPr lang="en-US" dirty="0"/>
              <a:t>of implementation </a:t>
            </a:r>
            <a:endParaRPr lang="en-US" dirty="0" smtClean="0"/>
          </a:p>
          <a:p>
            <a:pPr lvl="1">
              <a:spcBef>
                <a:spcPts val="300"/>
              </a:spcBef>
            </a:pPr>
            <a:r>
              <a:rPr lang="en-US" dirty="0" smtClean="0"/>
              <a:t>BASIC</a:t>
            </a:r>
            <a:r>
              <a:rPr lang="en-US" dirty="0"/>
              <a:t>, </a:t>
            </a:r>
            <a:r>
              <a:rPr lang="en-US" dirty="0" smtClean="0"/>
              <a:t>Forth</a:t>
            </a:r>
            <a:endParaRPr lang="en-US" dirty="0"/>
          </a:p>
          <a:p>
            <a:pPr>
              <a:spcBef>
                <a:spcPts val="300"/>
              </a:spcBef>
            </a:pPr>
            <a:r>
              <a:rPr lang="en-US" dirty="0" smtClean="0"/>
              <a:t>Standardization </a:t>
            </a:r>
          </a:p>
          <a:p>
            <a:pPr lvl="1">
              <a:spcBef>
                <a:spcPts val="300"/>
              </a:spcBef>
            </a:pPr>
            <a:r>
              <a:rPr lang="en-US" dirty="0" smtClean="0"/>
              <a:t>C</a:t>
            </a:r>
            <a:r>
              <a:rPr lang="en-US" dirty="0"/>
              <a:t>, </a:t>
            </a:r>
            <a:r>
              <a:rPr lang="en-US" dirty="0" smtClean="0"/>
              <a:t>Java</a:t>
            </a:r>
            <a:endParaRPr lang="en-US" dirty="0"/>
          </a:p>
          <a:p>
            <a:pPr>
              <a:spcBef>
                <a:spcPts val="300"/>
              </a:spcBef>
            </a:pPr>
            <a:r>
              <a:rPr lang="en-US" dirty="0" smtClean="0"/>
              <a:t>Open source</a:t>
            </a:r>
          </a:p>
          <a:p>
            <a:pPr lvl="1">
              <a:spcBef>
                <a:spcPts val="300"/>
              </a:spcBef>
            </a:pPr>
            <a:r>
              <a:rPr lang="en-US" dirty="0" smtClean="0"/>
              <a:t>Wide </a:t>
            </a:r>
            <a:r>
              <a:rPr lang="en-US" dirty="0"/>
              <a:t>dissemination without cost (Pascal, Java)</a:t>
            </a:r>
          </a:p>
          <a:p>
            <a:pPr>
              <a:spcBef>
                <a:spcPts val="300"/>
              </a:spcBef>
            </a:pPr>
            <a:r>
              <a:rPr lang="en-US" dirty="0" smtClean="0"/>
              <a:t>Excellent compilers</a:t>
            </a:r>
          </a:p>
          <a:p>
            <a:pPr lvl="1">
              <a:spcBef>
                <a:spcPts val="300"/>
              </a:spcBef>
            </a:pPr>
            <a:r>
              <a:rPr lang="en-US" dirty="0" smtClean="0"/>
              <a:t>Possible </a:t>
            </a:r>
            <a:r>
              <a:rPr lang="en-US" dirty="0"/>
              <a:t>to compile to very good (fast/small</a:t>
            </a:r>
            <a:r>
              <a:rPr lang="en-US" dirty="0" smtClean="0"/>
              <a:t>) code </a:t>
            </a:r>
            <a:r>
              <a:rPr lang="en-US" dirty="0"/>
              <a:t>(Fortran)</a:t>
            </a:r>
          </a:p>
          <a:p>
            <a:pPr>
              <a:spcBef>
                <a:spcPts val="300"/>
              </a:spcBef>
            </a:pPr>
            <a:r>
              <a:rPr lang="en-US" dirty="0" smtClean="0"/>
              <a:t>Patronage </a:t>
            </a:r>
          </a:p>
          <a:p>
            <a:pPr lvl="1">
              <a:spcBef>
                <a:spcPts val="300"/>
              </a:spcBef>
            </a:pPr>
            <a:r>
              <a:rPr lang="en-US" dirty="0" smtClean="0"/>
              <a:t>Backing </a:t>
            </a:r>
            <a:r>
              <a:rPr lang="en-US" dirty="0"/>
              <a:t>of a powerful sponsor (COBOL, PL/1, Ada, </a:t>
            </a:r>
            <a:r>
              <a:rPr lang="en-US" dirty="0" smtClean="0"/>
              <a:t>Visual Basic</a:t>
            </a:r>
            <a:r>
              <a:rPr lang="en-US" dirty="0"/>
              <a:t>)</a:t>
            </a:r>
          </a:p>
        </p:txBody>
      </p:sp>
    </p:spTree>
    <p:extLst>
      <p:ext uri="{BB962C8B-B14F-4D97-AF65-F5344CB8AC3E}">
        <p14:creationId xmlns:p14="http://schemas.microsoft.com/office/powerpoint/2010/main" val="1470346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a:t>
            </a:r>
            <a:r>
              <a:rPr lang="en-US" dirty="0" smtClean="0"/>
              <a:t>evaluation criteria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Major criteria</a:t>
            </a:r>
          </a:p>
          <a:p>
            <a:pPr lvl="1"/>
            <a:r>
              <a:rPr lang="en-US" dirty="0"/>
              <a:t>Readability: the ease with </a:t>
            </a:r>
            <a:r>
              <a:rPr lang="en-US" dirty="0" smtClean="0"/>
              <a:t>which programs </a:t>
            </a:r>
            <a:r>
              <a:rPr lang="en-US" dirty="0"/>
              <a:t>can be read and understood</a:t>
            </a:r>
          </a:p>
          <a:p>
            <a:pPr lvl="1"/>
            <a:r>
              <a:rPr lang="en-US" dirty="0" err="1" smtClean="0"/>
              <a:t>Writability</a:t>
            </a:r>
            <a:r>
              <a:rPr lang="en-US" dirty="0"/>
              <a:t>: the ease with which </a:t>
            </a:r>
            <a:r>
              <a:rPr lang="en-US" dirty="0" smtClean="0"/>
              <a:t>a language </a:t>
            </a:r>
            <a:r>
              <a:rPr lang="en-US" dirty="0"/>
              <a:t>can be used to create programs</a:t>
            </a:r>
          </a:p>
          <a:p>
            <a:pPr lvl="1"/>
            <a:r>
              <a:rPr lang="en-US" dirty="0" smtClean="0"/>
              <a:t>Reliability</a:t>
            </a:r>
            <a:r>
              <a:rPr lang="en-US" dirty="0"/>
              <a:t>: conformance to </a:t>
            </a:r>
            <a:r>
              <a:rPr lang="en-US" dirty="0" smtClean="0"/>
              <a:t>specifications (</a:t>
            </a:r>
            <a:r>
              <a:rPr lang="en-US" dirty="0"/>
              <a:t>i.e., performs to its </a:t>
            </a:r>
            <a:r>
              <a:rPr lang="en-US" dirty="0" smtClean="0"/>
              <a:t>specifications under all </a:t>
            </a:r>
            <a:r>
              <a:rPr lang="en-US" dirty="0"/>
              <a:t>conditions</a:t>
            </a:r>
            <a:r>
              <a:rPr lang="en-US" dirty="0" smtClean="0"/>
              <a:t>)</a:t>
            </a:r>
          </a:p>
          <a:p>
            <a:r>
              <a:rPr lang="en-US" dirty="0" smtClean="0"/>
              <a:t>Others</a:t>
            </a:r>
          </a:p>
          <a:p>
            <a:pPr lvl="1"/>
            <a:r>
              <a:rPr lang="en-US" dirty="0" smtClean="0"/>
              <a:t>Cost: the </a:t>
            </a:r>
            <a:r>
              <a:rPr lang="en-US" dirty="0"/>
              <a:t>ultimate total cost</a:t>
            </a:r>
          </a:p>
          <a:p>
            <a:pPr lvl="1"/>
            <a:r>
              <a:rPr lang="en-US" dirty="0" smtClean="0"/>
              <a:t>Portability: the </a:t>
            </a:r>
            <a:r>
              <a:rPr lang="en-US" dirty="0"/>
              <a:t>ease with which programs can be moved from </a:t>
            </a:r>
            <a:r>
              <a:rPr lang="en-US" dirty="0" smtClean="0"/>
              <a:t>one implementation </a:t>
            </a:r>
            <a:r>
              <a:rPr lang="en-US" dirty="0"/>
              <a:t>to another</a:t>
            </a:r>
          </a:p>
          <a:p>
            <a:pPr lvl="1"/>
            <a:r>
              <a:rPr lang="en-US" dirty="0" smtClean="0"/>
              <a:t>Generality: the </a:t>
            </a:r>
            <a:r>
              <a:rPr lang="en-US" dirty="0"/>
              <a:t>applicability to a wide range of applications</a:t>
            </a:r>
          </a:p>
          <a:p>
            <a:pPr lvl="1"/>
            <a:r>
              <a:rPr lang="en-US" dirty="0" smtClean="0"/>
              <a:t>Well-</a:t>
            </a:r>
            <a:r>
              <a:rPr lang="en-US" dirty="0" err="1" smtClean="0"/>
              <a:t>definedness</a:t>
            </a:r>
            <a:r>
              <a:rPr lang="en-US" dirty="0" smtClean="0"/>
              <a:t>: the </a:t>
            </a:r>
            <a:r>
              <a:rPr lang="en-US" dirty="0"/>
              <a:t>completeness and precision of the language’s </a:t>
            </a:r>
            <a:r>
              <a:rPr lang="en-US" dirty="0" smtClean="0"/>
              <a:t>official definition</a:t>
            </a:r>
            <a:endParaRPr lang="en-US" dirty="0"/>
          </a:p>
        </p:txBody>
      </p:sp>
    </p:spTree>
    <p:extLst>
      <p:ext uri="{BB962C8B-B14F-4D97-AF65-F5344CB8AC3E}">
        <p14:creationId xmlns:p14="http://schemas.microsoft.com/office/powerpoint/2010/main" val="4239661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criteria</a:t>
            </a:r>
            <a:r>
              <a:rPr lang="en-US" dirty="0"/>
              <a:t>: Readability</a:t>
            </a:r>
          </a:p>
        </p:txBody>
      </p:sp>
      <p:sp>
        <p:nvSpPr>
          <p:cNvPr id="3" name="Content Placeholder 2"/>
          <p:cNvSpPr>
            <a:spLocks noGrp="1"/>
          </p:cNvSpPr>
          <p:nvPr>
            <p:ph idx="1"/>
          </p:nvPr>
        </p:nvSpPr>
        <p:spPr/>
        <p:txBody>
          <a:bodyPr>
            <a:normAutofit/>
          </a:bodyPr>
          <a:lstStyle/>
          <a:p>
            <a:r>
              <a:rPr lang="en-US" dirty="0"/>
              <a:t>Overall simplicity</a:t>
            </a:r>
          </a:p>
          <a:p>
            <a:pPr lvl="1"/>
            <a:r>
              <a:rPr lang="en-US" dirty="0" smtClean="0"/>
              <a:t>A </a:t>
            </a:r>
            <a:r>
              <a:rPr lang="en-US" dirty="0"/>
              <a:t>manageable set of features and constructs</a:t>
            </a:r>
          </a:p>
          <a:p>
            <a:pPr lvl="1"/>
            <a:r>
              <a:rPr lang="en-US" dirty="0" smtClean="0"/>
              <a:t>Few </a:t>
            </a:r>
            <a:r>
              <a:rPr lang="en-US" dirty="0"/>
              <a:t>feature multiplicity (means of doing the </a:t>
            </a:r>
            <a:r>
              <a:rPr lang="en-US" dirty="0" smtClean="0"/>
              <a:t>same operation</a:t>
            </a:r>
            <a:r>
              <a:rPr lang="en-US" dirty="0"/>
              <a:t>)</a:t>
            </a:r>
          </a:p>
          <a:p>
            <a:pPr lvl="1"/>
            <a:r>
              <a:rPr lang="en-US" dirty="0" smtClean="0"/>
              <a:t>Minimal </a:t>
            </a:r>
            <a:r>
              <a:rPr lang="en-US" dirty="0"/>
              <a:t>operator overloading</a:t>
            </a:r>
          </a:p>
          <a:p>
            <a:r>
              <a:rPr lang="en-US" dirty="0" err="1" smtClean="0"/>
              <a:t>Orthogonality</a:t>
            </a:r>
            <a:endParaRPr lang="en-US" dirty="0"/>
          </a:p>
          <a:p>
            <a:pPr lvl="1"/>
            <a:r>
              <a:rPr lang="en-US" dirty="0" smtClean="0"/>
              <a:t>A </a:t>
            </a:r>
            <a:r>
              <a:rPr lang="en-US" dirty="0"/>
              <a:t>relatively small set of primitive constructs </a:t>
            </a:r>
            <a:r>
              <a:rPr lang="en-US" dirty="0" smtClean="0"/>
              <a:t>can be </a:t>
            </a:r>
            <a:r>
              <a:rPr lang="en-US" dirty="0"/>
              <a:t>combined in a relatively small number of ways</a:t>
            </a:r>
          </a:p>
          <a:p>
            <a:pPr lvl="1"/>
            <a:r>
              <a:rPr lang="en-US" dirty="0" smtClean="0"/>
              <a:t>Every </a:t>
            </a:r>
            <a:r>
              <a:rPr lang="en-US" dirty="0"/>
              <a:t>possible combination is legal</a:t>
            </a:r>
          </a:p>
          <a:p>
            <a:pPr lvl="1"/>
            <a:r>
              <a:rPr lang="en-US" dirty="0" smtClean="0"/>
              <a:t>Lack </a:t>
            </a:r>
            <a:r>
              <a:rPr lang="en-US" dirty="0"/>
              <a:t>of </a:t>
            </a:r>
            <a:r>
              <a:rPr lang="en-US" dirty="0" err="1"/>
              <a:t>orthogonality</a:t>
            </a:r>
            <a:r>
              <a:rPr lang="en-US" dirty="0"/>
              <a:t> leads to exceptions to rules</a:t>
            </a:r>
          </a:p>
          <a:p>
            <a:pPr lvl="1"/>
            <a:r>
              <a:rPr lang="en-US" dirty="0" smtClean="0"/>
              <a:t>Makes </a:t>
            </a:r>
            <a:r>
              <a:rPr lang="en-US" dirty="0"/>
              <a:t>the language easy to learn and read</a:t>
            </a:r>
          </a:p>
          <a:p>
            <a:pPr lvl="1"/>
            <a:r>
              <a:rPr lang="en-US" dirty="0" smtClean="0"/>
              <a:t>Meaning </a:t>
            </a:r>
            <a:r>
              <a:rPr lang="en-US" dirty="0"/>
              <a:t>is context independent</a:t>
            </a:r>
          </a:p>
        </p:txBody>
      </p:sp>
    </p:spTree>
    <p:extLst>
      <p:ext uri="{BB962C8B-B14F-4D97-AF65-F5344CB8AC3E}">
        <p14:creationId xmlns:p14="http://schemas.microsoft.com/office/powerpoint/2010/main" val="2066661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criteria</a:t>
            </a:r>
            <a:r>
              <a:rPr lang="en-US" dirty="0"/>
              <a:t>: Readability</a:t>
            </a:r>
          </a:p>
        </p:txBody>
      </p:sp>
      <p:sp>
        <p:nvSpPr>
          <p:cNvPr id="3" name="Content Placeholder 2"/>
          <p:cNvSpPr>
            <a:spLocks noGrp="1"/>
          </p:cNvSpPr>
          <p:nvPr>
            <p:ph idx="1"/>
          </p:nvPr>
        </p:nvSpPr>
        <p:spPr/>
        <p:txBody>
          <a:bodyPr>
            <a:normAutofit/>
          </a:bodyPr>
          <a:lstStyle/>
          <a:p>
            <a:r>
              <a:rPr lang="en-US" dirty="0"/>
              <a:t>Control statements</a:t>
            </a:r>
          </a:p>
          <a:p>
            <a:pPr lvl="1"/>
            <a:r>
              <a:rPr lang="en-US" dirty="0" smtClean="0"/>
              <a:t>The </a:t>
            </a:r>
            <a:r>
              <a:rPr lang="en-US" dirty="0"/>
              <a:t>presence of well-known control structures (e.g</a:t>
            </a:r>
            <a:r>
              <a:rPr lang="en-US" dirty="0" smtClean="0"/>
              <a:t>., while </a:t>
            </a:r>
            <a:r>
              <a:rPr lang="en-US" dirty="0"/>
              <a:t>statement</a:t>
            </a:r>
            <a:r>
              <a:rPr lang="en-US" dirty="0" smtClean="0"/>
              <a:t>) </a:t>
            </a:r>
          </a:p>
          <a:p>
            <a:r>
              <a:rPr lang="en-US" dirty="0" smtClean="0"/>
              <a:t>Data </a:t>
            </a:r>
            <a:r>
              <a:rPr lang="en-US" dirty="0"/>
              <a:t>types and structures</a:t>
            </a:r>
          </a:p>
          <a:p>
            <a:pPr lvl="1"/>
            <a:r>
              <a:rPr lang="en-US" dirty="0" smtClean="0"/>
              <a:t>The </a:t>
            </a:r>
            <a:r>
              <a:rPr lang="en-US" dirty="0"/>
              <a:t>presence of adequate facilities for defining </a:t>
            </a:r>
            <a:r>
              <a:rPr lang="en-US" dirty="0" smtClean="0"/>
              <a:t>data structures</a:t>
            </a:r>
            <a:endParaRPr lang="en-US" dirty="0"/>
          </a:p>
          <a:p>
            <a:r>
              <a:rPr lang="en-US" dirty="0" smtClean="0"/>
              <a:t>Syntax </a:t>
            </a:r>
            <a:r>
              <a:rPr lang="en-US" dirty="0"/>
              <a:t>considerations</a:t>
            </a:r>
          </a:p>
          <a:p>
            <a:pPr lvl="1"/>
            <a:r>
              <a:rPr lang="en-US" dirty="0" smtClean="0"/>
              <a:t>Identifier </a:t>
            </a:r>
            <a:r>
              <a:rPr lang="en-US" dirty="0"/>
              <a:t>forms: flexible composition</a:t>
            </a:r>
          </a:p>
          <a:p>
            <a:pPr lvl="1"/>
            <a:r>
              <a:rPr lang="en-US" dirty="0" smtClean="0"/>
              <a:t>Special </a:t>
            </a:r>
            <a:r>
              <a:rPr lang="en-US" dirty="0"/>
              <a:t>words and methods of forming </a:t>
            </a:r>
            <a:r>
              <a:rPr lang="en-US" dirty="0" smtClean="0"/>
              <a:t>compound statements</a:t>
            </a:r>
            <a:endParaRPr lang="en-US" dirty="0"/>
          </a:p>
          <a:p>
            <a:pPr lvl="1"/>
            <a:r>
              <a:rPr lang="en-US" dirty="0" smtClean="0"/>
              <a:t>Form </a:t>
            </a:r>
            <a:r>
              <a:rPr lang="en-US" dirty="0"/>
              <a:t>and meaning: </a:t>
            </a:r>
            <a:r>
              <a:rPr lang="en-US" dirty="0" smtClean="0"/>
              <a:t>self-</a:t>
            </a:r>
            <a:r>
              <a:rPr lang="en-US" dirty="0"/>
              <a:t> descriptive constructs</a:t>
            </a:r>
            <a:r>
              <a:rPr lang="en-US" dirty="0" smtClean="0"/>
              <a:t>, meaningful </a:t>
            </a:r>
            <a:r>
              <a:rPr lang="en-US" dirty="0"/>
              <a:t>keywords</a:t>
            </a:r>
          </a:p>
        </p:txBody>
      </p:sp>
    </p:spTree>
    <p:extLst>
      <p:ext uri="{BB962C8B-B14F-4D97-AF65-F5344CB8AC3E}">
        <p14:creationId xmlns:p14="http://schemas.microsoft.com/office/powerpoint/2010/main" val="4091413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criteria</a:t>
            </a:r>
            <a:r>
              <a:rPr lang="en-US" dirty="0"/>
              <a:t>: </a:t>
            </a:r>
            <a:r>
              <a:rPr lang="en-US" dirty="0" err="1"/>
              <a:t>Writability</a:t>
            </a:r>
            <a:endParaRPr lang="en-US" dirty="0"/>
          </a:p>
        </p:txBody>
      </p:sp>
      <p:sp>
        <p:nvSpPr>
          <p:cNvPr id="3" name="Content Placeholder 2"/>
          <p:cNvSpPr>
            <a:spLocks noGrp="1"/>
          </p:cNvSpPr>
          <p:nvPr>
            <p:ph idx="1"/>
          </p:nvPr>
        </p:nvSpPr>
        <p:spPr/>
        <p:txBody>
          <a:bodyPr>
            <a:normAutofit/>
          </a:bodyPr>
          <a:lstStyle/>
          <a:p>
            <a:r>
              <a:rPr lang="en-US" dirty="0"/>
              <a:t>Simplicity and </a:t>
            </a:r>
            <a:r>
              <a:rPr lang="en-US" dirty="0" err="1"/>
              <a:t>orthogonality</a:t>
            </a:r>
            <a:endParaRPr lang="en-US" dirty="0"/>
          </a:p>
          <a:p>
            <a:pPr lvl="1"/>
            <a:r>
              <a:rPr lang="en-US" dirty="0" smtClean="0"/>
              <a:t>Few </a:t>
            </a:r>
            <a:r>
              <a:rPr lang="en-US" dirty="0"/>
              <a:t>constructs, a small number of primitives, </a:t>
            </a:r>
            <a:r>
              <a:rPr lang="en-US" dirty="0" smtClean="0"/>
              <a:t>a small </a:t>
            </a:r>
            <a:r>
              <a:rPr lang="en-US" dirty="0"/>
              <a:t>set of rules for combining them</a:t>
            </a:r>
          </a:p>
          <a:p>
            <a:r>
              <a:rPr lang="en-US" dirty="0" smtClean="0"/>
              <a:t>Support </a:t>
            </a:r>
            <a:r>
              <a:rPr lang="en-US" dirty="0"/>
              <a:t>for abstraction</a:t>
            </a:r>
          </a:p>
          <a:p>
            <a:pPr lvl="1"/>
            <a:r>
              <a:rPr lang="en-US" dirty="0" smtClean="0"/>
              <a:t>The </a:t>
            </a:r>
            <a:r>
              <a:rPr lang="en-US" dirty="0"/>
              <a:t>ability to define and use complex structures </a:t>
            </a:r>
            <a:r>
              <a:rPr lang="en-US" dirty="0" smtClean="0"/>
              <a:t>or operations </a:t>
            </a:r>
            <a:r>
              <a:rPr lang="en-US" dirty="0"/>
              <a:t>in ways that allow details to be ignored</a:t>
            </a:r>
          </a:p>
          <a:p>
            <a:r>
              <a:rPr lang="en-US" dirty="0" smtClean="0"/>
              <a:t>Expressivity</a:t>
            </a:r>
            <a:endParaRPr lang="en-US" dirty="0"/>
          </a:p>
          <a:p>
            <a:pPr lvl="1"/>
            <a:r>
              <a:rPr lang="en-US" dirty="0" smtClean="0"/>
              <a:t>A </a:t>
            </a:r>
            <a:r>
              <a:rPr lang="en-US" dirty="0"/>
              <a:t>set of relatively convenient ways of </a:t>
            </a:r>
            <a:r>
              <a:rPr lang="en-US" dirty="0" smtClean="0"/>
              <a:t>specifying operations</a:t>
            </a:r>
            <a:endParaRPr lang="en-US" dirty="0"/>
          </a:p>
          <a:p>
            <a:pPr lvl="1"/>
            <a:r>
              <a:rPr lang="en-US" dirty="0" smtClean="0"/>
              <a:t>Example</a:t>
            </a:r>
            <a:r>
              <a:rPr lang="en-US" dirty="0"/>
              <a:t>: the inclusion of </a:t>
            </a:r>
            <a:r>
              <a:rPr lang="en-US" i="1" dirty="0"/>
              <a:t>for</a:t>
            </a:r>
            <a:r>
              <a:rPr lang="en-US" dirty="0"/>
              <a:t> statement in </a:t>
            </a:r>
            <a:r>
              <a:rPr lang="en-US" dirty="0" smtClean="0"/>
              <a:t>many modern </a:t>
            </a:r>
            <a:r>
              <a:rPr lang="en-US" dirty="0"/>
              <a:t>languages</a:t>
            </a:r>
          </a:p>
        </p:txBody>
      </p:sp>
    </p:spTree>
    <p:extLst>
      <p:ext uri="{BB962C8B-B14F-4D97-AF65-F5344CB8AC3E}">
        <p14:creationId xmlns:p14="http://schemas.microsoft.com/office/powerpoint/2010/main" val="2264455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Evaluation </a:t>
            </a:r>
            <a:r>
              <a:rPr lang="en-US" dirty="0" smtClean="0"/>
              <a:t>criteria</a:t>
            </a:r>
            <a:r>
              <a:rPr lang="en-US" dirty="0"/>
              <a:t>: </a:t>
            </a:r>
            <a:r>
              <a:rPr lang="en-US" dirty="0" smtClean="0"/>
              <a:t>Reliability</a:t>
            </a:r>
            <a:endParaRPr lang="en-US" dirty="0"/>
          </a:p>
        </p:txBody>
      </p:sp>
      <p:sp>
        <p:nvSpPr>
          <p:cNvPr id="3" name="Content Placeholder 2"/>
          <p:cNvSpPr>
            <a:spLocks noGrp="1"/>
          </p:cNvSpPr>
          <p:nvPr>
            <p:ph idx="1"/>
          </p:nvPr>
        </p:nvSpPr>
        <p:spPr/>
        <p:txBody>
          <a:bodyPr>
            <a:normAutofit/>
          </a:bodyPr>
          <a:lstStyle/>
          <a:p>
            <a:r>
              <a:rPr lang="en-US" dirty="0" smtClean="0"/>
              <a:t>Type </a:t>
            </a:r>
            <a:r>
              <a:rPr lang="en-US" dirty="0"/>
              <a:t>checking</a:t>
            </a:r>
          </a:p>
          <a:p>
            <a:pPr lvl="1"/>
            <a:r>
              <a:rPr lang="en-US" dirty="0" smtClean="0"/>
              <a:t>Testing </a:t>
            </a:r>
            <a:r>
              <a:rPr lang="en-US" dirty="0"/>
              <a:t>for type errors</a:t>
            </a:r>
          </a:p>
          <a:p>
            <a:r>
              <a:rPr lang="en-US" dirty="0" smtClean="0"/>
              <a:t>Exception </a:t>
            </a:r>
            <a:r>
              <a:rPr lang="en-US" dirty="0"/>
              <a:t>handling</a:t>
            </a:r>
          </a:p>
          <a:p>
            <a:pPr lvl="1"/>
            <a:r>
              <a:rPr lang="en-US" dirty="0" smtClean="0"/>
              <a:t>Intercept </a:t>
            </a:r>
            <a:r>
              <a:rPr lang="en-US" dirty="0"/>
              <a:t>run-time errors and take corrective measures</a:t>
            </a:r>
          </a:p>
          <a:p>
            <a:r>
              <a:rPr lang="en-US" dirty="0" smtClean="0"/>
              <a:t>Aliasing</a:t>
            </a:r>
            <a:endParaRPr lang="en-US" dirty="0"/>
          </a:p>
          <a:p>
            <a:pPr lvl="1"/>
            <a:r>
              <a:rPr lang="en-US" dirty="0" smtClean="0"/>
              <a:t>Presence </a:t>
            </a:r>
            <a:r>
              <a:rPr lang="en-US" dirty="0"/>
              <a:t>of two or more distinct referencing </a:t>
            </a:r>
            <a:r>
              <a:rPr lang="en-US" dirty="0" smtClean="0"/>
              <a:t>methods for </a:t>
            </a:r>
            <a:r>
              <a:rPr lang="en-US" dirty="0"/>
              <a:t>the same memory location</a:t>
            </a:r>
          </a:p>
          <a:p>
            <a:r>
              <a:rPr lang="en-US" dirty="0" smtClean="0"/>
              <a:t>Readability </a:t>
            </a:r>
            <a:r>
              <a:rPr lang="en-US" dirty="0"/>
              <a:t>and </a:t>
            </a:r>
            <a:r>
              <a:rPr lang="en-US" dirty="0" err="1"/>
              <a:t>writability</a:t>
            </a:r>
            <a:endParaRPr lang="en-US" dirty="0"/>
          </a:p>
          <a:p>
            <a:pPr lvl="1"/>
            <a:r>
              <a:rPr lang="en-US" dirty="0" smtClean="0"/>
              <a:t>A </a:t>
            </a:r>
            <a:r>
              <a:rPr lang="en-US" dirty="0"/>
              <a:t>language that does not support “natural” ways </a:t>
            </a:r>
            <a:r>
              <a:rPr lang="en-US" dirty="0" smtClean="0"/>
              <a:t>of expressing </a:t>
            </a:r>
            <a:r>
              <a:rPr lang="en-US" dirty="0"/>
              <a:t>an algorithm will necessarily use “unnatural</a:t>
            </a:r>
            <a:r>
              <a:rPr lang="en-US" dirty="0" smtClean="0"/>
              <a:t>” approaches</a:t>
            </a:r>
            <a:r>
              <a:rPr lang="en-US" dirty="0"/>
              <a:t>, and hence reduced reliability</a:t>
            </a:r>
          </a:p>
        </p:txBody>
      </p:sp>
    </p:spTree>
    <p:extLst>
      <p:ext uri="{BB962C8B-B14F-4D97-AF65-F5344CB8AC3E}">
        <p14:creationId xmlns:p14="http://schemas.microsoft.com/office/powerpoint/2010/main" val="3569356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Evaluation </a:t>
            </a:r>
            <a:r>
              <a:rPr lang="en-US" dirty="0" smtClean="0"/>
              <a:t>criteria</a:t>
            </a:r>
            <a:r>
              <a:rPr lang="en-US" dirty="0"/>
              <a:t>: </a:t>
            </a:r>
            <a:r>
              <a:rPr lang="en-US" dirty="0" smtClean="0"/>
              <a:t>Cost</a:t>
            </a:r>
            <a:endParaRPr lang="en-US" dirty="0"/>
          </a:p>
        </p:txBody>
      </p:sp>
      <p:sp>
        <p:nvSpPr>
          <p:cNvPr id="3" name="Content Placeholder 2"/>
          <p:cNvSpPr>
            <a:spLocks noGrp="1"/>
          </p:cNvSpPr>
          <p:nvPr>
            <p:ph idx="1"/>
          </p:nvPr>
        </p:nvSpPr>
        <p:spPr/>
        <p:txBody>
          <a:bodyPr>
            <a:normAutofit/>
          </a:bodyPr>
          <a:lstStyle/>
          <a:p>
            <a:r>
              <a:rPr lang="en-US" dirty="0"/>
              <a:t>Training programmers to use language</a:t>
            </a:r>
          </a:p>
          <a:p>
            <a:r>
              <a:rPr lang="en-US" dirty="0" smtClean="0"/>
              <a:t>Writing </a:t>
            </a:r>
            <a:r>
              <a:rPr lang="en-US" dirty="0"/>
              <a:t>programs</a:t>
            </a:r>
          </a:p>
          <a:p>
            <a:r>
              <a:rPr lang="en-US" dirty="0" smtClean="0"/>
              <a:t>Compiling </a:t>
            </a:r>
            <a:r>
              <a:rPr lang="en-US" dirty="0"/>
              <a:t>programs</a:t>
            </a:r>
          </a:p>
          <a:p>
            <a:r>
              <a:rPr lang="en-US" dirty="0" smtClean="0"/>
              <a:t>Executing </a:t>
            </a:r>
            <a:r>
              <a:rPr lang="en-US" dirty="0"/>
              <a:t>programs</a:t>
            </a:r>
          </a:p>
          <a:p>
            <a:r>
              <a:rPr lang="en-US" dirty="0" smtClean="0"/>
              <a:t>Language </a:t>
            </a:r>
            <a:r>
              <a:rPr lang="en-US" dirty="0"/>
              <a:t>implementation system</a:t>
            </a:r>
            <a:r>
              <a:rPr lang="en-US" dirty="0" smtClean="0"/>
              <a:t>: availability </a:t>
            </a:r>
            <a:r>
              <a:rPr lang="en-US" dirty="0"/>
              <a:t>of free compilers</a:t>
            </a:r>
          </a:p>
          <a:p>
            <a:r>
              <a:rPr lang="en-US" dirty="0" smtClean="0"/>
              <a:t>Reliability</a:t>
            </a:r>
            <a:r>
              <a:rPr lang="en-US" dirty="0"/>
              <a:t>: poor reliability leads to high costs</a:t>
            </a:r>
          </a:p>
          <a:p>
            <a:r>
              <a:rPr lang="en-US" dirty="0" smtClean="0"/>
              <a:t>Maintaining </a:t>
            </a:r>
            <a:r>
              <a:rPr lang="en-US" dirty="0"/>
              <a:t>programs</a:t>
            </a:r>
          </a:p>
        </p:txBody>
      </p:sp>
    </p:spTree>
    <p:extLst>
      <p:ext uri="{BB962C8B-B14F-4D97-AF65-F5344CB8AC3E}">
        <p14:creationId xmlns:p14="http://schemas.microsoft.com/office/powerpoint/2010/main" val="3137639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a:t>
            </a:r>
            <a:r>
              <a:rPr lang="en-US" dirty="0" smtClean="0"/>
              <a:t>domains</a:t>
            </a:r>
            <a:endParaRPr lang="en-US" dirty="0"/>
          </a:p>
        </p:txBody>
      </p:sp>
      <p:sp>
        <p:nvSpPr>
          <p:cNvPr id="3" name="Content Placeholder 2"/>
          <p:cNvSpPr>
            <a:spLocks noGrp="1"/>
          </p:cNvSpPr>
          <p:nvPr>
            <p:ph idx="1"/>
          </p:nvPr>
        </p:nvSpPr>
        <p:spPr/>
        <p:txBody>
          <a:bodyPr>
            <a:normAutofit fontScale="85000" lnSpcReduction="20000"/>
          </a:bodyPr>
          <a:lstStyle/>
          <a:p>
            <a:pPr>
              <a:spcBef>
                <a:spcPts val="600"/>
              </a:spcBef>
            </a:pPr>
            <a:r>
              <a:rPr lang="en-US" sz="3300" dirty="0"/>
              <a:t>Scientific applications</a:t>
            </a:r>
          </a:p>
          <a:p>
            <a:pPr lvl="1"/>
            <a:r>
              <a:rPr lang="en-US" dirty="0" smtClean="0"/>
              <a:t>Large </a:t>
            </a:r>
            <a:r>
              <a:rPr lang="en-US" dirty="0"/>
              <a:t>number of floating point computations</a:t>
            </a:r>
          </a:p>
          <a:p>
            <a:pPr lvl="1"/>
            <a:r>
              <a:rPr lang="en-US" dirty="0" smtClean="0"/>
              <a:t>Language: Fortran</a:t>
            </a:r>
            <a:endParaRPr lang="en-US" dirty="0"/>
          </a:p>
          <a:p>
            <a:pPr>
              <a:spcBef>
                <a:spcPts val="600"/>
              </a:spcBef>
            </a:pPr>
            <a:r>
              <a:rPr lang="en-US" sz="3300" dirty="0" smtClean="0"/>
              <a:t>Business </a:t>
            </a:r>
            <a:r>
              <a:rPr lang="en-US" sz="3300" dirty="0"/>
              <a:t>applications</a:t>
            </a:r>
          </a:p>
          <a:p>
            <a:pPr lvl="1"/>
            <a:r>
              <a:rPr lang="en-US" dirty="0" smtClean="0"/>
              <a:t>Produce </a:t>
            </a:r>
            <a:r>
              <a:rPr lang="en-US" dirty="0"/>
              <a:t>reports, use decimal numbers and characters</a:t>
            </a:r>
          </a:p>
          <a:p>
            <a:pPr lvl="1"/>
            <a:r>
              <a:rPr lang="en-US" dirty="0"/>
              <a:t>Language: COBOL</a:t>
            </a:r>
            <a:endParaRPr lang="en-US" dirty="0"/>
          </a:p>
          <a:p>
            <a:pPr>
              <a:spcBef>
                <a:spcPts val="600"/>
              </a:spcBef>
            </a:pPr>
            <a:r>
              <a:rPr lang="en-US" sz="3300" dirty="0" smtClean="0"/>
              <a:t>Artificial </a:t>
            </a:r>
            <a:r>
              <a:rPr lang="en-US" sz="3300" dirty="0"/>
              <a:t>intelligence</a:t>
            </a:r>
          </a:p>
          <a:p>
            <a:pPr lvl="1"/>
            <a:r>
              <a:rPr lang="en-US" dirty="0" smtClean="0"/>
              <a:t>Symbols </a:t>
            </a:r>
            <a:r>
              <a:rPr lang="en-US" dirty="0"/>
              <a:t>rather than numbers manipulated</a:t>
            </a:r>
          </a:p>
          <a:p>
            <a:pPr lvl="1"/>
            <a:r>
              <a:rPr lang="en-US" dirty="0"/>
              <a:t>Language: LISP</a:t>
            </a:r>
            <a:endParaRPr lang="en-US" dirty="0"/>
          </a:p>
          <a:p>
            <a:pPr>
              <a:spcBef>
                <a:spcPts val="600"/>
              </a:spcBef>
            </a:pPr>
            <a:r>
              <a:rPr lang="en-US" sz="3300" dirty="0" smtClean="0"/>
              <a:t>Systems </a:t>
            </a:r>
            <a:r>
              <a:rPr lang="en-US" sz="3300" dirty="0"/>
              <a:t>programming</a:t>
            </a:r>
          </a:p>
          <a:p>
            <a:pPr lvl="1"/>
            <a:r>
              <a:rPr lang="en-US" dirty="0" smtClean="0"/>
              <a:t>Need </a:t>
            </a:r>
            <a:r>
              <a:rPr lang="en-US" dirty="0"/>
              <a:t>efficiency because of continuous use</a:t>
            </a:r>
          </a:p>
          <a:p>
            <a:pPr lvl="1"/>
            <a:r>
              <a:rPr lang="en-US" dirty="0"/>
              <a:t>Language: C</a:t>
            </a:r>
            <a:endParaRPr lang="en-US" dirty="0"/>
          </a:p>
          <a:p>
            <a:pPr>
              <a:spcBef>
                <a:spcPts val="600"/>
              </a:spcBef>
            </a:pPr>
            <a:r>
              <a:rPr lang="en-US" sz="3300" dirty="0" smtClean="0"/>
              <a:t>Web </a:t>
            </a:r>
            <a:r>
              <a:rPr lang="en-US" sz="3300" dirty="0"/>
              <a:t>Programming</a:t>
            </a:r>
          </a:p>
          <a:p>
            <a:pPr lvl="1"/>
            <a:r>
              <a:rPr lang="en-US" dirty="0" smtClean="0"/>
              <a:t>Eclectic </a:t>
            </a:r>
            <a:r>
              <a:rPr lang="en-US" dirty="0"/>
              <a:t>collection of languages: markup (e.g., </a:t>
            </a:r>
            <a:r>
              <a:rPr lang="en-US" dirty="0" err="1"/>
              <a:t>XHTML</a:t>
            </a:r>
            <a:r>
              <a:rPr lang="en-US" dirty="0"/>
              <a:t>), </a:t>
            </a:r>
            <a:r>
              <a:rPr lang="en-US" dirty="0" smtClean="0"/>
              <a:t>scripting (</a:t>
            </a:r>
            <a:r>
              <a:rPr lang="en-US" dirty="0"/>
              <a:t>e.g., </a:t>
            </a:r>
            <a:r>
              <a:rPr lang="en-US" dirty="0" err="1"/>
              <a:t>PHP</a:t>
            </a:r>
            <a:r>
              <a:rPr lang="en-US" dirty="0"/>
              <a:t>), general-purpose (e.g., Java)</a:t>
            </a:r>
          </a:p>
        </p:txBody>
      </p:sp>
    </p:spTree>
    <p:extLst>
      <p:ext uri="{BB962C8B-B14F-4D97-AF65-F5344CB8AC3E}">
        <p14:creationId xmlns:p14="http://schemas.microsoft.com/office/powerpoint/2010/main" val="48582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Abstraction and Modularization</a:t>
            </a:r>
            <a:endParaRPr lang="en-US" dirty="0"/>
          </a:p>
        </p:txBody>
      </p:sp>
      <p:sp>
        <p:nvSpPr>
          <p:cNvPr id="3" name="Content Placeholder 2"/>
          <p:cNvSpPr>
            <a:spLocks noGrp="1"/>
          </p:cNvSpPr>
          <p:nvPr>
            <p:ph idx="1"/>
          </p:nvPr>
        </p:nvSpPr>
        <p:spPr/>
        <p:txBody>
          <a:bodyPr/>
          <a:lstStyle/>
          <a:p>
            <a:r>
              <a:rPr lang="en-US" altLang="en-US" dirty="0"/>
              <a:t>Re-use, sharing, extension of code are critically important in software engineering</a:t>
            </a:r>
          </a:p>
          <a:p>
            <a:r>
              <a:rPr lang="en-US" altLang="en-US" dirty="0"/>
              <a:t>Big idea: </a:t>
            </a:r>
            <a:r>
              <a:rPr lang="en-US" altLang="en-US" i="1" dirty="0"/>
              <a:t>detect errors at compile-time</a:t>
            </a:r>
            <a:r>
              <a:rPr lang="en-US" altLang="en-US" dirty="0"/>
              <a:t>, not when program is executed </a:t>
            </a:r>
            <a:endParaRPr lang="en-US" altLang="en-US" dirty="0">
              <a:solidFill>
                <a:schemeClr val="hlink"/>
              </a:solidFill>
            </a:endParaRPr>
          </a:p>
          <a:p>
            <a:r>
              <a:rPr lang="en-US" altLang="en-US" b="1" i="1" dirty="0"/>
              <a:t>Type</a:t>
            </a:r>
            <a:r>
              <a:rPr lang="en-US" altLang="en-US" dirty="0"/>
              <a:t> definitions and declarations</a:t>
            </a:r>
          </a:p>
          <a:p>
            <a:pPr lvl="1"/>
            <a:r>
              <a:rPr lang="en-US" altLang="en-US" dirty="0"/>
              <a:t>Define intent for both functions/procedures and data</a:t>
            </a:r>
          </a:p>
          <a:p>
            <a:r>
              <a:rPr lang="en-US" altLang="en-US" b="1" i="1" dirty="0"/>
              <a:t>Abstract data types </a:t>
            </a:r>
            <a:r>
              <a:rPr lang="en-US" altLang="en-US" dirty="0"/>
              <a:t>(ADT)</a:t>
            </a:r>
          </a:p>
          <a:p>
            <a:pPr lvl="1"/>
            <a:r>
              <a:rPr lang="en-US" altLang="en-US" dirty="0"/>
              <a:t>Access to local data only via a well-defined interface</a:t>
            </a:r>
          </a:p>
          <a:p>
            <a:r>
              <a:rPr lang="en-US" altLang="en-US" dirty="0"/>
              <a:t>Lexical </a:t>
            </a:r>
            <a:r>
              <a:rPr lang="en-US" altLang="en-US" b="1" i="1" dirty="0"/>
              <a:t>scope</a:t>
            </a:r>
          </a:p>
          <a:p>
            <a:endParaRPr lang="en-US" dirty="0"/>
          </a:p>
        </p:txBody>
      </p:sp>
    </p:spTree>
    <p:extLst>
      <p:ext uri="{BB962C8B-B14F-4D97-AF65-F5344CB8AC3E}">
        <p14:creationId xmlns:p14="http://schemas.microsoft.com/office/powerpoint/2010/main" val="27201846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Static vs. Dynamic Typing</a:t>
            </a:r>
            <a:endParaRPr lang="en-US" dirty="0"/>
          </a:p>
        </p:txBody>
      </p:sp>
      <p:sp>
        <p:nvSpPr>
          <p:cNvPr id="3" name="Content Placeholder 2"/>
          <p:cNvSpPr>
            <a:spLocks noGrp="1"/>
          </p:cNvSpPr>
          <p:nvPr>
            <p:ph idx="1"/>
          </p:nvPr>
        </p:nvSpPr>
        <p:spPr/>
        <p:txBody>
          <a:bodyPr/>
          <a:lstStyle/>
          <a:p>
            <a:r>
              <a:rPr lang="en-US" altLang="en-US" dirty="0"/>
              <a:t>Static typing</a:t>
            </a:r>
          </a:p>
          <a:p>
            <a:pPr lvl="1"/>
            <a:r>
              <a:rPr lang="en-US" altLang="en-US" dirty="0"/>
              <a:t>Common in compiled languages, considered “safer”</a:t>
            </a:r>
          </a:p>
          <a:p>
            <a:pPr lvl="1"/>
            <a:r>
              <a:rPr lang="en-US" altLang="en-US" dirty="0"/>
              <a:t>Type of each variable determined at </a:t>
            </a:r>
            <a:r>
              <a:rPr lang="en-US" altLang="en-US" dirty="0" smtClean="0"/>
              <a:t>compile-time</a:t>
            </a:r>
          </a:p>
          <a:p>
            <a:pPr lvl="2"/>
            <a:r>
              <a:rPr lang="en-US" altLang="en-US" dirty="0" smtClean="0"/>
              <a:t>Constrains </a:t>
            </a:r>
            <a:r>
              <a:rPr lang="en-US" altLang="en-US" dirty="0"/>
              <a:t>the set of values it can hold at run-time</a:t>
            </a:r>
          </a:p>
          <a:p>
            <a:r>
              <a:rPr lang="en-US" altLang="en-US" dirty="0"/>
              <a:t>Dynamic typing</a:t>
            </a:r>
          </a:p>
          <a:p>
            <a:pPr lvl="1"/>
            <a:r>
              <a:rPr lang="en-US" altLang="en-US" dirty="0"/>
              <a:t>Common in interpreted languages</a:t>
            </a:r>
          </a:p>
          <a:p>
            <a:pPr lvl="1"/>
            <a:r>
              <a:rPr lang="en-US" altLang="en-US" dirty="0"/>
              <a:t>Types are associated with a variable at run-time; may change dynamically to conform to the type of the value currently referenced by the variable</a:t>
            </a:r>
          </a:p>
          <a:p>
            <a:pPr lvl="1"/>
            <a:r>
              <a:rPr lang="en-US" altLang="en-US" dirty="0"/>
              <a:t>Type errors not detected until a piece of code is </a:t>
            </a:r>
            <a:r>
              <a:rPr lang="en-US" altLang="en-US" dirty="0" smtClean="0"/>
              <a:t>executed</a:t>
            </a:r>
            <a:endParaRPr lang="en-US" altLang="en-US" dirty="0"/>
          </a:p>
        </p:txBody>
      </p:sp>
    </p:spTree>
    <p:extLst>
      <p:ext uri="{BB962C8B-B14F-4D97-AF65-F5344CB8AC3E}">
        <p14:creationId xmlns:p14="http://schemas.microsoft.com/office/powerpoint/2010/main" val="4265131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Each computation model is based on a simple core language called its </a:t>
            </a:r>
            <a:r>
              <a:rPr lang="en-US" b="1" i="1" dirty="0" smtClean="0"/>
              <a:t>kernel language</a:t>
            </a:r>
            <a:r>
              <a:rPr lang="en-US" dirty="0"/>
              <a:t>. </a:t>
            </a:r>
            <a:endParaRPr lang="en-US" dirty="0" smtClean="0"/>
          </a:p>
          <a:p>
            <a:pPr lvl="1"/>
            <a:r>
              <a:rPr lang="en-US" dirty="0" smtClean="0"/>
              <a:t>Computer science books introduce the kernel languages in </a:t>
            </a:r>
            <a:r>
              <a:rPr lang="en-US" dirty="0"/>
              <a:t>a progressive way, by </a:t>
            </a:r>
            <a:r>
              <a:rPr lang="en-US" dirty="0" smtClean="0"/>
              <a:t>adding concepts </a:t>
            </a:r>
            <a:r>
              <a:rPr lang="en-US" dirty="0"/>
              <a:t>one by one. </a:t>
            </a:r>
            <a:endParaRPr lang="en-US" dirty="0" smtClean="0"/>
          </a:p>
          <a:p>
            <a:pPr lvl="2"/>
            <a:r>
              <a:rPr lang="en-US" sz="2500" dirty="0" smtClean="0"/>
              <a:t>This </a:t>
            </a:r>
            <a:r>
              <a:rPr lang="en-US" sz="2500" dirty="0"/>
              <a:t>lets </a:t>
            </a:r>
            <a:r>
              <a:rPr lang="en-US" sz="2500" dirty="0" smtClean="0"/>
              <a:t>to show </a:t>
            </a:r>
            <a:r>
              <a:rPr lang="en-US" sz="2500" dirty="0"/>
              <a:t>the deep relationships between the </a:t>
            </a:r>
            <a:r>
              <a:rPr lang="en-US" sz="2500" dirty="0" smtClean="0"/>
              <a:t>different models</a:t>
            </a:r>
            <a:r>
              <a:rPr lang="en-US" sz="2500" dirty="0"/>
              <a:t>. </a:t>
            </a:r>
            <a:endParaRPr lang="en-US" sz="2500" dirty="0" smtClean="0"/>
          </a:p>
          <a:p>
            <a:pPr lvl="1"/>
            <a:r>
              <a:rPr lang="en-US" dirty="0" smtClean="0"/>
              <a:t>Often</a:t>
            </a:r>
            <a:r>
              <a:rPr lang="en-US" dirty="0"/>
              <a:t>, just adding one new concept makes a world of </a:t>
            </a:r>
            <a:r>
              <a:rPr lang="en-US" dirty="0" smtClean="0"/>
              <a:t>difference in </a:t>
            </a:r>
            <a:r>
              <a:rPr lang="en-US" dirty="0"/>
              <a:t>programming. </a:t>
            </a:r>
            <a:endParaRPr lang="en-US" dirty="0" smtClean="0"/>
          </a:p>
          <a:p>
            <a:r>
              <a:rPr lang="en-US" dirty="0"/>
              <a:t>When stepping from one model to the next, how do we decide on what concepts to add? </a:t>
            </a:r>
          </a:p>
          <a:p>
            <a:pPr lvl="1"/>
            <a:r>
              <a:rPr lang="en-US" dirty="0"/>
              <a:t>The main </a:t>
            </a:r>
            <a:r>
              <a:rPr lang="en-US" dirty="0" err="1"/>
              <a:t>criterium</a:t>
            </a:r>
            <a:r>
              <a:rPr lang="en-US" dirty="0"/>
              <a:t> is the </a:t>
            </a:r>
            <a:r>
              <a:rPr lang="en-US" b="1" i="1" dirty="0"/>
              <a:t>creative extension principle</a:t>
            </a:r>
            <a:r>
              <a:rPr lang="en-US" dirty="0"/>
              <a:t>. </a:t>
            </a:r>
          </a:p>
          <a:p>
            <a:pPr lvl="1"/>
            <a:r>
              <a:rPr lang="en-US" dirty="0"/>
              <a:t>Roughly, a new concept is added when programs become complicated for technical reasons unrelated to the problem being solved. </a:t>
            </a:r>
          </a:p>
          <a:p>
            <a:pPr lvl="1"/>
            <a:r>
              <a:rPr lang="en-US" dirty="0"/>
              <a:t>Adding a concept to the kernel language can keep programs simple, if the concept is chosen carefully</a:t>
            </a:r>
            <a:r>
              <a:rPr lang="en-US" dirty="0" smtClean="0"/>
              <a:t>.</a:t>
            </a:r>
          </a:p>
        </p:txBody>
      </p:sp>
    </p:spTree>
    <p:extLst>
      <p:ext uri="{BB962C8B-B14F-4D97-AF65-F5344CB8AC3E}">
        <p14:creationId xmlns:p14="http://schemas.microsoft.com/office/powerpoint/2010/main" val="121583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71" y="177800"/>
            <a:ext cx="10896541" cy="724915"/>
          </a:xfrm>
        </p:spPr>
        <p:txBody>
          <a:bodyPr/>
          <a:lstStyle/>
          <a:p>
            <a:r>
              <a:rPr lang="en-US" dirty="0"/>
              <a:t>Implementation </a:t>
            </a:r>
            <a:r>
              <a:rPr lang="en-US" dirty="0" smtClean="0"/>
              <a:t>methods</a:t>
            </a:r>
            <a:endParaRPr lang="en-US" dirty="0"/>
          </a:p>
        </p:txBody>
      </p:sp>
      <p:sp>
        <p:nvSpPr>
          <p:cNvPr id="3" name="Content Placeholder 2"/>
          <p:cNvSpPr>
            <a:spLocks noGrp="1"/>
          </p:cNvSpPr>
          <p:nvPr>
            <p:ph idx="1"/>
          </p:nvPr>
        </p:nvSpPr>
        <p:spPr/>
        <p:txBody>
          <a:bodyPr>
            <a:normAutofit/>
          </a:bodyPr>
          <a:lstStyle/>
          <a:p>
            <a:r>
              <a:rPr lang="en-US" dirty="0"/>
              <a:t>Compilation</a:t>
            </a:r>
          </a:p>
          <a:p>
            <a:pPr lvl="1"/>
            <a:r>
              <a:rPr lang="en-US" dirty="0" smtClean="0"/>
              <a:t>Programs </a:t>
            </a:r>
            <a:r>
              <a:rPr lang="en-US" dirty="0"/>
              <a:t>are translated into </a:t>
            </a:r>
            <a:r>
              <a:rPr lang="en-US" dirty="0" smtClean="0"/>
              <a:t>machine language (e.g., Fortran, C, </a:t>
            </a:r>
            <a:r>
              <a:rPr lang="en-US" dirty="0"/>
              <a:t>C</a:t>
            </a:r>
            <a:r>
              <a:rPr lang="en-US" dirty="0" smtClean="0"/>
              <a:t>++)</a:t>
            </a:r>
          </a:p>
          <a:p>
            <a:pPr lvl="1"/>
            <a:r>
              <a:rPr lang="en-US" dirty="0"/>
              <a:t>Better performance</a:t>
            </a:r>
          </a:p>
          <a:p>
            <a:r>
              <a:rPr lang="en-US" dirty="0" smtClean="0"/>
              <a:t>Pure </a:t>
            </a:r>
            <a:r>
              <a:rPr lang="en-US" dirty="0"/>
              <a:t>Interpretation</a:t>
            </a:r>
          </a:p>
          <a:p>
            <a:pPr lvl="1"/>
            <a:r>
              <a:rPr lang="en-US" dirty="0" smtClean="0"/>
              <a:t>Programs </a:t>
            </a:r>
            <a:r>
              <a:rPr lang="en-US" dirty="0"/>
              <a:t>are interpreted by </a:t>
            </a:r>
            <a:r>
              <a:rPr lang="en-US" dirty="0" smtClean="0"/>
              <a:t>another program </a:t>
            </a:r>
            <a:r>
              <a:rPr lang="en-US" dirty="0"/>
              <a:t>known as an </a:t>
            </a:r>
            <a:r>
              <a:rPr lang="en-US" dirty="0" smtClean="0"/>
              <a:t>interpreter (e.g., </a:t>
            </a:r>
            <a:r>
              <a:rPr lang="en-GB" altLang="en-US" dirty="0" smtClean="0"/>
              <a:t>Scheme</a:t>
            </a:r>
            <a:r>
              <a:rPr lang="en-GB" altLang="en-US" dirty="0"/>
              <a:t>, Haskell, Python </a:t>
            </a:r>
            <a:r>
              <a:rPr lang="en-GB" altLang="en-US" dirty="0" smtClean="0"/>
              <a:t>…</a:t>
            </a:r>
            <a:r>
              <a:rPr lang="en-US" dirty="0" smtClean="0"/>
              <a:t>)</a:t>
            </a:r>
          </a:p>
          <a:p>
            <a:pPr lvl="1"/>
            <a:r>
              <a:rPr lang="en-US" dirty="0"/>
              <a:t>Greater flexibility</a:t>
            </a:r>
          </a:p>
          <a:p>
            <a:pPr lvl="1"/>
            <a:r>
              <a:rPr lang="en-US" dirty="0" smtClean="0"/>
              <a:t>Better </a:t>
            </a:r>
            <a:r>
              <a:rPr lang="en-US" dirty="0"/>
              <a:t>diagnostics (error messages)</a:t>
            </a:r>
          </a:p>
          <a:p>
            <a:r>
              <a:rPr lang="en-GB" altLang="en-US" dirty="0"/>
              <a:t>Byte-code compiler</a:t>
            </a:r>
          </a:p>
          <a:p>
            <a:pPr lvl="1"/>
            <a:r>
              <a:rPr lang="en-GB" altLang="en-US" dirty="0"/>
              <a:t>Produces portable bytecode, which is executed on virtual machine (e.g., Java)</a:t>
            </a:r>
          </a:p>
        </p:txBody>
      </p:sp>
    </p:spTree>
    <p:extLst>
      <p:ext uri="{BB962C8B-B14F-4D97-AF65-F5344CB8AC3E}">
        <p14:creationId xmlns:p14="http://schemas.microsoft.com/office/powerpoint/2010/main" val="3540488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71" y="177800"/>
            <a:ext cx="10896541" cy="724915"/>
          </a:xfrm>
        </p:spPr>
        <p:txBody>
          <a:bodyPr/>
          <a:lstStyle/>
          <a:p>
            <a:r>
              <a:rPr lang="en-US" dirty="0"/>
              <a:t>Implementation </a:t>
            </a:r>
            <a:r>
              <a:rPr lang="en-US" dirty="0" smtClean="0"/>
              <a:t>methods</a:t>
            </a:r>
            <a:endParaRPr lang="en-US" dirty="0"/>
          </a:p>
        </p:txBody>
      </p:sp>
      <p:sp>
        <p:nvSpPr>
          <p:cNvPr id="3" name="Content Placeholder 2"/>
          <p:cNvSpPr>
            <a:spLocks noGrp="1"/>
          </p:cNvSpPr>
          <p:nvPr>
            <p:ph idx="1"/>
          </p:nvPr>
        </p:nvSpPr>
        <p:spPr/>
        <p:txBody>
          <a:bodyPr>
            <a:normAutofit/>
          </a:bodyPr>
          <a:lstStyle/>
          <a:p>
            <a:r>
              <a:rPr lang="en-GB" altLang="en-US" dirty="0" smtClean="0"/>
              <a:t>Mixed (Hybrid) </a:t>
            </a:r>
            <a:r>
              <a:rPr lang="en-GB" altLang="en-US" dirty="0"/>
              <a:t>approaches</a:t>
            </a:r>
          </a:p>
          <a:p>
            <a:pPr lvl="1"/>
            <a:r>
              <a:rPr lang="en-GB" altLang="en-US" dirty="0"/>
              <a:t>Source-to-source translation (early C++ </a:t>
            </a:r>
            <a:r>
              <a:rPr lang="en-GB" altLang="en-US" dirty="0">
                <a:sym typeface="Symbol" pitchFamily="18" charset="2"/>
              </a:rPr>
              <a:t> </a:t>
            </a:r>
            <a:r>
              <a:rPr lang="en-GB" altLang="en-US" dirty="0" err="1"/>
              <a:t>C</a:t>
            </a:r>
            <a:r>
              <a:rPr lang="en-GB" altLang="en-US" dirty="0" err="1">
                <a:sym typeface="Symbol" pitchFamily="18" charset="2"/>
              </a:rPr>
              <a:t></a:t>
            </a:r>
            <a:r>
              <a:rPr lang="en-GB" altLang="en-US" dirty="0" err="1"/>
              <a:t>compile</a:t>
            </a:r>
            <a:r>
              <a:rPr lang="en-GB" altLang="en-US" dirty="0"/>
              <a:t>)</a:t>
            </a:r>
          </a:p>
          <a:p>
            <a:pPr lvl="1"/>
            <a:r>
              <a:rPr lang="en-GB" altLang="en-US" dirty="0"/>
              <a:t>Just-in-time Java compilers convert bytecode into native machine code when first executed</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2" y="3468662"/>
            <a:ext cx="10972800" cy="3360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3167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1812" y="3112074"/>
            <a:ext cx="7383463" cy="35742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p:txBody>
          <a:bodyPr/>
          <a:lstStyle/>
          <a:p>
            <a:r>
              <a:rPr lang="en-US" altLang="en-US" dirty="0" smtClean="0"/>
              <a:t>Program </a:t>
            </a:r>
            <a:r>
              <a:rPr lang="en-US" altLang="en-US" dirty="0"/>
              <a:t>that translates a source language into a target language</a:t>
            </a:r>
          </a:p>
          <a:p>
            <a:pPr lvl="1"/>
            <a:r>
              <a:rPr lang="en-US" altLang="en-US" dirty="0"/>
              <a:t>Target language is often, but not always, the assembly language for a particular </a:t>
            </a:r>
            <a:r>
              <a:rPr lang="en-US" altLang="en-US" dirty="0" smtClean="0"/>
              <a:t>machine</a:t>
            </a:r>
          </a:p>
          <a:p>
            <a:r>
              <a:rPr lang="en-US" altLang="en-US" dirty="0" smtClean="0"/>
              <a:t>Compilation process</a:t>
            </a:r>
            <a:endParaRPr lang="en-US" altLang="en-US" dirty="0"/>
          </a:p>
          <a:p>
            <a:endParaRPr lang="en-US" dirty="0"/>
          </a:p>
        </p:txBody>
      </p:sp>
    </p:spTree>
    <p:extLst>
      <p:ext uri="{BB962C8B-B14F-4D97-AF65-F5344CB8AC3E}">
        <p14:creationId xmlns:p14="http://schemas.microsoft.com/office/powerpoint/2010/main" val="2267338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Checks </a:t>
            </a:r>
            <a:r>
              <a:rPr lang="en-US" altLang="en-US" dirty="0" smtClean="0"/>
              <a:t>during compilation</a:t>
            </a:r>
            <a:endParaRPr lang="en-US" dirty="0"/>
          </a:p>
        </p:txBody>
      </p:sp>
      <p:sp>
        <p:nvSpPr>
          <p:cNvPr id="3" name="Content Placeholder 2"/>
          <p:cNvSpPr>
            <a:spLocks noGrp="1"/>
          </p:cNvSpPr>
          <p:nvPr>
            <p:ph idx="1"/>
          </p:nvPr>
        </p:nvSpPr>
        <p:spPr>
          <a:xfrm>
            <a:off x="908662" y="1143000"/>
            <a:ext cx="10976950" cy="5410200"/>
          </a:xfrm>
        </p:spPr>
        <p:txBody>
          <a:bodyPr/>
          <a:lstStyle/>
          <a:p>
            <a:r>
              <a:rPr lang="en-US" altLang="en-US" dirty="0"/>
              <a:t>Syntactically invalid constructs</a:t>
            </a:r>
          </a:p>
          <a:p>
            <a:r>
              <a:rPr lang="en-US" altLang="en-US" dirty="0"/>
              <a:t>Invalid type conversions</a:t>
            </a:r>
          </a:p>
          <a:p>
            <a:pPr lvl="1"/>
            <a:r>
              <a:rPr lang="en-US" altLang="en-US" dirty="0"/>
              <a:t>A value is used in the “wrong” context, e.g., assigning a </a:t>
            </a:r>
            <a:r>
              <a:rPr lang="en-US" altLang="en-US" i="1" dirty="0"/>
              <a:t>float</a:t>
            </a:r>
            <a:r>
              <a:rPr lang="en-US" altLang="en-US" dirty="0"/>
              <a:t> to an </a:t>
            </a:r>
            <a:r>
              <a:rPr lang="en-US" altLang="en-US" i="1" dirty="0" err="1"/>
              <a:t>int</a:t>
            </a:r>
            <a:endParaRPr lang="en-US" altLang="en-US" i="1" dirty="0"/>
          </a:p>
          <a:p>
            <a:r>
              <a:rPr lang="en-US" altLang="en-US" dirty="0"/>
              <a:t>Static determination of type information is also used to generate more efficient code</a:t>
            </a:r>
          </a:p>
          <a:p>
            <a:pPr lvl="1"/>
            <a:r>
              <a:rPr lang="en-US" altLang="en-US" dirty="0"/>
              <a:t>Know what kind of values will be stored in a given memory region during program execution</a:t>
            </a:r>
          </a:p>
          <a:p>
            <a:r>
              <a:rPr lang="en-US" altLang="en-US" i="1" dirty="0"/>
              <a:t>Some</a:t>
            </a:r>
            <a:r>
              <a:rPr lang="en-US" altLang="en-US" dirty="0"/>
              <a:t> programmer logic errors</a:t>
            </a:r>
          </a:p>
          <a:p>
            <a:pPr lvl="1"/>
            <a:r>
              <a:rPr lang="en-US" altLang="en-US" dirty="0"/>
              <a:t>Can be subtle: </a:t>
            </a:r>
            <a:r>
              <a:rPr lang="en-US" altLang="en-US" i="1" dirty="0"/>
              <a:t>if (a = b) … </a:t>
            </a:r>
            <a:r>
              <a:rPr lang="en-US" altLang="en-US" dirty="0"/>
              <a:t>instead of </a:t>
            </a:r>
            <a:r>
              <a:rPr lang="en-US" altLang="en-US" i="1" dirty="0"/>
              <a:t>if (a == b) </a:t>
            </a:r>
            <a:r>
              <a:rPr lang="en-US" altLang="en-US" i="1" dirty="0" smtClean="0"/>
              <a:t>…</a:t>
            </a:r>
            <a:endParaRPr lang="en-US" altLang="en-US" i="1" dirty="0"/>
          </a:p>
        </p:txBody>
      </p:sp>
    </p:spTree>
    <p:extLst>
      <p:ext uri="{BB962C8B-B14F-4D97-AF65-F5344CB8AC3E}">
        <p14:creationId xmlns:p14="http://schemas.microsoft.com/office/powerpoint/2010/main" val="847066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lstStyle/>
          <a:p>
            <a:r>
              <a:rPr lang="en-US" altLang="en-US" dirty="0" smtClean="0"/>
              <a:t>‘Read-</a:t>
            </a:r>
            <a:r>
              <a:rPr lang="en-US" altLang="en-US" dirty="0" err="1" smtClean="0"/>
              <a:t>eval</a:t>
            </a:r>
            <a:r>
              <a:rPr lang="en-US" altLang="en-US" dirty="0" smtClean="0"/>
              <a:t>-print’ </a:t>
            </a:r>
            <a:r>
              <a:rPr lang="en-US" altLang="en-US" dirty="0"/>
              <a:t>loop</a:t>
            </a:r>
          </a:p>
          <a:p>
            <a:pPr lvl="1"/>
            <a:r>
              <a:rPr lang="en-US" altLang="en-US" dirty="0"/>
              <a:t>Read in an expression, translate into internal form</a:t>
            </a:r>
          </a:p>
          <a:p>
            <a:pPr lvl="1"/>
            <a:r>
              <a:rPr lang="en-US" altLang="en-US" dirty="0"/>
              <a:t>Evaluate internal form </a:t>
            </a:r>
          </a:p>
          <a:p>
            <a:pPr lvl="2"/>
            <a:r>
              <a:rPr lang="en-US" altLang="en-US" dirty="0"/>
              <a:t>This requires an abstract machine and a “run-time” component (usually a compiled program that runs on the native machine)</a:t>
            </a:r>
          </a:p>
          <a:p>
            <a:pPr lvl="1"/>
            <a:r>
              <a:rPr lang="en-US" altLang="en-US" dirty="0"/>
              <a:t>Print the result of evaluation</a:t>
            </a:r>
          </a:p>
          <a:p>
            <a:pPr lvl="1"/>
            <a:r>
              <a:rPr lang="en-US" altLang="en-US" dirty="0"/>
              <a:t>Loop back to read the next expression</a:t>
            </a:r>
          </a:p>
          <a:p>
            <a:endParaRPr lang="en-US" dirty="0"/>
          </a:p>
        </p:txBody>
      </p:sp>
      <p:grpSp>
        <p:nvGrpSpPr>
          <p:cNvPr id="4" name="Group 3"/>
          <p:cNvGrpSpPr/>
          <p:nvPr/>
        </p:nvGrpSpPr>
        <p:grpSpPr>
          <a:xfrm>
            <a:off x="7651750" y="4269581"/>
            <a:ext cx="3352800" cy="2138363"/>
            <a:chOff x="2857500" y="4495800"/>
            <a:chExt cx="3352800" cy="2138363"/>
          </a:xfrm>
        </p:grpSpPr>
        <p:sp>
          <p:nvSpPr>
            <p:cNvPr id="5" name="Rectangle 8"/>
            <p:cNvSpPr>
              <a:spLocks noChangeArrowheads="1"/>
            </p:cNvSpPr>
            <p:nvPr/>
          </p:nvSpPr>
          <p:spPr bwMode="auto">
            <a:xfrm>
              <a:off x="4035425" y="4652963"/>
              <a:ext cx="11430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endParaRPr lang="en-US" altLang="en-US"/>
            </a:p>
          </p:txBody>
        </p:sp>
        <p:sp>
          <p:nvSpPr>
            <p:cNvPr id="6" name="Text Box 9"/>
            <p:cNvSpPr txBox="1">
              <a:spLocks noChangeArrowheads="1"/>
            </p:cNvSpPr>
            <p:nvPr/>
          </p:nvSpPr>
          <p:spPr bwMode="auto">
            <a:xfrm>
              <a:off x="4111625" y="4724400"/>
              <a:ext cx="10112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REPL</a:t>
              </a:r>
              <a:br>
                <a:rPr lang="en-US" altLang="en-US" sz="1400">
                  <a:solidFill>
                    <a:schemeClr val="tx1"/>
                  </a:solidFill>
                  <a:ea typeface="MS PGothic" pitchFamily="34" charset="-128"/>
                </a:rPr>
              </a:br>
              <a:r>
                <a:rPr lang="en-US" altLang="en-US" sz="1400">
                  <a:solidFill>
                    <a:schemeClr val="tx1"/>
                  </a:solidFill>
                  <a:ea typeface="MS PGothic" pitchFamily="34" charset="-128"/>
                </a:rPr>
                <a:t>interpreter</a:t>
              </a:r>
              <a:endParaRPr lang="en-US" altLang="en-US">
                <a:solidFill>
                  <a:schemeClr val="tx1"/>
                </a:solidFill>
                <a:ea typeface="MS PGothic" pitchFamily="34" charset="-128"/>
              </a:endParaRPr>
            </a:p>
          </p:txBody>
        </p:sp>
        <p:sp>
          <p:nvSpPr>
            <p:cNvPr id="7" name="Text Box 10"/>
            <p:cNvSpPr txBox="1">
              <a:spLocks noChangeArrowheads="1"/>
            </p:cNvSpPr>
            <p:nvPr/>
          </p:nvSpPr>
          <p:spPr bwMode="auto">
            <a:xfrm>
              <a:off x="2936875" y="4495800"/>
              <a:ext cx="1016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input</a:t>
              </a:r>
              <a:br>
                <a:rPr lang="en-US" altLang="en-US" sz="1400">
                  <a:solidFill>
                    <a:schemeClr val="tx1"/>
                  </a:solidFill>
                  <a:ea typeface="MS PGothic" pitchFamily="34" charset="-128"/>
                </a:rPr>
              </a:br>
              <a:r>
                <a:rPr lang="en-US" altLang="en-US" sz="1400">
                  <a:solidFill>
                    <a:schemeClr val="tx1"/>
                  </a:solidFill>
                  <a:ea typeface="MS PGothic" pitchFamily="34" charset="-128"/>
                </a:rPr>
                <a:t>expression</a:t>
              </a:r>
              <a:endParaRPr lang="en-US" altLang="en-US">
                <a:solidFill>
                  <a:schemeClr val="tx1"/>
                </a:solidFill>
                <a:ea typeface="MS PGothic" pitchFamily="34" charset="-128"/>
              </a:endParaRPr>
            </a:p>
          </p:txBody>
        </p:sp>
        <p:sp>
          <p:nvSpPr>
            <p:cNvPr id="8" name="Line 11"/>
            <p:cNvSpPr>
              <a:spLocks noChangeShapeType="1"/>
            </p:cNvSpPr>
            <p:nvPr/>
          </p:nvSpPr>
          <p:spPr bwMode="auto">
            <a:xfrm>
              <a:off x="4305300" y="5338763"/>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 name="Rectangle 12"/>
            <p:cNvSpPr>
              <a:spLocks noChangeArrowheads="1"/>
            </p:cNvSpPr>
            <p:nvPr/>
          </p:nvSpPr>
          <p:spPr bwMode="auto">
            <a:xfrm>
              <a:off x="4038600" y="5948363"/>
              <a:ext cx="13716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endParaRPr lang="en-US" altLang="en-US"/>
            </a:p>
          </p:txBody>
        </p:sp>
        <p:sp>
          <p:nvSpPr>
            <p:cNvPr id="10" name="Text Box 13"/>
            <p:cNvSpPr txBox="1">
              <a:spLocks noChangeArrowheads="1"/>
            </p:cNvSpPr>
            <p:nvPr/>
          </p:nvSpPr>
          <p:spPr bwMode="auto">
            <a:xfrm>
              <a:off x="4186238" y="6019800"/>
              <a:ext cx="10366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Interpreter</a:t>
              </a:r>
            </a:p>
            <a:p>
              <a:pPr algn="ctr">
                <a:spcBef>
                  <a:spcPct val="0"/>
                </a:spcBef>
                <a:buClrTx/>
                <a:buFontTx/>
                <a:buNone/>
              </a:pPr>
              <a:r>
                <a:rPr lang="en-US" altLang="en-US" sz="1400">
                  <a:solidFill>
                    <a:schemeClr val="tx1"/>
                  </a:solidFill>
                  <a:ea typeface="MS PGothic" pitchFamily="34" charset="-128"/>
                </a:rPr>
                <a:t>runtime</a:t>
              </a:r>
              <a:endParaRPr lang="en-US" altLang="en-US">
                <a:solidFill>
                  <a:schemeClr val="tx1"/>
                </a:solidFill>
                <a:ea typeface="MS PGothic" pitchFamily="34" charset="-128"/>
              </a:endParaRPr>
            </a:p>
          </p:txBody>
        </p:sp>
        <p:sp>
          <p:nvSpPr>
            <p:cNvPr id="11" name="Line 14"/>
            <p:cNvSpPr>
              <a:spLocks noChangeShapeType="1"/>
            </p:cNvSpPr>
            <p:nvPr/>
          </p:nvSpPr>
          <p:spPr bwMode="auto">
            <a:xfrm>
              <a:off x="2857500" y="5033963"/>
              <a:ext cx="11795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5"/>
            <p:cNvSpPr>
              <a:spLocks noChangeShapeType="1"/>
            </p:cNvSpPr>
            <p:nvPr/>
          </p:nvSpPr>
          <p:spPr bwMode="auto">
            <a:xfrm>
              <a:off x="5181600" y="5033963"/>
              <a:ext cx="1028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 name="Text Box 16"/>
            <p:cNvSpPr txBox="1">
              <a:spLocks noChangeArrowheads="1"/>
            </p:cNvSpPr>
            <p:nvPr/>
          </p:nvSpPr>
          <p:spPr bwMode="auto">
            <a:xfrm>
              <a:off x="5334000" y="4724400"/>
              <a:ext cx="619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result</a:t>
              </a:r>
              <a:endParaRPr lang="en-US" altLang="en-US">
                <a:solidFill>
                  <a:schemeClr val="tx1"/>
                </a:solidFill>
                <a:ea typeface="MS PGothic" pitchFamily="34" charset="-128"/>
              </a:endParaRPr>
            </a:p>
          </p:txBody>
        </p:sp>
        <p:sp>
          <p:nvSpPr>
            <p:cNvPr id="14" name="Line 17"/>
            <p:cNvSpPr>
              <a:spLocks noChangeShapeType="1"/>
            </p:cNvSpPr>
            <p:nvPr/>
          </p:nvSpPr>
          <p:spPr bwMode="auto">
            <a:xfrm flipV="1">
              <a:off x="4914900" y="5338763"/>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4101556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Bytecode </a:t>
            </a:r>
            <a:r>
              <a:rPr lang="en-US" altLang="en-US" dirty="0" smtClean="0"/>
              <a:t>compilation</a:t>
            </a:r>
            <a:endParaRPr lang="en-US" dirty="0"/>
          </a:p>
        </p:txBody>
      </p:sp>
      <p:sp>
        <p:nvSpPr>
          <p:cNvPr id="3" name="Content Placeholder 2"/>
          <p:cNvSpPr>
            <a:spLocks noGrp="1"/>
          </p:cNvSpPr>
          <p:nvPr>
            <p:ph idx="1"/>
          </p:nvPr>
        </p:nvSpPr>
        <p:spPr/>
        <p:txBody>
          <a:bodyPr/>
          <a:lstStyle/>
          <a:p>
            <a:r>
              <a:rPr lang="en-US" altLang="en-US" dirty="0"/>
              <a:t>Combine compilation with interpretation</a:t>
            </a:r>
          </a:p>
          <a:p>
            <a:pPr lvl="1"/>
            <a:r>
              <a:rPr lang="en-US" altLang="en-US" dirty="0"/>
              <a:t>Idea: remove inefficiencies of </a:t>
            </a:r>
            <a:r>
              <a:rPr lang="en-US" altLang="en-US" dirty="0" smtClean="0"/>
              <a:t>‘read-</a:t>
            </a:r>
            <a:r>
              <a:rPr lang="en-US" altLang="en-US" dirty="0" err="1" smtClean="0"/>
              <a:t>eval</a:t>
            </a:r>
            <a:r>
              <a:rPr lang="en-US" altLang="en-US" dirty="0" smtClean="0"/>
              <a:t>-print’ </a:t>
            </a:r>
            <a:r>
              <a:rPr lang="en-US" altLang="en-US" dirty="0"/>
              <a:t>loop </a:t>
            </a:r>
          </a:p>
          <a:p>
            <a:r>
              <a:rPr lang="en-US" altLang="en-US" dirty="0" err="1"/>
              <a:t>Bytecodes</a:t>
            </a:r>
            <a:r>
              <a:rPr lang="en-US" altLang="en-US" dirty="0"/>
              <a:t> are conceptually similar to real machine </a:t>
            </a:r>
            <a:r>
              <a:rPr lang="en-US" altLang="en-US" dirty="0" err="1"/>
              <a:t>opcodes</a:t>
            </a:r>
            <a:r>
              <a:rPr lang="en-US" altLang="en-US" dirty="0"/>
              <a:t>, but they represent compiled instructions to a </a:t>
            </a:r>
            <a:r>
              <a:rPr lang="en-US" altLang="en-US" i="1" dirty="0"/>
              <a:t>virtual</a:t>
            </a:r>
            <a:r>
              <a:rPr lang="en-US" altLang="en-US" dirty="0"/>
              <a:t> </a:t>
            </a:r>
            <a:r>
              <a:rPr lang="en-US" altLang="en-US" i="1" dirty="0"/>
              <a:t>machine</a:t>
            </a:r>
            <a:r>
              <a:rPr lang="en-US" altLang="en-US" dirty="0"/>
              <a:t> instead of a real machine</a:t>
            </a:r>
          </a:p>
          <a:p>
            <a:pPr lvl="1"/>
            <a:r>
              <a:rPr lang="en-US" altLang="en-US" dirty="0"/>
              <a:t>Source code statically compiled into a set of </a:t>
            </a:r>
            <a:r>
              <a:rPr lang="en-US" altLang="en-US" dirty="0" err="1"/>
              <a:t>bytecodes</a:t>
            </a:r>
            <a:endParaRPr lang="en-US" altLang="en-US" dirty="0"/>
          </a:p>
          <a:p>
            <a:pPr lvl="1"/>
            <a:r>
              <a:rPr lang="en-US" altLang="en-US" dirty="0"/>
              <a:t>Bytecode interpreter implements the virtual machine</a:t>
            </a:r>
          </a:p>
          <a:p>
            <a:endParaRPr lang="en-US" dirty="0"/>
          </a:p>
        </p:txBody>
      </p:sp>
      <p:grpSp>
        <p:nvGrpSpPr>
          <p:cNvPr id="4" name="Group 3"/>
          <p:cNvGrpSpPr/>
          <p:nvPr/>
        </p:nvGrpSpPr>
        <p:grpSpPr>
          <a:xfrm>
            <a:off x="5564188" y="5301456"/>
            <a:ext cx="5827713" cy="1284287"/>
            <a:chOff x="1828800" y="5345113"/>
            <a:chExt cx="5827713" cy="1284287"/>
          </a:xfrm>
        </p:grpSpPr>
        <p:sp>
          <p:nvSpPr>
            <p:cNvPr id="5" name="Text Box 17"/>
            <p:cNvSpPr txBox="1">
              <a:spLocks noChangeArrowheads="1"/>
            </p:cNvSpPr>
            <p:nvPr/>
          </p:nvSpPr>
          <p:spPr bwMode="auto">
            <a:xfrm>
              <a:off x="5262563" y="6111875"/>
              <a:ext cx="14001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Virtual machine</a:t>
              </a:r>
            </a:p>
            <a:p>
              <a:pPr algn="ctr">
                <a:spcBef>
                  <a:spcPct val="0"/>
                </a:spcBef>
                <a:buClrTx/>
                <a:buFontTx/>
                <a:buNone/>
              </a:pPr>
              <a:r>
                <a:rPr lang="en-US" altLang="en-US" sz="1400">
                  <a:solidFill>
                    <a:schemeClr val="tx1"/>
                  </a:solidFill>
                  <a:ea typeface="MS PGothic" pitchFamily="34" charset="-128"/>
                </a:rPr>
                <a:t>runtime</a:t>
              </a:r>
              <a:endParaRPr lang="en-US" altLang="en-US">
                <a:solidFill>
                  <a:schemeClr val="tx1"/>
                </a:solidFill>
                <a:ea typeface="MS PGothic" pitchFamily="34" charset="-128"/>
              </a:endParaRPr>
            </a:p>
          </p:txBody>
        </p:sp>
        <p:sp>
          <p:nvSpPr>
            <p:cNvPr id="6" name="Rectangle 8"/>
            <p:cNvSpPr>
              <a:spLocks noChangeArrowheads="1"/>
            </p:cNvSpPr>
            <p:nvPr/>
          </p:nvSpPr>
          <p:spPr bwMode="auto">
            <a:xfrm>
              <a:off x="3006725" y="5345113"/>
              <a:ext cx="1143000" cy="5984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endParaRPr lang="en-US" altLang="en-US"/>
            </a:p>
          </p:txBody>
        </p:sp>
        <p:sp>
          <p:nvSpPr>
            <p:cNvPr id="7" name="Text Box 9"/>
            <p:cNvSpPr txBox="1">
              <a:spLocks noChangeArrowheads="1"/>
            </p:cNvSpPr>
            <p:nvPr/>
          </p:nvSpPr>
          <p:spPr bwMode="auto">
            <a:xfrm>
              <a:off x="3135313" y="5345113"/>
              <a:ext cx="9017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Bytecode</a:t>
              </a:r>
              <a:br>
                <a:rPr lang="en-US" altLang="en-US" sz="1400">
                  <a:solidFill>
                    <a:schemeClr val="tx1"/>
                  </a:solidFill>
                  <a:ea typeface="MS PGothic" pitchFamily="34" charset="-128"/>
                </a:rPr>
              </a:br>
              <a:r>
                <a:rPr lang="en-US" altLang="en-US" sz="1400">
                  <a:solidFill>
                    <a:schemeClr val="tx1"/>
                  </a:solidFill>
                  <a:ea typeface="MS PGothic" pitchFamily="34" charset="-128"/>
                </a:rPr>
                <a:t>compiler</a:t>
              </a:r>
              <a:endParaRPr lang="en-US" altLang="en-US">
                <a:solidFill>
                  <a:schemeClr val="tx1"/>
                </a:solidFill>
                <a:ea typeface="MS PGothic" pitchFamily="34" charset="-128"/>
              </a:endParaRPr>
            </a:p>
          </p:txBody>
        </p:sp>
        <p:sp>
          <p:nvSpPr>
            <p:cNvPr id="8" name="Rectangle 10"/>
            <p:cNvSpPr>
              <a:spLocks noChangeArrowheads="1"/>
            </p:cNvSpPr>
            <p:nvPr/>
          </p:nvSpPr>
          <p:spPr bwMode="auto">
            <a:xfrm>
              <a:off x="5316538" y="5345113"/>
              <a:ext cx="1143000" cy="5984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endParaRPr lang="en-US" altLang="en-US"/>
            </a:p>
          </p:txBody>
        </p:sp>
        <p:sp>
          <p:nvSpPr>
            <p:cNvPr id="9" name="Text Box 11"/>
            <p:cNvSpPr txBox="1">
              <a:spLocks noChangeArrowheads="1"/>
            </p:cNvSpPr>
            <p:nvPr/>
          </p:nvSpPr>
          <p:spPr bwMode="auto">
            <a:xfrm>
              <a:off x="1990725" y="5486400"/>
              <a:ext cx="8477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source</a:t>
              </a:r>
            </a:p>
            <a:p>
              <a:pPr algn="ctr">
                <a:spcBef>
                  <a:spcPct val="0"/>
                </a:spcBef>
                <a:buClrTx/>
                <a:buFontTx/>
                <a:buNone/>
              </a:pPr>
              <a:r>
                <a:rPr lang="en-US" altLang="en-US" sz="1400">
                  <a:solidFill>
                    <a:schemeClr val="tx1"/>
                  </a:solidFill>
                  <a:ea typeface="MS PGothic" pitchFamily="34" charset="-128"/>
                </a:rPr>
                <a:t>program</a:t>
              </a:r>
              <a:endParaRPr lang="en-US" altLang="en-US">
                <a:solidFill>
                  <a:schemeClr val="tx1"/>
                </a:solidFill>
                <a:ea typeface="MS PGothic" pitchFamily="34" charset="-128"/>
              </a:endParaRPr>
            </a:p>
          </p:txBody>
        </p:sp>
        <p:sp>
          <p:nvSpPr>
            <p:cNvPr id="10" name="Line 12"/>
            <p:cNvSpPr>
              <a:spLocks noChangeShapeType="1"/>
            </p:cNvSpPr>
            <p:nvPr/>
          </p:nvSpPr>
          <p:spPr bwMode="auto">
            <a:xfrm>
              <a:off x="4154488" y="5502275"/>
              <a:ext cx="11795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Text Box 13"/>
            <p:cNvSpPr txBox="1">
              <a:spLocks noChangeArrowheads="1"/>
            </p:cNvSpPr>
            <p:nvPr/>
          </p:nvSpPr>
          <p:spPr bwMode="auto">
            <a:xfrm>
              <a:off x="4267200" y="5562600"/>
              <a:ext cx="97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bytecodes</a:t>
              </a:r>
              <a:endParaRPr lang="en-US" altLang="en-US">
                <a:solidFill>
                  <a:schemeClr val="tx1"/>
                </a:solidFill>
                <a:ea typeface="MS PGothic" pitchFamily="34" charset="-128"/>
              </a:endParaRPr>
            </a:p>
          </p:txBody>
        </p:sp>
        <p:sp>
          <p:nvSpPr>
            <p:cNvPr id="12" name="Text Box 14"/>
            <p:cNvSpPr txBox="1">
              <a:spLocks noChangeArrowheads="1"/>
            </p:cNvSpPr>
            <p:nvPr/>
          </p:nvSpPr>
          <p:spPr bwMode="auto">
            <a:xfrm>
              <a:off x="5402263" y="5345113"/>
              <a:ext cx="10112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Bytecode</a:t>
              </a:r>
              <a:br>
                <a:rPr lang="en-US" altLang="en-US" sz="1400">
                  <a:solidFill>
                    <a:schemeClr val="tx1"/>
                  </a:solidFill>
                  <a:ea typeface="MS PGothic" pitchFamily="34" charset="-128"/>
                </a:rPr>
              </a:br>
              <a:r>
                <a:rPr lang="en-US" altLang="en-US" sz="1400">
                  <a:solidFill>
                    <a:schemeClr val="tx1"/>
                  </a:solidFill>
                  <a:ea typeface="MS PGothic" pitchFamily="34" charset="-128"/>
                </a:rPr>
                <a:t>interpreter</a:t>
              </a:r>
              <a:endParaRPr lang="en-US" altLang="en-US">
                <a:solidFill>
                  <a:schemeClr val="tx1"/>
                </a:solidFill>
                <a:ea typeface="MS PGothic" pitchFamily="34" charset="-128"/>
              </a:endParaRPr>
            </a:p>
          </p:txBody>
        </p:sp>
        <p:sp>
          <p:nvSpPr>
            <p:cNvPr id="13" name="Line 15"/>
            <p:cNvSpPr>
              <a:spLocks noChangeShapeType="1"/>
            </p:cNvSpPr>
            <p:nvPr/>
          </p:nvSpPr>
          <p:spPr bwMode="auto">
            <a:xfrm>
              <a:off x="5638800" y="5943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Rectangle 16"/>
            <p:cNvSpPr>
              <a:spLocks noChangeArrowheads="1"/>
            </p:cNvSpPr>
            <p:nvPr/>
          </p:nvSpPr>
          <p:spPr bwMode="auto">
            <a:xfrm>
              <a:off x="5257800" y="6096000"/>
              <a:ext cx="1371600" cy="53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endParaRPr lang="en-US" altLang="en-US"/>
            </a:p>
          </p:txBody>
        </p:sp>
        <p:sp>
          <p:nvSpPr>
            <p:cNvPr id="15" name="Line 18"/>
            <p:cNvSpPr>
              <a:spLocks noChangeShapeType="1"/>
            </p:cNvSpPr>
            <p:nvPr/>
          </p:nvSpPr>
          <p:spPr bwMode="auto">
            <a:xfrm>
              <a:off x="1828800" y="5502275"/>
              <a:ext cx="11795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9"/>
            <p:cNvSpPr>
              <a:spLocks noChangeShapeType="1"/>
            </p:cNvSpPr>
            <p:nvPr/>
          </p:nvSpPr>
          <p:spPr bwMode="auto">
            <a:xfrm>
              <a:off x="6477000" y="5502275"/>
              <a:ext cx="11795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 name="Text Box 20"/>
            <p:cNvSpPr txBox="1">
              <a:spLocks noChangeArrowheads="1"/>
            </p:cNvSpPr>
            <p:nvPr/>
          </p:nvSpPr>
          <p:spPr bwMode="auto">
            <a:xfrm>
              <a:off x="6848475" y="5481638"/>
              <a:ext cx="619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lgn="ctr">
                <a:spcBef>
                  <a:spcPct val="0"/>
                </a:spcBef>
                <a:buClrTx/>
                <a:buFontTx/>
                <a:buNone/>
              </a:pPr>
              <a:r>
                <a:rPr lang="en-US" altLang="en-US" sz="1400">
                  <a:solidFill>
                    <a:schemeClr val="tx1"/>
                  </a:solidFill>
                  <a:ea typeface="MS PGothic" pitchFamily="34" charset="-128"/>
                </a:rPr>
                <a:t>result</a:t>
              </a:r>
              <a:endParaRPr lang="en-US" altLang="en-US">
                <a:solidFill>
                  <a:schemeClr val="tx1"/>
                </a:solidFill>
                <a:ea typeface="MS PGothic" pitchFamily="34" charset="-128"/>
              </a:endParaRPr>
            </a:p>
          </p:txBody>
        </p:sp>
        <p:sp>
          <p:nvSpPr>
            <p:cNvPr id="18" name="Line 21"/>
            <p:cNvSpPr>
              <a:spLocks noChangeShapeType="1"/>
            </p:cNvSpPr>
            <p:nvPr/>
          </p:nvSpPr>
          <p:spPr bwMode="auto">
            <a:xfrm flipV="1">
              <a:off x="6248400" y="5943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2165405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a:p>
            <a:pPr marL="0" indent="0" algn="ctr">
              <a:buNone/>
            </a:pPr>
            <a:endParaRPr lang="en-US" sz="4400" b="1" dirty="0" smtClean="0"/>
          </a:p>
          <a:p>
            <a:pPr marL="0" indent="0" algn="ctr">
              <a:buNone/>
            </a:pPr>
            <a:r>
              <a:rPr lang="en-US" sz="4400" b="1" smtClean="0"/>
              <a:t>Questions </a:t>
            </a:r>
            <a:r>
              <a:rPr lang="en-US" sz="4400" b="1" dirty="0" smtClean="0"/>
              <a:t>?</a:t>
            </a:r>
            <a:endParaRPr lang="en-US" sz="4400" b="1" dirty="0"/>
          </a:p>
        </p:txBody>
      </p:sp>
    </p:spTree>
    <p:extLst>
      <p:ext uri="{BB962C8B-B14F-4D97-AF65-F5344CB8AC3E}">
        <p14:creationId xmlns:p14="http://schemas.microsoft.com/office/powerpoint/2010/main" val="648786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paradigms: </a:t>
            </a:r>
            <a:r>
              <a:rPr lang="en-US" dirty="0" smtClean="0"/>
              <a:t>#1 Myths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b="1" dirty="0" smtClean="0"/>
              <a:t>Programmer</a:t>
            </a:r>
            <a:r>
              <a:rPr lang="en-US" dirty="0" smtClean="0"/>
              <a:t> can choose the "one true paradigm" for a project in isolation from other factors. </a:t>
            </a:r>
          </a:p>
          <a:p>
            <a:pPr lvl="1"/>
            <a:r>
              <a:rPr lang="en-US" dirty="0" smtClean="0"/>
              <a:t>Reality: programming is now a </a:t>
            </a:r>
            <a:r>
              <a:rPr lang="en-US" b="1" i="1" dirty="0" smtClean="0"/>
              <a:t>social activity </a:t>
            </a:r>
            <a:r>
              <a:rPr lang="en-US" dirty="0" smtClean="0"/>
              <a:t>in which the "one true path" is a meaningless concept. </a:t>
            </a:r>
          </a:p>
          <a:p>
            <a:r>
              <a:rPr lang="en-US" dirty="0"/>
              <a:t>Religious </a:t>
            </a:r>
            <a:r>
              <a:rPr lang="en-US" dirty="0" smtClean="0"/>
              <a:t>wars: </a:t>
            </a:r>
          </a:p>
          <a:p>
            <a:pPr lvl="1"/>
            <a:r>
              <a:rPr lang="en-US" dirty="0" smtClean="0"/>
              <a:t>Proponents </a:t>
            </a:r>
            <a:r>
              <a:rPr lang="en-US" dirty="0"/>
              <a:t>of one paradigm often engage in </a:t>
            </a:r>
            <a:r>
              <a:rPr lang="en-US" b="1" i="1" dirty="0"/>
              <a:t>holy </a:t>
            </a:r>
            <a:r>
              <a:rPr lang="en-US" b="1" i="1" dirty="0" smtClean="0"/>
              <a:t>wars</a:t>
            </a:r>
            <a:r>
              <a:rPr lang="en-US" b="1" dirty="0" smtClean="0"/>
              <a:t>.</a:t>
            </a:r>
          </a:p>
          <a:p>
            <a:pPr lvl="2"/>
            <a:r>
              <a:rPr lang="en-US" dirty="0"/>
              <a:t>Functional versus </a:t>
            </a:r>
            <a:r>
              <a:rPr lang="en-US" dirty="0" smtClean="0"/>
              <a:t>imperative programming. </a:t>
            </a:r>
            <a:endParaRPr lang="en-US" dirty="0"/>
          </a:p>
          <a:p>
            <a:pPr lvl="2"/>
            <a:r>
              <a:rPr lang="en-US" dirty="0"/>
              <a:t>Strong versus weak typing.</a:t>
            </a:r>
          </a:p>
          <a:p>
            <a:pPr lvl="2"/>
            <a:r>
              <a:rPr lang="en-US" dirty="0"/>
              <a:t>Speed versus robustness. </a:t>
            </a:r>
          </a:p>
          <a:p>
            <a:pPr lvl="2"/>
            <a:r>
              <a:rPr lang="en-US" dirty="0"/>
              <a:t>Memory models. </a:t>
            </a:r>
          </a:p>
          <a:p>
            <a:pPr lvl="2"/>
            <a:r>
              <a:rPr lang="en-US" dirty="0"/>
              <a:t>High-level versus </a:t>
            </a:r>
            <a:r>
              <a:rPr lang="en-US" dirty="0" smtClean="0"/>
              <a:t>low-level programming. </a:t>
            </a:r>
            <a:endParaRPr lang="en-US" dirty="0" smtClean="0"/>
          </a:p>
          <a:p>
            <a:pPr lvl="1"/>
            <a:r>
              <a:rPr lang="en-US" dirty="0"/>
              <a:t>We must be careful not to descend into this pit. </a:t>
            </a:r>
          </a:p>
        </p:txBody>
      </p:sp>
    </p:spTree>
    <p:extLst>
      <p:ext uri="{BB962C8B-B14F-4D97-AF65-F5344CB8AC3E}">
        <p14:creationId xmlns:p14="http://schemas.microsoft.com/office/powerpoint/2010/main" val="920946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paradigms: #1 Myth</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proper paradigm is not an absolute; it depends </a:t>
            </a:r>
            <a:r>
              <a:rPr lang="en-US" dirty="0" smtClean="0"/>
              <a:t>upon:</a:t>
            </a:r>
          </a:p>
          <a:p>
            <a:pPr lvl="1"/>
            <a:r>
              <a:rPr lang="en-US" dirty="0"/>
              <a:t>The </a:t>
            </a:r>
            <a:r>
              <a:rPr lang="en-US" b="1" dirty="0"/>
              <a:t>social </a:t>
            </a:r>
            <a:r>
              <a:rPr lang="en-US" b="1" dirty="0" smtClean="0"/>
              <a:t>context </a:t>
            </a:r>
            <a:r>
              <a:rPr lang="en-US" dirty="0" smtClean="0"/>
              <a:t>of </a:t>
            </a:r>
            <a:r>
              <a:rPr lang="en-US" dirty="0"/>
              <a:t>each paradigm</a:t>
            </a:r>
            <a:r>
              <a:rPr lang="en-US" dirty="0" smtClean="0"/>
              <a:t> </a:t>
            </a:r>
          </a:p>
          <a:p>
            <a:pPr lvl="2"/>
            <a:r>
              <a:rPr lang="en-US" dirty="0"/>
              <a:t>(technological</a:t>
            </a:r>
            <a:r>
              <a:rPr lang="en-US" dirty="0" smtClean="0"/>
              <a:t>) </a:t>
            </a:r>
            <a:r>
              <a:rPr lang="en-US" b="1" dirty="0" smtClean="0"/>
              <a:t>Footprint</a:t>
            </a:r>
            <a:r>
              <a:rPr lang="en-US" dirty="0"/>
              <a:t>: </a:t>
            </a:r>
            <a:endParaRPr lang="en-US" dirty="0" smtClean="0"/>
          </a:p>
          <a:p>
            <a:pPr lvl="3"/>
            <a:r>
              <a:rPr lang="en-US" dirty="0"/>
              <a:t>How many people use it? </a:t>
            </a:r>
          </a:p>
          <a:p>
            <a:pPr lvl="3"/>
            <a:r>
              <a:rPr lang="en-US" dirty="0"/>
              <a:t>Has it been used successfully in similar cases? </a:t>
            </a:r>
          </a:p>
          <a:p>
            <a:pPr lvl="3"/>
            <a:r>
              <a:rPr lang="en-US" dirty="0"/>
              <a:t>How many people know how to use it</a:t>
            </a:r>
            <a:r>
              <a:rPr lang="en-US" dirty="0" smtClean="0"/>
              <a:t>?</a:t>
            </a:r>
          </a:p>
          <a:p>
            <a:pPr lvl="2"/>
            <a:r>
              <a:rPr lang="en-US" dirty="0"/>
              <a:t>(software) </a:t>
            </a:r>
            <a:r>
              <a:rPr lang="en-US" b="1" dirty="0"/>
              <a:t>Legacy: </a:t>
            </a:r>
            <a:endParaRPr lang="en-US" b="1" dirty="0" smtClean="0"/>
          </a:p>
          <a:p>
            <a:pPr lvl="3"/>
            <a:r>
              <a:rPr lang="en-US" dirty="0"/>
              <a:t>What has been used before? </a:t>
            </a:r>
          </a:p>
          <a:p>
            <a:pPr lvl="3"/>
            <a:r>
              <a:rPr lang="en-US" dirty="0"/>
              <a:t>What lessons were learned? </a:t>
            </a:r>
          </a:p>
          <a:p>
            <a:pPr lvl="3"/>
            <a:r>
              <a:rPr lang="en-US" dirty="0"/>
              <a:t>What should we do differently? </a:t>
            </a:r>
          </a:p>
          <a:p>
            <a:pPr lvl="3"/>
            <a:r>
              <a:rPr lang="en-US" dirty="0"/>
              <a:t>Why should we do it differently? </a:t>
            </a:r>
            <a:endParaRPr lang="en-US" dirty="0" smtClean="0"/>
          </a:p>
          <a:p>
            <a:pPr lvl="2"/>
            <a:r>
              <a:rPr lang="en-US" dirty="0"/>
              <a:t>(technological) </a:t>
            </a:r>
            <a:r>
              <a:rPr lang="en-US" b="1" dirty="0"/>
              <a:t>Infrastructure: </a:t>
            </a:r>
            <a:endParaRPr lang="en-US" b="1" dirty="0" smtClean="0"/>
          </a:p>
          <a:p>
            <a:pPr lvl="3"/>
            <a:r>
              <a:rPr lang="en-US" dirty="0"/>
              <a:t>What pre-existing resources are there? </a:t>
            </a:r>
          </a:p>
          <a:p>
            <a:pPr lvl="3"/>
            <a:r>
              <a:rPr lang="en-US" dirty="0"/>
              <a:t>What new resources are required? </a:t>
            </a:r>
          </a:p>
          <a:p>
            <a:pPr lvl="3"/>
            <a:r>
              <a:rPr lang="en-US" dirty="0"/>
              <a:t>How much will they cost? </a:t>
            </a:r>
          </a:p>
          <a:p>
            <a:pPr lvl="3"/>
            <a:r>
              <a:rPr lang="en-US" dirty="0"/>
              <a:t>Can we afford it? </a:t>
            </a:r>
          </a:p>
        </p:txBody>
      </p:sp>
    </p:spTree>
    <p:extLst>
      <p:ext uri="{BB962C8B-B14F-4D97-AF65-F5344CB8AC3E}">
        <p14:creationId xmlns:p14="http://schemas.microsoft.com/office/powerpoint/2010/main" val="24941177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paradigms: </a:t>
            </a:r>
            <a:r>
              <a:rPr lang="en-US" dirty="0" smtClean="0"/>
              <a:t>#2 Myth</a:t>
            </a:r>
            <a:endParaRPr lang="en-US" dirty="0"/>
          </a:p>
        </p:txBody>
      </p:sp>
      <p:sp>
        <p:nvSpPr>
          <p:cNvPr id="3" name="Content Placeholder 2"/>
          <p:cNvSpPr>
            <a:spLocks noGrp="1"/>
          </p:cNvSpPr>
          <p:nvPr>
            <p:ph idx="1"/>
          </p:nvPr>
        </p:nvSpPr>
        <p:spPr/>
        <p:txBody>
          <a:bodyPr>
            <a:normAutofit fontScale="92500"/>
          </a:bodyPr>
          <a:lstStyle/>
          <a:p>
            <a:r>
              <a:rPr lang="en-US" dirty="0" smtClean="0"/>
              <a:t>“There </a:t>
            </a:r>
            <a:r>
              <a:rPr lang="en-US" dirty="0"/>
              <a:t>is a programming paradigm appropriate to solve all programming problems</a:t>
            </a:r>
            <a:r>
              <a:rPr lang="en-US" dirty="0" smtClean="0"/>
              <a:t>.”</a:t>
            </a:r>
            <a:endParaRPr lang="en-US" dirty="0"/>
          </a:p>
          <a:p>
            <a:pPr lvl="1"/>
            <a:r>
              <a:rPr lang="en-US" dirty="0"/>
              <a:t>Reality: paradigms evolve in order to address specific cases, not the general case. </a:t>
            </a:r>
            <a:endParaRPr lang="en-US" dirty="0" smtClean="0"/>
          </a:p>
          <a:p>
            <a:r>
              <a:rPr lang="en-US" dirty="0"/>
              <a:t>Programmers do not survive by "being the fittest"; </a:t>
            </a:r>
            <a:r>
              <a:rPr lang="en-US" dirty="0" smtClean="0"/>
              <a:t>they </a:t>
            </a:r>
            <a:r>
              <a:rPr lang="en-US" dirty="0"/>
              <a:t>survive by "fitting in" and by getting the job done. </a:t>
            </a:r>
          </a:p>
          <a:p>
            <a:pPr lvl="1"/>
            <a:r>
              <a:rPr lang="en-US" dirty="0"/>
              <a:t>Likewise, paradigms do not survive by "being the </a:t>
            </a:r>
            <a:r>
              <a:rPr lang="en-US" dirty="0" smtClean="0"/>
              <a:t>fittest“; they </a:t>
            </a:r>
            <a:r>
              <a:rPr lang="en-US" dirty="0"/>
              <a:t>survive by fitting into the larger context of software development</a:t>
            </a:r>
            <a:r>
              <a:rPr lang="en-US" dirty="0" smtClean="0"/>
              <a:t>.</a:t>
            </a:r>
          </a:p>
          <a:p>
            <a:r>
              <a:rPr lang="en-US" dirty="0"/>
              <a:t>A basic and fundamental paradigm shift </a:t>
            </a:r>
            <a:endParaRPr lang="en-US" dirty="0" smtClean="0"/>
          </a:p>
          <a:p>
            <a:pPr lvl="1"/>
            <a:r>
              <a:rPr lang="en-US" dirty="0"/>
              <a:t>From "survival of the fittest": the programmer is a </a:t>
            </a:r>
            <a:r>
              <a:rPr lang="en-US" b="1" dirty="0"/>
              <a:t>self-sufficient island. </a:t>
            </a:r>
            <a:endParaRPr lang="en-US" dirty="0"/>
          </a:p>
          <a:p>
            <a:pPr lvl="1"/>
            <a:r>
              <a:rPr lang="en-US" dirty="0"/>
              <a:t>To "survival of those who fit": the programmer is a </a:t>
            </a:r>
            <a:r>
              <a:rPr lang="en-US" b="1" dirty="0"/>
              <a:t>connected and active citizen of a culture.</a:t>
            </a:r>
            <a:endParaRPr lang="en-US" dirty="0"/>
          </a:p>
        </p:txBody>
      </p:sp>
    </p:spTree>
    <p:extLst>
      <p:ext uri="{BB962C8B-B14F-4D97-AF65-F5344CB8AC3E}">
        <p14:creationId xmlns:p14="http://schemas.microsoft.com/office/powerpoint/2010/main" val="1882442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paradigms: </a:t>
            </a:r>
            <a:r>
              <a:rPr lang="en-US" dirty="0" smtClean="0"/>
              <a:t>#3 Myth</a:t>
            </a:r>
            <a:endParaRPr lang="en-US" dirty="0"/>
          </a:p>
        </p:txBody>
      </p:sp>
      <p:sp>
        <p:nvSpPr>
          <p:cNvPr id="3" name="Content Placeholder 2"/>
          <p:cNvSpPr>
            <a:spLocks noGrp="1"/>
          </p:cNvSpPr>
          <p:nvPr>
            <p:ph idx="1"/>
          </p:nvPr>
        </p:nvSpPr>
        <p:spPr/>
        <p:txBody>
          <a:bodyPr>
            <a:normAutofit lnSpcReduction="10000"/>
          </a:bodyPr>
          <a:lstStyle/>
          <a:p>
            <a:r>
              <a:rPr lang="en-US" dirty="0" smtClean="0"/>
              <a:t>“One </a:t>
            </a:r>
            <a:r>
              <a:rPr lang="en-US" dirty="0"/>
              <a:t>should always choose the most recent paradigm; it will be the easiest to use. </a:t>
            </a:r>
            <a:r>
              <a:rPr lang="en-US" dirty="0" smtClean="0"/>
              <a:t>“</a:t>
            </a:r>
            <a:endParaRPr lang="en-US" dirty="0"/>
          </a:p>
          <a:p>
            <a:pPr lvl="1"/>
            <a:r>
              <a:rPr lang="en-US" dirty="0"/>
              <a:t>Reality: the choice is also based upon other factors, including frequency of adoption and social pressure. </a:t>
            </a:r>
            <a:endParaRPr lang="en-US" dirty="0" smtClean="0"/>
          </a:p>
          <a:p>
            <a:r>
              <a:rPr lang="en-US" dirty="0"/>
              <a:t>"The Magic Show" </a:t>
            </a:r>
            <a:endParaRPr lang="en-US" dirty="0" smtClean="0"/>
          </a:p>
          <a:p>
            <a:pPr lvl="1"/>
            <a:r>
              <a:rPr lang="en-US" dirty="0"/>
              <a:t>The internet is full of videos that claim that "you can become a </a:t>
            </a:r>
            <a:r>
              <a:rPr lang="en-US" i="1" dirty="0"/>
              <a:t>&lt;insert paradigm&gt; </a:t>
            </a:r>
            <a:r>
              <a:rPr lang="en-US" dirty="0"/>
              <a:t>programmer in 15 minutes</a:t>
            </a:r>
            <a:r>
              <a:rPr lang="en-US" dirty="0" smtClean="0"/>
              <a:t>.“</a:t>
            </a:r>
          </a:p>
          <a:p>
            <a:pPr lvl="1"/>
            <a:r>
              <a:rPr lang="en-US" dirty="0"/>
              <a:t>This makes good PR, but is incredibly misleading. </a:t>
            </a:r>
            <a:endParaRPr lang="en-US" dirty="0" smtClean="0"/>
          </a:p>
          <a:p>
            <a:pPr lvl="2"/>
            <a:r>
              <a:rPr lang="en-US" dirty="0"/>
              <a:t>As long as you follow the steps, you will get the same result. </a:t>
            </a:r>
          </a:p>
          <a:p>
            <a:pPr lvl="2"/>
            <a:r>
              <a:rPr lang="en-US" dirty="0"/>
              <a:t>But if you deviate </a:t>
            </a:r>
            <a:r>
              <a:rPr lang="en-US" dirty="0" smtClean="0"/>
              <a:t>- in </a:t>
            </a:r>
            <a:r>
              <a:rPr lang="en-US" dirty="0"/>
              <a:t>any respect </a:t>
            </a:r>
            <a:r>
              <a:rPr lang="en-US" dirty="0" smtClean="0"/>
              <a:t>- you </a:t>
            </a:r>
            <a:r>
              <a:rPr lang="en-US" dirty="0"/>
              <a:t>are likely to accomplish nothing at all. </a:t>
            </a:r>
          </a:p>
          <a:p>
            <a:pPr lvl="2"/>
            <a:r>
              <a:rPr lang="en-US" dirty="0"/>
              <a:t>These videos are rituals. </a:t>
            </a:r>
            <a:endParaRPr lang="en-US" dirty="0" smtClean="0"/>
          </a:p>
          <a:p>
            <a:pPr lvl="1"/>
            <a:r>
              <a:rPr lang="en-US" dirty="0"/>
              <a:t>So, rituals are useful only as long as all you need to write is a guestbook!</a:t>
            </a:r>
          </a:p>
        </p:txBody>
      </p:sp>
    </p:spTree>
    <p:extLst>
      <p:ext uri="{BB962C8B-B14F-4D97-AF65-F5344CB8AC3E}">
        <p14:creationId xmlns:p14="http://schemas.microsoft.com/office/powerpoint/2010/main" val="3246885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S102787947">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0C675A-9AD3-40BB-AC57-0E9EFA3E4F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TS102787947</Template>
  <TotalTime>0</TotalTime>
  <Words>4521</Words>
  <Application>Microsoft Office PowerPoint</Application>
  <PresentationFormat>Custom</PresentationFormat>
  <Paragraphs>533</Paragraphs>
  <Slides>56</Slides>
  <Notes>14</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TS102787947</vt:lpstr>
      <vt:lpstr>Introduction to Programming Paradigms</vt:lpstr>
      <vt:lpstr>Introduction</vt:lpstr>
      <vt:lpstr>Introduction</vt:lpstr>
      <vt:lpstr>Introduction</vt:lpstr>
      <vt:lpstr>Introduction</vt:lpstr>
      <vt:lpstr>Software paradigms: #1 Myths</vt:lpstr>
      <vt:lpstr>Software paradigms: #1 Myth</vt:lpstr>
      <vt:lpstr>Software paradigms: #2 Myth</vt:lpstr>
      <vt:lpstr>Software paradigms: #3 Myth</vt:lpstr>
      <vt:lpstr>Software paradigms: #4 Myth</vt:lpstr>
      <vt:lpstr>Paradigm adoption</vt:lpstr>
      <vt:lpstr>What is programming?</vt:lpstr>
      <vt:lpstr>What is programming?</vt:lpstr>
      <vt:lpstr>What is programming?</vt:lpstr>
      <vt:lpstr>Programming education approaches</vt:lpstr>
      <vt:lpstr>Programming education approaches</vt:lpstr>
      <vt:lpstr>Programming education approaches</vt:lpstr>
      <vt:lpstr>Programming education approaches</vt:lpstr>
      <vt:lpstr>Programming education approaches</vt:lpstr>
      <vt:lpstr>Pedagogical approach</vt:lpstr>
      <vt:lpstr>Pedagogical approach</vt:lpstr>
      <vt:lpstr>Pedagogical approach</vt:lpstr>
      <vt:lpstr>Designing abstractions</vt:lpstr>
      <vt:lpstr>Software paradigms</vt:lpstr>
      <vt:lpstr>Programming paradigm</vt:lpstr>
      <vt:lpstr>Programming paradigms</vt:lpstr>
      <vt:lpstr>Programming paradigms</vt:lpstr>
      <vt:lpstr>Programming paradigms</vt:lpstr>
      <vt:lpstr>Programming paradigms: Alternatives</vt:lpstr>
      <vt:lpstr>Programming paradigms</vt:lpstr>
      <vt:lpstr>Programming paradigm</vt:lpstr>
      <vt:lpstr>Programming languages</vt:lpstr>
      <vt:lpstr>Programming languages</vt:lpstr>
      <vt:lpstr>Brief history: Machine language</vt:lpstr>
      <vt:lpstr>Brief history: Assembly language</vt:lpstr>
      <vt:lpstr>Brief history: High-level languages</vt:lpstr>
      <vt:lpstr>Brief history: High-level languages</vt:lpstr>
      <vt:lpstr>Why are there so many?</vt:lpstr>
      <vt:lpstr>  Which programming language? </vt:lpstr>
      <vt:lpstr>What makes a language successful?</vt:lpstr>
      <vt:lpstr>Language evaluation criteria</vt:lpstr>
      <vt:lpstr>Evaluation criteria: Readability</vt:lpstr>
      <vt:lpstr>Evaluation criteria: Readability</vt:lpstr>
      <vt:lpstr>Evaluation criteria: Writability</vt:lpstr>
      <vt:lpstr>Evaluation criteria: Reliability</vt:lpstr>
      <vt:lpstr>Evaluation criteria: Cost</vt:lpstr>
      <vt:lpstr>Programming domains</vt:lpstr>
      <vt:lpstr>Abstraction and Modularization</vt:lpstr>
      <vt:lpstr>Static vs. Dynamic Typing</vt:lpstr>
      <vt:lpstr>Implementation methods</vt:lpstr>
      <vt:lpstr>Implementation methods</vt:lpstr>
      <vt:lpstr>Compiler</vt:lpstr>
      <vt:lpstr>Checks during compilation</vt:lpstr>
      <vt:lpstr>Interpretation</vt:lpstr>
      <vt:lpstr>Bytecode compilation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2014-02-04T07:26:08Z</dcterms:created>
  <dcterms:modified xsi:type="dcterms:W3CDTF">2014-03-11T12:40:25Z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TC027879479991</vt:lpwstr>
  </property>
</Properties>
</file>