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4"/>
  </p:notesMasterIdLst>
  <p:handoutMasterIdLst>
    <p:handoutMasterId r:id="rId65"/>
  </p:handoutMasterIdLst>
  <p:sldIdLst>
    <p:sldId id="25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20" r:id="rId15"/>
    <p:sldId id="318" r:id="rId16"/>
    <p:sldId id="319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54" r:id="rId44"/>
    <p:sldId id="347" r:id="rId45"/>
    <p:sldId id="348" r:id="rId46"/>
    <p:sldId id="349" r:id="rId47"/>
    <p:sldId id="351" r:id="rId48"/>
    <p:sldId id="352" r:id="rId49"/>
    <p:sldId id="353" r:id="rId50"/>
    <p:sldId id="355" r:id="rId51"/>
    <p:sldId id="356" r:id="rId52"/>
    <p:sldId id="358" r:id="rId53"/>
    <p:sldId id="357" r:id="rId54"/>
    <p:sldId id="359" r:id="rId55"/>
    <p:sldId id="360" r:id="rId56"/>
    <p:sldId id="361" r:id="rId57"/>
    <p:sldId id="363" r:id="rId58"/>
    <p:sldId id="364" r:id="rId59"/>
    <p:sldId id="365" r:id="rId60"/>
    <p:sldId id="366" r:id="rId61"/>
    <p:sldId id="367" r:id="rId62"/>
    <p:sldId id="306" r:id="rId6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98" autoAdjust="0"/>
  </p:normalViewPr>
  <p:slideViewPr>
    <p:cSldViewPr showGuides="1">
      <p:cViewPr>
        <p:scale>
          <a:sx n="100" d="100"/>
          <a:sy n="100" d="100"/>
        </p:scale>
        <p:origin x="654" y="-78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35" y="4343400"/>
            <a:ext cx="5485931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the </a:t>
            </a:r>
            <a:r>
              <a:rPr lang="en-US" altLang="en-US" sz="1200" b="1" dirty="0" smtClean="0"/>
              <a:t>vertical-bar</a:t>
            </a:r>
            <a:r>
              <a:rPr lang="en-US" altLang="en-US" sz="1200" dirty="0" smtClean="0"/>
              <a:t>  ( | ) symbol </a:t>
            </a:r>
            <a:r>
              <a:rPr lang="en-US" altLang="en-US" sz="1200" smtClean="0"/>
              <a:t>is</a:t>
            </a:r>
            <a:r>
              <a:rPr lang="en-US" altLang="en-US" sz="1200" baseline="0" smtClean="0"/>
              <a:t> </a:t>
            </a:r>
            <a:r>
              <a:rPr lang="en-US" altLang="en-US" sz="1200" smtClean="0"/>
              <a:t>read </a:t>
            </a:r>
            <a:r>
              <a:rPr lang="en-US" altLang="en-US" sz="1200" dirty="0" smtClean="0"/>
              <a:t>as “or”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33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lvl="0">
              <a:lnSpc>
                <a:spcPct val="80000"/>
              </a:lnSpc>
            </a:pPr>
            <a:r>
              <a:rPr lang="en-US" altLang="en-US" sz="2400" b="0" dirty="0" smtClean="0">
                <a:latin typeface="Times New Roman" pitchFamily="-112" charset="0"/>
                <a:ea typeface="ＭＳ Ｐゴシック" pitchFamily="-112" charset="-128"/>
              </a:rPr>
              <a:t>Increment in C is a one-operand operator: </a:t>
            </a:r>
            <a:r>
              <a:rPr lang="en-US" altLang="en-US" sz="2400" b="0" i="1" dirty="0" smtClean="0">
                <a:latin typeface="Times New Roman" pitchFamily="-112" charset="0"/>
                <a:ea typeface="ＭＳ Ｐゴシック" pitchFamily="-112" charset="-128"/>
              </a:rPr>
              <a:t>foo++</a:t>
            </a:r>
          </a:p>
          <a:p>
            <a:pPr marL="114300" lvl="0">
              <a:lnSpc>
                <a:spcPct val="80000"/>
              </a:lnSpc>
            </a:pPr>
            <a:r>
              <a:rPr lang="en-US" altLang="en-US" sz="2400" b="0" dirty="0" smtClean="0">
                <a:latin typeface="Times New Roman" pitchFamily="-112" charset="0"/>
                <a:ea typeface="ＭＳ Ｐゴシック" pitchFamily="-112" charset="-128"/>
              </a:rPr>
              <a:t>Subtraction in C is a two-operand operator: </a:t>
            </a:r>
            <a:r>
              <a:rPr lang="en-US" altLang="en-US" sz="2400" b="0" i="1" dirty="0" smtClean="0">
                <a:latin typeface="Times New Roman" pitchFamily="-112" charset="0"/>
                <a:ea typeface="ＭＳ Ｐゴシック" pitchFamily="-112" charset="-128"/>
              </a:rPr>
              <a:t>foo - bar</a:t>
            </a:r>
          </a:p>
          <a:p>
            <a:pPr marL="114300" lvl="0">
              <a:lnSpc>
                <a:spcPct val="80000"/>
              </a:lnSpc>
            </a:pPr>
            <a:r>
              <a:rPr lang="en-US" altLang="en-US" sz="2400" b="0" dirty="0" smtClean="0">
                <a:latin typeface="Times New Roman" pitchFamily="-112" charset="0"/>
                <a:ea typeface="ＭＳ Ｐゴシック" pitchFamily="-112" charset="-128"/>
              </a:rPr>
              <a:t>Conditional expression in C is a three-operand operators:  </a:t>
            </a:r>
            <a:r>
              <a:rPr lang="en-US" altLang="en-US" sz="2400" b="0" i="1" dirty="0" smtClean="0">
                <a:latin typeface="Times New Roman" pitchFamily="-112" charset="0"/>
                <a:ea typeface="ＭＳ Ｐゴシック" pitchFamily="-112" charset="-128"/>
              </a:rPr>
              <a:t>(foo == 3 ? 0 : 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30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‘?:’  is</a:t>
            </a:r>
            <a:r>
              <a:rPr lang="en-US" baseline="0" dirty="0" smtClean="0"/>
              <a:t> a </a:t>
            </a:r>
            <a:r>
              <a:rPr lang="en-US" altLang="en-US" dirty="0" smtClean="0"/>
              <a:t>Conditional expression operator in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‘?:’  is</a:t>
            </a:r>
            <a:r>
              <a:rPr lang="en-US" baseline="0" dirty="0" smtClean="0"/>
              <a:t> a </a:t>
            </a:r>
            <a:r>
              <a:rPr lang="en-US" altLang="en-US" dirty="0" smtClean="0"/>
              <a:t>Conditional expression operator in C.</a:t>
            </a:r>
          </a:p>
          <a:p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b="0" dirty="0" smtClean="0">
                <a:latin typeface="Times New Roman" pitchFamily="-112" charset="0"/>
                <a:ea typeface="ＭＳ Ｐゴシック" pitchFamily="-112" charset="-128"/>
              </a:rPr>
              <a:t>“*” Has</a:t>
            </a:r>
            <a:r>
              <a:rPr lang="en-US" altLang="en-US" sz="2400" b="0" dirty="0" smtClean="0">
                <a:solidFill>
                  <a:srgbClr val="800000"/>
                </a:solidFill>
                <a:latin typeface="Times New Roman" pitchFamily="-112" charset="0"/>
                <a:ea typeface="ＭＳ Ｐゴシック" pitchFamily="-112" charset="-128"/>
              </a:rPr>
              <a:t> a </a:t>
            </a:r>
            <a:r>
              <a:rPr lang="en-US" altLang="en-US" sz="2400" b="0" dirty="0" smtClean="0">
                <a:solidFill>
                  <a:srgbClr val="FF0000"/>
                </a:solidFill>
                <a:latin typeface="Times New Roman" pitchFamily="-112" charset="0"/>
                <a:ea typeface="ＭＳ Ｐゴシック" pitchFamily="-112" charset="-128"/>
              </a:rPr>
              <a:t>higher </a:t>
            </a:r>
            <a:r>
              <a:rPr lang="en-US" altLang="en-US" sz="2400" b="0" dirty="0" smtClean="0">
                <a:latin typeface="Times New Roman" pitchFamily="-112" charset="0"/>
                <a:ea typeface="ＭＳ Ｐゴシック" pitchFamily="-112" charset="-128"/>
              </a:rPr>
              <a:t>precedence that “+”, so “*” groups </a:t>
            </a:r>
            <a:r>
              <a:rPr lang="en-US" altLang="en-US" sz="2400" b="0" i="1" dirty="0" smtClean="0">
                <a:latin typeface="Times New Roman" pitchFamily="-112" charset="0"/>
                <a:ea typeface="ＭＳ Ｐゴシック" pitchFamily="-112" charset="-128"/>
              </a:rPr>
              <a:t>more tightly</a:t>
            </a:r>
            <a:r>
              <a:rPr lang="en-US" altLang="en-US" sz="2400" b="0" dirty="0" smtClean="0">
                <a:latin typeface="Times New Roman" pitchFamily="-112" charset="0"/>
                <a:ea typeface="ＭＳ Ｐゴシック" pitchFamily="-112" charset="-128"/>
              </a:rPr>
              <a:t> than “+”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Another common notation variant: single quotes are used to indicate terminal symbols and unquoted symbols are taken as non-terminals.</a:t>
            </a:r>
          </a:p>
          <a:p>
            <a:endParaRPr lang="en-US" altLang="en-US" b="0" dirty="0" smtClean="0">
              <a:latin typeface="Times New Roman" pitchFamily="-112" charset="0"/>
              <a:ea typeface="ＭＳ Ｐゴシック" pitchFamily="-112" charset="-128"/>
            </a:endParaRPr>
          </a:p>
          <a:p>
            <a:r>
              <a:rPr lang="en-US" altLang="en-US" b="0" dirty="0" err="1" smtClean="0">
                <a:latin typeface="Times New Roman" pitchFamily="-112" charset="0"/>
                <a:ea typeface="ＭＳ Ｐゴシック" pitchFamily="-112" charset="-128"/>
              </a:rPr>
              <a:t>Expresion</a:t>
            </a:r>
            <a:r>
              <a:rPr lang="en-US" altLang="en-US" b="0" dirty="0" smtClean="0">
                <a:latin typeface="Times New Roman" pitchFamily="-112" charset="0"/>
                <a:ea typeface="ＭＳ Ｐゴシック" pitchFamily="-112" charset="-128"/>
              </a:rPr>
              <a:t> </a:t>
            </a:r>
            <a:r>
              <a:rPr lang="en-US" altLang="en-US" b="0" dirty="0" err="1" smtClean="0">
                <a:latin typeface="Times New Roman" pitchFamily="-112" charset="0"/>
                <a:ea typeface="ＭＳ Ｐゴシック" pitchFamily="-112" charset="-128"/>
              </a:rPr>
              <a:t>a+b</a:t>
            </a:r>
            <a:r>
              <a:rPr lang="en-US" altLang="en-US" b="0" dirty="0" smtClean="0">
                <a:latin typeface="Times New Roman" pitchFamily="-112" charset="0"/>
                <a:ea typeface="ＭＳ Ｐゴシック" pitchFamily="-112" charset="-128"/>
              </a:rPr>
              <a:t>*2 derivation:</a:t>
            </a:r>
          </a:p>
          <a:p>
            <a:endParaRPr lang="en-US" b="0" dirty="0" smtClean="0">
              <a:latin typeface="Times New Roman" pitchFamily="-112" charset="0"/>
              <a:ea typeface="ＭＳ Ｐゴシック" pitchFamily="-112" charset="-128"/>
            </a:endParaRPr>
          </a:p>
          <a:p>
            <a:pPr>
              <a:buFontTx/>
              <a:buNone/>
            </a:pPr>
            <a:r>
              <a:rPr lang="en-US" altLang="en-US" b="0" dirty="0" smtClean="0">
                <a:latin typeface="Courier" pitchFamily="-112" charset="0"/>
                <a:ea typeface="ＭＳ Ｐゴシック" pitchFamily="-112" charset="-128"/>
              </a:rPr>
              <a:t>          </a:t>
            </a:r>
            <a:r>
              <a:rPr lang="en-US" altLang="en-US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b="0" dirty="0" smtClean="0">
                <a:latin typeface="Courier" pitchFamily="-112" charset="0"/>
                <a:ea typeface="ＭＳ Ｐゴシック" pitchFamily="-112" charset="-128"/>
              </a:rPr>
              <a:t> =&gt;                 // </a:t>
            </a:r>
            <a:r>
              <a:rPr lang="en-US" altLang="en-US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b="0" dirty="0" smtClean="0">
                <a:latin typeface="Courier" pitchFamily="-112" charset="0"/>
                <a:ea typeface="ＭＳ Ｐゴシック" pitchFamily="-112" charset="-128"/>
              </a:rPr>
              <a:t> ::= </a:t>
            </a:r>
            <a:r>
              <a:rPr lang="en-US" altLang="en-US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endParaRPr lang="en-US" altLang="en-US" b="0" dirty="0" smtClean="0">
              <a:latin typeface="Courier" pitchFamily="-112" charset="0"/>
              <a:ea typeface="ＭＳ Ｐゴシック" pitchFamily="-112" charset="-128"/>
            </a:endParaRPr>
          </a:p>
          <a:p>
            <a:pPr lvl="1">
              <a:buFontTx/>
              <a:buNone/>
            </a:pP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=&gt;  //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::= id</a:t>
            </a:r>
          </a:p>
          <a:p>
            <a:pPr lvl="1">
              <a:buFontTx/>
              <a:buNone/>
            </a:pP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id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=&gt;    //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::= '+'</a:t>
            </a:r>
          </a:p>
          <a:p>
            <a:pPr lvl="1">
              <a:buFontTx/>
              <a:buNone/>
            </a:pP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id +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=&gt;          //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::=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endParaRPr lang="en-US" altLang="en-US" sz="2400" b="0" dirty="0" smtClean="0">
              <a:latin typeface="Courier" pitchFamily="-112" charset="0"/>
              <a:ea typeface="ＭＳ Ｐゴシック" pitchFamily="-112" charset="-128"/>
            </a:endParaRPr>
          </a:p>
          <a:p>
            <a:pPr lvl="1">
              <a:buFontTx/>
              <a:buNone/>
            </a:pP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id +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=&gt; //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::=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num</a:t>
            </a:r>
            <a:endParaRPr lang="en-US" altLang="en-US" sz="2400" b="0" dirty="0" smtClean="0">
              <a:latin typeface="Courier" pitchFamily="-112" charset="0"/>
              <a:ea typeface="ＭＳ Ｐゴシック" pitchFamily="-112" charset="-128"/>
            </a:endParaRPr>
          </a:p>
          <a:p>
            <a:pPr lvl="1">
              <a:buFontTx/>
              <a:buNone/>
            </a:pP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id +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num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=&gt; //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Exp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::= id</a:t>
            </a:r>
          </a:p>
          <a:p>
            <a:pPr lvl="1">
              <a:buFontTx/>
              <a:buNone/>
            </a:pP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id + id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num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=&gt;  //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BinOp</a:t>
            </a: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 ::= '*'</a:t>
            </a:r>
          </a:p>
          <a:p>
            <a:pPr lvl="1">
              <a:buFontTx/>
              <a:buNone/>
            </a:pP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id + id * </a:t>
            </a:r>
            <a:r>
              <a:rPr lang="en-US" altLang="en-US" sz="2400" b="0" dirty="0" err="1" smtClean="0">
                <a:latin typeface="Courier" pitchFamily="-112" charset="0"/>
                <a:ea typeface="ＭＳ Ｐゴシック" pitchFamily="-112" charset="-128"/>
              </a:rPr>
              <a:t>num</a:t>
            </a:r>
            <a:endParaRPr lang="en-US" altLang="en-US" sz="2400" b="0" dirty="0" smtClean="0">
              <a:latin typeface="Courier" pitchFamily="-112" charset="0"/>
              <a:ea typeface="ＭＳ Ｐゴシック" pitchFamily="-112" charset="-128"/>
            </a:endParaRPr>
          </a:p>
          <a:p>
            <a:pPr lvl="1">
              <a:buFontTx/>
              <a:buNone/>
            </a:pPr>
            <a:r>
              <a:rPr lang="en-US" altLang="en-US" sz="2400" b="0" dirty="0" smtClean="0">
                <a:latin typeface="Courier" pitchFamily="-112" charset="0"/>
                <a:ea typeface="ＭＳ Ｐゴシック" pitchFamily="-112" charset="-128"/>
              </a:rPr>
              <a:t>a  + b  * 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35" y="4343400"/>
            <a:ext cx="5485931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32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u="none" dirty="0" smtClean="0">
                <a:solidFill>
                  <a:schemeClr val="tx2"/>
                </a:solidFill>
                <a:latin typeface="Times New Roman" charset="0"/>
                <a:ea typeface="ＭＳ Ｐゴシック" pitchFamily="-112" charset="-128"/>
              </a:rPr>
              <a:t>Program verification </a:t>
            </a:r>
            <a:r>
              <a:rPr lang="en-US" altLang="en-US" sz="1200" b="0" dirty="0" smtClean="0">
                <a:latin typeface="Times New Roman" charset="0"/>
                <a:ea typeface="ＭＳ Ｐゴシック" pitchFamily="-112" charset="-128"/>
              </a:rPr>
              <a:t>is the process of formally proving that the computer program does exactly what is stated in the program specification it was written to realize.</a:t>
            </a:r>
            <a:endParaRPr lang="en-US" altLang="en-US" sz="1200" dirty="0" smtClean="0">
              <a:ea typeface="ＭＳ Ｐゴシック" pitchFamily="-112" charset="-12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35" y="4343400"/>
            <a:ext cx="5485931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 smtClean="0"/>
              <a:t>Compilers usually maintain a “symbol table” where they record the names of procedures and variables along with ‘type’ information.  Looking up this information in the symbol table is a common operation.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5733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the </a:t>
            </a:r>
            <a:r>
              <a:rPr lang="en-US" altLang="en-US" sz="1200" b="1" dirty="0" smtClean="0"/>
              <a:t>vertical-bar</a:t>
            </a:r>
            <a:r>
              <a:rPr lang="en-US" altLang="en-US" sz="1200" dirty="0" smtClean="0"/>
              <a:t>  ( | ) symbol is</a:t>
            </a:r>
            <a:r>
              <a:rPr lang="en-US" altLang="en-US" sz="1200" baseline="0" dirty="0" smtClean="0"/>
              <a:t> </a:t>
            </a:r>
            <a:r>
              <a:rPr lang="en-US" altLang="en-US" sz="1200" dirty="0" smtClean="0"/>
              <a:t>read as “or”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337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4604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the </a:t>
            </a:r>
            <a:r>
              <a:rPr lang="en-US" altLang="en-US" sz="1200" b="1" dirty="0" smtClean="0"/>
              <a:t>vertical-bar</a:t>
            </a:r>
            <a:r>
              <a:rPr lang="en-US" altLang="en-US" sz="1200" dirty="0" smtClean="0"/>
              <a:t>  ( | ) symbol </a:t>
            </a:r>
            <a:r>
              <a:rPr lang="en-US" altLang="en-US" sz="1200" smtClean="0"/>
              <a:t>is</a:t>
            </a:r>
            <a:r>
              <a:rPr lang="en-US" altLang="en-US" sz="1200" baseline="0" smtClean="0"/>
              <a:t> </a:t>
            </a:r>
            <a:r>
              <a:rPr lang="en-US" altLang="en-US" sz="1200" smtClean="0"/>
              <a:t>read </a:t>
            </a:r>
            <a:r>
              <a:rPr lang="en-US" altLang="en-US" sz="1200" dirty="0" smtClean="0"/>
              <a:t>as “or”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33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the </a:t>
            </a:r>
            <a:r>
              <a:rPr lang="en-US" altLang="en-US" sz="1200" b="1" dirty="0" smtClean="0"/>
              <a:t>vertical-bar</a:t>
            </a:r>
            <a:r>
              <a:rPr lang="en-US" altLang="en-US" sz="1200" dirty="0" smtClean="0"/>
              <a:t>  ( | ) symbol </a:t>
            </a:r>
            <a:r>
              <a:rPr lang="en-US" altLang="en-US" sz="1200" smtClean="0"/>
              <a:t>is</a:t>
            </a:r>
            <a:r>
              <a:rPr lang="en-US" altLang="en-US" sz="1200" baseline="0" smtClean="0"/>
              <a:t> </a:t>
            </a:r>
            <a:r>
              <a:rPr lang="en-US" altLang="en-US" sz="1200" smtClean="0"/>
              <a:t>read </a:t>
            </a:r>
            <a:r>
              <a:rPr lang="en-US" altLang="en-US" sz="1200" dirty="0" smtClean="0"/>
              <a:t>as “or”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33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the </a:t>
            </a:r>
            <a:r>
              <a:rPr lang="en-US" altLang="en-US" sz="1200" b="1" dirty="0" smtClean="0"/>
              <a:t>vertical-bar</a:t>
            </a:r>
            <a:r>
              <a:rPr lang="en-US" altLang="en-US" sz="1200" dirty="0" smtClean="0"/>
              <a:t>  ( | ) symbol </a:t>
            </a:r>
            <a:r>
              <a:rPr lang="en-US" altLang="en-US" sz="1200" smtClean="0"/>
              <a:t>is</a:t>
            </a:r>
            <a:r>
              <a:rPr lang="en-US" altLang="en-US" sz="1200" baseline="0" smtClean="0"/>
              <a:t> </a:t>
            </a:r>
            <a:r>
              <a:rPr lang="en-US" altLang="en-US" sz="1200" smtClean="0"/>
              <a:t>read </a:t>
            </a:r>
            <a:r>
              <a:rPr lang="en-US" altLang="en-US" sz="1200" dirty="0" smtClean="0"/>
              <a:t>as “or”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3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dirty="0" smtClean="0"/>
              <a:t>the </a:t>
            </a:r>
            <a:r>
              <a:rPr lang="en-US" altLang="en-US" sz="1200" b="1" dirty="0" smtClean="0"/>
              <a:t>vertical-bar</a:t>
            </a:r>
            <a:r>
              <a:rPr lang="en-US" altLang="en-US" sz="1200" dirty="0" smtClean="0"/>
              <a:t>  ( | ) symbol </a:t>
            </a:r>
            <a:r>
              <a:rPr lang="en-US" altLang="en-US" sz="1200" smtClean="0"/>
              <a:t>is</a:t>
            </a:r>
            <a:r>
              <a:rPr lang="en-US" altLang="en-US" sz="1200" baseline="0" smtClean="0"/>
              <a:t> </a:t>
            </a:r>
            <a:r>
              <a:rPr lang="en-US" altLang="en-US" sz="1200" smtClean="0"/>
              <a:t>read </a:t>
            </a:r>
            <a:r>
              <a:rPr lang="en-US" altLang="en-US" sz="1200" dirty="0" smtClean="0"/>
              <a:t>as “or”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33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2" y="6019800"/>
            <a:ext cx="7239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6856412" y="6329299"/>
            <a:ext cx="4355065" cy="5073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mtClean="0"/>
              <a:t>Programming Paradigms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/>
          <a:lstStyle/>
          <a:p>
            <a:fld id="{C2C6F8EA-316C-41DE-B9A4-EDCC3A85ED9A}" type="datetimeFigureOut">
              <a:rPr lang="en-US"/>
              <a:t>4/1/2014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063" y="1550989"/>
            <a:ext cx="7829627" cy="587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1600201"/>
            <a:ext cx="5383398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6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327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961812" y="0"/>
            <a:ext cx="227013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34715" y="0"/>
            <a:ext cx="44808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" y="0"/>
            <a:ext cx="22701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27717" y="4338"/>
            <a:ext cx="455791" cy="45591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 flipV="1">
            <a:off x="227716" y="0"/>
            <a:ext cx="455792" cy="30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227717" y="460248"/>
            <a:ext cx="45579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227012" y="-3048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2811" y="177800"/>
            <a:ext cx="10896541" cy="7249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662" y="1143000"/>
            <a:ext cx="1090075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1236" y="6629400"/>
            <a:ext cx="420576" cy="22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657" y="48427"/>
            <a:ext cx="427910" cy="36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6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347663" indent="-347663" algn="l" defTabSz="914400" rtl="0" eaLnBrk="1" latinLnBrk="0" hangingPunct="1">
        <a:lnSpc>
          <a:spcPct val="90000"/>
        </a:lnSpc>
        <a:spcBef>
          <a:spcPts val="1400"/>
        </a:spcBef>
        <a:buSzPct val="70000"/>
        <a:buFont typeface="Wingdings" panose="05000000000000000000" pitchFamily="2" charset="2"/>
        <a:buChar char="Ä"/>
        <a:defRPr sz="32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1pPr>
      <a:lvl2pPr marL="741363" indent="-303213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Wingdings" panose="05000000000000000000" pitchFamily="2" charset="2"/>
        <a:buChar char="ü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300038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Wingdings" panose="05000000000000000000" pitchFamily="2" charset="2"/>
        <a:buChar char="û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3pPr>
      <a:lvl4pPr marL="1316038" indent="-1920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4pPr>
      <a:lvl5pPr marL="1655763" indent="-1920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2"/>
          </a:solidFill>
          <a:latin typeface="Calibri" panose="020F0502020204030204" pitchFamily="34" charset="0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Univers" panose="020B0603020202030204" pitchFamily="34" charset="0"/>
              </a:rPr>
              <a:t>Programming Languages</a:t>
            </a:r>
            <a:endParaRPr lang="en-US" dirty="0">
              <a:latin typeface="Univers" panose="020B0603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8" y="4724400"/>
            <a:ext cx="9152143" cy="736600"/>
          </a:xfrm>
        </p:spPr>
        <p:txBody>
          <a:bodyPr/>
          <a:lstStyle/>
          <a:p>
            <a:pPr algn="r"/>
            <a:r>
              <a:rPr lang="en-US" dirty="0" smtClean="0">
                <a:latin typeface="Lucida Calligraphy" panose="03010101010101010101" pitchFamily="66" charset="0"/>
              </a:rPr>
              <a:t>Syntax &amp; Semantics</a:t>
            </a:r>
            <a:endParaRPr lang="en-US" dirty="0" smtClean="0">
              <a:latin typeface="Lucida Calligraphy" panose="03010101010101010101" pitchFamily="66" charset="0"/>
            </a:endParaRPr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 rot="16200000">
            <a:off x="-1963538" y="2723950"/>
            <a:ext cx="5040865" cy="50736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2800" b="1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600" dirty="0" smtClean="0">
                <a:latin typeface="Lucida Calligraphy" panose="03010101010101010101" pitchFamily="66" charset="0"/>
                <a:cs typeface="Calibri" panose="020F0502020204030204" pitchFamily="34" charset="0"/>
              </a:rPr>
              <a:t>Programming  Paradigms</a:t>
            </a:r>
            <a:endParaRPr lang="en-US" sz="2600" dirty="0">
              <a:latin typeface="Lucida Calligraphy" panose="03010101010101010101" pitchFamily="66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A </a:t>
            </a:r>
            <a:r>
              <a:rPr lang="en-US" altLang="en-US" sz="3300" b="1" dirty="0"/>
              <a:t>rule</a:t>
            </a:r>
            <a:r>
              <a:rPr lang="en-US" altLang="en-US" sz="3300" dirty="0"/>
              <a:t> </a:t>
            </a:r>
            <a:r>
              <a:rPr lang="en-US" altLang="en-US" sz="3300" dirty="0" smtClean="0"/>
              <a:t>has:</a:t>
            </a:r>
          </a:p>
          <a:p>
            <a:pPr lvl="1">
              <a:lnSpc>
                <a:spcPct val="100000"/>
              </a:lnSpc>
            </a:pPr>
            <a:r>
              <a:rPr lang="en-US" altLang="en-US" sz="3100" dirty="0" smtClean="0"/>
              <a:t>a </a:t>
            </a:r>
            <a:r>
              <a:rPr lang="en-US" altLang="en-US" sz="3100" dirty="0"/>
              <a:t>left-hand side (LHS) which is a single non-terminal symbol and </a:t>
            </a:r>
            <a:endParaRPr lang="en-US" altLang="en-US" sz="3100" dirty="0" smtClean="0"/>
          </a:p>
          <a:p>
            <a:pPr lvl="1">
              <a:lnSpc>
                <a:spcPct val="100000"/>
              </a:lnSpc>
            </a:pPr>
            <a:r>
              <a:rPr lang="en-US" altLang="en-US" sz="3100" dirty="0" smtClean="0"/>
              <a:t>a </a:t>
            </a:r>
            <a:r>
              <a:rPr lang="en-US" altLang="en-US" sz="3100" dirty="0"/>
              <a:t>right-hand side (</a:t>
            </a:r>
            <a:r>
              <a:rPr lang="en-US" altLang="en-US" sz="3100" dirty="0" err="1"/>
              <a:t>RHS</a:t>
            </a:r>
            <a:r>
              <a:rPr lang="en-US" altLang="en-US" sz="3100" dirty="0"/>
              <a:t>), one or more terminal or non-terminal symbols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A </a:t>
            </a:r>
            <a:r>
              <a:rPr lang="en-US" altLang="en-US" sz="3300" b="1" dirty="0"/>
              <a:t>grammar</a:t>
            </a:r>
            <a:r>
              <a:rPr lang="en-US" altLang="en-US" sz="3300" dirty="0"/>
              <a:t> is a finite, nonempty set of rules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A </a:t>
            </a:r>
            <a:r>
              <a:rPr lang="en-US" altLang="en-US" sz="3300" b="1" dirty="0"/>
              <a:t>non-terminal symbol </a:t>
            </a:r>
            <a:r>
              <a:rPr lang="en-US" altLang="en-US" sz="3300" dirty="0"/>
              <a:t>is “defined” by its rules.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Multiple rules can be combined with the </a:t>
            </a:r>
            <a:r>
              <a:rPr lang="en-US" altLang="en-US" sz="3300" b="1" dirty="0"/>
              <a:t>vertical-bar</a:t>
            </a:r>
            <a:r>
              <a:rPr lang="en-US" altLang="en-US" sz="3300" dirty="0"/>
              <a:t>  ( | ) </a:t>
            </a:r>
            <a:r>
              <a:rPr lang="en-US" altLang="en-US" sz="3300" dirty="0" smtClean="0"/>
              <a:t>symbol</a:t>
            </a:r>
            <a:endParaRPr lang="en-US" altLang="en-US" sz="33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These two rules:</a:t>
            </a:r>
          </a:p>
          <a:p>
            <a:pPr marL="18288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3300" b="1" dirty="0">
                <a:solidFill>
                  <a:srgbClr val="C00000"/>
                </a:solidFill>
              </a:rPr>
              <a:t>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stmts</a:t>
            </a:r>
            <a:r>
              <a:rPr lang="en-US" altLang="en-US" sz="3300" b="1" dirty="0">
                <a:solidFill>
                  <a:srgbClr val="C00000"/>
                </a:solidFill>
              </a:rPr>
              <a:t>&gt; ::= 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</a:t>
            </a:r>
            <a:r>
              <a:rPr lang="en-US" altLang="en-US" sz="3300" b="1" dirty="0">
                <a:solidFill>
                  <a:srgbClr val="C00000"/>
                </a:solidFill>
              </a:rPr>
              <a:t>&gt;</a:t>
            </a:r>
          </a:p>
          <a:p>
            <a:pPr marL="18288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3300" b="1" dirty="0">
                <a:solidFill>
                  <a:srgbClr val="C00000"/>
                </a:solidFill>
              </a:rPr>
              <a:t>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stmts</a:t>
            </a:r>
            <a:r>
              <a:rPr lang="en-US" altLang="en-US" sz="3300" b="1" dirty="0">
                <a:solidFill>
                  <a:srgbClr val="C00000"/>
                </a:solidFill>
              </a:rPr>
              <a:t>&gt; ::= 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</a:t>
            </a:r>
            <a:r>
              <a:rPr lang="en-US" altLang="en-US" sz="3300" b="1" dirty="0">
                <a:solidFill>
                  <a:srgbClr val="C00000"/>
                </a:solidFill>
              </a:rPr>
              <a:t>&gt; ; 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stmts</a:t>
            </a:r>
            <a:r>
              <a:rPr lang="en-US" altLang="en-US" sz="3300" b="1" dirty="0">
                <a:solidFill>
                  <a:srgbClr val="C00000"/>
                </a:solidFill>
              </a:rPr>
              <a:t>&gt;</a:t>
            </a:r>
          </a:p>
          <a:p>
            <a:pPr marL="3429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3300" dirty="0"/>
              <a:t>are equivalent to this one:</a:t>
            </a:r>
          </a:p>
          <a:p>
            <a:pPr marL="18288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3300" b="1" dirty="0">
                <a:solidFill>
                  <a:schemeClr val="accent4">
                    <a:lumMod val="75000"/>
                  </a:schemeClr>
                </a:solidFill>
              </a:rPr>
              <a:t>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stmts</a:t>
            </a:r>
            <a:r>
              <a:rPr lang="en-US" altLang="en-US" sz="3300" b="1" dirty="0">
                <a:solidFill>
                  <a:srgbClr val="C00000"/>
                </a:solidFill>
              </a:rPr>
              <a:t>&gt; ::= 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</a:t>
            </a:r>
            <a:r>
              <a:rPr lang="en-US" altLang="en-US" sz="3300" b="1" dirty="0">
                <a:solidFill>
                  <a:srgbClr val="C00000"/>
                </a:solidFill>
              </a:rPr>
              <a:t>&gt; | 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</a:t>
            </a:r>
            <a:r>
              <a:rPr lang="en-US" altLang="en-US" sz="3300" b="1" dirty="0">
                <a:solidFill>
                  <a:srgbClr val="C00000"/>
                </a:solidFill>
              </a:rPr>
              <a:t>&gt; ; &lt;</a:t>
            </a:r>
            <a:r>
              <a:rPr lang="en-US" altLang="en-US" sz="3300" b="1" dirty="0" err="1">
                <a:solidFill>
                  <a:srgbClr val="C00000"/>
                </a:solidFill>
              </a:rPr>
              <a:t>stmts</a:t>
            </a:r>
            <a:r>
              <a:rPr lang="en-US" altLang="en-US" sz="3300" b="1" dirty="0" smtClean="0">
                <a:solidFill>
                  <a:srgbClr val="C00000"/>
                </a:solidFill>
              </a:rPr>
              <a:t>&gt;</a:t>
            </a:r>
            <a:endParaRPr lang="en-US" altLang="en-US" sz="33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57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A </a:t>
            </a:r>
            <a:r>
              <a:rPr lang="en-US" altLang="en-US" sz="3300" b="1" dirty="0"/>
              <a:t>non-terminal</a:t>
            </a:r>
            <a:r>
              <a:rPr lang="en-US" altLang="en-US" sz="3300" dirty="0"/>
              <a:t> symbol is any symbol that is on the LHS of a rule</a:t>
            </a:r>
            <a:r>
              <a:rPr lang="en-US" altLang="en-US" sz="3300" dirty="0" smtClean="0"/>
              <a:t>.</a:t>
            </a:r>
          </a:p>
          <a:p>
            <a:pPr lvl="1">
              <a:lnSpc>
                <a:spcPct val="100000"/>
              </a:lnSpc>
            </a:pPr>
            <a:r>
              <a:rPr lang="en-US" altLang="en-US" sz="2900" dirty="0" smtClean="0"/>
              <a:t>These </a:t>
            </a:r>
            <a:r>
              <a:rPr lang="en-US" altLang="en-US" sz="2900" dirty="0"/>
              <a:t>represent abstractions in the language (e.g., </a:t>
            </a:r>
            <a:r>
              <a:rPr lang="en-US" altLang="en-US" sz="2900" dirty="0" smtClean="0"/>
              <a:t>if-then-else-statement)</a:t>
            </a:r>
            <a:endParaRPr lang="en-US" altLang="en-US" sz="2900" dirty="0"/>
          </a:p>
          <a:p>
            <a:pPr marL="438150" lvl="1" indent="0">
              <a:lnSpc>
                <a:spcPct val="100000"/>
              </a:lnSpc>
              <a:buNone/>
            </a:pPr>
            <a:r>
              <a:rPr lang="en-US" altLang="en-US" sz="2900" dirty="0">
                <a:solidFill>
                  <a:srgbClr val="C00000"/>
                </a:solidFill>
              </a:rPr>
              <a:t>&lt;if-then-else-statement&gt; ::= if &lt;test&gt; then &lt;statement&gt; else &lt;statement&gt;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A </a:t>
            </a:r>
            <a:r>
              <a:rPr lang="en-US" altLang="en-US" sz="3300" b="1" dirty="0"/>
              <a:t>terminal symbol </a:t>
            </a:r>
            <a:r>
              <a:rPr lang="en-US" altLang="en-US" sz="3300" dirty="0"/>
              <a:t>is any symbol that is not on the LHS of any rule.  </a:t>
            </a:r>
            <a:endParaRPr lang="en-US" altLang="en-US" sz="3300" dirty="0" smtClean="0"/>
          </a:p>
          <a:p>
            <a:pPr lvl="1">
              <a:lnSpc>
                <a:spcPct val="100000"/>
              </a:lnSpc>
            </a:pPr>
            <a:r>
              <a:rPr lang="en-US" altLang="en-US" sz="2900" dirty="0" smtClean="0"/>
              <a:t>These </a:t>
            </a:r>
            <a:r>
              <a:rPr lang="en-US" altLang="en-US" sz="2900" dirty="0"/>
              <a:t>are the literal symbols that will appear in a program (e.g., if, then, else in rules above</a:t>
            </a:r>
            <a:r>
              <a:rPr lang="en-US" altLang="en-US" sz="2900" dirty="0" smtClean="0"/>
              <a:t>) - </a:t>
            </a:r>
            <a:r>
              <a:rPr lang="en-US" altLang="en-US" sz="2900" dirty="0"/>
              <a:t>AKA lexemes.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dirty="0"/>
              <a:t>A </a:t>
            </a:r>
            <a:r>
              <a:rPr lang="en-US" altLang="en-US" sz="3300" b="1" dirty="0"/>
              <a:t>pre-terminal</a:t>
            </a:r>
            <a:r>
              <a:rPr lang="en-US" altLang="en-US" sz="3300" dirty="0"/>
              <a:t> symbol is a non-terminal that appears on the LHS of &gt;= 1 rule(s), but in every case, the </a:t>
            </a:r>
            <a:r>
              <a:rPr lang="en-US" altLang="en-US" sz="3300" dirty="0" err="1"/>
              <a:t>RHSs</a:t>
            </a:r>
            <a:r>
              <a:rPr lang="en-US" altLang="en-US" sz="3300" dirty="0"/>
              <a:t> consist of single terminal </a:t>
            </a:r>
            <a:r>
              <a:rPr lang="en-US" altLang="en-US" sz="3300" dirty="0" smtClean="0"/>
              <a:t>symbols:</a:t>
            </a:r>
          </a:p>
          <a:p>
            <a:pPr marL="4572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3300" dirty="0" smtClean="0">
                <a:solidFill>
                  <a:srgbClr val="C00000"/>
                </a:solidFill>
              </a:rPr>
              <a:t>&lt;digit&gt; ::= 0 | 1 | 2 | 3 … 7 | 8 | 9</a:t>
            </a:r>
            <a:endParaRPr lang="en-US" altLang="en-US" sz="33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b="1" dirty="0"/>
              <a:t>Repetition</a:t>
            </a:r>
            <a:r>
              <a:rPr lang="en-US" altLang="en-US" sz="3300" dirty="0"/>
              <a:t> is done with </a:t>
            </a:r>
            <a:r>
              <a:rPr lang="en-US" altLang="en-US" sz="3300" i="1" dirty="0"/>
              <a:t>recursion</a:t>
            </a:r>
          </a:p>
          <a:p>
            <a:pPr lvl="1">
              <a:lnSpc>
                <a:spcPct val="100000"/>
              </a:lnSpc>
            </a:pPr>
            <a:r>
              <a:rPr lang="en-US" altLang="en-US" sz="2900" dirty="0"/>
              <a:t>An </a:t>
            </a:r>
            <a:r>
              <a:rPr lang="en-US" altLang="en-US" sz="2900" i="1" dirty="0"/>
              <a:t>&lt;</a:t>
            </a:r>
            <a:r>
              <a:rPr lang="en-US" altLang="en-US" sz="2900" i="1" dirty="0" err="1"/>
              <a:t>ident_list</a:t>
            </a:r>
            <a:r>
              <a:rPr lang="en-US" altLang="en-US" sz="2900" i="1" dirty="0"/>
              <a:t>&gt; </a:t>
            </a:r>
            <a:r>
              <a:rPr lang="en-US" altLang="en-US" sz="2900" dirty="0"/>
              <a:t>is a sequence of one or more </a:t>
            </a:r>
            <a:r>
              <a:rPr lang="en-US" altLang="en-US" sz="2900" i="1" dirty="0"/>
              <a:t>&lt;</a:t>
            </a:r>
            <a:r>
              <a:rPr lang="en-US" altLang="en-US" sz="2900" i="1" dirty="0" err="1"/>
              <a:t>ident</a:t>
            </a:r>
            <a:r>
              <a:rPr lang="en-US" altLang="en-US" sz="2900" i="1" dirty="0"/>
              <a:t>&gt;</a:t>
            </a:r>
            <a:r>
              <a:rPr lang="en-US" altLang="en-US" sz="2900" dirty="0"/>
              <a:t>s separated by commas</a:t>
            </a:r>
            <a:r>
              <a:rPr lang="en-US" altLang="en-US" sz="2900" dirty="0" smtClean="0"/>
              <a:t>.</a:t>
            </a:r>
            <a:endParaRPr lang="en-US" altLang="en-US" sz="3300" dirty="0"/>
          </a:p>
          <a:p>
            <a:pPr marL="393700" lvl="1" indent="0" algn="ctr">
              <a:lnSpc>
                <a:spcPct val="100000"/>
              </a:lnSpc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&lt;</a:t>
            </a:r>
            <a:r>
              <a:rPr lang="en-US" altLang="en-US" sz="2900" b="1" dirty="0" err="1">
                <a:solidFill>
                  <a:srgbClr val="C00000"/>
                </a:solidFill>
              </a:rPr>
              <a:t>ident_list</a:t>
            </a:r>
            <a:r>
              <a:rPr lang="en-US" altLang="en-US" sz="2900" b="1" dirty="0">
                <a:solidFill>
                  <a:srgbClr val="C00000"/>
                </a:solidFill>
              </a:rPr>
              <a:t>&gt; ::= &lt;</a:t>
            </a:r>
            <a:r>
              <a:rPr lang="en-US" altLang="en-US" sz="2900" b="1" dirty="0" err="1" smtClean="0">
                <a:solidFill>
                  <a:srgbClr val="C00000"/>
                </a:solidFill>
              </a:rPr>
              <a:t>ident</a:t>
            </a:r>
            <a:r>
              <a:rPr lang="en-US" altLang="en-US" sz="2900" b="1" dirty="0">
                <a:solidFill>
                  <a:srgbClr val="C00000"/>
                </a:solidFill>
              </a:rPr>
              <a:t>&gt;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| &lt;</a:t>
            </a:r>
            <a:r>
              <a:rPr lang="en-US" altLang="en-US" sz="2900" b="1" dirty="0" err="1">
                <a:solidFill>
                  <a:srgbClr val="C00000"/>
                </a:solidFill>
              </a:rPr>
              <a:t>ident</a:t>
            </a:r>
            <a:r>
              <a:rPr lang="en-US" altLang="en-US" sz="2900" b="1" dirty="0">
                <a:solidFill>
                  <a:srgbClr val="C00000"/>
                </a:solidFill>
              </a:rPr>
              <a:t>&gt; , &lt;</a:t>
            </a:r>
            <a:r>
              <a:rPr lang="en-US" altLang="en-US" sz="2900" b="1" dirty="0" err="1">
                <a:solidFill>
                  <a:srgbClr val="C00000"/>
                </a:solidFill>
              </a:rPr>
              <a:t>ident_list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&gt;</a:t>
            </a:r>
          </a:p>
          <a:p>
            <a:pPr marL="347663" lvl="1" indent="-347663">
              <a:lnSpc>
                <a:spcPct val="100000"/>
              </a:lnSpc>
              <a:buSzPct val="70000"/>
              <a:buFont typeface="Wingdings" panose="05000000000000000000" pitchFamily="2" charset="2"/>
              <a:buChar char="Ä"/>
            </a:pPr>
            <a:r>
              <a:rPr lang="en-US" altLang="en-US" sz="3300" dirty="0"/>
              <a:t>A </a:t>
            </a:r>
            <a:r>
              <a:rPr lang="en-US" altLang="en-US" sz="3300" b="1" dirty="0"/>
              <a:t>derivation</a:t>
            </a:r>
            <a:r>
              <a:rPr lang="en-US" altLang="en-US" sz="3300" dirty="0"/>
              <a:t> is a repeated application of rules, starting with the start symbol and ending with a sentence  consisting only of terminal symbols</a:t>
            </a:r>
          </a:p>
          <a:p>
            <a:pPr lvl="1">
              <a:lnSpc>
                <a:spcPct val="100000"/>
              </a:lnSpc>
            </a:pPr>
            <a:r>
              <a:rPr lang="en-US" altLang="en-US" sz="2900" dirty="0"/>
              <a:t>It demonstrates, or proves that the derived sentence is “generated” by the grammar and is thus in the language that the grammar defines</a:t>
            </a:r>
          </a:p>
          <a:p>
            <a:pPr marL="393700" lvl="1" indent="0" algn="ctr">
              <a:lnSpc>
                <a:spcPct val="100000"/>
              </a:lnSpc>
              <a:buNone/>
            </a:pPr>
            <a:endParaRPr lang="en-US" altLang="en-US" sz="29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40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Every string of symbols in the derivation is a </a:t>
            </a:r>
            <a:r>
              <a:rPr lang="en-US" altLang="en-US" i="1" dirty="0"/>
              <a:t>sentential</a:t>
            </a:r>
            <a:r>
              <a:rPr lang="en-US" altLang="en-US" dirty="0"/>
              <a:t> form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 </a:t>
            </a:r>
            <a:r>
              <a:rPr lang="en-US" altLang="en-US" i="1" dirty="0"/>
              <a:t>sentence</a:t>
            </a:r>
            <a:r>
              <a:rPr lang="en-US" altLang="en-US" dirty="0"/>
              <a:t> is a sentential form that has only  terminal symbols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 derivation may be either leftmost or rightmost or something else.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A </a:t>
            </a:r>
            <a:r>
              <a:rPr lang="en-US" altLang="en-US" i="1" dirty="0"/>
              <a:t>leftmost derivation </a:t>
            </a:r>
            <a:r>
              <a:rPr lang="en-US" altLang="en-US" dirty="0"/>
              <a:t>is one in which the leftmost nonterminal in each sentential form is the one that is expanded in the next </a:t>
            </a:r>
            <a:r>
              <a:rPr lang="en-US" altLang="en-US" dirty="0" smtClean="0"/>
              <a:t>step.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6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300" b="1" dirty="0" smtClean="0"/>
              <a:t>Example: </a:t>
            </a:r>
            <a:r>
              <a:rPr lang="en-AU" altLang="en-US" sz="2900" dirty="0" smtClean="0"/>
              <a:t>a </a:t>
            </a:r>
            <a:r>
              <a:rPr lang="en-AU" altLang="en-US" sz="2900" dirty="0"/>
              <a:t>simple grammar for a small subset of </a:t>
            </a:r>
            <a:r>
              <a:rPr lang="en-AU" altLang="en-US" sz="2900" dirty="0" smtClean="0"/>
              <a:t>English; a </a:t>
            </a:r>
            <a:r>
              <a:rPr lang="en-AU" altLang="en-US" sz="2900" dirty="0"/>
              <a:t>sentence is a noun phrase and verb phrase followed by a period.</a:t>
            </a:r>
          </a:p>
          <a:p>
            <a:pPr marL="457200" lvl="1" indent="0">
              <a:buSzPct val="70000"/>
              <a:buNone/>
            </a:pPr>
            <a:r>
              <a:rPr lang="en-AU" altLang="en-US" sz="3100" dirty="0">
                <a:solidFill>
                  <a:srgbClr val="C00000"/>
                </a:solidFill>
              </a:rPr>
              <a:t>&lt;sentence&gt; ::= &lt;</a:t>
            </a:r>
            <a:r>
              <a:rPr lang="en-AU" altLang="en-US" sz="3100" dirty="0" err="1">
                <a:solidFill>
                  <a:srgbClr val="C00000"/>
                </a:solidFill>
              </a:rPr>
              <a:t>nounPhrase</a:t>
            </a:r>
            <a:r>
              <a:rPr lang="en-AU" altLang="en-US" sz="3100" dirty="0">
                <a:solidFill>
                  <a:srgbClr val="C00000"/>
                </a:solidFill>
              </a:rPr>
              <a:t>&gt; &lt;</a:t>
            </a:r>
            <a:r>
              <a:rPr lang="en-AU" altLang="en-US" sz="3100" dirty="0" err="1">
                <a:solidFill>
                  <a:srgbClr val="C00000"/>
                </a:solidFill>
              </a:rPr>
              <a:t>verbPhrase</a:t>
            </a:r>
            <a:r>
              <a:rPr lang="en-AU" altLang="en-US" sz="3100" dirty="0">
                <a:solidFill>
                  <a:srgbClr val="C00000"/>
                </a:solidFill>
              </a:rPr>
              <a:t>&gt; .</a:t>
            </a:r>
          </a:p>
          <a:p>
            <a:pPr marL="457200" lvl="1" indent="0">
              <a:buSzPct val="70000"/>
              <a:buNone/>
            </a:pPr>
            <a:r>
              <a:rPr lang="en-AU" altLang="en-US" sz="3100" dirty="0">
                <a:solidFill>
                  <a:srgbClr val="C00000"/>
                </a:solidFill>
              </a:rPr>
              <a:t>&lt;</a:t>
            </a:r>
            <a:r>
              <a:rPr lang="en-AU" altLang="en-US" sz="3100" dirty="0" err="1">
                <a:solidFill>
                  <a:srgbClr val="C00000"/>
                </a:solidFill>
              </a:rPr>
              <a:t>nounPhrase</a:t>
            </a:r>
            <a:r>
              <a:rPr lang="en-AU" altLang="en-US" sz="3100" dirty="0">
                <a:solidFill>
                  <a:srgbClr val="C00000"/>
                </a:solidFill>
              </a:rPr>
              <a:t>&gt; ::= &lt;article&gt; &lt;noun&gt;</a:t>
            </a:r>
          </a:p>
          <a:p>
            <a:pPr marL="457200" lvl="1" indent="0">
              <a:buSzPct val="70000"/>
              <a:buNone/>
            </a:pPr>
            <a:r>
              <a:rPr lang="en-AU" altLang="en-US" sz="3100" dirty="0">
                <a:solidFill>
                  <a:srgbClr val="C00000"/>
                </a:solidFill>
              </a:rPr>
              <a:t>&lt;article&gt; ::= a | the</a:t>
            </a:r>
          </a:p>
          <a:p>
            <a:pPr marL="457200" lvl="1" indent="0">
              <a:buSzPct val="70000"/>
              <a:buNone/>
            </a:pPr>
            <a:r>
              <a:rPr lang="en-AU" altLang="en-US" sz="3100" dirty="0">
                <a:solidFill>
                  <a:srgbClr val="C00000"/>
                </a:solidFill>
              </a:rPr>
              <a:t>&lt;noun&gt; ::= man | apple | worm | penguin</a:t>
            </a:r>
          </a:p>
          <a:p>
            <a:pPr marL="457200" lvl="1" indent="0">
              <a:buSzPct val="70000"/>
              <a:buNone/>
            </a:pPr>
            <a:r>
              <a:rPr lang="en-AU" altLang="en-US" sz="3100" dirty="0">
                <a:solidFill>
                  <a:srgbClr val="C00000"/>
                </a:solidFill>
              </a:rPr>
              <a:t>&lt;</a:t>
            </a:r>
            <a:r>
              <a:rPr lang="en-AU" altLang="en-US" sz="3100" dirty="0" err="1">
                <a:solidFill>
                  <a:srgbClr val="C00000"/>
                </a:solidFill>
              </a:rPr>
              <a:t>verbPhrase</a:t>
            </a:r>
            <a:r>
              <a:rPr lang="en-AU" altLang="en-US" sz="3100" dirty="0">
                <a:solidFill>
                  <a:srgbClr val="C00000"/>
                </a:solidFill>
              </a:rPr>
              <a:t>&gt; ::= &lt;verb&gt;|&lt;verb&gt;&lt;</a:t>
            </a:r>
            <a:r>
              <a:rPr lang="en-AU" altLang="en-US" sz="3100" dirty="0" err="1">
                <a:solidFill>
                  <a:srgbClr val="C00000"/>
                </a:solidFill>
              </a:rPr>
              <a:t>nounPhrase</a:t>
            </a:r>
            <a:r>
              <a:rPr lang="en-AU" altLang="en-US" sz="3100" dirty="0">
                <a:solidFill>
                  <a:srgbClr val="C00000"/>
                </a:solidFill>
              </a:rPr>
              <a:t>&gt;</a:t>
            </a:r>
          </a:p>
          <a:p>
            <a:pPr marL="457200" lvl="1" indent="0">
              <a:buSzPct val="70000"/>
              <a:buNone/>
            </a:pPr>
            <a:r>
              <a:rPr lang="en-AU" altLang="en-US" sz="3100" dirty="0">
                <a:solidFill>
                  <a:srgbClr val="C00000"/>
                </a:solidFill>
              </a:rPr>
              <a:t>&lt;verb&gt; ::= eats | throws | sees | is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900" dirty="0"/>
          </a:p>
          <a:p>
            <a:pPr marL="393700" lvl="1" indent="0" algn="ctr">
              <a:lnSpc>
                <a:spcPct val="100000"/>
              </a:lnSpc>
              <a:buNone/>
            </a:pPr>
            <a:endParaRPr lang="en-US" altLang="en-US" sz="29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93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3100" b="1" dirty="0" smtClean="0"/>
              <a:t>Example: </a:t>
            </a:r>
            <a:r>
              <a:rPr lang="en-AU" altLang="en-US" sz="3100" dirty="0" smtClean="0"/>
              <a:t>The derivation </a:t>
            </a:r>
            <a:r>
              <a:rPr lang="en-US" altLang="en-US" sz="3100" dirty="0" smtClean="0"/>
              <a:t>for “The </a:t>
            </a:r>
            <a:r>
              <a:rPr lang="en-US" altLang="en-US" sz="3100" dirty="0"/>
              <a:t>man eats the apple.”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&lt;sentence&gt; -&gt; &lt;</a:t>
            </a:r>
            <a:r>
              <a:rPr lang="en-US" altLang="en-US" sz="2700" b="1" dirty="0" err="1">
                <a:solidFill>
                  <a:srgbClr val="C00000"/>
                </a:solidFill>
              </a:rPr>
              <a:t>nounPhrase</a:t>
            </a:r>
            <a:r>
              <a:rPr lang="en-US" altLang="en-US" sz="2700" b="1" dirty="0">
                <a:solidFill>
                  <a:srgbClr val="C00000"/>
                </a:solidFill>
              </a:rPr>
              <a:t>&gt;&lt;</a:t>
            </a:r>
            <a:r>
              <a:rPr lang="en-US" altLang="en-US" sz="2700" b="1" dirty="0" err="1">
                <a:solidFill>
                  <a:srgbClr val="C00000"/>
                </a:solidFill>
              </a:rPr>
              <a:t>verbPhrase</a:t>
            </a:r>
            <a:r>
              <a:rPr lang="en-US" altLang="en-US" sz="2700" b="1" dirty="0">
                <a:solidFill>
                  <a:srgbClr val="C00000"/>
                </a:solidFill>
              </a:rPr>
              <a:t>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&lt;article&gt;&lt;noun&gt;&lt;</a:t>
            </a:r>
            <a:r>
              <a:rPr lang="en-US" altLang="en-US" sz="2700" b="1" dirty="0" err="1">
                <a:solidFill>
                  <a:srgbClr val="C00000"/>
                </a:solidFill>
              </a:rPr>
              <a:t>verbPhrase</a:t>
            </a:r>
            <a:r>
              <a:rPr lang="en-US" altLang="en-US" sz="2700" b="1" dirty="0">
                <a:solidFill>
                  <a:srgbClr val="C00000"/>
                </a:solidFill>
              </a:rPr>
              <a:t>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the&lt;noun&gt;&lt;</a:t>
            </a:r>
            <a:r>
              <a:rPr lang="en-US" altLang="en-US" sz="2700" b="1" dirty="0" err="1">
                <a:solidFill>
                  <a:srgbClr val="C00000"/>
                </a:solidFill>
              </a:rPr>
              <a:t>verbPhrase</a:t>
            </a:r>
            <a:r>
              <a:rPr lang="en-US" altLang="en-US" sz="2700" b="1" dirty="0">
                <a:solidFill>
                  <a:srgbClr val="C00000"/>
                </a:solidFill>
              </a:rPr>
              <a:t>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the man &lt;</a:t>
            </a:r>
            <a:r>
              <a:rPr lang="en-US" altLang="en-US" sz="2700" b="1" dirty="0" err="1">
                <a:solidFill>
                  <a:srgbClr val="C00000"/>
                </a:solidFill>
              </a:rPr>
              <a:t>verbPhrase</a:t>
            </a:r>
            <a:r>
              <a:rPr lang="en-US" altLang="en-US" sz="2700" b="1" dirty="0">
                <a:solidFill>
                  <a:srgbClr val="C00000"/>
                </a:solidFill>
              </a:rPr>
              <a:t>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the man &lt;verb&gt;&lt;</a:t>
            </a:r>
            <a:r>
              <a:rPr lang="en-US" altLang="en-US" sz="2700" b="1" dirty="0" err="1">
                <a:solidFill>
                  <a:srgbClr val="C00000"/>
                </a:solidFill>
              </a:rPr>
              <a:t>nounPhrase</a:t>
            </a:r>
            <a:r>
              <a:rPr lang="en-US" altLang="en-US" sz="2700" b="1" dirty="0">
                <a:solidFill>
                  <a:srgbClr val="C00000"/>
                </a:solidFill>
              </a:rPr>
              <a:t>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the man eats &lt;</a:t>
            </a:r>
            <a:r>
              <a:rPr lang="en-US" altLang="en-US" sz="2700" b="1" dirty="0" err="1">
                <a:solidFill>
                  <a:srgbClr val="C00000"/>
                </a:solidFill>
              </a:rPr>
              <a:t>nounPhrase</a:t>
            </a:r>
            <a:r>
              <a:rPr lang="en-US" altLang="en-US" sz="2700" b="1" dirty="0">
                <a:solidFill>
                  <a:srgbClr val="C00000"/>
                </a:solidFill>
              </a:rPr>
              <a:t>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the man eats &lt;article&gt; &lt; noun&gt;.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the man eats the &lt;noun&gt;.</a:t>
            </a:r>
          </a:p>
          <a:p>
            <a:pPr marL="97155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altLang="en-US" sz="2700" b="1" dirty="0">
                <a:solidFill>
                  <a:srgbClr val="C00000"/>
                </a:solidFill>
              </a:rPr>
              <a:t>                          the man eats the apple. </a:t>
            </a:r>
            <a:endParaRPr lang="en-AU" altLang="en-US" sz="2700" b="1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sz="2900" dirty="0"/>
          </a:p>
          <a:p>
            <a:pPr marL="393700" lvl="1" indent="0" algn="ctr">
              <a:lnSpc>
                <a:spcPct val="100000"/>
              </a:lnSpc>
              <a:buNone/>
            </a:pPr>
            <a:endParaRPr lang="en-US" altLang="en-US" sz="29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0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105315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b="1" dirty="0" smtClean="0"/>
              <a:t>Example: </a:t>
            </a:r>
            <a:r>
              <a:rPr lang="en-AU" altLang="en-US" dirty="0" smtClean="0"/>
              <a:t>a </a:t>
            </a:r>
            <a:r>
              <a:rPr lang="en-AU" altLang="en-US" dirty="0"/>
              <a:t>simple grammar for a </a:t>
            </a:r>
            <a:r>
              <a:rPr lang="en-AU" altLang="en-US" dirty="0" smtClean="0"/>
              <a:t>program.</a:t>
            </a:r>
            <a:endParaRPr lang="en-AU" altLang="en-US" dirty="0"/>
          </a:p>
          <a:p>
            <a:pPr marL="858837" lvl="2" indent="0">
              <a:buSzPct val="70000"/>
              <a:buNone/>
            </a:pPr>
            <a:r>
              <a:rPr lang="en-AU" altLang="en-US" sz="2700" dirty="0">
                <a:solidFill>
                  <a:srgbClr val="C00000"/>
                </a:solidFill>
              </a:rPr>
              <a:t>&lt;program&gt; </a:t>
            </a:r>
            <a:r>
              <a:rPr lang="en-AU" altLang="en-US" sz="2700" dirty="0" smtClean="0">
                <a:solidFill>
                  <a:srgbClr val="C00000"/>
                </a:solidFill>
              </a:rPr>
              <a:t>::= </a:t>
            </a: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stmts</a:t>
            </a:r>
            <a:r>
              <a:rPr lang="en-AU" altLang="en-US" sz="2700" dirty="0">
                <a:solidFill>
                  <a:srgbClr val="C00000"/>
                </a:solidFill>
              </a:rPr>
              <a:t>&gt;</a:t>
            </a:r>
          </a:p>
          <a:p>
            <a:pPr marL="858837" lvl="2" indent="0">
              <a:buSzPct val="70000"/>
              <a:buNone/>
            </a:pP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stmts</a:t>
            </a:r>
            <a:r>
              <a:rPr lang="en-AU" altLang="en-US" sz="2700" dirty="0">
                <a:solidFill>
                  <a:srgbClr val="C00000"/>
                </a:solidFill>
              </a:rPr>
              <a:t>&gt; ::=</a:t>
            </a:r>
            <a:r>
              <a:rPr lang="en-AU" altLang="en-US" sz="2700" dirty="0" smtClean="0">
                <a:solidFill>
                  <a:srgbClr val="C00000"/>
                </a:solidFill>
              </a:rPr>
              <a:t> </a:t>
            </a: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stmt</a:t>
            </a:r>
            <a:r>
              <a:rPr lang="en-AU" altLang="en-US" sz="2700" dirty="0">
                <a:solidFill>
                  <a:srgbClr val="C00000"/>
                </a:solidFill>
              </a:rPr>
              <a:t>&gt; </a:t>
            </a:r>
            <a:r>
              <a:rPr lang="en-AU" altLang="en-US" sz="2700" dirty="0" smtClean="0">
                <a:solidFill>
                  <a:srgbClr val="C00000"/>
                </a:solidFill>
              </a:rPr>
              <a:t>| </a:t>
            </a: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stmt</a:t>
            </a:r>
            <a:r>
              <a:rPr lang="en-AU" altLang="en-US" sz="2700" dirty="0">
                <a:solidFill>
                  <a:srgbClr val="C00000"/>
                </a:solidFill>
              </a:rPr>
              <a:t>&gt; ; &lt;</a:t>
            </a:r>
            <a:r>
              <a:rPr lang="en-AU" altLang="en-US" sz="2700" dirty="0" err="1">
                <a:solidFill>
                  <a:srgbClr val="C00000"/>
                </a:solidFill>
              </a:rPr>
              <a:t>stmts</a:t>
            </a:r>
            <a:r>
              <a:rPr lang="en-AU" altLang="en-US" sz="2700" dirty="0">
                <a:solidFill>
                  <a:srgbClr val="C00000"/>
                </a:solidFill>
              </a:rPr>
              <a:t>&gt;</a:t>
            </a:r>
          </a:p>
          <a:p>
            <a:pPr marL="858837" lvl="2" indent="0">
              <a:buSzPct val="70000"/>
              <a:buNone/>
            </a:pP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stmt</a:t>
            </a:r>
            <a:r>
              <a:rPr lang="en-AU" altLang="en-US" sz="2700" dirty="0" smtClean="0">
                <a:solidFill>
                  <a:srgbClr val="C00000"/>
                </a:solidFill>
              </a:rPr>
              <a:t>&gt; </a:t>
            </a:r>
            <a:r>
              <a:rPr lang="en-AU" altLang="en-US" sz="2700" dirty="0">
                <a:solidFill>
                  <a:srgbClr val="C00000"/>
                </a:solidFill>
              </a:rPr>
              <a:t>::=</a:t>
            </a:r>
            <a:r>
              <a:rPr lang="en-AU" altLang="en-US" sz="2700" dirty="0" smtClean="0">
                <a:solidFill>
                  <a:srgbClr val="C00000"/>
                </a:solidFill>
              </a:rPr>
              <a:t> </a:t>
            </a: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var</a:t>
            </a:r>
            <a:r>
              <a:rPr lang="en-AU" altLang="en-US" sz="2700" dirty="0">
                <a:solidFill>
                  <a:srgbClr val="C00000"/>
                </a:solidFill>
              </a:rPr>
              <a:t>&gt; = &lt;expr&gt;</a:t>
            </a:r>
          </a:p>
          <a:p>
            <a:pPr marL="858837" lvl="2" indent="0">
              <a:buSzPct val="70000"/>
              <a:buNone/>
            </a:pP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var</a:t>
            </a:r>
            <a:r>
              <a:rPr lang="en-AU" altLang="en-US" sz="2700" dirty="0">
                <a:solidFill>
                  <a:srgbClr val="C00000"/>
                </a:solidFill>
              </a:rPr>
              <a:t>&gt; ::=</a:t>
            </a:r>
            <a:r>
              <a:rPr lang="en-AU" altLang="en-US" sz="2700" dirty="0" smtClean="0">
                <a:solidFill>
                  <a:srgbClr val="C00000"/>
                </a:solidFill>
              </a:rPr>
              <a:t> </a:t>
            </a:r>
            <a:r>
              <a:rPr lang="en-AU" altLang="en-US" sz="2700" dirty="0">
                <a:solidFill>
                  <a:srgbClr val="C00000"/>
                </a:solidFill>
              </a:rPr>
              <a:t>a | b | c | d</a:t>
            </a:r>
          </a:p>
          <a:p>
            <a:pPr marL="858837" lvl="2" indent="0">
              <a:buSzPct val="70000"/>
              <a:buNone/>
            </a:pPr>
            <a:r>
              <a:rPr lang="en-AU" altLang="en-US" sz="2700" dirty="0">
                <a:solidFill>
                  <a:srgbClr val="C00000"/>
                </a:solidFill>
              </a:rPr>
              <a:t>&lt;expr&gt; ::=</a:t>
            </a:r>
            <a:r>
              <a:rPr lang="en-AU" altLang="en-US" sz="2700" dirty="0" smtClean="0">
                <a:solidFill>
                  <a:srgbClr val="C00000"/>
                </a:solidFill>
              </a:rPr>
              <a:t> </a:t>
            </a:r>
            <a:r>
              <a:rPr lang="en-AU" altLang="en-US" sz="2700" dirty="0">
                <a:solidFill>
                  <a:srgbClr val="C00000"/>
                </a:solidFill>
              </a:rPr>
              <a:t>&lt;term&gt; + &lt;term&gt; | &lt;term&gt; - &lt;term&gt;</a:t>
            </a:r>
          </a:p>
          <a:p>
            <a:pPr marL="858837" lvl="2" indent="0">
              <a:buSzPct val="70000"/>
              <a:buNone/>
            </a:pPr>
            <a:r>
              <a:rPr lang="en-AU" altLang="en-US" sz="2700" dirty="0">
                <a:solidFill>
                  <a:srgbClr val="C00000"/>
                </a:solidFill>
              </a:rPr>
              <a:t>&lt;term&gt; ::=</a:t>
            </a:r>
            <a:r>
              <a:rPr lang="en-AU" altLang="en-US" sz="2700" dirty="0" smtClean="0">
                <a:solidFill>
                  <a:srgbClr val="C00000"/>
                </a:solidFill>
              </a:rPr>
              <a:t> </a:t>
            </a:r>
            <a:r>
              <a:rPr lang="en-AU" altLang="en-US" sz="2700" dirty="0">
                <a:solidFill>
                  <a:srgbClr val="C00000"/>
                </a:solidFill>
              </a:rPr>
              <a:t>&lt;</a:t>
            </a:r>
            <a:r>
              <a:rPr lang="en-AU" altLang="en-US" sz="2700" dirty="0" err="1">
                <a:solidFill>
                  <a:srgbClr val="C00000"/>
                </a:solidFill>
              </a:rPr>
              <a:t>var</a:t>
            </a:r>
            <a:r>
              <a:rPr lang="en-AU" altLang="en-US" sz="2700" dirty="0">
                <a:solidFill>
                  <a:srgbClr val="C00000"/>
                </a:solidFill>
              </a:rPr>
              <a:t>&gt; | </a:t>
            </a:r>
            <a:r>
              <a:rPr lang="en-AU" altLang="en-US" sz="2700" dirty="0" err="1">
                <a:solidFill>
                  <a:srgbClr val="C00000"/>
                </a:solidFill>
              </a:rPr>
              <a:t>const</a:t>
            </a:r>
            <a:endParaRPr lang="en-AU" altLang="en-US" sz="2700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AU" altLang="en-US" dirty="0"/>
              <a:t>Here is a  derivation of </a:t>
            </a:r>
            <a:r>
              <a:rPr lang="en-AU" altLang="en-US" dirty="0" smtClean="0"/>
              <a:t>“a=b+5”</a:t>
            </a:r>
            <a:endParaRPr lang="en-AU" altLang="en-US" dirty="0"/>
          </a:p>
          <a:p>
            <a:pPr marL="858837" lvl="2" indent="0">
              <a:buSzPct val="70000"/>
              <a:buNone/>
            </a:pPr>
            <a:r>
              <a:rPr lang="en-AU" altLang="en-US" sz="2800" dirty="0">
                <a:solidFill>
                  <a:srgbClr val="C00000"/>
                </a:solidFill>
              </a:rPr>
              <a:t>&lt;program&gt; </a:t>
            </a:r>
            <a:r>
              <a:rPr lang="en-AU" altLang="en-US" sz="2800" dirty="0" smtClean="0">
                <a:solidFill>
                  <a:srgbClr val="C00000"/>
                </a:solidFill>
              </a:rPr>
              <a:t>::= </a:t>
            </a:r>
            <a:r>
              <a:rPr lang="en-AU" altLang="en-US" sz="2800" dirty="0">
                <a:solidFill>
                  <a:srgbClr val="C00000"/>
                </a:solidFill>
              </a:rPr>
              <a:t>&lt;</a:t>
            </a:r>
            <a:r>
              <a:rPr lang="en-AU" altLang="en-US" sz="2800" dirty="0" err="1">
                <a:solidFill>
                  <a:srgbClr val="C00000"/>
                </a:solidFill>
              </a:rPr>
              <a:t>stmts</a:t>
            </a:r>
            <a:r>
              <a:rPr lang="en-AU" altLang="en-US" sz="2800" dirty="0">
                <a:solidFill>
                  <a:srgbClr val="C00000"/>
                </a:solidFill>
              </a:rPr>
              <a:t>&gt; </a:t>
            </a:r>
          </a:p>
          <a:p>
            <a:pPr marL="858837" lvl="2" indent="0">
              <a:buSzPct val="70000"/>
              <a:buNone/>
            </a:pPr>
            <a:r>
              <a:rPr lang="en-AU" altLang="en-US" sz="2800" dirty="0">
                <a:solidFill>
                  <a:srgbClr val="C00000"/>
                </a:solidFill>
              </a:rPr>
              <a:t> </a:t>
            </a:r>
            <a:r>
              <a:rPr lang="en-AU" altLang="en-US" sz="2800" dirty="0" smtClean="0">
                <a:solidFill>
                  <a:srgbClr val="C00000"/>
                </a:solidFill>
              </a:rPr>
              <a:t>   =&gt; </a:t>
            </a:r>
            <a:r>
              <a:rPr lang="en-AU" altLang="en-US" sz="2800" dirty="0">
                <a:solidFill>
                  <a:srgbClr val="C00000"/>
                </a:solidFill>
              </a:rPr>
              <a:t>&lt;</a:t>
            </a:r>
            <a:r>
              <a:rPr lang="en-AU" altLang="en-US" sz="2800" dirty="0" err="1">
                <a:solidFill>
                  <a:srgbClr val="C00000"/>
                </a:solidFill>
              </a:rPr>
              <a:t>stmt</a:t>
            </a:r>
            <a:r>
              <a:rPr lang="en-AU" altLang="en-US" sz="2800" dirty="0">
                <a:solidFill>
                  <a:srgbClr val="C00000"/>
                </a:solidFill>
              </a:rPr>
              <a:t>&gt; </a:t>
            </a:r>
            <a:r>
              <a:rPr lang="en-AU" altLang="en-US" sz="2800" dirty="0" smtClean="0">
                <a:solidFill>
                  <a:srgbClr val="C00000"/>
                </a:solidFill>
              </a:rPr>
              <a:t> =&gt; &lt;</a:t>
            </a:r>
            <a:r>
              <a:rPr lang="en-AU" altLang="en-US" sz="2800" dirty="0" err="1">
                <a:solidFill>
                  <a:srgbClr val="C00000"/>
                </a:solidFill>
              </a:rPr>
              <a:t>var</a:t>
            </a:r>
            <a:r>
              <a:rPr lang="en-AU" altLang="en-US" sz="2800" dirty="0">
                <a:solidFill>
                  <a:srgbClr val="C00000"/>
                </a:solidFill>
              </a:rPr>
              <a:t>&gt; = &lt;expr&gt; </a:t>
            </a:r>
            <a:r>
              <a:rPr lang="en-AU" altLang="en-US" sz="2800" dirty="0" smtClean="0">
                <a:solidFill>
                  <a:srgbClr val="C00000"/>
                </a:solidFill>
              </a:rPr>
              <a:t>=&gt; </a:t>
            </a:r>
            <a:r>
              <a:rPr lang="en-AU" altLang="en-US" sz="2800" dirty="0">
                <a:solidFill>
                  <a:srgbClr val="C00000"/>
                </a:solidFill>
              </a:rPr>
              <a:t>a = &lt;expr&gt; </a:t>
            </a:r>
            <a:r>
              <a:rPr lang="en-AU" altLang="en-US" sz="2800" dirty="0" smtClean="0">
                <a:solidFill>
                  <a:srgbClr val="C00000"/>
                </a:solidFill>
              </a:rPr>
              <a:t> =&gt; </a:t>
            </a:r>
            <a:r>
              <a:rPr lang="en-AU" altLang="en-US" sz="2800" dirty="0">
                <a:solidFill>
                  <a:srgbClr val="C00000"/>
                </a:solidFill>
              </a:rPr>
              <a:t>a </a:t>
            </a:r>
            <a:r>
              <a:rPr lang="en-AU" altLang="en-US" sz="2800" dirty="0" smtClean="0">
                <a:solidFill>
                  <a:srgbClr val="C00000"/>
                </a:solidFill>
              </a:rPr>
              <a:t>= &lt;</a:t>
            </a:r>
            <a:r>
              <a:rPr lang="en-AU" altLang="en-US" sz="2800" dirty="0">
                <a:solidFill>
                  <a:srgbClr val="C00000"/>
                </a:solidFill>
              </a:rPr>
              <a:t>term</a:t>
            </a:r>
            <a:r>
              <a:rPr lang="en-AU" altLang="en-US" sz="2800" dirty="0" smtClean="0">
                <a:solidFill>
                  <a:srgbClr val="C00000"/>
                </a:solidFill>
              </a:rPr>
              <a:t>&gt;+&lt;</a:t>
            </a:r>
            <a:r>
              <a:rPr lang="en-AU" altLang="en-US" sz="2800" dirty="0">
                <a:solidFill>
                  <a:srgbClr val="C00000"/>
                </a:solidFill>
              </a:rPr>
              <a:t>term&gt;</a:t>
            </a:r>
          </a:p>
          <a:p>
            <a:pPr marL="858837" lvl="2" indent="0">
              <a:buSzPct val="70000"/>
              <a:buNone/>
            </a:pPr>
            <a:r>
              <a:rPr lang="en-AU" altLang="en-US" sz="2800" dirty="0">
                <a:solidFill>
                  <a:srgbClr val="C00000"/>
                </a:solidFill>
              </a:rPr>
              <a:t>    </a:t>
            </a:r>
            <a:r>
              <a:rPr lang="en-AU" altLang="en-US" sz="2800" dirty="0" smtClean="0">
                <a:solidFill>
                  <a:srgbClr val="C00000"/>
                </a:solidFill>
              </a:rPr>
              <a:t>=&gt; </a:t>
            </a:r>
            <a:r>
              <a:rPr lang="en-AU" altLang="en-US" sz="2800" dirty="0">
                <a:solidFill>
                  <a:srgbClr val="C00000"/>
                </a:solidFill>
              </a:rPr>
              <a:t>a = &lt;</a:t>
            </a:r>
            <a:r>
              <a:rPr lang="en-AU" altLang="en-US" sz="2800" dirty="0" err="1">
                <a:solidFill>
                  <a:srgbClr val="C00000"/>
                </a:solidFill>
              </a:rPr>
              <a:t>var</a:t>
            </a:r>
            <a:r>
              <a:rPr lang="en-AU" altLang="en-US" sz="2800" dirty="0">
                <a:solidFill>
                  <a:srgbClr val="C00000"/>
                </a:solidFill>
              </a:rPr>
              <a:t>&gt; + &lt;term&gt; </a:t>
            </a:r>
            <a:r>
              <a:rPr lang="en-AU" altLang="en-US" sz="2800" dirty="0" smtClean="0">
                <a:solidFill>
                  <a:srgbClr val="C00000"/>
                </a:solidFill>
              </a:rPr>
              <a:t> =&gt; </a:t>
            </a:r>
            <a:r>
              <a:rPr lang="en-AU" altLang="en-US" sz="2800" dirty="0">
                <a:solidFill>
                  <a:srgbClr val="C00000"/>
                </a:solidFill>
              </a:rPr>
              <a:t>a = b + &lt;term</a:t>
            </a:r>
            <a:r>
              <a:rPr lang="en-AU" altLang="en-US" sz="2800" dirty="0" smtClean="0">
                <a:solidFill>
                  <a:srgbClr val="C00000"/>
                </a:solidFill>
              </a:rPr>
              <a:t>&gt; =&gt; </a:t>
            </a:r>
            <a:r>
              <a:rPr lang="en-AU" altLang="en-US" sz="2800" dirty="0">
                <a:solidFill>
                  <a:srgbClr val="C00000"/>
                </a:solidFill>
              </a:rPr>
              <a:t>a = b + </a:t>
            </a:r>
            <a:r>
              <a:rPr lang="en-AU" altLang="en-US" sz="2800" dirty="0" err="1" smtClean="0">
                <a:solidFill>
                  <a:srgbClr val="C00000"/>
                </a:solidFill>
              </a:rPr>
              <a:t>const</a:t>
            </a:r>
            <a:endParaRPr lang="en-AU" alt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Parse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A </a:t>
            </a:r>
            <a:r>
              <a:rPr lang="en-US" altLang="en-US" i="1" dirty="0">
                <a:latin typeface="Arial" charset="0"/>
              </a:rPr>
              <a:t>parse tree </a:t>
            </a:r>
            <a:r>
              <a:rPr lang="en-US" altLang="en-US" dirty="0">
                <a:latin typeface="Arial" charset="0"/>
              </a:rPr>
              <a:t>is a hierarchical representation </a:t>
            </a:r>
            <a:r>
              <a:rPr lang="en-US" altLang="en-US" dirty="0" smtClean="0">
                <a:latin typeface="Arial" charset="0"/>
              </a:rPr>
              <a:t>of a derivation.</a:t>
            </a:r>
            <a:endParaRPr lang="en-US" altLang="en-US" dirty="0">
              <a:latin typeface="Arial" charset="0"/>
            </a:endParaRP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39" y="2286000"/>
            <a:ext cx="6559521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12" y="2286000"/>
            <a:ext cx="3075326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65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 grammar is</a:t>
            </a:r>
            <a:r>
              <a:rPr lang="en-US" altLang="en-US" i="1" dirty="0"/>
              <a:t> </a:t>
            </a:r>
            <a:r>
              <a:rPr lang="en-US" altLang="en-US" b="1" dirty="0"/>
              <a:t>ambiguous</a:t>
            </a:r>
            <a:r>
              <a:rPr lang="en-US" altLang="en-US" dirty="0"/>
              <a:t> </a:t>
            </a:r>
            <a:r>
              <a:rPr lang="en-US" altLang="en-US" i="1" dirty="0"/>
              <a:t>if and only if</a:t>
            </a:r>
            <a:r>
              <a:rPr lang="en-US" altLang="en-US" dirty="0"/>
              <a:t> (</a:t>
            </a:r>
            <a:r>
              <a:rPr lang="en-US" altLang="en-US" dirty="0" err="1"/>
              <a:t>iff</a:t>
            </a:r>
            <a:r>
              <a:rPr lang="en-US" altLang="en-US" dirty="0"/>
              <a:t>) it generates a sentential form that has two or more distinct parse trees.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Ambiguous grammars are, in general, very undesirable in </a:t>
            </a:r>
            <a:r>
              <a:rPr lang="en-US" altLang="en-US" i="1" dirty="0"/>
              <a:t>formal languages</a:t>
            </a:r>
            <a:r>
              <a:rPr lang="en-US" altLang="en-US" dirty="0"/>
              <a:t>.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We </a:t>
            </a:r>
            <a:r>
              <a:rPr lang="en-US" altLang="en-US" dirty="0"/>
              <a:t>can sometimes eliminate ambiguity by changing the grammar</a:t>
            </a:r>
            <a:r>
              <a:rPr lang="en-US" altLang="en-US" dirty="0" smtClean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Operators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The traditional operator notation introduces many problems.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Operators are used in</a:t>
            </a:r>
          </a:p>
          <a:p>
            <a:pPr marL="973137" lvl="2">
              <a:lnSpc>
                <a:spcPct val="80000"/>
              </a:lnSpc>
            </a:pPr>
            <a:r>
              <a:rPr lang="en-US" altLang="en-US" dirty="0">
                <a:ea typeface="ＭＳ Ｐゴシック" pitchFamily="-112" charset="-128"/>
                <a:cs typeface="Calibri" panose="020F0502020204030204" pitchFamily="34" charset="0"/>
              </a:rPr>
              <a:t>Prefix notation: </a:t>
            </a:r>
            <a:r>
              <a:rPr lang="en-US" altLang="en-US" i="1" dirty="0" smtClean="0">
                <a:ea typeface="ＭＳ Ｐゴシック" pitchFamily="-112" charset="-128"/>
                <a:cs typeface="Calibri" panose="020F0502020204030204" pitchFamily="34" charset="0"/>
              </a:rPr>
              <a:t>(* </a:t>
            </a:r>
            <a:r>
              <a:rPr lang="en-US" altLang="en-US" i="1" dirty="0">
                <a:ea typeface="ＭＳ Ｐゴシック" pitchFamily="-112" charset="-128"/>
                <a:cs typeface="Calibri" panose="020F0502020204030204" pitchFamily="34" charset="0"/>
              </a:rPr>
              <a:t>(+ 1 3) 2)</a:t>
            </a:r>
            <a:r>
              <a:rPr lang="en-US" altLang="en-US" dirty="0">
                <a:ea typeface="ＭＳ Ｐゴシック" pitchFamily="-112" charset="-128"/>
                <a:cs typeface="Calibri" panose="020F0502020204030204" pitchFamily="34" charset="0"/>
              </a:rPr>
              <a:t> in Lisp</a:t>
            </a:r>
          </a:p>
          <a:p>
            <a:pPr marL="973137" lvl="2">
              <a:lnSpc>
                <a:spcPct val="80000"/>
              </a:lnSpc>
            </a:pPr>
            <a:r>
              <a:rPr lang="en-US" altLang="en-US" dirty="0">
                <a:ea typeface="ＭＳ Ｐゴシック" pitchFamily="-112" charset="-128"/>
                <a:cs typeface="Calibri" panose="020F0502020204030204" pitchFamily="34" charset="0"/>
              </a:rPr>
              <a:t>Infix notation: </a:t>
            </a:r>
            <a:r>
              <a:rPr lang="en-US" altLang="en-US" i="1" dirty="0" smtClean="0">
                <a:ea typeface="ＭＳ Ｐゴシック" pitchFamily="-112" charset="-128"/>
                <a:cs typeface="Calibri" panose="020F0502020204030204" pitchFamily="34" charset="0"/>
              </a:rPr>
              <a:t>(</a:t>
            </a:r>
            <a:r>
              <a:rPr lang="en-US" altLang="en-US" i="1" dirty="0">
                <a:ea typeface="ＭＳ Ｐゴシック" pitchFamily="-112" charset="-128"/>
                <a:cs typeface="Calibri" panose="020F0502020204030204" pitchFamily="34" charset="0"/>
              </a:rPr>
              <a:t>1 + 3) * 2</a:t>
            </a:r>
            <a:r>
              <a:rPr lang="en-US" altLang="en-US" dirty="0">
                <a:ea typeface="ＭＳ Ｐゴシック" pitchFamily="-112" charset="-128"/>
                <a:cs typeface="Calibri" panose="020F0502020204030204" pitchFamily="34" charset="0"/>
              </a:rPr>
              <a:t> in Java </a:t>
            </a:r>
          </a:p>
          <a:p>
            <a:pPr marL="973137" lvl="2">
              <a:lnSpc>
                <a:spcPct val="80000"/>
              </a:lnSpc>
            </a:pPr>
            <a:r>
              <a:rPr lang="en-US" altLang="en-US" dirty="0">
                <a:ea typeface="ＭＳ Ｐゴシック" pitchFamily="-112" charset="-128"/>
                <a:cs typeface="Calibri" panose="020F0502020204030204" pitchFamily="34" charset="0"/>
              </a:rPr>
              <a:t>Postfix notation: </a:t>
            </a:r>
            <a:r>
              <a:rPr lang="en-US" altLang="en-US" dirty="0" smtClean="0"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i="1" dirty="0" smtClean="0">
                <a:ea typeface="ＭＳ Ｐゴシック" pitchFamily="-112" charset="-128"/>
                <a:cs typeface="Calibri" panose="020F0502020204030204" pitchFamily="34" charset="0"/>
              </a:rPr>
              <a:t>foo</a:t>
            </a:r>
            <a:r>
              <a:rPr lang="en-US" altLang="en-US" i="1" dirty="0">
                <a:ea typeface="ＭＳ Ｐゴシック" pitchFamily="-112" charset="-128"/>
                <a:cs typeface="Calibri" panose="020F0502020204030204" pitchFamily="34" charset="0"/>
              </a:rPr>
              <a:t>++</a:t>
            </a:r>
            <a:r>
              <a:rPr lang="en-US" altLang="en-US" dirty="0">
                <a:ea typeface="ＭＳ Ｐゴシック" pitchFamily="-112" charset="-128"/>
                <a:cs typeface="Calibri" panose="020F0502020204030204" pitchFamily="34" charset="0"/>
              </a:rPr>
              <a:t> in C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Operators can have one or more </a:t>
            </a:r>
            <a:r>
              <a:rPr lang="en-US" altLang="en-US" dirty="0"/>
              <a:t>operands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5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/>
              <a:t>Examples: </a:t>
            </a:r>
            <a:r>
              <a:rPr lang="en-US" altLang="en-US" dirty="0">
                <a:ea typeface="ＭＳ Ｐゴシック" pitchFamily="-112" charset="-128"/>
              </a:rPr>
              <a:t>ambiguous English sentences </a:t>
            </a:r>
          </a:p>
          <a:p>
            <a:pPr marL="800100" lvl="1" indent="0">
              <a:lnSpc>
                <a:spcPct val="110000"/>
              </a:lnSpc>
              <a:buNone/>
            </a:pPr>
            <a:r>
              <a:rPr lang="en-US" altLang="en-US" dirty="0">
                <a:solidFill>
                  <a:srgbClr val="C00000"/>
                </a:solidFill>
              </a:rPr>
              <a:t>“I saw the man on the hill with a telescope.”</a:t>
            </a:r>
          </a:p>
          <a:p>
            <a:pPr marL="800100" lvl="1" indent="0">
              <a:lnSpc>
                <a:spcPct val="110000"/>
              </a:lnSpc>
              <a:buNone/>
            </a:pPr>
            <a:r>
              <a:rPr lang="en-US" altLang="en-US" dirty="0">
                <a:solidFill>
                  <a:srgbClr val="C00000"/>
                </a:solidFill>
              </a:rPr>
              <a:t>“Time flies like an arrow.”</a:t>
            </a:r>
          </a:p>
          <a:p>
            <a:pPr marL="800100" lvl="1" indent="0">
              <a:lnSpc>
                <a:spcPct val="110000"/>
              </a:lnSpc>
              <a:buNone/>
            </a:pPr>
            <a:r>
              <a:rPr lang="en-US" altLang="en-US" dirty="0">
                <a:solidFill>
                  <a:srgbClr val="C00000"/>
                </a:solidFill>
              </a:rPr>
              <a:t>“Fruit flies like a banana.”</a:t>
            </a:r>
          </a:p>
          <a:p>
            <a:r>
              <a:rPr lang="en-US" dirty="0" smtClean="0"/>
              <a:t>Example: an ambiguous grammar for expressions</a:t>
            </a:r>
          </a:p>
          <a:p>
            <a:pPr marL="839787" lvl="2" indent="0">
              <a:lnSpc>
                <a:spcPct val="100000"/>
              </a:lnSpc>
              <a:buNone/>
            </a:pPr>
            <a:r>
              <a:rPr lang="en-US" altLang="en-US" b="1" dirty="0">
                <a:solidFill>
                  <a:srgbClr val="C00000"/>
                </a:solidFill>
                <a:latin typeface="Courier" pitchFamily="-112" charset="0"/>
              </a:rPr>
              <a:t>&lt;e&gt; -&gt; &lt;e&gt; &lt;op&gt; &lt;e&gt;</a:t>
            </a:r>
          </a:p>
          <a:p>
            <a:pPr marL="839787" lvl="2" indent="0">
              <a:lnSpc>
                <a:spcPct val="100000"/>
              </a:lnSpc>
              <a:buNone/>
            </a:pPr>
            <a:r>
              <a:rPr lang="en-US" altLang="en-US" b="1" dirty="0">
                <a:solidFill>
                  <a:srgbClr val="C00000"/>
                </a:solidFill>
                <a:latin typeface="Courier" pitchFamily="-112" charset="0"/>
              </a:rPr>
              <a:t>&lt;e&gt; -&gt; 1|2|3</a:t>
            </a:r>
          </a:p>
          <a:p>
            <a:pPr marL="839787" lvl="2" indent="0">
              <a:lnSpc>
                <a:spcPct val="100000"/>
              </a:lnSpc>
              <a:buNone/>
            </a:pPr>
            <a:r>
              <a:rPr lang="en-US" altLang="en-US" b="1" dirty="0">
                <a:solidFill>
                  <a:srgbClr val="C00000"/>
                </a:solidFill>
                <a:latin typeface="Courier" pitchFamily="-112" charset="0"/>
              </a:rPr>
              <a:t>&lt;op&gt; -&gt; +|-|*|/</a:t>
            </a:r>
          </a:p>
          <a:p>
            <a:pPr lvl="1"/>
            <a:r>
              <a:rPr lang="en-US" altLang="en-US" dirty="0"/>
              <a:t>The sentence </a:t>
            </a:r>
            <a:r>
              <a:rPr lang="en-US" altLang="en-US" i="1" dirty="0"/>
              <a:t>1+2*3</a:t>
            </a:r>
            <a:r>
              <a:rPr lang="en-US" altLang="en-US" dirty="0"/>
              <a:t> can lead to two different parse trees corresponding to </a:t>
            </a:r>
            <a:r>
              <a:rPr lang="en-US" altLang="en-US" i="1" dirty="0"/>
              <a:t>1+(2*3)</a:t>
            </a:r>
            <a:r>
              <a:rPr lang="en-US" altLang="en-US" dirty="0"/>
              <a:t> and </a:t>
            </a:r>
            <a:r>
              <a:rPr lang="en-US" altLang="en-US" i="1" dirty="0"/>
              <a:t>(1+2)*</a:t>
            </a:r>
            <a:r>
              <a:rPr lang="en-US" altLang="en-US" i="1" dirty="0" smtClean="0"/>
              <a:t>3</a:t>
            </a:r>
          </a:p>
          <a:p>
            <a:pPr lvl="1"/>
            <a:endParaRPr lang="en-US" alt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62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5735" y="317501"/>
            <a:ext cx="9954207" cy="715963"/>
          </a:xfrm>
        </p:spPr>
        <p:txBody>
          <a:bodyPr/>
          <a:lstStyle/>
          <a:p>
            <a:r>
              <a:rPr lang="en-US" altLang="en-US" sz="4400" dirty="0" smtClean="0">
                <a:ea typeface="ＭＳ Ｐゴシック" pitchFamily="-112" charset="-128"/>
              </a:rPr>
              <a:t>Introduction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871840" y="1355726"/>
            <a:ext cx="10785172" cy="519747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dirty="0"/>
              <a:t>Human language is a way to communicate representations from one (human) mind to another</a:t>
            </a:r>
          </a:p>
          <a:p>
            <a:pPr lvl="1"/>
            <a:r>
              <a:rPr lang="en-US" altLang="en-US" dirty="0"/>
              <a:t>Wikipedia.org: “Language is a system of gestures, grammar, signs, sounds, symbols, or words, which is used to represent and communicate concepts, ideas, meanings, and thoughts”</a:t>
            </a:r>
          </a:p>
          <a:p>
            <a:r>
              <a:rPr lang="en-US" altLang="en-US" dirty="0"/>
              <a:t>What about a programming </a:t>
            </a:r>
            <a:r>
              <a:rPr lang="en-US" altLang="en-US" dirty="0" smtClean="0"/>
              <a:t>language (PL) ?</a:t>
            </a:r>
            <a:endParaRPr lang="en-US" altLang="en-US" dirty="0"/>
          </a:p>
          <a:p>
            <a:pPr lvl="1"/>
            <a:r>
              <a:rPr lang="en-US" altLang="en-US" dirty="0"/>
              <a:t>A way to communicate representations (e.g., of data or a procedure) between human minds and/or machines</a:t>
            </a:r>
          </a:p>
        </p:txBody>
      </p:sp>
    </p:spTree>
    <p:extLst>
      <p:ext uri="{BB962C8B-B14F-4D97-AF65-F5344CB8AC3E}">
        <p14:creationId xmlns:p14="http://schemas.microsoft.com/office/powerpoint/2010/main" val="30394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The traditional operator notation introduces many problems.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Operators are used </a:t>
            </a:r>
            <a:r>
              <a:rPr lang="en-US" altLang="en-US" dirty="0" smtClean="0"/>
              <a:t>in following notations:</a:t>
            </a:r>
            <a:endParaRPr lang="en-US" altLang="en-US" dirty="0"/>
          </a:p>
          <a:p>
            <a:pPr lvl="1"/>
            <a:r>
              <a:rPr lang="en-US" altLang="en-US" dirty="0"/>
              <a:t>Prefix notation: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Lisp expressions:  </a:t>
            </a:r>
            <a:r>
              <a:rPr lang="en-US" altLang="en-US" dirty="0">
                <a:solidFill>
                  <a:srgbClr val="C00000"/>
                </a:solidFill>
              </a:rPr>
              <a:t>(* (+ 1 3) 2)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Infix </a:t>
            </a:r>
            <a:r>
              <a:rPr lang="en-US" altLang="en-US" dirty="0"/>
              <a:t>notation: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C/Java </a:t>
            </a:r>
            <a:r>
              <a:rPr lang="en-US" altLang="en-US" dirty="0" smtClean="0"/>
              <a:t>expressions: </a:t>
            </a:r>
            <a:r>
              <a:rPr lang="en-US" altLang="en-US" dirty="0">
                <a:solidFill>
                  <a:srgbClr val="C00000"/>
                </a:solidFill>
              </a:rPr>
              <a:t>(1 + 3) * </a:t>
            </a:r>
            <a:r>
              <a:rPr lang="en-US" altLang="en-US" dirty="0" smtClean="0">
                <a:solidFill>
                  <a:srgbClr val="C00000"/>
                </a:solidFill>
              </a:rPr>
              <a:t>2</a:t>
            </a:r>
            <a:endParaRPr lang="en-US" altLang="en-US" dirty="0">
              <a:solidFill>
                <a:srgbClr val="C00000"/>
              </a:solidFill>
            </a:endParaRPr>
          </a:p>
          <a:p>
            <a:pPr lvl="1"/>
            <a:r>
              <a:rPr lang="en-US" altLang="en-US" dirty="0"/>
              <a:t>Postfix notation: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Increment operator in C: </a:t>
            </a:r>
            <a:r>
              <a:rPr lang="en-US" altLang="en-US" dirty="0">
                <a:solidFill>
                  <a:srgbClr val="C00000"/>
                </a:solidFill>
              </a:rPr>
              <a:t>foo</a:t>
            </a:r>
            <a:r>
              <a:rPr lang="en-US" altLang="en-US" dirty="0" smtClean="0">
                <a:solidFill>
                  <a:srgbClr val="C00000"/>
                </a:solidFill>
              </a:rPr>
              <a:t>++</a:t>
            </a:r>
            <a:endParaRPr lang="en-US" altLang="en-US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altLang="en-US" dirty="0"/>
              <a:t>Operators can have one or more </a:t>
            </a:r>
            <a:r>
              <a:rPr lang="en-US" altLang="en-US" dirty="0" smtClean="0"/>
              <a:t>operands (example: C)</a:t>
            </a:r>
            <a:endParaRPr lang="en-US" altLang="en-US" dirty="0"/>
          </a:p>
          <a:p>
            <a:pPr lvl="1"/>
            <a:r>
              <a:rPr lang="en-US" altLang="en-US" dirty="0"/>
              <a:t>a one-operand </a:t>
            </a:r>
            <a:r>
              <a:rPr lang="en-US" altLang="en-US" dirty="0" smtClean="0"/>
              <a:t>operator: </a:t>
            </a:r>
            <a:r>
              <a:rPr lang="en-US" altLang="en-US" dirty="0" smtClean="0">
                <a:solidFill>
                  <a:srgbClr val="C00000"/>
                </a:solidFill>
              </a:rPr>
              <a:t>foo++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dirty="0" smtClean="0"/>
              <a:t>two-operands </a:t>
            </a:r>
            <a:r>
              <a:rPr lang="en-US" altLang="en-US" dirty="0"/>
              <a:t>operator: </a:t>
            </a:r>
            <a:r>
              <a:rPr lang="en-US" altLang="en-US" dirty="0">
                <a:solidFill>
                  <a:srgbClr val="C00000"/>
                </a:solidFill>
              </a:rPr>
              <a:t>foo - bar</a:t>
            </a:r>
          </a:p>
          <a:p>
            <a:pPr lvl="1"/>
            <a:r>
              <a:rPr lang="en-US" altLang="en-US" dirty="0" smtClean="0"/>
              <a:t>a </a:t>
            </a:r>
            <a:r>
              <a:rPr lang="en-US" altLang="en-US" dirty="0" smtClean="0"/>
              <a:t>three-operands operator:  </a:t>
            </a:r>
            <a:r>
              <a:rPr lang="en-US" altLang="en-US" dirty="0" smtClean="0">
                <a:solidFill>
                  <a:srgbClr val="C00000"/>
                </a:solidFill>
              </a:rPr>
              <a:t>foo </a:t>
            </a:r>
            <a:r>
              <a:rPr lang="en-US" altLang="en-US" dirty="0">
                <a:solidFill>
                  <a:srgbClr val="C00000"/>
                </a:solidFill>
              </a:rPr>
              <a:t>== 3 ? 0 : </a:t>
            </a:r>
            <a:r>
              <a:rPr lang="en-US" altLang="en-US" dirty="0" smtClean="0">
                <a:solidFill>
                  <a:srgbClr val="C00000"/>
                </a:solidFill>
              </a:rPr>
              <a:t>1</a:t>
            </a:r>
            <a:endParaRPr lang="en-US" alt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Operator </a:t>
            </a:r>
            <a:r>
              <a:rPr lang="en-US" altLang="en-US" dirty="0">
                <a:ea typeface="ＭＳ Ｐゴシック" pitchFamily="-112" charset="-128"/>
              </a:rPr>
              <a:t>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dirty="0" smtClean="0"/>
              <a:t>How </a:t>
            </a:r>
            <a:r>
              <a:rPr lang="en-US" altLang="en-US" dirty="0"/>
              <a:t>do we interpret expressions </a:t>
            </a:r>
            <a:r>
              <a:rPr lang="en-US" altLang="en-US" dirty="0" smtClean="0"/>
              <a:t>like </a:t>
            </a:r>
            <a:r>
              <a:rPr lang="en-US" altLang="en-US" dirty="0" smtClean="0">
                <a:solidFill>
                  <a:srgbClr val="C00000"/>
                </a:solidFill>
              </a:rPr>
              <a:t>2 </a:t>
            </a:r>
            <a:r>
              <a:rPr lang="en-US" altLang="en-US" dirty="0">
                <a:solidFill>
                  <a:srgbClr val="C00000"/>
                </a:solidFill>
              </a:rPr>
              <a:t>+ 3 + </a:t>
            </a:r>
            <a:r>
              <a:rPr lang="en-US" altLang="en-US" dirty="0" smtClean="0">
                <a:solidFill>
                  <a:srgbClr val="C00000"/>
                </a:solidFill>
              </a:rPr>
              <a:t>4  </a:t>
            </a:r>
            <a:r>
              <a:rPr lang="en-US" altLang="en-US" dirty="0"/>
              <a:t>or</a:t>
            </a:r>
            <a:r>
              <a:rPr lang="en-US" altLang="en-US" dirty="0" smtClean="0">
                <a:solidFill>
                  <a:srgbClr val="C00000"/>
                </a:solidFill>
              </a:rPr>
              <a:t> 2 </a:t>
            </a:r>
            <a:r>
              <a:rPr lang="en-US" altLang="en-US" dirty="0">
                <a:solidFill>
                  <a:srgbClr val="C00000"/>
                </a:solidFill>
              </a:rPr>
              <a:t>+ 3 * </a:t>
            </a:r>
            <a:r>
              <a:rPr lang="en-US" altLang="en-US" dirty="0" smtClean="0">
                <a:solidFill>
                  <a:srgbClr val="C00000"/>
                </a:solidFill>
              </a:rPr>
              <a:t>4</a:t>
            </a:r>
            <a:r>
              <a:rPr lang="en-US" altLang="en-US" dirty="0"/>
              <a:t> ?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dirty="0"/>
              <a:t>Concepts:</a:t>
            </a:r>
          </a:p>
          <a:p>
            <a:pPr lvl="1">
              <a:spcBef>
                <a:spcPts val="300"/>
              </a:spcBef>
            </a:pPr>
            <a:r>
              <a:rPr lang="en-US" altLang="en-US" dirty="0"/>
              <a:t>Explaining rules in terms of operator </a:t>
            </a:r>
            <a:r>
              <a:rPr lang="en-US" altLang="en-US" b="1" dirty="0"/>
              <a:t>precedence</a:t>
            </a:r>
            <a:r>
              <a:rPr lang="en-US" altLang="en-US" dirty="0"/>
              <a:t> and </a:t>
            </a:r>
            <a:r>
              <a:rPr lang="en-US" altLang="en-US" b="1" dirty="0" smtClean="0"/>
              <a:t>associativity</a:t>
            </a:r>
            <a:r>
              <a:rPr lang="en-US" altLang="en-US" i="1" dirty="0" smtClean="0"/>
              <a:t>: </a:t>
            </a:r>
            <a:r>
              <a:rPr lang="en-US" altLang="en-US" dirty="0" smtClean="0"/>
              <a:t>they deal </a:t>
            </a:r>
            <a:r>
              <a:rPr lang="en-US" altLang="en-US" dirty="0"/>
              <a:t>with the evaluation order within expressions.</a:t>
            </a:r>
          </a:p>
          <a:p>
            <a:pPr lvl="1">
              <a:spcBef>
                <a:spcPts val="300"/>
              </a:spcBef>
            </a:pPr>
            <a:r>
              <a:rPr lang="en-US" altLang="en-US" dirty="0"/>
              <a:t>Realizing the rules in </a:t>
            </a:r>
            <a:r>
              <a:rPr lang="en-US" altLang="en-US" dirty="0" smtClean="0"/>
              <a:t>grammars.</a:t>
            </a:r>
          </a:p>
          <a:p>
            <a:pPr>
              <a:spcBef>
                <a:spcPts val="300"/>
              </a:spcBef>
            </a:pPr>
            <a:r>
              <a:rPr lang="en-US" altLang="en-US" b="1" dirty="0"/>
              <a:t>Precedence</a:t>
            </a:r>
            <a:r>
              <a:rPr lang="en-US" altLang="en-US" dirty="0"/>
              <a:t> rules specify order in which operators of </a:t>
            </a:r>
            <a:r>
              <a:rPr lang="en-US" altLang="en-US" i="1" dirty="0"/>
              <a:t>different</a:t>
            </a:r>
            <a:r>
              <a:rPr lang="en-US" altLang="en-US" dirty="0"/>
              <a:t> precedence level are </a:t>
            </a:r>
            <a:r>
              <a:rPr lang="en-US" altLang="en-US" dirty="0" smtClean="0"/>
              <a:t>evaluated.</a:t>
            </a:r>
          </a:p>
          <a:p>
            <a:pPr>
              <a:spcBef>
                <a:spcPts val="300"/>
              </a:spcBef>
            </a:pPr>
            <a:r>
              <a:rPr lang="en-US" altLang="en-US" b="1" dirty="0"/>
              <a:t>Associativity</a:t>
            </a:r>
            <a:r>
              <a:rPr lang="en-US" altLang="en-US" dirty="0"/>
              <a:t> rules specify order in which operators of </a:t>
            </a:r>
            <a:r>
              <a:rPr lang="en-US" altLang="en-US" i="1" dirty="0"/>
              <a:t>the same </a:t>
            </a:r>
            <a:r>
              <a:rPr lang="en-US" altLang="en-US" dirty="0"/>
              <a:t>precedence level are </a:t>
            </a:r>
            <a:r>
              <a:rPr lang="en-US" altLang="en-US" dirty="0" smtClean="0"/>
              <a:t>evaluated. </a:t>
            </a:r>
          </a:p>
          <a:p>
            <a:pPr lvl="1">
              <a:spcBef>
                <a:spcPts val="300"/>
              </a:spcBef>
            </a:pPr>
            <a:r>
              <a:rPr lang="en-US" altLang="en-US" dirty="0" smtClean="0"/>
              <a:t>Operators </a:t>
            </a:r>
            <a:r>
              <a:rPr lang="en-US" altLang="en-US" dirty="0"/>
              <a:t>are typically either </a:t>
            </a:r>
            <a:r>
              <a:rPr lang="en-US" altLang="en-US" b="1" dirty="0"/>
              <a:t>left</a:t>
            </a:r>
            <a:r>
              <a:rPr lang="en-US" altLang="en-US" dirty="0"/>
              <a:t> associative or </a:t>
            </a:r>
            <a:r>
              <a:rPr lang="en-US" altLang="en-US" b="1" dirty="0"/>
              <a:t>right</a:t>
            </a:r>
            <a:r>
              <a:rPr lang="en-US" altLang="en-US" dirty="0"/>
              <a:t> </a:t>
            </a:r>
            <a:r>
              <a:rPr lang="en-US" altLang="en-US" dirty="0" smtClean="0"/>
              <a:t>associative.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Operators: Associativity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 smtClean="0"/>
              <a:t>So </a:t>
            </a:r>
            <a:r>
              <a:rPr lang="en-US" altLang="en-US" dirty="0" smtClean="0"/>
              <a:t>left associativity of ‘+’ for the expression </a:t>
            </a:r>
            <a:r>
              <a:rPr lang="en-US" altLang="en-US" dirty="0" smtClean="0">
                <a:solidFill>
                  <a:srgbClr val="C00000"/>
                </a:solidFill>
              </a:rPr>
              <a:t>A </a:t>
            </a:r>
            <a:r>
              <a:rPr lang="en-US" altLang="en-US" dirty="0">
                <a:solidFill>
                  <a:srgbClr val="C00000"/>
                </a:solidFill>
              </a:rPr>
              <a:t>+ B + C 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200" dirty="0"/>
              <a:t>Means: </a:t>
            </a:r>
            <a:r>
              <a:rPr lang="en-US" altLang="en-US" sz="3200" dirty="0">
                <a:solidFill>
                  <a:srgbClr val="C00000"/>
                </a:solidFill>
              </a:rPr>
              <a:t>(A + B) + C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200" dirty="0"/>
              <a:t>And not: </a:t>
            </a:r>
            <a:r>
              <a:rPr lang="en-US" altLang="en-US" sz="3200" dirty="0">
                <a:solidFill>
                  <a:srgbClr val="C00000"/>
                </a:solidFill>
              </a:rPr>
              <a:t>A + (B + C)</a:t>
            </a: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/>
              <a:t>Does it matter?</a:t>
            </a:r>
          </a:p>
          <a:p>
            <a:pPr lvl="1">
              <a:spcBef>
                <a:spcPts val="300"/>
              </a:spcBef>
            </a:pPr>
            <a:r>
              <a:rPr lang="en-US" altLang="en-US" dirty="0"/>
              <a:t>For </a:t>
            </a:r>
            <a:r>
              <a:rPr lang="en-US" altLang="en-US" b="1" dirty="0"/>
              <a:t>+</a:t>
            </a:r>
            <a:r>
              <a:rPr lang="en-US" altLang="en-US" dirty="0"/>
              <a:t> and </a:t>
            </a:r>
            <a:r>
              <a:rPr lang="en-US" altLang="en-US" b="1" dirty="0"/>
              <a:t>*</a:t>
            </a:r>
            <a:r>
              <a:rPr lang="en-US" altLang="en-US" dirty="0"/>
              <a:t> it doesn’t matter in theory (though it can in practice) but for </a:t>
            </a:r>
            <a:r>
              <a:rPr lang="en-US" altLang="en-US" b="1" dirty="0"/>
              <a:t>–</a:t>
            </a:r>
            <a:r>
              <a:rPr lang="en-US" altLang="en-US" dirty="0"/>
              <a:t> and </a:t>
            </a:r>
            <a:r>
              <a:rPr lang="en-US" altLang="en-US" b="1" dirty="0"/>
              <a:t>/</a:t>
            </a:r>
            <a:r>
              <a:rPr lang="en-US" altLang="en-US" dirty="0"/>
              <a:t> it matters in theory, too</a:t>
            </a:r>
            <a:r>
              <a:rPr lang="en-US" altLang="en-US" dirty="0" smtClean="0"/>
              <a:t>.</a:t>
            </a:r>
          </a:p>
          <a:p>
            <a:pPr lvl="1">
              <a:spcBef>
                <a:spcPts val="300"/>
              </a:spcBef>
            </a:pPr>
            <a:r>
              <a:rPr lang="en-US" altLang="en-US" dirty="0"/>
              <a:t>What is the results of  </a:t>
            </a:r>
            <a:r>
              <a:rPr lang="en-US" altLang="en-US" dirty="0">
                <a:solidFill>
                  <a:srgbClr val="C00000"/>
                </a:solidFill>
              </a:rPr>
              <a:t>2 ** 3 ** 4 </a:t>
            </a:r>
            <a:r>
              <a:rPr lang="en-US" altLang="en-US" dirty="0"/>
              <a:t>?</a:t>
            </a:r>
          </a:p>
          <a:p>
            <a:pPr marL="1182687" lvl="2" indent="-342900">
              <a:spcBef>
                <a:spcPts val="300"/>
              </a:spcBef>
            </a:pPr>
            <a:r>
              <a:rPr lang="en-US" altLang="en-US" dirty="0" smtClean="0"/>
              <a:t>in Fortran:  </a:t>
            </a:r>
            <a:r>
              <a:rPr lang="en-US" altLang="en-US" dirty="0" smtClean="0">
                <a:solidFill>
                  <a:srgbClr val="C00000"/>
                </a:solidFill>
              </a:rPr>
              <a:t>2 </a:t>
            </a:r>
            <a:r>
              <a:rPr lang="en-US" altLang="en-US" dirty="0">
                <a:solidFill>
                  <a:srgbClr val="C00000"/>
                </a:solidFill>
              </a:rPr>
              <a:t>** (3 ** 4) = 2 ** 81 = </a:t>
            </a:r>
            <a:r>
              <a:rPr lang="en-US" altLang="en-US" dirty="0" smtClean="0">
                <a:solidFill>
                  <a:srgbClr val="C00000"/>
                </a:solidFill>
              </a:rPr>
              <a:t>2417851639229258349412352</a:t>
            </a:r>
            <a:endParaRPr lang="en-US" altLang="en-US" dirty="0">
              <a:solidFill>
                <a:srgbClr val="C00000"/>
              </a:solidFill>
            </a:endParaRPr>
          </a:p>
          <a:p>
            <a:pPr marL="1182687" lvl="2" indent="-342900">
              <a:spcBef>
                <a:spcPts val="300"/>
              </a:spcBef>
            </a:pPr>
            <a:r>
              <a:rPr lang="en-US" altLang="en-US" dirty="0" smtClean="0"/>
              <a:t>in Ada: </a:t>
            </a:r>
            <a:r>
              <a:rPr lang="en-US" altLang="en-US" dirty="0" smtClean="0">
                <a:solidFill>
                  <a:srgbClr val="C00000"/>
                </a:solidFill>
              </a:rPr>
              <a:t>(2 </a:t>
            </a:r>
            <a:r>
              <a:rPr lang="en-US" altLang="en-US" dirty="0">
                <a:solidFill>
                  <a:srgbClr val="C00000"/>
                </a:solidFill>
              </a:rPr>
              <a:t>** 3) ** 4 = 8 ** 4 = </a:t>
            </a:r>
            <a:r>
              <a:rPr lang="en-US" altLang="en-US" dirty="0" smtClean="0">
                <a:solidFill>
                  <a:srgbClr val="C00000"/>
                </a:solidFill>
              </a:rPr>
              <a:t>256</a:t>
            </a:r>
            <a:endParaRPr lang="en-US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95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ea typeface="ＭＳ Ｐゴシック" pitchFamily="-112" charset="-128"/>
              </a:rPr>
              <a:t>Precedence </a:t>
            </a:r>
            <a:r>
              <a:rPr lang="en-US" altLang="en-US" dirty="0">
                <a:ea typeface="ＭＳ Ｐゴシック" pitchFamily="-112" charset="-128"/>
              </a:rPr>
              <a:t>and Associativity in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smtClean="0"/>
              <a:t>If </a:t>
            </a:r>
            <a:r>
              <a:rPr lang="en-US" altLang="en-US" dirty="0"/>
              <a:t>we use the grammar to indicate precedence levels of the operators, we avoid certain forms of </a:t>
            </a:r>
            <a:r>
              <a:rPr lang="en-US" altLang="en-US" dirty="0" smtClean="0"/>
              <a:t>ambiguity.</a:t>
            </a:r>
            <a:endParaRPr lang="en-US" alt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An unambiguous expression grammar: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&lt;expr&gt; -&gt; &lt;expr&gt; - &lt;term&gt;  |  &lt;term&gt;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&lt;term&gt; -&gt; &lt;term&gt; / </a:t>
            </a:r>
            <a:r>
              <a:rPr lang="en-US" altLang="en-US" b="1" dirty="0" err="1">
                <a:solidFill>
                  <a:srgbClr val="C00000"/>
                </a:solidFill>
                <a:cs typeface="Calibri" panose="020F0502020204030204" pitchFamily="34" charset="0"/>
              </a:rPr>
              <a:t>const</a:t>
            </a: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  |  </a:t>
            </a:r>
            <a:r>
              <a:rPr lang="en-US" altLang="en-US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const</a:t>
            </a:r>
            <a:endParaRPr lang="en-US" altLang="en-US" b="1" dirty="0" smtClean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347663" lvl="2" indent="-347663">
              <a:lnSpc>
                <a:spcPct val="100000"/>
              </a:lnSpc>
              <a:spcBef>
                <a:spcPct val="50000"/>
              </a:spcBef>
              <a:buSzPct val="70000"/>
              <a:buFont typeface="Wingdings" panose="05000000000000000000" pitchFamily="2" charset="2"/>
              <a:buChar char="Ä"/>
            </a:pPr>
            <a:r>
              <a:rPr lang="en-US" altLang="en-US" sz="3200" dirty="0"/>
              <a:t>Operator associativity can also be indicated by a </a:t>
            </a:r>
            <a:r>
              <a:rPr lang="en-US" altLang="en-US" sz="3200" dirty="0" smtClean="0"/>
              <a:t>grammar</a:t>
            </a:r>
            <a:r>
              <a:rPr lang="en-US" altLang="en-US" b="1" dirty="0" smtClean="0">
                <a:solidFill>
                  <a:srgbClr val="C00000"/>
                </a:solidFill>
                <a:latin typeface="Courier New" pitchFamily="-112" charset="0"/>
              </a:rPr>
              <a:t>.</a:t>
            </a: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smtClean="0"/>
              <a:t>Ambiguous:</a:t>
            </a:r>
            <a:endParaRPr lang="en-US" altLang="en-US" dirty="0"/>
          </a:p>
          <a:p>
            <a:pPr marL="842962" lvl="2" indent="0">
              <a:lnSpc>
                <a:spcPct val="11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&lt;expr&gt; -&gt; &lt;expr&gt; + &lt;expr&gt;  |  </a:t>
            </a:r>
            <a:r>
              <a:rPr lang="en-US" altLang="en-US" b="1" dirty="0" err="1">
                <a:solidFill>
                  <a:srgbClr val="C00000"/>
                </a:solidFill>
              </a:rPr>
              <a:t>const</a:t>
            </a:r>
            <a:endParaRPr lang="en-US" altLang="en-US" b="1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smtClean="0"/>
              <a:t>Unambiguous</a:t>
            </a:r>
            <a:endParaRPr lang="en-US" altLang="en-US" dirty="0"/>
          </a:p>
          <a:p>
            <a:pPr marL="842962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</a:rPr>
              <a:t>&lt;expr&gt; -&gt; &lt;expr&gt; + </a:t>
            </a:r>
            <a:r>
              <a:rPr lang="en-US" altLang="en-US" b="1" dirty="0" err="1">
                <a:solidFill>
                  <a:srgbClr val="C00000"/>
                </a:solidFill>
              </a:rPr>
              <a:t>const</a:t>
            </a:r>
            <a:r>
              <a:rPr lang="en-US" altLang="en-US" b="1" dirty="0">
                <a:solidFill>
                  <a:srgbClr val="C00000"/>
                </a:solidFill>
              </a:rPr>
              <a:t>  |  </a:t>
            </a:r>
            <a:r>
              <a:rPr lang="en-US" altLang="en-US" b="1" dirty="0" err="1">
                <a:solidFill>
                  <a:srgbClr val="C00000"/>
                </a:solidFill>
              </a:rPr>
              <a:t>const</a:t>
            </a:r>
            <a:r>
              <a:rPr lang="en-US" altLang="en-US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450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ea typeface="ＭＳ Ｐゴシック" pitchFamily="-112" charset="-128"/>
              </a:rPr>
              <a:t>Precedence </a:t>
            </a:r>
            <a:r>
              <a:rPr lang="en-US" altLang="en-US" dirty="0">
                <a:ea typeface="ＭＳ Ｐゴシック" pitchFamily="-112" charset="-128"/>
              </a:rPr>
              <a:t>and Associativity in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78680" y="1113632"/>
            <a:ext cx="7848600" cy="5191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Sentence:</a:t>
            </a:r>
            <a:r>
              <a:rPr lang="en-US" altLang="en-US" sz="2800" b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800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en-US" sz="2800" b="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altLang="en-US" sz="2800" b="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altLang="en-US" sz="2800" b="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endParaRPr lang="en-US" altLang="en-US" sz="2800" b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936623" y="2400300"/>
            <a:ext cx="5157789" cy="305468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7625" tIns="19050" rIns="47625" bIns="1905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2pPr>
            <a:lvl3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3pPr>
            <a:lvl4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4pPr>
            <a:lvl5pPr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-112" charset="0"/>
                <a:ea typeface="ＭＳ Ｐゴシック" pitchFamily="-112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Derivation</a:t>
            </a:r>
            <a:r>
              <a:rPr lang="en-US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lnSpc>
                <a:spcPct val="100000"/>
              </a:lnSpc>
            </a:pPr>
            <a:endParaRPr lang="en-US" alt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&lt;expr&gt; =&gt; &lt;expr&gt; - &lt;term&gt; </a:t>
            </a:r>
          </a:p>
          <a:p>
            <a:pPr>
              <a:lnSpc>
                <a:spcPct val="100000"/>
              </a:lnSpc>
            </a:pP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=&gt; &lt;term&gt; - &lt;term&gt;</a:t>
            </a:r>
          </a:p>
          <a:p>
            <a:pPr>
              <a:lnSpc>
                <a:spcPct val="100000"/>
              </a:lnSpc>
            </a:pP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=&gt; </a:t>
            </a:r>
            <a:r>
              <a:rPr lang="en-US" altLang="en-US" sz="2800" b="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&lt;term&gt; </a:t>
            </a:r>
          </a:p>
          <a:p>
            <a:pPr>
              <a:lnSpc>
                <a:spcPct val="100000"/>
              </a:lnSpc>
            </a:pP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=&gt; </a:t>
            </a:r>
            <a:r>
              <a:rPr lang="en-US" altLang="en-US" sz="2800" b="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&lt;term&gt; / </a:t>
            </a:r>
            <a:r>
              <a:rPr lang="en-US" altLang="en-US" sz="2800" b="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endParaRPr lang="en-US" altLang="en-US" sz="2800" b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=&gt; </a:t>
            </a:r>
            <a:r>
              <a:rPr lang="en-US" altLang="en-US" sz="2800" b="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altLang="en-US" sz="2800" b="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r>
              <a:rPr lang="en-US" altLang="en-US" sz="2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en-US" altLang="en-US" sz="2800" b="0" dirty="0" err="1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</a:t>
            </a:r>
            <a:endParaRPr lang="en-US" altLang="en-US" sz="2800" b="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627812" y="2400300"/>
            <a:ext cx="5128648" cy="3302734"/>
            <a:chOff x="6627812" y="2400300"/>
            <a:chExt cx="5128648" cy="3302734"/>
          </a:xfrm>
        </p:grpSpPr>
        <p:sp>
          <p:nvSpPr>
            <p:cNvPr id="7" name="Text Box 14"/>
            <p:cNvSpPr txBox="1">
              <a:spLocks noChangeArrowheads="1"/>
            </p:cNvSpPr>
            <p:nvPr/>
          </p:nvSpPr>
          <p:spPr bwMode="auto">
            <a:xfrm>
              <a:off x="6627812" y="2409825"/>
              <a:ext cx="5128648" cy="3293209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20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alt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US" alt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                       </a:t>
              </a:r>
              <a:r>
                <a:rPr lang="en-US" altLang="en-US" sz="20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    </a:t>
              </a:r>
              <a:r>
                <a:rPr lang="en-US" altLang="en-US" dirty="0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&lt;</a:t>
              </a:r>
              <a:r>
                <a:rPr lang="en-US" alt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expr&gt;</a:t>
              </a:r>
            </a:p>
            <a:p>
              <a:endParaRPr lang="en-US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US" alt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&lt;expr&gt;     -          &lt;term&gt;</a:t>
              </a:r>
            </a:p>
            <a:p>
              <a:endParaRPr lang="en-US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US" alt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&lt;term&gt;         &lt;term&gt;   /      </a:t>
              </a:r>
              <a:r>
                <a:rPr lang="en-US" altLang="en-US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const</a:t>
              </a:r>
              <a:endParaRPr lang="en-US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endParaRPr lang="en-US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US" altLang="en-US" dirty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 </a:t>
              </a:r>
              <a:r>
                <a:rPr lang="en-US" altLang="en-US" dirty="0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altLang="en-US" dirty="0" err="1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const</a:t>
              </a:r>
              <a:r>
                <a:rPr lang="en-US" altLang="en-US" dirty="0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             </a:t>
              </a:r>
              <a:r>
                <a:rPr lang="en-US" altLang="en-US" dirty="0" err="1" smtClean="0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const</a:t>
              </a:r>
              <a:endParaRPr lang="en-US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7237412" y="2400300"/>
              <a:ext cx="178670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sz="2800" dirty="0">
                  <a:latin typeface="Calibri" panose="020F0502020204030204" pitchFamily="34" charset="0"/>
                  <a:cs typeface="Calibri" panose="020F0502020204030204" pitchFamily="34" charset="0"/>
                </a:rPr>
                <a:t>Parse tree:</a:t>
              </a:r>
            </a:p>
          </p:txBody>
        </p:sp>
        <p:sp>
          <p:nvSpPr>
            <p:cNvPr id="10" name="Line 3"/>
            <p:cNvSpPr>
              <a:spLocks noChangeShapeType="1"/>
            </p:cNvSpPr>
            <p:nvPr/>
          </p:nvSpPr>
          <p:spPr bwMode="auto">
            <a:xfrm flipH="1">
              <a:off x="8130764" y="3505200"/>
              <a:ext cx="690557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Line 4"/>
            <p:cNvSpPr>
              <a:spLocks noChangeShapeType="1"/>
            </p:cNvSpPr>
            <p:nvPr/>
          </p:nvSpPr>
          <p:spPr bwMode="auto">
            <a:xfrm>
              <a:off x="8821322" y="3505200"/>
              <a:ext cx="168690" cy="404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8821323" y="3505200"/>
              <a:ext cx="1446222" cy="404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8133122" y="4174863"/>
              <a:ext cx="0" cy="441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H="1">
              <a:off x="9752011" y="4174864"/>
              <a:ext cx="515533" cy="3529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10267545" y="4174864"/>
              <a:ext cx="856067" cy="3529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10267545" y="4174864"/>
              <a:ext cx="90389" cy="3529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8145003" y="4880770"/>
              <a:ext cx="0" cy="441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9675812" y="4880770"/>
              <a:ext cx="0" cy="4411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062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7521574" y="3419532"/>
            <a:ext cx="381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40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defRPr>
            </a:lvl1pPr>
          </a:lstStyle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Term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::= Term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Term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::= Factor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 ::= '(' +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')‘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 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id</a:t>
            </a: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'+' | '-’</a:t>
            </a: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'*' | '/'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542212" y="3430012"/>
            <a:ext cx="40687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40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defRPr>
            </a:lvl1pPr>
          </a:lstStyle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Term</a:t>
            </a: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::= Term           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  ::= Term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Factor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  ::= Factor           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 ::= '('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')'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 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id</a:t>
            </a: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::= '+' | '-'</a:t>
            </a: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::= '*' | '/'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>
                <a:ea typeface="ＭＳ Ｐゴシック" pitchFamily="-112" charset="-128"/>
              </a:rPr>
              <a:t>Example: An </a:t>
            </a:r>
            <a:r>
              <a:rPr lang="en-US" altLang="en-US" dirty="0">
                <a:ea typeface="ＭＳ Ｐゴシック" pitchFamily="-112" charset="-128"/>
              </a:rPr>
              <a:t>Expression Grammar</a:t>
            </a:r>
            <a:endParaRPr lang="en-US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dirty="0"/>
              <a:t>The  grammar defines simple arithmetic expressions over variables and </a:t>
            </a:r>
            <a:r>
              <a:rPr lang="en-US" altLang="en-US" dirty="0" smtClean="0"/>
              <a:t>numbers.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 smtClean="0"/>
              <a:t>The </a:t>
            </a:r>
            <a:r>
              <a:rPr lang="en-US" altLang="en-US" dirty="0"/>
              <a:t>revised grammar that </a:t>
            </a:r>
            <a:r>
              <a:rPr lang="en-US" altLang="en-US" dirty="0" smtClean="0"/>
              <a:t>follows precedence rules.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 smtClean="0"/>
              <a:t>The revised grammar that has associativity rules.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2" name="Right Arrow 21"/>
          <p:cNvSpPr/>
          <p:nvPr/>
        </p:nvSpPr>
        <p:spPr>
          <a:xfrm>
            <a:off x="5942012" y="4677338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51012" y="3342263"/>
            <a:ext cx="381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240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defRPr>
            </a:lvl1pPr>
          </a:lstStyle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Term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::= Term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Term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 ::= Factor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 ::= '(' +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')‘</a:t>
            </a:r>
          </a:p>
          <a:p>
            <a:pPr marL="0" lvl="2"/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 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id</a:t>
            </a: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'+' | '-’</a:t>
            </a:r>
          </a:p>
          <a:p>
            <a:pPr marL="0" lvl="2"/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::= '*' | '/'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35149" y="3657724"/>
            <a:ext cx="33528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num</a:t>
            </a: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::= id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::=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UnOp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:=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BinOp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::= '(' </a:t>
            </a:r>
            <a:r>
              <a:rPr lang="en-US" altLang="en-US" sz="2400" dirty="0" err="1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Exp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')'</a:t>
            </a:r>
          </a:p>
          <a:p>
            <a:pPr>
              <a:lnSpc>
                <a:spcPct val="80000"/>
              </a:lnSpc>
            </a:pP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UnOp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::= '+'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UnOp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::= '-'</a:t>
            </a:r>
          </a:p>
          <a:p>
            <a:pPr>
              <a:lnSpc>
                <a:spcPct val="80000"/>
              </a:lnSpc>
            </a:pPr>
            <a:r>
              <a:rPr lang="en-US" altLang="en-US" sz="2400" dirty="0" err="1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BinOp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::= '+' | '-' | '*' | </a:t>
            </a:r>
            <a:r>
              <a:rPr lang="en-US" altLang="en-US" sz="2400" dirty="0" smtClean="0">
                <a:solidFill>
                  <a:srgbClr val="C00000"/>
                </a:solidFill>
                <a:latin typeface="Calibri" panose="020F0502020204030204" pitchFamily="34" charset="0"/>
                <a:ea typeface="ＭＳ Ｐゴシック" pitchFamily="-112" charset="-128"/>
                <a:cs typeface="Calibri" panose="020F0502020204030204" pitchFamily="34" charset="0"/>
              </a:rPr>
              <a:t>'/</a:t>
            </a:r>
            <a:endParaRPr lang="en-US" altLang="en-US" sz="2400" dirty="0">
              <a:solidFill>
                <a:srgbClr val="C00000"/>
              </a:solidFill>
              <a:latin typeface="Calibri" panose="020F0502020204030204" pitchFamily="34" charset="0"/>
              <a:ea typeface="ＭＳ Ｐゴシック" pitchFamily="-112" charset="-128"/>
              <a:cs typeface="Calibri" panose="020F0502020204030204" pitchFamily="34" charset="0"/>
            </a:endParaRPr>
          </a:p>
        </p:txBody>
      </p:sp>
      <p:sp>
        <p:nvSpPr>
          <p:cNvPr id="27" name="Right Arrow 26"/>
          <p:cNvSpPr/>
          <p:nvPr/>
        </p:nvSpPr>
        <p:spPr>
          <a:xfrm>
            <a:off x="5949949" y="4698592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0437811" y="4200525"/>
            <a:ext cx="893763" cy="361950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91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25" grpId="0"/>
      <p:bldP spid="22" grpId="0" animBg="1"/>
      <p:bldP spid="22" grpId="1" animBg="1"/>
      <p:bldP spid="23" grpId="1"/>
      <p:bldP spid="24" grpId="0"/>
      <p:bldP spid="24" grpId="1"/>
      <p:bldP spid="27" grpId="0" animBg="1"/>
      <p:bldP spid="2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Grammar: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dirty="0" smtClean="0"/>
              <a:t>Goal</a:t>
            </a:r>
            <a:r>
              <a:rPr lang="en-US" altLang="en-US" dirty="0"/>
              <a:t>: to create a correct grammar for conditionals. 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/>
              <a:t>It needs to be non-ambiguous and the precedence is else with nearest unmatched </a:t>
            </a:r>
            <a:r>
              <a:rPr lang="en-US" altLang="en-US" b="1" dirty="0"/>
              <a:t>if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 smtClean="0"/>
              <a:t>Variant 1:</a:t>
            </a:r>
            <a:endParaRPr lang="en-US" altLang="en-US" dirty="0"/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Statement    ::= Conditional | 'whatever'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Conditional ::= 'if' test 'then' Statement </a:t>
            </a:r>
            <a:r>
              <a:rPr lang="en-US" altLang="en-US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'else' </a:t>
            </a: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Statement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Conditional ::= 'if' test 'then' </a:t>
            </a:r>
            <a:r>
              <a:rPr lang="en-US" altLang="en-US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Statement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en-US" dirty="0"/>
              <a:t>The grammar is </a:t>
            </a:r>
            <a:r>
              <a:rPr lang="en-US" altLang="en-US" dirty="0" smtClean="0"/>
              <a:t>ambiguous: the </a:t>
            </a:r>
            <a:r>
              <a:rPr lang="en-US" altLang="en-US" dirty="0"/>
              <a:t>first </a:t>
            </a:r>
            <a:r>
              <a:rPr lang="en-US" altLang="en-US" i="1" dirty="0"/>
              <a:t>Conditional</a:t>
            </a:r>
            <a:r>
              <a:rPr lang="en-US" altLang="en-US" dirty="0"/>
              <a:t> allows unmatched </a:t>
            </a:r>
            <a:r>
              <a:rPr lang="en-US" altLang="en-US" i="1" dirty="0"/>
              <a:t>if</a:t>
            </a:r>
            <a:r>
              <a:rPr lang="en-US" altLang="en-US" dirty="0"/>
              <a:t>s to be Conditionals 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en-US" dirty="0"/>
              <a:t>Good: </a:t>
            </a:r>
            <a:r>
              <a:rPr lang="en-US" altLang="en-US" dirty="0">
                <a:solidFill>
                  <a:srgbClr val="C00000"/>
                </a:solidFill>
              </a:rPr>
              <a:t>if test then (if test then whatever else whatever)</a:t>
            </a:r>
          </a:p>
          <a:p>
            <a:pPr lvl="2">
              <a:lnSpc>
                <a:spcPct val="110000"/>
              </a:lnSpc>
              <a:spcBef>
                <a:spcPts val="300"/>
              </a:spcBef>
            </a:pPr>
            <a:r>
              <a:rPr lang="en-US" altLang="en-US" dirty="0"/>
              <a:t>Bad: </a:t>
            </a:r>
            <a:r>
              <a:rPr lang="en-US" altLang="en-US" dirty="0">
                <a:solidFill>
                  <a:srgbClr val="C00000"/>
                </a:solidFill>
              </a:rPr>
              <a:t>if test then (if test then whatever) else whatever</a:t>
            </a:r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altLang="en-US" dirty="0"/>
              <a:t>Goal: write a grammar that forces an else clause to attach to the nearest if w/o an else clause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56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Grammar: 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dirty="0" smtClean="0"/>
              <a:t>Goal</a:t>
            </a:r>
            <a:r>
              <a:rPr lang="en-US" altLang="en-US" dirty="0"/>
              <a:t>: to create a correct grammar for conditionals. 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/>
              <a:t>Variant </a:t>
            </a:r>
            <a:r>
              <a:rPr lang="en-US" altLang="en-US" dirty="0" smtClean="0"/>
              <a:t>1 (ambiguous </a:t>
            </a:r>
            <a:r>
              <a:rPr lang="en-US" altLang="en-US" dirty="0"/>
              <a:t>grammar</a:t>
            </a:r>
            <a:r>
              <a:rPr lang="en-US" altLang="en-US" dirty="0" smtClean="0"/>
              <a:t>):</a:t>
            </a:r>
            <a:endParaRPr lang="en-US" altLang="en-US" dirty="0"/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Statement    ::= Conditional | 'whatever'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Conditional ::= 'if' test 'then' Statement 'else' Statement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Conditional ::= 'if' test 'then' Statement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dirty="0"/>
              <a:t>Variant </a:t>
            </a:r>
            <a:r>
              <a:rPr lang="en-US" altLang="en-US" dirty="0" smtClean="0"/>
              <a:t>2 (unambiguous grammar):</a:t>
            </a:r>
            <a:endParaRPr lang="en-US" altLang="en-US" dirty="0"/>
          </a:p>
          <a:p>
            <a:pPr marL="839787" lvl="2" indent="0">
              <a:spcBef>
                <a:spcPct val="50000"/>
              </a:spcBef>
              <a:buNone/>
            </a:pPr>
            <a:r>
              <a:rPr lang="en-US" altLang="en-US" sz="2200" b="1" dirty="0">
                <a:solidFill>
                  <a:srgbClr val="C00000"/>
                </a:solidFill>
                <a:cs typeface="Calibri" panose="020F0502020204030204" pitchFamily="34" charset="0"/>
              </a:rPr>
              <a:t>Statement ::= Matched | Unmatched</a:t>
            </a:r>
          </a:p>
          <a:p>
            <a:pPr marL="839787" lvl="2" indent="0">
              <a:spcBef>
                <a:spcPct val="50000"/>
              </a:spcBef>
              <a:buNone/>
            </a:pPr>
            <a:r>
              <a:rPr lang="en-US" altLang="en-US" sz="2200" b="1" dirty="0">
                <a:solidFill>
                  <a:srgbClr val="C00000"/>
                </a:solidFill>
                <a:cs typeface="Calibri" panose="020F0502020204030204" pitchFamily="34" charset="0"/>
              </a:rPr>
              <a:t>Matched ::= 'if' test 'then' Matched 'else' Matched </a:t>
            </a:r>
            <a:r>
              <a:rPr lang="en-US" altLang="en-US" sz="22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| </a:t>
            </a:r>
            <a:r>
              <a:rPr lang="en-US" altLang="en-US" sz="2200" b="1" dirty="0">
                <a:solidFill>
                  <a:srgbClr val="C00000"/>
                </a:solidFill>
                <a:cs typeface="Calibri" panose="020F0502020204030204" pitchFamily="34" charset="0"/>
              </a:rPr>
              <a:t>'whatever'</a:t>
            </a:r>
          </a:p>
          <a:p>
            <a:pPr marL="839787" lvl="2" indent="0">
              <a:spcBef>
                <a:spcPct val="50000"/>
              </a:spcBef>
              <a:buNone/>
            </a:pPr>
            <a:r>
              <a:rPr lang="en-US" altLang="en-US" sz="2200" b="1" dirty="0">
                <a:solidFill>
                  <a:srgbClr val="C00000"/>
                </a:solidFill>
                <a:cs typeface="Calibri" panose="020F0502020204030204" pitchFamily="34" charset="0"/>
              </a:rPr>
              <a:t>Unmatched ::= 'if' test 'then' </a:t>
            </a:r>
            <a:r>
              <a:rPr lang="en-US" altLang="en-US" sz="22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Statement </a:t>
            </a:r>
            <a:r>
              <a:rPr lang="en-US" altLang="en-US" sz="2200" b="1" dirty="0">
                <a:solidFill>
                  <a:srgbClr val="C00000"/>
                </a:solidFill>
                <a:cs typeface="Calibri" panose="020F0502020204030204" pitchFamily="34" charset="0"/>
              </a:rPr>
              <a:t>| 'if' test 'then' Matched ‘else’ </a:t>
            </a:r>
            <a:r>
              <a:rPr lang="en-US" altLang="en-US" sz="2200" b="1" dirty="0">
                <a:solidFill>
                  <a:srgbClr val="C00000"/>
                </a:solidFill>
                <a:cs typeface="Calibri" panose="020F0502020204030204" pitchFamily="34" charset="0"/>
              </a:rPr>
              <a:t>Unmatched</a:t>
            </a:r>
            <a:endParaRPr lang="en-US" altLang="en-US" sz="22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509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Extended </a:t>
            </a:r>
            <a:r>
              <a:rPr lang="en-US" altLang="en-US" dirty="0" err="1">
                <a:ea typeface="ＭＳ Ｐゴシック" pitchFamily="-112" charset="-128"/>
              </a:rPr>
              <a:t>BNF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en-US" altLang="en-US" dirty="0" smtClean="0"/>
              <a:t>Doesn’t </a:t>
            </a:r>
            <a:r>
              <a:rPr lang="en-US" altLang="en-US" dirty="0"/>
              <a:t>extend the expressive power of the formalism, but does make it easier to use, i.e., more readable and more writable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Optional parts are placed in brackets ([])</a:t>
            </a:r>
          </a:p>
          <a:p>
            <a:pPr marL="839787" lvl="2" indent="0">
              <a:lnSpc>
                <a:spcPct val="140000"/>
              </a:lnSpc>
              <a:buNone/>
            </a:pP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     &lt;</a:t>
            </a:r>
            <a:r>
              <a:rPr lang="en-US" altLang="en-US" sz="2800" b="1" dirty="0" err="1">
                <a:solidFill>
                  <a:srgbClr val="C00000"/>
                </a:solidFill>
                <a:cs typeface="Calibri" panose="020F0502020204030204" pitchFamily="34" charset="0"/>
              </a:rPr>
              <a:t>proc_call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&gt; -&gt; </a:t>
            </a:r>
            <a:r>
              <a:rPr lang="en-US" altLang="en-US" sz="2800" b="1" dirty="0" err="1">
                <a:solidFill>
                  <a:srgbClr val="C00000"/>
                </a:solidFill>
                <a:cs typeface="Calibri" panose="020F0502020204030204" pitchFamily="34" charset="0"/>
              </a:rPr>
              <a:t>ident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 [ ( &lt;</a:t>
            </a:r>
            <a:r>
              <a:rPr lang="en-US" altLang="en-US" sz="2800" b="1" dirty="0" err="1">
                <a:solidFill>
                  <a:srgbClr val="C00000"/>
                </a:solidFill>
                <a:cs typeface="Calibri" panose="020F0502020204030204" pitchFamily="34" charset="0"/>
              </a:rPr>
              <a:t>expr_list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&gt;)]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Put alternative parts of </a:t>
            </a:r>
            <a:r>
              <a:rPr lang="en-US" altLang="en-US" dirty="0" err="1"/>
              <a:t>RHSs</a:t>
            </a:r>
            <a:r>
              <a:rPr lang="en-US" altLang="en-US" dirty="0"/>
              <a:t> in parentheses and separate them with vertical </a:t>
            </a:r>
            <a:r>
              <a:rPr lang="en-US" altLang="en-US" dirty="0" smtClean="0"/>
              <a:t>bars. </a:t>
            </a:r>
            <a:endParaRPr lang="en-US" altLang="en-US" dirty="0"/>
          </a:p>
          <a:p>
            <a:pPr marL="839787" lvl="2" indent="0">
              <a:lnSpc>
                <a:spcPct val="130000"/>
              </a:lnSpc>
              <a:buNone/>
            </a:pP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    &lt;term&gt; -&gt; &lt;term&gt; (+ | -) </a:t>
            </a:r>
            <a:r>
              <a:rPr lang="en-US" altLang="en-US" sz="2800" b="1" dirty="0" err="1">
                <a:solidFill>
                  <a:srgbClr val="C00000"/>
                </a:solidFill>
                <a:cs typeface="Calibri" panose="020F0502020204030204" pitchFamily="34" charset="0"/>
              </a:rPr>
              <a:t>const</a:t>
            </a:r>
            <a:endParaRPr lang="en-US" altLang="en-US" sz="28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Put repetitions (0 or more) in braces ({})</a:t>
            </a:r>
          </a:p>
          <a:p>
            <a:pPr marL="839787" lvl="2" indent="0">
              <a:lnSpc>
                <a:spcPct val="120000"/>
              </a:lnSpc>
              <a:buNone/>
            </a:pP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     &lt;</a:t>
            </a:r>
            <a:r>
              <a:rPr lang="en-US" altLang="en-US" sz="2800" b="1" dirty="0" err="1">
                <a:solidFill>
                  <a:srgbClr val="C00000"/>
                </a:solidFill>
                <a:cs typeface="Calibri" panose="020F0502020204030204" pitchFamily="34" charset="0"/>
              </a:rPr>
              <a:t>ident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&gt; -&gt; letter {letter | digit</a:t>
            </a:r>
            <a:r>
              <a:rPr lang="en-US" altLang="en-US" sz="28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}</a:t>
            </a:r>
            <a:endParaRPr lang="en-US" altLang="en-US" dirty="0"/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60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ea typeface="ＭＳ Ｐゴシック" pitchFamily="-112" charset="-128"/>
              </a:rPr>
              <a:t>EBNF</a:t>
            </a:r>
            <a:r>
              <a:rPr lang="en-US" altLang="en-US" dirty="0" smtClean="0">
                <a:ea typeface="ＭＳ Ｐゴシック" pitchFamily="-112" charset="-128"/>
              </a:rPr>
              <a:t> vs </a:t>
            </a:r>
            <a:r>
              <a:rPr lang="en-US" altLang="en-US" dirty="0" err="1" smtClean="0">
                <a:ea typeface="ＭＳ Ｐゴシック" pitchFamily="-112" charset="-128"/>
              </a:rPr>
              <a:t>BNF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en-US" sz="5100" dirty="0" err="1" smtClean="0"/>
              <a:t>BNF</a:t>
            </a:r>
            <a:r>
              <a:rPr lang="en-US" altLang="en-US" sz="5100" dirty="0"/>
              <a:t>: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&lt;expr&gt; -&gt; &lt;expr&gt; + &lt;term&gt;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         | &lt;expr&gt; - &lt;term&gt;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         | &lt;term&gt;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&lt;term&gt; -&gt; &lt;term&gt; * &lt;factor&gt;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         | &lt;term&gt; / &lt;factor&gt;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         | &lt;factor&gt;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en-US" altLang="en-US" sz="5100" dirty="0" err="1"/>
              <a:t>EBNF</a:t>
            </a:r>
            <a:r>
              <a:rPr lang="en-US" altLang="en-US" sz="5100" dirty="0"/>
              <a:t>: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&lt;expr&gt; -&gt; &lt;term&gt; {(+ | -) &lt;term&gt;}</a:t>
            </a:r>
          </a:p>
          <a:p>
            <a:pPr marL="839787" lvl="2" indent="0">
              <a:lnSpc>
                <a:spcPct val="120000"/>
              </a:lnSpc>
              <a:spcBef>
                <a:spcPct val="50000"/>
              </a:spcBef>
              <a:buNone/>
            </a:pPr>
            <a:r>
              <a:rPr lang="en-US" altLang="en-US" sz="4400" b="1" dirty="0">
                <a:solidFill>
                  <a:srgbClr val="C00000"/>
                </a:solidFill>
                <a:cs typeface="Calibri" panose="020F0502020204030204" pitchFamily="34" charset="0"/>
              </a:rPr>
              <a:t>&lt;term&gt; -&gt; &lt;factor&gt; {(* | /) &lt;factor&gt;}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884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320456" y="1066800"/>
            <a:ext cx="10336556" cy="5257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7663" indent="-347663">
              <a:lnSpc>
                <a:spcPct val="90000"/>
              </a:lnSpc>
              <a:spcBef>
                <a:spcPts val="1400"/>
              </a:spcBef>
              <a:buSzPct val="70000"/>
              <a:buFont typeface="Wingdings" panose="05000000000000000000" pitchFamily="2" charset="2"/>
              <a:buChar char="Ä"/>
            </a:pPr>
            <a:r>
              <a:rPr lang="en-US" alt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We usually break down the problem of defining a programming language into two parts: defining the program language’s syntax and the program language’s semantics.</a:t>
            </a:r>
          </a:p>
          <a:p>
            <a:pPr marL="741363" lvl="1" indent="-303213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ü"/>
            </a:pP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There is not always a clear boundary between the two.</a:t>
            </a:r>
          </a:p>
          <a:p>
            <a:pPr marL="347663" indent="-347663">
              <a:lnSpc>
                <a:spcPct val="90000"/>
              </a:lnSpc>
              <a:spcBef>
                <a:spcPts val="1400"/>
              </a:spcBef>
              <a:buSzPct val="70000"/>
              <a:buFont typeface="Wingdings" panose="05000000000000000000" pitchFamily="2" charset="2"/>
              <a:buChar char="Ä"/>
            </a:pPr>
            <a:r>
              <a:rPr lang="en-US" alt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Syntax</a:t>
            </a:r>
          </a:p>
          <a:p>
            <a:pPr marL="741363" lvl="1" indent="-303213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ü"/>
            </a:pP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The form or structure of the expressions, statements, and program units.</a:t>
            </a:r>
          </a:p>
          <a:p>
            <a:pPr marL="347663" indent="-347663">
              <a:lnSpc>
                <a:spcPct val="90000"/>
              </a:lnSpc>
              <a:spcBef>
                <a:spcPts val="1400"/>
              </a:spcBef>
              <a:buSzPct val="70000"/>
              <a:buFont typeface="Wingdings" panose="05000000000000000000" pitchFamily="2" charset="2"/>
              <a:buChar char="Ä"/>
            </a:pPr>
            <a:r>
              <a:rPr lang="en-US" altLang="en-US" sz="3200" dirty="0">
                <a:solidFill>
                  <a:schemeClr val="tx2"/>
                </a:solidFill>
                <a:latin typeface="Calibri" panose="020F0502020204030204" pitchFamily="34" charset="0"/>
              </a:rPr>
              <a:t>Semantics </a:t>
            </a:r>
          </a:p>
          <a:p>
            <a:pPr marL="741363" lvl="1" indent="-303213">
              <a:lnSpc>
                <a:spcPct val="90000"/>
              </a:lnSpc>
              <a:spcBef>
                <a:spcPts val="600"/>
              </a:spcBef>
              <a:buSzPct val="80000"/>
              <a:buFont typeface="Wingdings" panose="05000000000000000000" pitchFamily="2" charset="2"/>
              <a:buChar char="ü"/>
            </a:pP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The meaning of the expressions, statements, and program units.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15735" y="317501"/>
            <a:ext cx="9954207" cy="7159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en-US" altLang="en-US" sz="4400" dirty="0" smtClean="0">
                <a:ea typeface="ＭＳ Ｐゴシック" pitchFamily="-112" charset="-128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1065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Syntax </a:t>
            </a:r>
            <a:r>
              <a:rPr lang="en-US" altLang="en-US" dirty="0">
                <a:ea typeface="ＭＳ Ｐゴシック" pitchFamily="-112" charset="-128"/>
              </a:rPr>
              <a:t>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dirty="0"/>
              <a:t>Provides an intuitive, graphical notation.</a:t>
            </a:r>
          </a:p>
          <a:p>
            <a:pPr lvl="1"/>
            <a:r>
              <a:rPr lang="en-US" altLang="en-US" dirty="0" smtClean="0"/>
              <a:t>Put </a:t>
            </a:r>
            <a:r>
              <a:rPr lang="en-US" altLang="en-US" dirty="0"/>
              <a:t>the terminals in circles or ellipses </a:t>
            </a:r>
            <a:r>
              <a:rPr lang="en-US" altLang="en-US" dirty="0" smtClean="0"/>
              <a:t>and put the </a:t>
            </a:r>
            <a:r>
              <a:rPr lang="en-US" altLang="en-US" dirty="0" err="1" smtClean="0"/>
              <a:t>nonterminals</a:t>
            </a:r>
            <a:r>
              <a:rPr lang="en-US" altLang="en-US" dirty="0" smtClean="0"/>
              <a:t> </a:t>
            </a:r>
            <a:r>
              <a:rPr lang="en-US" altLang="en-US" dirty="0"/>
              <a:t>in rectangles; connect with </a:t>
            </a:r>
            <a:r>
              <a:rPr lang="en-US" altLang="en-US" dirty="0" smtClean="0"/>
              <a:t>lines with </a:t>
            </a:r>
            <a:r>
              <a:rPr lang="en-US" altLang="en-US" dirty="0"/>
              <a:t>arrowheads</a:t>
            </a:r>
          </a:p>
          <a:p>
            <a:pPr lvl="1"/>
            <a:r>
              <a:rPr lang="en-US" altLang="en-US" dirty="0"/>
              <a:t>Example: Pascal </a:t>
            </a:r>
            <a:r>
              <a:rPr lang="en-US" altLang="en-US" dirty="0"/>
              <a:t>type declarations</a:t>
            </a:r>
          </a:p>
          <a:p>
            <a:pPr marL="839787" lvl="2" indent="0">
              <a:lnSpc>
                <a:spcPct val="100000"/>
              </a:lnSpc>
              <a:spcBef>
                <a:spcPct val="50000"/>
              </a:spcBef>
              <a:buNone/>
            </a:pPr>
            <a:endParaRPr lang="en-US" altLang="en-US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endParaRPr lang="en-US" alt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181224" y="3744948"/>
            <a:ext cx="8874125" cy="2514600"/>
            <a:chOff x="1492822" y="3886200"/>
            <a:chExt cx="8874125" cy="25146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92822" y="4881227"/>
              <a:ext cx="94931" cy="299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47625" tIns="19050" rIns="47625" bIns="19050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pPr>
                <a:lnSpc>
                  <a:spcPct val="100000"/>
                </a:lnSpc>
              </a:pPr>
              <a:endParaRPr lang="en-US" altLang="en-US" sz="1400">
                <a:latin typeface="Courier" pitchFamily="-112" charset="0"/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3328782" y="4665562"/>
              <a:ext cx="467059" cy="35013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8310747" y="4665562"/>
              <a:ext cx="467059" cy="350139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515987" y="6019800"/>
              <a:ext cx="710082" cy="25879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pPr algn="ctr"/>
              <a:endParaRPr lang="en-US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833244" y="4159794"/>
              <a:ext cx="0" cy="67322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8796793" y="4840631"/>
              <a:ext cx="4670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4179362" y="5592881"/>
              <a:ext cx="14391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7450674" y="4869752"/>
              <a:ext cx="0" cy="7231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982665" y="4159793"/>
              <a:ext cx="0" cy="198277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8908811" y="6150177"/>
              <a:ext cx="8410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618131" y="4159793"/>
              <a:ext cx="328080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7572186" y="4159793"/>
              <a:ext cx="279476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833244" y="4840631"/>
              <a:ext cx="48604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3805335" y="4840631"/>
              <a:ext cx="10936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6843118" y="4840631"/>
              <a:ext cx="1458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V="1">
              <a:off x="9273345" y="4159793"/>
              <a:ext cx="0" cy="68083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V="1">
              <a:off x="9759390" y="4159792"/>
              <a:ext cx="0" cy="20101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6235561" y="5592881"/>
              <a:ext cx="121511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4169869" y="4840631"/>
              <a:ext cx="0" cy="7522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1982665" y="6150177"/>
              <a:ext cx="60755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4048357" y="6150177"/>
              <a:ext cx="1458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6235561" y="6150177"/>
              <a:ext cx="10936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898937" y="3886200"/>
              <a:ext cx="2673249" cy="4567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898937" y="4657950"/>
              <a:ext cx="1944181" cy="3653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578876" y="5867400"/>
              <a:ext cx="1458136" cy="456703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7329164" y="5967496"/>
              <a:ext cx="1579647" cy="36536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5628005" y="5410200"/>
              <a:ext cx="607557" cy="274022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endParaRPr lang="en-US" altLang="en-US" sz="1800"/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4898937" y="3886200"/>
              <a:ext cx="2673249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1pPr>
              <a:lvl2pPr marL="37931725" indent="-37474525"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pPr algn="ctr"/>
              <a:r>
                <a:rPr lang="en-US" altLang="en-US" dirty="0" err="1">
                  <a:solidFill>
                    <a:srgbClr val="C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type_identifier</a:t>
              </a:r>
              <a:endParaRPr lang="en-US" altLang="en-US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33" name="Text Box 33"/>
            <p:cNvSpPr txBox="1">
              <a:spLocks noChangeArrowheads="1"/>
            </p:cNvSpPr>
            <p:nvPr/>
          </p:nvSpPr>
          <p:spPr bwMode="auto">
            <a:xfrm>
              <a:off x="3328782" y="4589445"/>
              <a:ext cx="47655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400" b="1">
                  <a:solidFill>
                    <a:srgbClr val="C00000"/>
                  </a:solidFill>
                  <a:latin typeface="Calibri" panose="020F0502020204030204" pitchFamily="34" charset="0"/>
                  <a:ea typeface="ＭＳ Ｐゴシック" pitchFamily="-112" charset="-128"/>
                  <a:cs typeface="Calibri" panose="020F0502020204030204" pitchFamily="34" charset="0"/>
                </a:defRPr>
              </a:lvl1pPr>
              <a:lvl2pPr marL="37931725" indent="-37474525">
                <a:defRPr sz="2400" b="1"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dirty="0"/>
                <a:t>(</a:t>
              </a:r>
            </a:p>
          </p:txBody>
        </p:sp>
        <p:sp>
          <p:nvSpPr>
            <p:cNvPr id="34" name="Text Box 34"/>
            <p:cNvSpPr txBox="1">
              <a:spLocks noChangeArrowheads="1"/>
            </p:cNvSpPr>
            <p:nvPr/>
          </p:nvSpPr>
          <p:spPr bwMode="auto">
            <a:xfrm>
              <a:off x="4898937" y="4638920"/>
              <a:ext cx="194418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400" b="1">
                  <a:solidFill>
                    <a:srgbClr val="C00000"/>
                  </a:solidFill>
                  <a:latin typeface="Calibri" panose="020F0502020204030204" pitchFamily="34" charset="0"/>
                  <a:ea typeface="ＭＳ Ｐゴシック" pitchFamily="-112" charset="-128"/>
                  <a:cs typeface="Calibri" panose="020F0502020204030204" pitchFamily="34" charset="0"/>
                </a:defRPr>
              </a:lvl1pPr>
              <a:lvl2pPr marL="37931725" indent="-37474525">
                <a:defRPr sz="2400" b="1"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dirty="0"/>
                <a:t>identifier</a:t>
              </a:r>
            </a:p>
          </p:txBody>
        </p:sp>
        <p:sp>
          <p:nvSpPr>
            <p:cNvPr id="35" name="Text Box 35"/>
            <p:cNvSpPr txBox="1">
              <a:spLocks noChangeArrowheads="1"/>
            </p:cNvSpPr>
            <p:nvPr/>
          </p:nvSpPr>
          <p:spPr bwMode="auto">
            <a:xfrm>
              <a:off x="8363034" y="4589445"/>
              <a:ext cx="41477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400" b="1">
                  <a:solidFill>
                    <a:srgbClr val="C00000"/>
                  </a:solidFill>
                  <a:latin typeface="Calibri" panose="020F0502020204030204" pitchFamily="34" charset="0"/>
                  <a:ea typeface="ＭＳ Ｐゴシック" pitchFamily="-112" charset="-128"/>
                  <a:cs typeface="Calibri" panose="020F0502020204030204" pitchFamily="34" charset="0"/>
                </a:defRPr>
              </a:lvl1pPr>
              <a:lvl2pPr marL="37931725" indent="-37474525">
                <a:defRPr sz="2400" b="1"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dirty="0"/>
                <a:t>)</a:t>
              </a:r>
            </a:p>
          </p:txBody>
        </p:sp>
        <p:sp>
          <p:nvSpPr>
            <p:cNvPr id="36" name="Text Box 36"/>
            <p:cNvSpPr txBox="1">
              <a:spLocks noChangeArrowheads="1"/>
            </p:cNvSpPr>
            <p:nvPr/>
          </p:nvSpPr>
          <p:spPr bwMode="auto">
            <a:xfrm>
              <a:off x="5628005" y="5253335"/>
              <a:ext cx="5980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400" b="1">
                  <a:solidFill>
                    <a:srgbClr val="C00000"/>
                  </a:solidFill>
                  <a:latin typeface="Calibri" panose="020F0502020204030204" pitchFamily="34" charset="0"/>
                  <a:ea typeface="ＭＳ Ｐゴシック" pitchFamily="-112" charset="-128"/>
                  <a:cs typeface="Calibri" panose="020F0502020204030204" pitchFamily="34" charset="0"/>
                </a:defRPr>
              </a:lvl1pPr>
              <a:lvl2pPr marL="37931725" indent="-37474525">
                <a:defRPr sz="2400" b="1"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dirty="0"/>
                <a:t>,</a:t>
              </a:r>
            </a:p>
          </p:txBody>
        </p:sp>
        <p:sp>
          <p:nvSpPr>
            <p:cNvPr id="37" name="Text Box 37"/>
            <p:cNvSpPr txBox="1">
              <a:spLocks noChangeArrowheads="1"/>
            </p:cNvSpPr>
            <p:nvPr/>
          </p:nvSpPr>
          <p:spPr bwMode="auto">
            <a:xfrm>
              <a:off x="2595590" y="5868544"/>
              <a:ext cx="1452767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400" b="1">
                  <a:solidFill>
                    <a:srgbClr val="C00000"/>
                  </a:solidFill>
                  <a:latin typeface="Calibri" panose="020F0502020204030204" pitchFamily="34" charset="0"/>
                  <a:ea typeface="ＭＳ Ｐゴシック" pitchFamily="-112" charset="-128"/>
                  <a:cs typeface="Calibri" panose="020F0502020204030204" pitchFamily="34" charset="0"/>
                </a:defRPr>
              </a:lvl1pPr>
              <a:lvl2pPr marL="37931725" indent="-37474525">
                <a:defRPr sz="2400" b="1"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dirty="0"/>
                <a:t>constant</a:t>
              </a:r>
            </a:p>
          </p:txBody>
        </p:sp>
        <p:sp>
          <p:nvSpPr>
            <p:cNvPr id="38" name="Text Box 38"/>
            <p:cNvSpPr txBox="1">
              <a:spLocks noChangeArrowheads="1"/>
            </p:cNvSpPr>
            <p:nvPr/>
          </p:nvSpPr>
          <p:spPr bwMode="auto">
            <a:xfrm>
              <a:off x="7318488" y="5939135"/>
              <a:ext cx="1590323" cy="46166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400" b="1">
                  <a:solidFill>
                    <a:srgbClr val="C00000"/>
                  </a:solidFill>
                  <a:latin typeface="Calibri" panose="020F0502020204030204" pitchFamily="34" charset="0"/>
                  <a:ea typeface="ＭＳ Ｐゴシック" pitchFamily="-112" charset="-128"/>
                  <a:cs typeface="Calibri" panose="020F0502020204030204" pitchFamily="34" charset="0"/>
                </a:defRPr>
              </a:lvl1pPr>
              <a:lvl2pPr marL="37931725" indent="-37474525">
                <a:defRPr sz="2400" b="1"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dirty="0"/>
                <a:t>constant</a:t>
              </a:r>
            </a:p>
          </p:txBody>
        </p:sp>
        <p:sp>
          <p:nvSpPr>
            <p:cNvPr id="39" name="Text Box 36"/>
            <p:cNvSpPr txBox="1">
              <a:spLocks noChangeArrowheads="1"/>
            </p:cNvSpPr>
            <p:nvPr/>
          </p:nvSpPr>
          <p:spPr bwMode="auto">
            <a:xfrm>
              <a:off x="5571996" y="5868543"/>
              <a:ext cx="5980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400" b="1">
                  <a:solidFill>
                    <a:srgbClr val="C00000"/>
                  </a:solidFill>
                  <a:latin typeface="Calibri" panose="020F0502020204030204" pitchFamily="34" charset="0"/>
                  <a:ea typeface="ＭＳ Ｐゴシック" pitchFamily="-112" charset="-128"/>
                  <a:cs typeface="Calibri" panose="020F0502020204030204" pitchFamily="34" charset="0"/>
                </a:defRPr>
              </a:lvl1pPr>
              <a:lvl2pPr marL="37931725" indent="-37474525">
                <a:defRPr sz="2400" b="1">
                  <a:latin typeface="Times New Roman" pitchFamily="-112" charset="0"/>
                  <a:ea typeface="ＭＳ Ｐゴシック" pitchFamily="-112" charset="-128"/>
                </a:defRPr>
              </a:lvl2pPr>
              <a:lvl3pPr>
                <a:defRPr sz="2400" b="1">
                  <a:latin typeface="Times New Roman" pitchFamily="-112" charset="0"/>
                  <a:ea typeface="ＭＳ Ｐゴシック" pitchFamily="-112" charset="-128"/>
                </a:defRPr>
              </a:lvl3pPr>
              <a:lvl4pPr>
                <a:defRPr sz="2400" b="1">
                  <a:latin typeface="Times New Roman" pitchFamily="-112" charset="0"/>
                  <a:ea typeface="ＭＳ Ｐゴシック" pitchFamily="-112" charset="-128"/>
                </a:defRPr>
              </a:lvl4pPr>
              <a:lvl5pPr>
                <a:defRPr sz="2400" b="1">
                  <a:latin typeface="Times New Roman" pitchFamily="-112" charset="0"/>
                  <a:ea typeface="ＭＳ Ｐゴシック" pitchFamily="-112" charset="-128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2400" b="1">
                  <a:latin typeface="Times New Roman" pitchFamily="-112" charset="0"/>
                  <a:ea typeface="ＭＳ Ｐゴシック" pitchFamily="-112" charset="-128"/>
                </a:defRPr>
              </a:lvl9pPr>
            </a:lstStyle>
            <a:p>
              <a:r>
                <a:rPr lang="en-US" altLang="en-US" dirty="0" smtClean="0"/>
                <a:t>..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486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AU" altLang="en-US" dirty="0" smtClean="0"/>
              <a:t>A </a:t>
            </a:r>
            <a:r>
              <a:rPr lang="en-AU" altLang="en-US" dirty="0"/>
              <a:t>grammar describes the strings of tokens that are syntactically legal in a </a:t>
            </a:r>
            <a:r>
              <a:rPr lang="en-AU" altLang="en-US" dirty="0" smtClean="0"/>
              <a:t>programming language.</a:t>
            </a:r>
            <a:endParaRPr lang="en-AU" altLang="en-US" dirty="0"/>
          </a:p>
          <a:p>
            <a:pPr lvl="1">
              <a:lnSpc>
                <a:spcPct val="100000"/>
              </a:lnSpc>
            </a:pPr>
            <a:r>
              <a:rPr lang="en-AU" altLang="en-US" dirty="0"/>
              <a:t>A </a:t>
            </a:r>
            <a:r>
              <a:rPr lang="en-AU" altLang="en-US" i="1" dirty="0"/>
              <a:t>recogniser</a:t>
            </a:r>
            <a:r>
              <a:rPr lang="en-AU" altLang="en-US" dirty="0"/>
              <a:t> simply accepts or rejects strings. </a:t>
            </a:r>
          </a:p>
          <a:p>
            <a:pPr lvl="1">
              <a:lnSpc>
                <a:spcPct val="100000"/>
              </a:lnSpc>
            </a:pPr>
            <a:r>
              <a:rPr lang="en-AU" altLang="en-US" dirty="0"/>
              <a:t>A </a:t>
            </a:r>
            <a:r>
              <a:rPr lang="en-AU" altLang="en-US" i="1" dirty="0"/>
              <a:t>generator</a:t>
            </a:r>
            <a:r>
              <a:rPr lang="en-AU" altLang="en-US" dirty="0"/>
              <a:t> produces sentences in the language described by the </a:t>
            </a:r>
            <a:r>
              <a:rPr lang="en-AU" altLang="en-US" dirty="0" smtClean="0"/>
              <a:t>grammar.</a:t>
            </a:r>
            <a:endParaRPr lang="en-AU" altLang="en-US" dirty="0"/>
          </a:p>
          <a:p>
            <a:pPr lvl="1">
              <a:lnSpc>
                <a:spcPct val="100000"/>
              </a:lnSpc>
            </a:pPr>
            <a:r>
              <a:rPr lang="en-AU" altLang="en-US" dirty="0"/>
              <a:t>A </a:t>
            </a:r>
            <a:r>
              <a:rPr lang="en-AU" altLang="en-US" i="1" dirty="0"/>
              <a:t>parser</a:t>
            </a:r>
            <a:r>
              <a:rPr lang="en-AU" altLang="en-US" dirty="0"/>
              <a:t> construct a derivation or parse tree for a sentence (if possible)</a:t>
            </a:r>
          </a:p>
          <a:p>
            <a:pPr lvl="2">
              <a:lnSpc>
                <a:spcPct val="100000"/>
              </a:lnSpc>
            </a:pPr>
            <a:r>
              <a:rPr lang="en-AU" altLang="en-US" dirty="0" smtClean="0"/>
              <a:t>bottom-up </a:t>
            </a:r>
            <a:r>
              <a:rPr lang="en-AU" altLang="en-US" dirty="0"/>
              <a:t>or data driven</a:t>
            </a:r>
          </a:p>
          <a:p>
            <a:pPr lvl="2">
              <a:lnSpc>
                <a:spcPct val="100000"/>
              </a:lnSpc>
            </a:pPr>
            <a:r>
              <a:rPr lang="en-AU" altLang="en-US" dirty="0"/>
              <a:t>top-down or hypothesis driven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 </a:t>
            </a:r>
            <a:r>
              <a:rPr lang="en-US" altLang="en-US" i="1" dirty="0"/>
              <a:t>recursive</a:t>
            </a:r>
            <a:r>
              <a:rPr lang="en-US" altLang="en-US" dirty="0"/>
              <a:t> descent parser is a way to implement a top-down parser that is particularly simple.</a:t>
            </a:r>
          </a:p>
          <a:p>
            <a:pPr lvl="1"/>
            <a:endParaRPr lang="en-US" altLang="en-US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5438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Parsing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63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altLang="en-US" sz="3600" dirty="0" smtClean="0"/>
              <a:t>Parsing </a:t>
            </a:r>
            <a:r>
              <a:rPr lang="en-US" altLang="en-US" sz="3600" dirty="0"/>
              <a:t>an arbitrary </a:t>
            </a:r>
            <a:r>
              <a:rPr lang="en-US" altLang="en-US" sz="3600" i="1" dirty="0"/>
              <a:t>context free grammar </a:t>
            </a:r>
            <a:r>
              <a:rPr lang="en-US" altLang="en-US" sz="3600" dirty="0"/>
              <a:t>is </a:t>
            </a:r>
            <a:r>
              <a:rPr lang="en-US" altLang="en-US" sz="3600" b="1" dirty="0"/>
              <a:t>O(n</a:t>
            </a:r>
            <a:r>
              <a:rPr lang="en-US" altLang="en-US" sz="3600" b="1" baseline="30000" dirty="0"/>
              <a:t>3</a:t>
            </a:r>
            <a:r>
              <a:rPr lang="en-US" altLang="en-US" sz="3600" b="1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altLang="en-US" sz="3100" dirty="0"/>
              <a:t>It </a:t>
            </a:r>
            <a:r>
              <a:rPr lang="en-US" altLang="en-US" sz="3100" dirty="0"/>
              <a:t>can take time proportional the cube of the number of symbols in the input. 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altLang="en-US" sz="3100" dirty="0"/>
              <a:t>This </a:t>
            </a:r>
            <a:r>
              <a:rPr lang="en-US" altLang="en-US" sz="3100" dirty="0"/>
              <a:t>is bad!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altLang="en-US" sz="3600" dirty="0"/>
              <a:t>If we </a:t>
            </a:r>
            <a:r>
              <a:rPr lang="en-US" altLang="en-US" sz="3600" i="1" dirty="0"/>
              <a:t>constrain</a:t>
            </a:r>
            <a:r>
              <a:rPr lang="en-US" altLang="en-US" sz="3600" dirty="0"/>
              <a:t> the grammar somewhat, we can always parse in </a:t>
            </a:r>
            <a:r>
              <a:rPr lang="en-US" altLang="en-US" sz="3600" b="1" dirty="0"/>
              <a:t>linear time</a:t>
            </a:r>
            <a:r>
              <a:rPr lang="en-US" altLang="en-US" sz="3600" dirty="0"/>
              <a:t>.  </a:t>
            </a:r>
            <a:endParaRPr lang="en-US" altLang="en-US" sz="3600" dirty="0"/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altLang="en-US" sz="3100" dirty="0"/>
              <a:t>This </a:t>
            </a:r>
            <a:r>
              <a:rPr lang="en-US" altLang="en-US" sz="3100" dirty="0"/>
              <a:t>is good</a:t>
            </a:r>
            <a:r>
              <a:rPr lang="en-US" altLang="en-US" sz="3100" dirty="0" smtClean="0"/>
              <a:t>!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altLang="en-US" sz="3600" dirty="0"/>
              <a:t>Linear-time parsing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altLang="en-US" sz="3100" dirty="0"/>
              <a:t>LL parsers </a:t>
            </a:r>
            <a:endParaRPr lang="en-US" altLang="en-US" sz="3100" dirty="0" smtClean="0"/>
          </a:p>
          <a:p>
            <a:pPr lvl="2">
              <a:lnSpc>
                <a:spcPct val="100000"/>
              </a:lnSpc>
              <a:spcBef>
                <a:spcPts val="400"/>
              </a:spcBef>
            </a:pPr>
            <a:r>
              <a:rPr lang="en-US" altLang="en-US" sz="2500" dirty="0"/>
              <a:t>Recognize </a:t>
            </a:r>
            <a:r>
              <a:rPr lang="en-US" altLang="en-US" sz="2500" dirty="0"/>
              <a:t>LL </a:t>
            </a:r>
            <a:r>
              <a:rPr lang="en-US" altLang="en-US" sz="2500" dirty="0"/>
              <a:t>grammar</a:t>
            </a:r>
            <a:r>
              <a:rPr lang="en-US" altLang="en-US" sz="2500" dirty="0"/>
              <a:t>(LL(n) - Left to right, Leftmost derivation, look ahead at most n symbols)</a:t>
            </a:r>
          </a:p>
          <a:p>
            <a:pPr lvl="2">
              <a:lnSpc>
                <a:spcPct val="100000"/>
              </a:lnSpc>
              <a:spcBef>
                <a:spcPts val="400"/>
              </a:spcBef>
            </a:pPr>
            <a:r>
              <a:rPr lang="en-US" altLang="en-US" dirty="0" smtClean="0"/>
              <a:t>Use </a:t>
            </a:r>
            <a:r>
              <a:rPr lang="en-US" altLang="en-US" dirty="0"/>
              <a:t>a top-down strategy</a:t>
            </a:r>
          </a:p>
          <a:p>
            <a:pPr lvl="1">
              <a:lnSpc>
                <a:spcPct val="100000"/>
              </a:lnSpc>
              <a:spcBef>
                <a:spcPts val="400"/>
              </a:spcBef>
            </a:pPr>
            <a:r>
              <a:rPr lang="en-US" altLang="en-US" dirty="0" err="1"/>
              <a:t>LR</a:t>
            </a:r>
            <a:r>
              <a:rPr lang="en-US" altLang="en-US" dirty="0"/>
              <a:t> </a:t>
            </a:r>
            <a:r>
              <a:rPr lang="en-US" altLang="en-US" dirty="0" smtClean="0"/>
              <a:t>parsers </a:t>
            </a:r>
          </a:p>
          <a:p>
            <a:pPr lvl="2">
              <a:lnSpc>
                <a:spcPct val="100000"/>
              </a:lnSpc>
              <a:spcBef>
                <a:spcPts val="400"/>
              </a:spcBef>
            </a:pPr>
            <a:r>
              <a:rPr lang="en-US" altLang="en-US" sz="2500" dirty="0"/>
              <a:t>Recognize </a:t>
            </a:r>
            <a:r>
              <a:rPr lang="en-US" altLang="en-US" sz="2500" dirty="0" err="1"/>
              <a:t>LR</a:t>
            </a:r>
            <a:r>
              <a:rPr lang="en-US" altLang="en-US" sz="2500" dirty="0"/>
              <a:t> </a:t>
            </a:r>
            <a:r>
              <a:rPr lang="en-US" altLang="en-US" sz="2500" dirty="0"/>
              <a:t>grammar (</a:t>
            </a:r>
            <a:r>
              <a:rPr lang="en-US" altLang="en-US" sz="2500" dirty="0" err="1"/>
              <a:t>LR</a:t>
            </a:r>
            <a:r>
              <a:rPr lang="en-US" altLang="en-US" sz="2500" dirty="0"/>
              <a:t>(n) - Left to right, Right derivation, look ahead at most n symbols)</a:t>
            </a:r>
          </a:p>
          <a:p>
            <a:pPr lvl="2">
              <a:lnSpc>
                <a:spcPct val="100000"/>
              </a:lnSpc>
              <a:spcBef>
                <a:spcPts val="400"/>
              </a:spcBef>
            </a:pPr>
            <a:r>
              <a:rPr lang="en-US" altLang="en-US" dirty="0" smtClean="0"/>
              <a:t>Use </a:t>
            </a:r>
            <a:r>
              <a:rPr lang="en-US" altLang="en-US" dirty="0"/>
              <a:t>a bottom-up </a:t>
            </a:r>
            <a:r>
              <a:rPr lang="en-US" altLang="en-US" dirty="0" smtClean="0"/>
              <a:t>strategy</a:t>
            </a:r>
            <a:endParaRPr lang="en-US" altLang="en-US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227013" indent="-227013">
              <a:lnSpc>
                <a:spcPct val="100000"/>
              </a:lnSpc>
              <a:spcBef>
                <a:spcPts val="3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26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Recursive </a:t>
            </a:r>
            <a:r>
              <a:rPr lang="en-US" altLang="en-US" dirty="0">
                <a:ea typeface="ＭＳ Ｐゴシック" pitchFamily="-112" charset="-128"/>
              </a:rPr>
              <a:t>Decent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Each </a:t>
            </a:r>
            <a:r>
              <a:rPr lang="en-US" altLang="en-US" dirty="0"/>
              <a:t>nonterminal in the grammar has </a:t>
            </a:r>
            <a:r>
              <a:rPr lang="en-US" altLang="en-US" dirty="0" smtClean="0"/>
              <a:t>a subprogram </a:t>
            </a:r>
            <a:r>
              <a:rPr lang="en-US" altLang="en-US" dirty="0"/>
              <a:t>associated with it; the subprogram parses all sentential forms that the nonterminal can </a:t>
            </a:r>
            <a:r>
              <a:rPr lang="en-US" altLang="en-US" dirty="0" smtClean="0"/>
              <a:t>generate.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The recursive descent parsing subprograms are built directly from the grammar </a:t>
            </a:r>
            <a:r>
              <a:rPr lang="en-US" altLang="en-US" dirty="0" smtClean="0"/>
              <a:t>rules. 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Recursive descent parsers, like other top-down parsers, cannot be built from left-recursive </a:t>
            </a:r>
            <a:r>
              <a:rPr lang="en-US" altLang="en-US" dirty="0" smtClean="0"/>
              <a:t>grammars.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3886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Recursive </a:t>
            </a:r>
            <a:r>
              <a:rPr lang="en-US" altLang="en-US" dirty="0">
                <a:ea typeface="ＭＳ Ｐゴシック" pitchFamily="-112" charset="-128"/>
              </a:rPr>
              <a:t>Decent </a:t>
            </a:r>
            <a:r>
              <a:rPr lang="en-US" altLang="en-US" dirty="0" smtClean="0">
                <a:ea typeface="ＭＳ Ｐゴシック" pitchFamily="-112" charset="-128"/>
              </a:rPr>
              <a:t>Parsing: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For </a:t>
            </a:r>
            <a:r>
              <a:rPr lang="en-US" altLang="en-US" dirty="0"/>
              <a:t>the grammar:</a:t>
            </a:r>
          </a:p>
          <a:p>
            <a:pPr marL="839787" lvl="2" indent="0">
              <a:lnSpc>
                <a:spcPct val="110000"/>
              </a:lnSpc>
              <a:buNone/>
            </a:pP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&lt;term&gt; -&gt; &lt;factor&gt; {(*|/)&lt;factor&gt;}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We could use the following recursive descent parsing </a:t>
            </a:r>
            <a:r>
              <a:rPr lang="en-US" altLang="en-US" dirty="0" smtClean="0"/>
              <a:t>subprogram</a:t>
            </a:r>
            <a:br>
              <a:rPr lang="en-US" altLang="en-US" dirty="0" smtClean="0"/>
            </a:br>
            <a:endParaRPr lang="en-US" altLang="en-US" dirty="0"/>
          </a:p>
          <a:p>
            <a:pPr marL="839787" lvl="2" indent="0">
              <a:buNone/>
            </a:pP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void 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term() </a:t>
            </a:r>
            <a:endParaRPr lang="en-US" altLang="en-US" sz="2600" b="1" dirty="0" smtClean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839787" lvl="2" indent="0">
              <a:buNone/>
            </a:pP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{ </a:t>
            </a:r>
            <a:endParaRPr lang="en-US" altLang="en-US" sz="26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839787" lvl="2" indent="0">
              <a:buNone/>
            </a:pP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   </a:t>
            </a: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factor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();     /* parse first factor*/</a:t>
            </a:r>
          </a:p>
          <a:p>
            <a:pPr marL="839787" lvl="2" indent="0">
              <a:buNone/>
            </a:pP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   </a:t>
            </a: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while 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(</a:t>
            </a:r>
            <a:r>
              <a:rPr lang="en-US" altLang="en-US" sz="2600" b="1" dirty="0" err="1">
                <a:solidFill>
                  <a:srgbClr val="C00000"/>
                </a:solidFill>
                <a:cs typeface="Calibri" panose="020F0502020204030204" pitchFamily="34" charset="0"/>
              </a:rPr>
              <a:t>next_token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== </a:t>
            </a:r>
            <a:r>
              <a:rPr lang="en-US" altLang="en-US" sz="2600" b="1" dirty="0" err="1">
                <a:solidFill>
                  <a:srgbClr val="C00000"/>
                </a:solidFill>
                <a:cs typeface="Calibri" panose="020F0502020204030204" pitchFamily="34" charset="0"/>
              </a:rPr>
              <a:t>ast_code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|| </a:t>
            </a:r>
            <a:r>
              <a:rPr lang="en-US" altLang="en-US" sz="2600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next_token</a:t>
            </a: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== </a:t>
            </a:r>
            <a:r>
              <a:rPr lang="en-US" altLang="en-US" sz="2600" b="1" dirty="0" err="1">
                <a:solidFill>
                  <a:srgbClr val="C00000"/>
                </a:solidFill>
                <a:cs typeface="Calibri" panose="020F0502020204030204" pitchFamily="34" charset="0"/>
              </a:rPr>
              <a:t>slash_code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) {</a:t>
            </a:r>
          </a:p>
          <a:p>
            <a:pPr marL="839787" lvl="2" indent="0">
              <a:buNone/>
            </a:pP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       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lexical();  /* get next token */</a:t>
            </a:r>
          </a:p>
          <a:p>
            <a:pPr marL="839787" lvl="2" indent="0">
              <a:buNone/>
            </a:pP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 </a:t>
            </a: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     </a:t>
            </a: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factor();   /* parse next factor */</a:t>
            </a:r>
          </a:p>
          <a:p>
            <a:pPr marL="839787" lvl="2" indent="0">
              <a:buNone/>
            </a:pP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   </a:t>
            </a:r>
            <a:r>
              <a:rPr lang="en-US" altLang="en-US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}</a:t>
            </a:r>
            <a:endParaRPr lang="en-US" altLang="en-US" sz="26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839787" lvl="2" indent="0">
              <a:buNone/>
            </a:pPr>
            <a:r>
              <a:rPr lang="en-US" altLang="en-US" sz="2600" b="1" dirty="0">
                <a:solidFill>
                  <a:srgbClr val="C00000"/>
                </a:solidFill>
                <a:cs typeface="Calibri" panose="020F0502020204030204" pitchFamily="34" charset="0"/>
              </a:rPr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3646044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-112" charset="-128"/>
              </a:rPr>
              <a:t>PL </a:t>
            </a:r>
            <a:r>
              <a:rPr lang="en-US" altLang="en-US" dirty="0" err="1" smtClean="0">
                <a:ea typeface="ＭＳ Ｐゴシック" pitchFamily="-112" charset="-128"/>
              </a:rPr>
              <a:t>Grammer</a:t>
            </a:r>
            <a:r>
              <a:rPr lang="en-US" altLang="en-US" dirty="0" smtClean="0">
                <a:ea typeface="ＭＳ Ｐゴシック" pitchFamily="-112" charset="-128"/>
              </a:rPr>
              <a:t>: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The </a:t>
            </a:r>
            <a:r>
              <a:rPr lang="en-US" altLang="en-US" dirty="0"/>
              <a:t>syntax of a programming language is usually defined using </a:t>
            </a:r>
            <a:r>
              <a:rPr lang="en-US" altLang="en-US" dirty="0" err="1"/>
              <a:t>BNF</a:t>
            </a:r>
            <a:r>
              <a:rPr lang="en-US" altLang="en-US" dirty="0"/>
              <a:t> or a context free </a:t>
            </a:r>
            <a:r>
              <a:rPr lang="en-US" altLang="en-US" dirty="0" smtClean="0"/>
              <a:t>grammar.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In addition to defining what programs are syntactically legal, a grammar also encodes meaningful or useful abstractions (e.g., block of statements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Typical syntactic notions like operator precedence, associativity, sequences, optional statements, etc. </a:t>
            </a:r>
            <a:r>
              <a:rPr lang="en-US" altLang="en-US" dirty="0"/>
              <a:t>can be encoded in </a:t>
            </a:r>
            <a:r>
              <a:rPr lang="en-US" altLang="en-US" dirty="0" smtClean="0"/>
              <a:t>grammars.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A parser is based on a grammar and takes an input string, does a derivation and produces a parse tree.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656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Semantics overview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9233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ea typeface="ＭＳ Ｐゴシック" pitchFamily="-112" charset="-128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Semantics vs Syntax</a:t>
            </a:r>
          </a:p>
          <a:p>
            <a:pPr lvl="1">
              <a:lnSpc>
                <a:spcPct val="100000"/>
              </a:lnSpc>
            </a:pPr>
            <a:r>
              <a:rPr lang="en-US" altLang="en-US" b="1" dirty="0" smtClean="0"/>
              <a:t>Syntax</a:t>
            </a:r>
            <a:r>
              <a:rPr lang="en-US" altLang="en-US" dirty="0" smtClean="0"/>
              <a:t> </a:t>
            </a:r>
            <a:r>
              <a:rPr lang="en-US" altLang="en-US" dirty="0"/>
              <a:t>is about “</a:t>
            </a:r>
            <a:r>
              <a:rPr lang="en-US" altLang="en-US" dirty="0" smtClean="0"/>
              <a:t>form”.</a:t>
            </a:r>
          </a:p>
          <a:p>
            <a:pPr lvl="1">
              <a:lnSpc>
                <a:spcPct val="100000"/>
              </a:lnSpc>
            </a:pPr>
            <a:r>
              <a:rPr lang="en-US" altLang="en-US" b="1" dirty="0" smtClean="0"/>
              <a:t>Semantics</a:t>
            </a:r>
            <a:r>
              <a:rPr lang="en-US" altLang="en-US" dirty="0" smtClean="0"/>
              <a:t> </a:t>
            </a:r>
            <a:r>
              <a:rPr lang="en-US" altLang="en-US" dirty="0"/>
              <a:t>about “meaning</a:t>
            </a:r>
            <a:r>
              <a:rPr lang="en-US" altLang="en-US" dirty="0" smtClean="0"/>
              <a:t>”.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Boundary between </a:t>
            </a:r>
            <a:r>
              <a:rPr lang="en-US" altLang="en-US" i="1" dirty="0"/>
              <a:t>syntax</a:t>
            </a:r>
            <a:r>
              <a:rPr lang="en-US" altLang="en-US" dirty="0"/>
              <a:t> </a:t>
            </a:r>
            <a:r>
              <a:rPr lang="en-US" altLang="en-US" dirty="0" smtClean="0"/>
              <a:t>and </a:t>
            </a:r>
            <a:r>
              <a:rPr lang="en-US" altLang="en-US" i="1" dirty="0"/>
              <a:t>semantics </a:t>
            </a:r>
            <a:r>
              <a:rPr lang="en-US" altLang="en-US" dirty="0"/>
              <a:t>is not always </a:t>
            </a:r>
            <a:r>
              <a:rPr lang="en-US" altLang="en-US" dirty="0" smtClean="0"/>
              <a:t>clear.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 smtClean="0"/>
              <a:t>Three </a:t>
            </a:r>
            <a:r>
              <a:rPr lang="en-US" altLang="en-US" dirty="0"/>
              <a:t>approaches to defining “deeper” semantics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Operational </a:t>
            </a:r>
            <a:r>
              <a:rPr lang="en-US" altLang="en-US" dirty="0"/>
              <a:t>semantics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Axiomatic </a:t>
            </a:r>
            <a:r>
              <a:rPr lang="en-US" altLang="en-US" dirty="0"/>
              <a:t>semantics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 smtClean="0"/>
              <a:t>Denotational</a:t>
            </a:r>
            <a:r>
              <a:rPr lang="en-US" altLang="en-US" dirty="0" smtClean="0"/>
              <a:t> semantics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Capturing what a program in some programming language means is very </a:t>
            </a:r>
            <a:r>
              <a:rPr lang="en-US" altLang="en-US" dirty="0" smtClean="0"/>
              <a:t>difficult</a:t>
            </a:r>
            <a:endParaRPr lang="en-US" altLang="en-US" dirty="0"/>
          </a:p>
          <a:p>
            <a:pPr lvl="1"/>
            <a:r>
              <a:rPr lang="en-US" altLang="en-US" dirty="0"/>
              <a:t>We can’t really do it in any practical </a:t>
            </a:r>
            <a:r>
              <a:rPr lang="en-US" altLang="en-US" dirty="0" smtClean="0"/>
              <a:t>sense.</a:t>
            </a:r>
          </a:p>
          <a:p>
            <a:r>
              <a:rPr lang="en-US" altLang="en-US" dirty="0" smtClean="0"/>
              <a:t>Why </a:t>
            </a:r>
            <a:r>
              <a:rPr lang="en-US" altLang="en-US" dirty="0"/>
              <a:t>is worth trying</a:t>
            </a:r>
            <a:r>
              <a:rPr lang="en-US" altLang="en-US" dirty="0" smtClean="0"/>
              <a:t>? One </a:t>
            </a:r>
            <a:r>
              <a:rPr lang="en-US" altLang="en-US" dirty="0"/>
              <a:t>reason: </a:t>
            </a:r>
            <a:r>
              <a:rPr lang="en-US" altLang="en-US" i="1" dirty="0" smtClean="0"/>
              <a:t>Program verification</a:t>
            </a:r>
            <a:r>
              <a:rPr lang="en-US" altLang="en-US" dirty="0" smtClean="0"/>
              <a:t>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413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smtClean="0">
                <a:ea typeface="ＭＳ Ｐゴシック" pitchFamily="-112" charset="-128"/>
              </a:rPr>
              <a:t>Program verification: </a:t>
            </a:r>
            <a:r>
              <a:rPr lang="en-US" altLang="en-US" sz="4400" dirty="0" err="1">
                <a:ea typeface="ＭＳ Ｐゴシック" pitchFamily="-112" charset="-128"/>
              </a:rPr>
              <a:t>Ariane</a:t>
            </a:r>
            <a:r>
              <a:rPr lang="en-US" altLang="en-US" sz="4400" dirty="0">
                <a:ea typeface="ＭＳ Ｐゴシック" pitchFamily="-112" charset="-128"/>
              </a:rPr>
              <a:t> </a:t>
            </a:r>
            <a:r>
              <a:rPr lang="en-US" altLang="en-US" sz="4400" dirty="0" smtClean="0">
                <a:ea typeface="ＭＳ Ｐゴシック" pitchFamily="-112" charset="-128"/>
              </a:rPr>
              <a:t>5 project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It </a:t>
            </a:r>
            <a:r>
              <a:rPr lang="en-US" altLang="en-US" dirty="0"/>
              <a:t>took the European Space </a:t>
            </a:r>
            <a:r>
              <a:rPr lang="en-US" altLang="en-US" dirty="0"/>
              <a:t>Agency 10 </a:t>
            </a:r>
            <a:r>
              <a:rPr lang="en-US" altLang="en-US" dirty="0"/>
              <a:t>years and $7B to </a:t>
            </a:r>
            <a:r>
              <a:rPr lang="en-US" altLang="en-US" dirty="0"/>
              <a:t>produce </a:t>
            </a:r>
            <a:r>
              <a:rPr lang="en-US" altLang="en-US" dirty="0" err="1"/>
              <a:t>Ariane</a:t>
            </a:r>
            <a:r>
              <a:rPr lang="en-US" altLang="en-US" dirty="0"/>
              <a:t> </a:t>
            </a:r>
            <a:r>
              <a:rPr lang="en-US" altLang="en-US" dirty="0"/>
              <a:t>5, a giant rocket capable </a:t>
            </a:r>
            <a:r>
              <a:rPr lang="en-US" altLang="en-US" dirty="0"/>
              <a:t>of hurling </a:t>
            </a:r>
            <a:r>
              <a:rPr lang="en-US" altLang="en-US" dirty="0"/>
              <a:t>a pair of three-ton </a:t>
            </a:r>
            <a:r>
              <a:rPr lang="en-US" altLang="en-US" dirty="0"/>
              <a:t>satellites into </a:t>
            </a:r>
            <a:r>
              <a:rPr lang="en-US" altLang="en-US" dirty="0"/>
              <a:t>orbit with each launch </a:t>
            </a:r>
            <a:r>
              <a:rPr lang="en-US" altLang="en-US" dirty="0"/>
              <a:t>and intended </a:t>
            </a:r>
            <a:r>
              <a:rPr lang="en-US" altLang="en-US" dirty="0"/>
              <a:t>to give Europe </a:t>
            </a:r>
            <a:r>
              <a:rPr lang="en-US" altLang="en-US" dirty="0"/>
              <a:t>supremacy in </a:t>
            </a:r>
            <a:r>
              <a:rPr lang="en-US" altLang="en-US" dirty="0"/>
              <a:t>the commercial space business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All it took to explode the rocket </a:t>
            </a:r>
            <a:r>
              <a:rPr lang="en-US" altLang="en-US" dirty="0"/>
              <a:t>less than </a:t>
            </a:r>
            <a:r>
              <a:rPr lang="en-US" altLang="en-US" dirty="0"/>
              <a:t>a minute into its maiden </a:t>
            </a:r>
            <a:r>
              <a:rPr lang="en-US" altLang="en-US" dirty="0"/>
              <a:t>voyage in </a:t>
            </a:r>
            <a:r>
              <a:rPr lang="en-US" altLang="en-US" dirty="0"/>
              <a:t>1996 was a small computer program trying to stuff a 64-bit number </a:t>
            </a:r>
            <a:r>
              <a:rPr lang="en-US" altLang="en-US" dirty="0" smtClean="0"/>
              <a:t>into </a:t>
            </a:r>
            <a:r>
              <a:rPr lang="en-US" altLang="en-US" dirty="0"/>
              <a:t>a 16-bit space.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8822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 smtClean="0">
                <a:ea typeface="ＭＳ Ｐゴシック" pitchFamily="-112" charset="-128"/>
              </a:rPr>
              <a:t>Program verification: </a:t>
            </a:r>
            <a:r>
              <a:rPr lang="en-US" altLang="en-US" sz="4400" dirty="0">
                <a:ea typeface="ＭＳ Ｐゴシック" pitchFamily="-112" charset="-128"/>
              </a:rPr>
              <a:t>Intel Pentium Bug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In </a:t>
            </a:r>
            <a:r>
              <a:rPr lang="en-US" altLang="en-US" dirty="0"/>
              <a:t>the mid 90’s a bug was found </a:t>
            </a:r>
            <a:r>
              <a:rPr lang="en-US" altLang="en-US" dirty="0"/>
              <a:t>in the </a:t>
            </a:r>
            <a:r>
              <a:rPr lang="en-US" altLang="en-US" dirty="0"/>
              <a:t>floating point hardware in </a:t>
            </a:r>
            <a:r>
              <a:rPr lang="en-US" altLang="en-US" dirty="0"/>
              <a:t>Intel’s latest </a:t>
            </a:r>
            <a:r>
              <a:rPr lang="en-US" altLang="en-US" dirty="0"/>
              <a:t>Pentium </a:t>
            </a:r>
            <a:r>
              <a:rPr lang="en-US" altLang="en-US" dirty="0" smtClean="0"/>
              <a:t>microprocessor.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The bug was subtle, affecting only the </a:t>
            </a:r>
            <a:r>
              <a:rPr lang="en-US" altLang="en-US" dirty="0"/>
              <a:t>ninth decimal </a:t>
            </a:r>
            <a:r>
              <a:rPr lang="en-US" altLang="en-US" dirty="0"/>
              <a:t>place of some </a:t>
            </a:r>
            <a:r>
              <a:rPr lang="en-US" altLang="en-US" dirty="0" smtClean="0"/>
              <a:t>computations.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But users </a:t>
            </a:r>
            <a:r>
              <a:rPr lang="en-US" altLang="en-US" dirty="0" smtClean="0"/>
              <a:t>cared.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Intel had to recall the chips, taking a $500M write-off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 similar event in January 2011 may cost Intel even more </a:t>
            </a:r>
            <a:r>
              <a:rPr lang="en-US" altLang="en-US" dirty="0" smtClean="0"/>
              <a:t>($1B) </a:t>
            </a:r>
            <a:endParaRPr lang="en-US" altLang="en-US" dirty="0"/>
          </a:p>
          <a:p>
            <a:pPr>
              <a:lnSpc>
                <a:spcPct val="10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781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162" y="1219200"/>
            <a:ext cx="10360501" cy="51816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dirty="0"/>
              <a:t>Why? 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We </a:t>
            </a:r>
            <a:r>
              <a:rPr lang="en-US" altLang="en-US" dirty="0"/>
              <a:t>want specifications for several communities:</a:t>
            </a:r>
          </a:p>
          <a:p>
            <a:pPr lvl="2"/>
            <a:r>
              <a:rPr lang="en-US" altLang="en-US" dirty="0"/>
              <a:t>Other language designers</a:t>
            </a:r>
          </a:p>
          <a:p>
            <a:pPr lvl="2"/>
            <a:r>
              <a:rPr lang="en-US" altLang="en-US" dirty="0"/>
              <a:t>Implementers</a:t>
            </a:r>
          </a:p>
          <a:p>
            <a:pPr lvl="2"/>
            <a:r>
              <a:rPr lang="en-US" altLang="en-US" dirty="0" smtClean="0"/>
              <a:t>Machines</a:t>
            </a:r>
            <a:endParaRPr lang="en-US" altLang="en-US" dirty="0"/>
          </a:p>
          <a:p>
            <a:pPr lvl="2"/>
            <a:r>
              <a:rPr lang="en-US" altLang="en-US" dirty="0"/>
              <a:t>Programmers (the users of the language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r>
              <a:rPr lang="en-US" altLang="en-US" dirty="0"/>
              <a:t>How? 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One </a:t>
            </a:r>
            <a:r>
              <a:rPr lang="en-US" altLang="en-US" dirty="0"/>
              <a:t>ways is via natural language descriptions (e.g., user’s manuals, text books) but there are a number of techniques for specifying the syntax and semantics that are more formal.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ea typeface="ＭＳ Ｐゴシック" pitchFamily="-112" charset="-128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61662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Static </a:t>
            </a:r>
            <a:r>
              <a:rPr lang="en-US" altLang="en-US" sz="4400" dirty="0">
                <a:ea typeface="ＭＳ Ｐゴシック" pitchFamily="-112" charset="-128"/>
              </a:rPr>
              <a:t>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b="1" dirty="0" smtClean="0"/>
              <a:t>Static </a:t>
            </a:r>
            <a:r>
              <a:rPr lang="en-US" altLang="en-US" b="1" dirty="0"/>
              <a:t>semantics </a:t>
            </a:r>
            <a:r>
              <a:rPr lang="en-US" altLang="en-US" dirty="0"/>
              <a:t>covers some language features difficult or impossible to handle in a </a:t>
            </a:r>
            <a:r>
              <a:rPr lang="en-US" altLang="en-US" dirty="0" err="1" smtClean="0"/>
              <a:t>BNF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CFG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It’s also a mechanism for building a parser that produces an </a:t>
            </a:r>
            <a:r>
              <a:rPr lang="en-US" altLang="en-US" b="1" dirty="0" smtClean="0"/>
              <a:t>abstract syntax tree</a:t>
            </a:r>
            <a:r>
              <a:rPr lang="en-US" altLang="en-US" dirty="0" smtClean="0"/>
              <a:t> of </a:t>
            </a:r>
            <a:r>
              <a:rPr lang="en-US" altLang="en-US" dirty="0"/>
              <a:t>its input</a:t>
            </a:r>
          </a:p>
          <a:p>
            <a:pPr>
              <a:lnSpc>
                <a:spcPct val="110000"/>
              </a:lnSpc>
            </a:pPr>
            <a:r>
              <a:rPr lang="en-US" altLang="en-US" b="1" dirty="0" smtClean="0"/>
              <a:t>Attribute grammars </a:t>
            </a:r>
            <a:r>
              <a:rPr lang="en-US" altLang="en-US" dirty="0" smtClean="0"/>
              <a:t>are </a:t>
            </a:r>
            <a:r>
              <a:rPr lang="en-US" altLang="en-US" dirty="0"/>
              <a:t>one common </a:t>
            </a:r>
            <a:r>
              <a:rPr lang="en-US" altLang="en-US" dirty="0" smtClean="0"/>
              <a:t>technique. Categories </a:t>
            </a:r>
            <a:r>
              <a:rPr lang="en-US" altLang="en-US" dirty="0"/>
              <a:t>attribute grammars can handle: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Context-free but </a:t>
            </a:r>
            <a:r>
              <a:rPr lang="en-US" altLang="en-US" dirty="0" smtClean="0"/>
              <a:t>hard to handle/manage (e.g</a:t>
            </a:r>
            <a:r>
              <a:rPr lang="en-US" altLang="en-US" dirty="0"/>
              <a:t>., </a:t>
            </a:r>
            <a:r>
              <a:rPr lang="en-US" altLang="en-US" dirty="0" smtClean="0"/>
              <a:t>type checking</a:t>
            </a:r>
            <a:r>
              <a:rPr lang="en-US" altLang="en-US" dirty="0"/>
              <a:t>)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Non-context-free (e.g., variables must be </a:t>
            </a:r>
            <a:r>
              <a:rPr lang="en-US" altLang="en-US" dirty="0" smtClean="0"/>
              <a:t>declared </a:t>
            </a:r>
            <a:r>
              <a:rPr lang="en-US" altLang="en-US" dirty="0"/>
              <a:t>before they are used)</a:t>
            </a:r>
          </a:p>
          <a:p>
            <a:pPr lvl="1">
              <a:lnSpc>
                <a:spcPct val="100000"/>
              </a:lnSpc>
            </a:pPr>
            <a:endParaRPr lang="en-US" altLang="en-US" dirty="0"/>
          </a:p>
          <a:p>
            <a:pPr>
              <a:lnSpc>
                <a:spcPct val="10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25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Parse </a:t>
            </a:r>
            <a:r>
              <a:rPr lang="en-US" altLang="en-US" sz="4400" dirty="0">
                <a:ea typeface="ＭＳ Ｐゴシック" pitchFamily="-112" charset="-128"/>
              </a:rPr>
              <a:t>tree vs. </a:t>
            </a:r>
            <a:r>
              <a:rPr lang="en-US" altLang="en-US" sz="4400" dirty="0" smtClean="0">
                <a:ea typeface="ＭＳ Ｐゴシック" pitchFamily="-112" charset="-128"/>
              </a:rPr>
              <a:t>Abstract </a:t>
            </a:r>
            <a:r>
              <a:rPr lang="en-US" altLang="en-US" sz="4400" dirty="0">
                <a:ea typeface="ＭＳ Ｐゴシック" pitchFamily="-112" charset="-128"/>
              </a:rPr>
              <a:t>syntax tree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i="1" dirty="0" smtClean="0"/>
              <a:t>Parse </a:t>
            </a:r>
            <a:r>
              <a:rPr lang="en-US" altLang="en-US" i="1" dirty="0"/>
              <a:t>trees </a:t>
            </a:r>
            <a:r>
              <a:rPr lang="en-US" altLang="en-US" dirty="0"/>
              <a:t>follow a grammar and usually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have </a:t>
            </a:r>
            <a:r>
              <a:rPr lang="en-US" altLang="en-US" dirty="0"/>
              <a:t>lots of useless </a:t>
            </a:r>
            <a:r>
              <a:rPr lang="en-US" altLang="en-US" dirty="0" smtClean="0"/>
              <a:t>nodes.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An </a:t>
            </a:r>
            <a:r>
              <a:rPr lang="en-US" altLang="en-US" i="1" dirty="0"/>
              <a:t>abstract syntax tree </a:t>
            </a:r>
            <a:r>
              <a:rPr lang="en-US" altLang="en-US" dirty="0"/>
              <a:t>(AST) eliminates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useless </a:t>
            </a:r>
            <a:r>
              <a:rPr lang="en-US" altLang="en-US" dirty="0"/>
              <a:t>structural nodes, using only those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nodes </a:t>
            </a:r>
            <a:r>
              <a:rPr lang="en-US" altLang="en-US" dirty="0"/>
              <a:t>that correspond to constructs in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the </a:t>
            </a:r>
            <a:r>
              <a:rPr lang="en-US" altLang="en-US" dirty="0"/>
              <a:t>higher level programming </a:t>
            </a:r>
            <a:r>
              <a:rPr lang="en-US" altLang="en-US" dirty="0" smtClean="0"/>
              <a:t>language.</a:t>
            </a:r>
            <a:endParaRPr lang="en-US" altLang="en-US" dirty="0"/>
          </a:p>
          <a:p>
            <a:pPr lvl="1">
              <a:lnSpc>
                <a:spcPct val="80000"/>
              </a:lnSpc>
            </a:pPr>
            <a:r>
              <a:rPr lang="en-US" altLang="en-US" dirty="0"/>
              <a:t>It’s much easier to interpret an AST or generate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code </a:t>
            </a:r>
            <a:r>
              <a:rPr lang="en-US" altLang="en-US" dirty="0"/>
              <a:t>from </a:t>
            </a:r>
            <a:r>
              <a:rPr lang="en-US" altLang="en-US" dirty="0" smtClean="0"/>
              <a:t>it.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endParaRPr lang="en-US" altLang="en-US" dirty="0"/>
          </a:p>
          <a:p>
            <a:pPr>
              <a:lnSpc>
                <a:spcPct val="100000"/>
              </a:lnSpc>
            </a:pPr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812" y="1066800"/>
            <a:ext cx="18288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412" y="3962400"/>
            <a:ext cx="18288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662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Attribute </a:t>
            </a:r>
            <a:r>
              <a:rPr lang="en-US" altLang="en-US" sz="4400" dirty="0">
                <a:ea typeface="ＭＳ Ｐゴシック" pitchFamily="-112" charset="-128"/>
              </a:rPr>
              <a:t>Grammars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410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Attribute grammars (AGs) </a:t>
            </a:r>
            <a:r>
              <a:rPr lang="en-US" altLang="en-US" dirty="0"/>
              <a:t>are a practical extension to </a:t>
            </a:r>
            <a:r>
              <a:rPr lang="en-US" altLang="en-US" dirty="0" err="1"/>
              <a:t>CFGs</a:t>
            </a:r>
            <a:r>
              <a:rPr lang="en-US" altLang="en-US" dirty="0"/>
              <a:t> that allow us to annotate the parse tree with information needed for semantic processing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E.g., interpretation or compilation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We call the annotated tree an </a:t>
            </a:r>
            <a:r>
              <a:rPr lang="en-US" altLang="en-US" i="1" dirty="0"/>
              <a:t>abstract syntax </a:t>
            </a:r>
            <a:r>
              <a:rPr lang="en-US" altLang="en-US" i="1" dirty="0" smtClean="0"/>
              <a:t>tree.</a:t>
            </a:r>
            <a:endParaRPr lang="en-US" altLang="en-US" i="1" dirty="0"/>
          </a:p>
          <a:p>
            <a:pPr lvl="1">
              <a:lnSpc>
                <a:spcPct val="120000"/>
              </a:lnSpc>
            </a:pPr>
            <a:r>
              <a:rPr lang="en-US" altLang="en-US" dirty="0"/>
              <a:t>It no longer just reflects the </a:t>
            </a:r>
            <a:r>
              <a:rPr lang="en-US" altLang="en-US" dirty="0" smtClean="0"/>
              <a:t>derivation.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AGs can move information from anywhere in the abstract syntax tree to anywhere else, in a controlled </a:t>
            </a:r>
            <a:r>
              <a:rPr lang="en-US" altLang="en-US" dirty="0" smtClean="0"/>
              <a:t>way.</a:t>
            </a:r>
            <a:endParaRPr lang="en-US" altLang="en-US" dirty="0"/>
          </a:p>
          <a:p>
            <a:pPr lvl="1">
              <a:lnSpc>
                <a:spcPct val="120000"/>
              </a:lnSpc>
            </a:pPr>
            <a:r>
              <a:rPr lang="en-US" altLang="en-US" dirty="0"/>
              <a:t>Needed for non-local syntactic dependencies (e.g., Ada example) and for </a:t>
            </a:r>
            <a:r>
              <a:rPr lang="en-US" altLang="en-US" dirty="0" smtClean="0"/>
              <a:t>semantics.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endParaRPr lang="en-US" altLang="en-US" dirty="0"/>
          </a:p>
          <a:p>
            <a:pPr>
              <a:lnSpc>
                <a:spcPct val="10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8107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Attribute </a:t>
            </a:r>
            <a:r>
              <a:rPr lang="en-US" altLang="en-US" sz="4400" dirty="0">
                <a:ea typeface="ＭＳ Ｐゴシック" pitchFamily="-112" charset="-128"/>
              </a:rPr>
              <a:t>Grammars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AGs </a:t>
            </a:r>
            <a:r>
              <a:rPr lang="en-US" altLang="en-US" dirty="0"/>
              <a:t>were developed by Donald Knuth </a:t>
            </a:r>
            <a:r>
              <a:rPr lang="en-US" altLang="en-US" dirty="0" smtClean="0"/>
              <a:t>in ~ 1968.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Motivation: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/>
              <a:t>CFGs</a:t>
            </a:r>
            <a:r>
              <a:rPr lang="en-US" altLang="en-US" dirty="0"/>
              <a:t> cannot describe all of the syntax of programming </a:t>
            </a:r>
            <a:r>
              <a:rPr lang="en-US" altLang="en-US" dirty="0" smtClean="0"/>
              <a:t>languages.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Additions to </a:t>
            </a:r>
            <a:r>
              <a:rPr lang="en-US" altLang="en-US" dirty="0" err="1"/>
              <a:t>CFGs</a:t>
            </a:r>
            <a:r>
              <a:rPr lang="en-US" altLang="en-US" dirty="0"/>
              <a:t> to annotate the parse tree with some “semantic” </a:t>
            </a:r>
            <a:r>
              <a:rPr lang="en-US" altLang="en-US" dirty="0" smtClean="0"/>
              <a:t>information.</a:t>
            </a: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Primary value of AGs: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Static semantics </a:t>
            </a:r>
            <a:r>
              <a:rPr lang="en-US" altLang="en-US" dirty="0" smtClean="0"/>
              <a:t>specification.</a:t>
            </a: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Compiler design (static semantics checking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endParaRPr lang="en-US" altLang="en-US" dirty="0"/>
          </a:p>
          <a:p>
            <a:pPr>
              <a:lnSpc>
                <a:spcPct val="10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3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Attribute </a:t>
            </a:r>
            <a:r>
              <a:rPr lang="en-US" altLang="en-US" sz="4400" dirty="0">
                <a:ea typeface="ＭＳ Ｐゴシック" pitchFamily="-112" charset="-128"/>
              </a:rPr>
              <a:t>Grammars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410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dirty="0" smtClean="0"/>
              <a:t>AG is </a:t>
            </a:r>
            <a:r>
              <a:rPr lang="en-US" altLang="en-US" dirty="0"/>
              <a:t>formally defined by specifying four </a:t>
            </a:r>
            <a:r>
              <a:rPr lang="en-US" altLang="en-US" dirty="0" smtClean="0"/>
              <a:t>components: </a:t>
            </a:r>
            <a:r>
              <a:rPr lang="en-US" altLang="en-US" b="1" dirty="0" smtClean="0"/>
              <a:t>S</a:t>
            </a:r>
            <a:r>
              <a:rPr lang="en-US" altLang="en-US" dirty="0" smtClean="0"/>
              <a:t> </a:t>
            </a:r>
            <a:r>
              <a:rPr lang="en-US" altLang="en-US" dirty="0"/>
              <a:t>is the start </a:t>
            </a:r>
            <a:r>
              <a:rPr lang="en-US" altLang="en-US" dirty="0" smtClean="0"/>
              <a:t>symbol; </a:t>
            </a:r>
            <a:r>
              <a:rPr lang="en-US" altLang="en-US" b="1" dirty="0" smtClean="0"/>
              <a:t>N</a:t>
            </a:r>
            <a:r>
              <a:rPr lang="en-US" altLang="en-US" dirty="0" smtClean="0"/>
              <a:t> </a:t>
            </a:r>
            <a:r>
              <a:rPr lang="en-US" altLang="en-US" dirty="0"/>
              <a:t>is the set of non-terminal </a:t>
            </a:r>
            <a:r>
              <a:rPr lang="en-US" altLang="en-US" dirty="0" smtClean="0"/>
              <a:t>symbols; </a:t>
            </a:r>
            <a:r>
              <a:rPr lang="en-US" altLang="en-US" b="1" dirty="0" smtClean="0"/>
              <a:t>T</a:t>
            </a:r>
            <a:r>
              <a:rPr lang="en-US" altLang="en-US" dirty="0" smtClean="0"/>
              <a:t> </a:t>
            </a:r>
            <a:r>
              <a:rPr lang="en-US" altLang="en-US" dirty="0"/>
              <a:t>is the set of terminal </a:t>
            </a:r>
            <a:r>
              <a:rPr lang="en-US" altLang="en-US" dirty="0" smtClean="0"/>
              <a:t>symbols; </a:t>
            </a:r>
            <a:r>
              <a:rPr lang="en-US" altLang="en-US" b="1" dirty="0" smtClean="0"/>
              <a:t>P</a:t>
            </a:r>
            <a:r>
              <a:rPr lang="en-US" altLang="en-US" dirty="0" smtClean="0"/>
              <a:t> </a:t>
            </a:r>
            <a:r>
              <a:rPr lang="en-US" altLang="en-US" dirty="0"/>
              <a:t>is the set of productions or </a:t>
            </a:r>
            <a:r>
              <a:rPr lang="en-US" altLang="en-US" dirty="0" smtClean="0"/>
              <a:t>rules.</a:t>
            </a:r>
            <a:endParaRPr lang="en-US" altLang="en-US" dirty="0"/>
          </a:p>
          <a:p>
            <a:pPr>
              <a:spcBef>
                <a:spcPts val="600"/>
              </a:spcBef>
            </a:pPr>
            <a:r>
              <a:rPr lang="en-US" altLang="en-US" b="1" dirty="0" smtClean="0"/>
              <a:t>Definition</a:t>
            </a:r>
            <a:r>
              <a:rPr lang="en-US" altLang="en-US" dirty="0" smtClean="0"/>
              <a:t>: </a:t>
            </a:r>
          </a:p>
          <a:p>
            <a:pPr lvl="1"/>
            <a:r>
              <a:rPr lang="en-US" altLang="en-US" dirty="0" smtClean="0"/>
              <a:t>An </a:t>
            </a:r>
            <a:r>
              <a:rPr lang="en-US" altLang="en-US" dirty="0"/>
              <a:t>attribute grammar is a </a:t>
            </a:r>
            <a:r>
              <a:rPr lang="en-US" altLang="en-US" dirty="0" err="1" smtClean="0"/>
              <a:t>CFG</a:t>
            </a:r>
            <a:r>
              <a:rPr lang="en-US" altLang="en-US" dirty="0" smtClean="0"/>
              <a:t> G</a:t>
            </a:r>
            <a:r>
              <a:rPr lang="en-US" altLang="en-US" dirty="0"/>
              <a:t>=(</a:t>
            </a:r>
            <a:r>
              <a:rPr lang="en-US" altLang="en-US" dirty="0" err="1"/>
              <a:t>S,N,T,P</a:t>
            </a:r>
            <a:r>
              <a:rPr lang="en-US" altLang="en-US" dirty="0" smtClean="0"/>
              <a:t>) with </a:t>
            </a:r>
            <a:r>
              <a:rPr lang="en-US" altLang="en-US" dirty="0"/>
              <a:t>the following additions:</a:t>
            </a:r>
          </a:p>
          <a:p>
            <a:pPr lvl="2"/>
            <a:r>
              <a:rPr lang="en-US" altLang="en-US" dirty="0"/>
              <a:t>For each terminal or nonterminal symbol </a:t>
            </a:r>
            <a:r>
              <a:rPr lang="en-US" altLang="en-US" b="1" dirty="0"/>
              <a:t>x</a:t>
            </a:r>
            <a:r>
              <a:rPr lang="en-US" altLang="en-US" dirty="0"/>
              <a:t> there is a set A(x) of </a:t>
            </a:r>
            <a:r>
              <a:rPr lang="en-US" altLang="en-US" i="1" dirty="0"/>
              <a:t>attribute </a:t>
            </a:r>
            <a:r>
              <a:rPr lang="en-US" altLang="en-US" i="1" dirty="0" smtClean="0"/>
              <a:t>values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pPr lvl="2"/>
            <a:r>
              <a:rPr lang="en-US" altLang="en-US" dirty="0"/>
              <a:t>Each rule has a set of </a:t>
            </a:r>
            <a:r>
              <a:rPr lang="en-US" altLang="en-US" i="1" dirty="0"/>
              <a:t>functions</a:t>
            </a:r>
            <a:r>
              <a:rPr lang="en-US" altLang="en-US" dirty="0"/>
              <a:t> that define certain attributes of the non-terminals in the </a:t>
            </a:r>
            <a:r>
              <a:rPr lang="en-US" altLang="en-US" dirty="0" smtClean="0"/>
              <a:t>rule.</a:t>
            </a:r>
            <a:endParaRPr lang="en-US" altLang="en-US" dirty="0"/>
          </a:p>
          <a:p>
            <a:pPr lvl="2"/>
            <a:r>
              <a:rPr lang="en-US" altLang="en-US" dirty="0"/>
              <a:t>Each rule has a (possibly empty) set of </a:t>
            </a:r>
            <a:r>
              <a:rPr lang="en-US" altLang="en-US" i="1" dirty="0"/>
              <a:t>predicates</a:t>
            </a:r>
            <a:r>
              <a:rPr lang="en-US" altLang="en-US" dirty="0"/>
              <a:t> to check for attribute </a:t>
            </a:r>
            <a:r>
              <a:rPr lang="en-US" altLang="en-US" dirty="0" smtClean="0"/>
              <a:t>consistency.  </a:t>
            </a:r>
            <a:endParaRPr lang="en-US" altLang="en-US" dirty="0"/>
          </a:p>
          <a:p>
            <a:pPr>
              <a:lnSpc>
                <a:spcPct val="100000"/>
              </a:lnSpc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973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Attribute </a:t>
            </a:r>
            <a:r>
              <a:rPr lang="en-US" altLang="en-US" sz="4400" dirty="0">
                <a:ea typeface="ＭＳ Ｐゴシック" pitchFamily="-112" charset="-128"/>
              </a:rPr>
              <a:t>Grammars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Let   </a:t>
            </a:r>
            <a:r>
              <a:rPr lang="en-US" altLang="en-US" b="1" dirty="0"/>
              <a:t>X</a:t>
            </a:r>
            <a:r>
              <a:rPr lang="en-US" altLang="en-US" b="1" baseline="-25000" dirty="0"/>
              <a:t>0</a:t>
            </a:r>
            <a:r>
              <a:rPr lang="en-US" altLang="en-US" b="1" dirty="0"/>
              <a:t> =&gt; X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... </a:t>
            </a:r>
            <a:r>
              <a:rPr lang="en-US" altLang="en-US" b="1" dirty="0" err="1"/>
              <a:t>X</a:t>
            </a:r>
            <a:r>
              <a:rPr lang="en-US" altLang="en-US" b="1" baseline="-25000" dirty="0" err="1"/>
              <a:t>n</a:t>
            </a:r>
            <a:r>
              <a:rPr lang="en-US" altLang="en-US" b="1" dirty="0"/>
              <a:t>  </a:t>
            </a:r>
            <a:r>
              <a:rPr lang="en-US" altLang="en-US" dirty="0"/>
              <a:t>be a grammar rule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Synthesized attribute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 smtClean="0"/>
              <a:t>It is defined by functions </a:t>
            </a:r>
            <a:r>
              <a:rPr lang="en-US" altLang="en-US" dirty="0"/>
              <a:t>of the form </a:t>
            </a:r>
            <a:r>
              <a:rPr lang="en-US" altLang="en-US" b="1" dirty="0"/>
              <a:t>S(X</a:t>
            </a:r>
            <a:r>
              <a:rPr lang="en-US" altLang="en-US" b="1" baseline="-25000" dirty="0"/>
              <a:t>0</a:t>
            </a:r>
            <a:r>
              <a:rPr lang="en-US" altLang="en-US" b="1" dirty="0"/>
              <a:t>) = f(A(X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),...A(</a:t>
            </a:r>
            <a:r>
              <a:rPr lang="en-US" altLang="en-US" b="1" dirty="0" err="1"/>
              <a:t>X</a:t>
            </a:r>
            <a:r>
              <a:rPr lang="en-US" altLang="en-US" b="1" baseline="-25000" dirty="0" err="1"/>
              <a:t>n</a:t>
            </a:r>
            <a:r>
              <a:rPr lang="en-US" altLang="en-US" b="1" dirty="0"/>
              <a:t>) </a:t>
            </a:r>
            <a:r>
              <a:rPr lang="en-US" altLang="en-US" dirty="0" smtClean="0"/>
              <a:t>i.e</a:t>
            </a:r>
            <a:r>
              <a:rPr lang="en-US" altLang="en-US" dirty="0"/>
              <a:t>. </a:t>
            </a:r>
            <a:r>
              <a:rPr lang="en-US" altLang="en-US" dirty="0" smtClean="0"/>
              <a:t>it is the attribute </a:t>
            </a:r>
            <a:r>
              <a:rPr lang="en-US" altLang="en-US" dirty="0"/>
              <a:t>defined by a node’s children, passed up the </a:t>
            </a:r>
            <a:r>
              <a:rPr lang="en-US" altLang="en-US" dirty="0" smtClean="0"/>
              <a:t>tree.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Inherited attribute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dirty="0" smtClean="0"/>
              <a:t>It is defined by functions </a:t>
            </a:r>
            <a:r>
              <a:rPr lang="en-US" altLang="en-US" dirty="0"/>
              <a:t>of the form </a:t>
            </a:r>
            <a:r>
              <a:rPr lang="en-US" altLang="en-US" b="1" dirty="0"/>
              <a:t>I(</a:t>
            </a:r>
            <a:r>
              <a:rPr lang="en-US" altLang="en-US" b="1" dirty="0" err="1"/>
              <a:t>X</a:t>
            </a:r>
            <a:r>
              <a:rPr lang="en-US" altLang="en-US" b="1" baseline="-25000" dirty="0" err="1"/>
              <a:t>j</a:t>
            </a:r>
            <a:r>
              <a:rPr lang="en-US" altLang="en-US" b="1" dirty="0"/>
              <a:t>) = f(A(X</a:t>
            </a:r>
            <a:r>
              <a:rPr lang="en-US" altLang="en-US" b="1" baseline="-25000" dirty="0"/>
              <a:t>0</a:t>
            </a:r>
            <a:r>
              <a:rPr lang="en-US" altLang="en-US" b="1" dirty="0"/>
              <a:t>),…A(</a:t>
            </a:r>
            <a:r>
              <a:rPr lang="en-US" altLang="en-US" b="1" dirty="0" err="1"/>
              <a:t>X</a:t>
            </a:r>
            <a:r>
              <a:rPr lang="en-US" altLang="en-US" b="1" baseline="-25000" dirty="0" err="1"/>
              <a:t>n</a:t>
            </a:r>
            <a:r>
              <a:rPr lang="en-US" altLang="en-US" b="1" dirty="0" smtClean="0"/>
              <a:t>)),  0≤ j ≤ n</a:t>
            </a:r>
            <a:r>
              <a:rPr lang="en-US" altLang="en-US" dirty="0" smtClean="0"/>
              <a:t> i.e</a:t>
            </a:r>
            <a:r>
              <a:rPr lang="en-US" altLang="en-US" dirty="0"/>
              <a:t>., </a:t>
            </a:r>
            <a:r>
              <a:rPr lang="en-US" altLang="en-US" dirty="0" smtClean="0"/>
              <a:t>it is the attribute </a:t>
            </a:r>
            <a:r>
              <a:rPr lang="en-US" altLang="en-US" dirty="0"/>
              <a:t>defined by parent and siblings, passed down the </a:t>
            </a:r>
            <a:r>
              <a:rPr lang="en-US" altLang="en-US" dirty="0" smtClean="0"/>
              <a:t>tree.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dirty="0"/>
              <a:t>Initially, there are </a:t>
            </a:r>
            <a:r>
              <a:rPr lang="en-US" altLang="en-US" i="1" dirty="0"/>
              <a:t>intrinsic attributes </a:t>
            </a:r>
            <a:r>
              <a:rPr lang="en-US" altLang="en-US" dirty="0"/>
              <a:t>on the leaves, somehow predefined, e.g. </a:t>
            </a:r>
            <a:r>
              <a:rPr lang="en-US" altLang="en-US" dirty="0"/>
              <a:t>the numerical value of integer constants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5009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Attribute </a:t>
            </a:r>
            <a:r>
              <a:rPr lang="en-US" altLang="en-US" sz="4400" dirty="0">
                <a:ea typeface="ＭＳ Ｐゴシック" pitchFamily="-112" charset="-128"/>
              </a:rPr>
              <a:t>Grammars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410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smtClean="0"/>
              <a:t>Example</a:t>
            </a:r>
            <a:r>
              <a:rPr lang="en-US" altLang="en-US" dirty="0"/>
              <a:t>: expressions of the form  </a:t>
            </a:r>
            <a:r>
              <a:rPr lang="en-US" altLang="en-US" i="1" dirty="0">
                <a:solidFill>
                  <a:srgbClr val="C00000"/>
                </a:solidFill>
              </a:rPr>
              <a:t>id + id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en-US" sz="3300" b="1" dirty="0"/>
              <a:t>id</a:t>
            </a:r>
            <a:r>
              <a:rPr lang="en-US" altLang="en-US" sz="3300" dirty="0"/>
              <a:t>'s can be either </a:t>
            </a:r>
            <a:r>
              <a:rPr lang="en-US" altLang="en-US" sz="3300" i="1" dirty="0" err="1"/>
              <a:t>int_type</a:t>
            </a:r>
            <a:r>
              <a:rPr lang="en-US" altLang="en-US" sz="3300" dirty="0"/>
              <a:t> or </a:t>
            </a:r>
            <a:r>
              <a:rPr lang="en-US" altLang="en-US" sz="3300" i="1" dirty="0" err="1"/>
              <a:t>real_type</a:t>
            </a:r>
            <a:endParaRPr lang="en-US" altLang="en-US" sz="3300" i="1" dirty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en-US" sz="3300" dirty="0"/>
              <a:t> types of the two </a:t>
            </a:r>
            <a:r>
              <a:rPr lang="en-US" altLang="en-US" sz="3300" b="1" dirty="0"/>
              <a:t>id</a:t>
            </a:r>
            <a:r>
              <a:rPr lang="en-US" altLang="en-US" sz="3300" dirty="0"/>
              <a:t>'s </a:t>
            </a:r>
            <a:r>
              <a:rPr lang="en-US" altLang="en-US" sz="3300" u="sng" dirty="0"/>
              <a:t>must</a:t>
            </a:r>
            <a:r>
              <a:rPr lang="en-US" altLang="en-US" sz="3300" dirty="0"/>
              <a:t> be the same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altLang="en-US" sz="3300" dirty="0"/>
              <a:t> type of the expression </a:t>
            </a:r>
            <a:r>
              <a:rPr lang="en-US" altLang="en-US" sz="3300" u="sng" dirty="0"/>
              <a:t>must</a:t>
            </a:r>
            <a:r>
              <a:rPr lang="en-US" altLang="en-US" sz="3300" dirty="0"/>
              <a:t> match its </a:t>
            </a:r>
            <a:r>
              <a:rPr lang="en-US" altLang="en-US" sz="3300" u="sng" dirty="0"/>
              <a:t>expected</a:t>
            </a:r>
            <a:r>
              <a:rPr lang="en-US" altLang="en-US" sz="3300" dirty="0"/>
              <a:t> type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 err="1"/>
              <a:t>BNF</a:t>
            </a:r>
            <a:r>
              <a:rPr lang="en-US" altLang="en-US" dirty="0"/>
              <a:t>:  </a:t>
            </a:r>
            <a:endParaRPr lang="en-US" altLang="en-US" dirty="0"/>
          </a:p>
          <a:p>
            <a:pPr marL="839787" lvl="2" indent="0">
              <a:lnSpc>
                <a:spcPct val="130000"/>
              </a:lnSpc>
              <a:buNone/>
            </a:pP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expr&gt; -&gt;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 +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</a:t>
            </a:r>
          </a:p>
          <a:p>
            <a:pPr marL="839787" lvl="2" indent="0">
              <a:lnSpc>
                <a:spcPct val="130000"/>
              </a:lnSpc>
              <a:buNone/>
            </a:pPr>
            <a:r>
              <a:rPr lang="en-US" altLang="en-US" sz="34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 -&gt; id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Attributes:</a:t>
            </a:r>
          </a:p>
          <a:p>
            <a:pPr marL="839787" lvl="2" indent="0">
              <a:lnSpc>
                <a:spcPct val="130000"/>
              </a:lnSpc>
              <a:buNone/>
            </a:pPr>
            <a:r>
              <a:rPr lang="en-US" altLang="en-US" sz="2800" dirty="0"/>
              <a:t>  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actual_type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- synthesized for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 and &lt;expr&gt;</a:t>
            </a:r>
          </a:p>
          <a:p>
            <a:pPr marL="839787" lvl="2" indent="0">
              <a:lnSpc>
                <a:spcPct val="130000"/>
              </a:lnSpc>
              <a:buNone/>
            </a:pP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 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expected_type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- inherited for &lt;expr&gt; 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6940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Attribute </a:t>
            </a:r>
            <a:r>
              <a:rPr lang="en-US" altLang="en-US" sz="4400" dirty="0">
                <a:ea typeface="ＭＳ Ｐゴシック" pitchFamily="-112" charset="-128"/>
              </a:rPr>
              <a:t>Grammars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00750" cy="5410200"/>
          </a:xfrm>
        </p:spPr>
        <p:txBody>
          <a:bodyPr>
            <a:normAutofit fontScale="85000" lnSpcReduction="20000"/>
          </a:bodyPr>
          <a:lstStyle/>
          <a:p>
            <a:pPr marL="400050" indent="-400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US" sz="3300" dirty="0" smtClean="0"/>
              <a:t>Syntax </a:t>
            </a:r>
            <a:r>
              <a:rPr lang="en-US" altLang="en-US" sz="3300" dirty="0"/>
              <a:t>rule:  </a:t>
            </a:r>
            <a:endParaRPr lang="en-US" altLang="en-US" sz="3300" dirty="0" smtClean="0"/>
          </a:p>
          <a:p>
            <a:pPr marL="839787" lvl="2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expr&gt; -&gt;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&gt;[1] +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&gt;[2]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dirty="0"/>
              <a:t>    </a:t>
            </a:r>
            <a:r>
              <a:rPr lang="en-US" altLang="en-US" dirty="0" smtClean="0"/>
              <a:t> </a:t>
            </a:r>
            <a:r>
              <a:rPr lang="en-US" altLang="en-US" sz="3300" dirty="0" smtClean="0"/>
              <a:t>Semantic </a:t>
            </a:r>
            <a:r>
              <a:rPr lang="en-US" altLang="en-US" sz="3300" dirty="0"/>
              <a:t>rules: </a:t>
            </a:r>
          </a:p>
          <a:p>
            <a:pPr marL="839787" lvl="2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en-US" sz="34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expr&gt;.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actual_type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  <a:sym typeface="Symbol" charset="2"/>
              </a:rPr>
              <a:t>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&gt;[1].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actual_type</a:t>
            </a:r>
            <a:endParaRPr lang="en-US" altLang="en-US" sz="34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dirty="0">
                <a:latin typeface="Courier" charset="0"/>
              </a:rPr>
              <a:t>  </a:t>
            </a:r>
            <a:r>
              <a:rPr lang="en-US" altLang="en-US" sz="3300" dirty="0" smtClean="0"/>
              <a:t>Predicate</a:t>
            </a:r>
            <a:r>
              <a:rPr lang="en-US" altLang="en-US" sz="3300" dirty="0"/>
              <a:t>: </a:t>
            </a:r>
          </a:p>
          <a:p>
            <a:pPr marL="839787" lvl="2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en-US" sz="34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&gt;[1].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actual_type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==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&gt;[2].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actual_type</a:t>
            </a:r>
            <a:endParaRPr lang="en-US" altLang="en-US" sz="34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 marL="839787" lvl="2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en-US" sz="34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expr&gt;.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expected_type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== &lt;expr&gt;.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actual_type</a:t>
            </a:r>
            <a:endParaRPr lang="en-US" altLang="en-US" sz="3400" b="1" dirty="0">
              <a:solidFill>
                <a:srgbClr val="C00000"/>
              </a:solidFill>
              <a:cs typeface="Calibri" panose="020F0502020204030204" pitchFamily="34" charset="0"/>
            </a:endParaRPr>
          </a:p>
          <a:p>
            <a:pPr>
              <a:lnSpc>
                <a:spcPct val="98000"/>
              </a:lnSpc>
              <a:spcBef>
                <a:spcPts val="0"/>
              </a:spcBef>
            </a:pPr>
            <a:endParaRPr lang="en-US" altLang="en-US" dirty="0"/>
          </a:p>
          <a:p>
            <a:pPr marL="400050" indent="-4000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altLang="en-US" sz="3300" dirty="0" smtClean="0"/>
              <a:t>Syntax </a:t>
            </a:r>
            <a:r>
              <a:rPr lang="en-US" altLang="en-US" sz="3300" dirty="0"/>
              <a:t>rule: </a:t>
            </a:r>
            <a:endParaRPr lang="en-US" altLang="en-US" sz="3300" dirty="0"/>
          </a:p>
          <a:p>
            <a:pPr marL="839787" lvl="2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 -&gt; id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Semantic </a:t>
            </a:r>
            <a:r>
              <a:rPr lang="en-US" altLang="en-US" dirty="0"/>
              <a:t>rule:</a:t>
            </a:r>
          </a:p>
          <a:p>
            <a:pPr marL="839787" lvl="2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&gt;.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actual_type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en-US" altLang="en-US" sz="3400" b="1" dirty="0" smtClean="0">
                <a:solidFill>
                  <a:srgbClr val="C00000"/>
                </a:solidFill>
                <a:cs typeface="Calibri" panose="020F0502020204030204" pitchFamily="34" charset="0"/>
                <a:sym typeface="Symbol" charset="2"/>
              </a:rPr>
              <a:t>  </a:t>
            </a:r>
            <a:r>
              <a:rPr lang="en-US" altLang="en-US" sz="3400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lookup_type</a:t>
            </a:r>
            <a:r>
              <a:rPr lang="en-US" altLang="en-US" sz="34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 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(id, &lt;</a:t>
            </a:r>
            <a:r>
              <a:rPr lang="en-US" altLang="en-US" sz="3400" b="1" dirty="0" err="1">
                <a:solidFill>
                  <a:srgbClr val="C00000"/>
                </a:solidFill>
                <a:cs typeface="Calibri" panose="020F0502020204030204" pitchFamily="34" charset="0"/>
              </a:rPr>
              <a:t>var</a:t>
            </a:r>
            <a:r>
              <a:rPr lang="en-US" altLang="en-US" sz="3400" b="1" dirty="0">
                <a:solidFill>
                  <a:srgbClr val="C00000"/>
                </a:solidFill>
                <a:cs typeface="Calibri" panose="020F0502020204030204" pitchFamily="34" charset="0"/>
              </a:rPr>
              <a:t>&gt;)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3136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Attribute </a:t>
            </a:r>
            <a:r>
              <a:rPr lang="en-US" altLang="en-US" sz="4400" dirty="0">
                <a:ea typeface="ＭＳ Ｐゴシック" pitchFamily="-112" charset="-128"/>
              </a:rPr>
              <a:t>Grammars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altLang="en-US" dirty="0"/>
              <a:t>How are attribute values computed?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sz="2600" dirty="0"/>
              <a:t>If all attributes were </a:t>
            </a:r>
            <a:r>
              <a:rPr lang="en-US" altLang="en-US" sz="2600" i="1" dirty="0"/>
              <a:t>inherited</a:t>
            </a:r>
            <a:r>
              <a:rPr lang="en-US" altLang="en-US" sz="2600" dirty="0"/>
              <a:t>, the tree could be decorated in </a:t>
            </a:r>
            <a:r>
              <a:rPr lang="en-US" altLang="en-US" sz="2600" dirty="0" smtClean="0"/>
              <a:t/>
            </a:r>
            <a:br>
              <a:rPr lang="en-US" altLang="en-US" sz="2600" dirty="0" smtClean="0"/>
            </a:br>
            <a:r>
              <a:rPr lang="en-US" altLang="en-US" sz="2600" dirty="0" smtClean="0"/>
              <a:t>‘top-down’ order.</a:t>
            </a:r>
            <a:endParaRPr lang="en-US" altLang="en-US" sz="26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sz="2600" dirty="0"/>
              <a:t>If all attributes were </a:t>
            </a:r>
            <a:r>
              <a:rPr lang="en-US" altLang="en-US" sz="2600" i="1" dirty="0"/>
              <a:t>synthesized</a:t>
            </a:r>
            <a:r>
              <a:rPr lang="en-US" altLang="en-US" sz="2600" dirty="0"/>
              <a:t>, the tree could be decorated in </a:t>
            </a:r>
            <a:r>
              <a:rPr lang="en-US" altLang="en-US" sz="2600" dirty="0" smtClean="0"/>
              <a:t/>
            </a:r>
            <a:br>
              <a:rPr lang="en-US" altLang="en-US" sz="2600" dirty="0" smtClean="0"/>
            </a:br>
            <a:r>
              <a:rPr lang="en-US" altLang="en-US" sz="2600" dirty="0" smtClean="0"/>
              <a:t>‘bottom-up’ order.</a:t>
            </a:r>
            <a:endParaRPr lang="en-US" altLang="en-US" sz="26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altLang="en-US" sz="2600" dirty="0"/>
              <a:t>In many cases, both kinds of attributes are used, and some combination of top-down and bottom-up is used. </a:t>
            </a:r>
            <a:endParaRPr lang="en-US" altLang="en-US" sz="2600" dirty="0" smtClean="0"/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US" altLang="en-US" sz="2200" dirty="0" smtClean="0"/>
              <a:t>May </a:t>
            </a:r>
            <a:r>
              <a:rPr lang="en-US" altLang="en-US" sz="2200" dirty="0"/>
              <a:t>need multiple “passes” to evaluate the </a:t>
            </a:r>
            <a:r>
              <a:rPr lang="en-US" altLang="en-US" sz="2200" dirty="0" smtClean="0"/>
              <a:t>AG.</a:t>
            </a:r>
            <a:endParaRPr lang="en-US" altLang="en-US" sz="22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670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Static </a:t>
            </a:r>
            <a:r>
              <a:rPr lang="en-US" altLang="en-US" sz="4400" dirty="0">
                <a:ea typeface="ＭＳ Ｐゴシック" pitchFamily="-112" charset="-128"/>
              </a:rPr>
              <a:t>vs. Dynamic 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dirty="0" smtClean="0"/>
              <a:t>Attribute </a:t>
            </a:r>
            <a:r>
              <a:rPr lang="en-US" altLang="en-US" dirty="0"/>
              <a:t>grammars are an example of </a:t>
            </a:r>
            <a:r>
              <a:rPr lang="en-US" altLang="en-US" b="1" dirty="0"/>
              <a:t>static</a:t>
            </a:r>
            <a:r>
              <a:rPr lang="en-US" altLang="en-US" dirty="0"/>
              <a:t> semantics (e.g., type checking) that don’t reason about how things change when a program is </a:t>
            </a:r>
            <a:r>
              <a:rPr lang="en-US" altLang="en-US" dirty="0" smtClean="0"/>
              <a:t>executed.</a:t>
            </a:r>
            <a:endParaRPr lang="en-US" altLang="en-US" dirty="0"/>
          </a:p>
          <a:p>
            <a:pPr>
              <a:spcBef>
                <a:spcPts val="600"/>
              </a:spcBef>
            </a:pPr>
            <a:r>
              <a:rPr lang="en-US" altLang="en-US" dirty="0"/>
              <a:t>But understanding what a program means often requires reasoning about how, for example, a variable’s value </a:t>
            </a:r>
            <a:r>
              <a:rPr lang="en-US" altLang="en-US" dirty="0" smtClean="0"/>
              <a:t>changes.</a:t>
            </a:r>
            <a:endParaRPr lang="en-US" altLang="en-US" dirty="0"/>
          </a:p>
          <a:p>
            <a:pPr lvl="1"/>
            <a:r>
              <a:rPr lang="en-US" altLang="en-US" b="1" dirty="0"/>
              <a:t>Dynamic </a:t>
            </a:r>
            <a:r>
              <a:rPr lang="en-US" altLang="en-US" dirty="0"/>
              <a:t>semantics</a:t>
            </a:r>
            <a:r>
              <a:rPr lang="en-US" altLang="en-US" b="1" dirty="0"/>
              <a:t> </a:t>
            </a:r>
            <a:r>
              <a:rPr lang="en-US" altLang="en-US" dirty="0"/>
              <a:t>tries to capture </a:t>
            </a:r>
            <a:r>
              <a:rPr lang="en-US" altLang="en-US" dirty="0" smtClean="0"/>
              <a:t>this (e.g</a:t>
            </a:r>
            <a:r>
              <a:rPr lang="en-US" altLang="en-US" dirty="0"/>
              <a:t>., proving that an array index will never be out of its intended </a:t>
            </a:r>
            <a:r>
              <a:rPr lang="en-US" altLang="en-US" dirty="0" smtClean="0"/>
              <a:t>range).</a:t>
            </a:r>
          </a:p>
          <a:p>
            <a:pPr lvl="2"/>
            <a:r>
              <a:rPr lang="en-US" altLang="en-US" dirty="0"/>
              <a:t>No single widely acceptable notation or formalism for describing semantics</a:t>
            </a:r>
            <a:r>
              <a:rPr lang="en-US" altLang="en-US" dirty="0" smtClean="0"/>
              <a:t>.</a:t>
            </a:r>
          </a:p>
          <a:p>
            <a:pPr lvl="2"/>
            <a:r>
              <a:rPr lang="en-US" altLang="en-US" dirty="0" smtClean="0"/>
              <a:t>Three approaches: Operational semantics; Axiomatic semantics; </a:t>
            </a:r>
            <a:r>
              <a:rPr lang="en-US" altLang="en-US" dirty="0" err="1" smtClean="0"/>
              <a:t>Denotational</a:t>
            </a:r>
            <a:r>
              <a:rPr lang="en-US" altLang="en-US" dirty="0" smtClean="0"/>
              <a:t> semantics.</a:t>
            </a:r>
            <a:endParaRPr lang="en-US" altLang="en-US" dirty="0"/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endParaRPr lang="en-US" altLang="en-US" sz="2000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endParaRPr lang="en-US" altLang="en-US" sz="26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700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Syntax overview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4643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Dynamic </a:t>
            </a:r>
            <a:r>
              <a:rPr lang="en-US" altLang="en-US" sz="4400" dirty="0">
                <a:ea typeface="ＭＳ Ｐゴシック" pitchFamily="-112" charset="-128"/>
              </a:rPr>
              <a:t>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dirty="0" smtClean="0"/>
              <a:t>How </a:t>
            </a:r>
            <a:r>
              <a:rPr lang="en-US" altLang="en-US" dirty="0"/>
              <a:t>might we define what expression in a language mean?</a:t>
            </a:r>
          </a:p>
          <a:p>
            <a:pPr lvl="1"/>
            <a:r>
              <a:rPr lang="en-US" altLang="en-US" dirty="0" smtClean="0"/>
              <a:t>One </a:t>
            </a:r>
            <a:r>
              <a:rPr lang="en-US" altLang="en-US" dirty="0"/>
              <a:t>approach is to give a general mechanism to translate a sentence in </a:t>
            </a:r>
            <a:r>
              <a:rPr lang="en-US" altLang="en-US" i="1" dirty="0" smtClean="0"/>
              <a:t>language L </a:t>
            </a:r>
            <a:r>
              <a:rPr lang="en-US" altLang="en-US" dirty="0"/>
              <a:t>into a set of sentences in another language or system that is well </a:t>
            </a:r>
            <a:r>
              <a:rPr lang="en-US" altLang="en-US" dirty="0" smtClean="0"/>
              <a:t>defined.</a:t>
            </a:r>
            <a:endParaRPr lang="en-US" altLang="en-US" dirty="0"/>
          </a:p>
          <a:p>
            <a:pPr>
              <a:spcBef>
                <a:spcPts val="600"/>
              </a:spcBef>
            </a:pPr>
            <a:r>
              <a:rPr lang="en-US" altLang="en-US" dirty="0"/>
              <a:t>For example:</a:t>
            </a:r>
          </a:p>
          <a:p>
            <a:pPr lvl="1"/>
            <a:r>
              <a:rPr lang="en-US" altLang="en-US" dirty="0"/>
              <a:t>Define the meaning of computer science terms by translating them in ordinary </a:t>
            </a:r>
            <a:r>
              <a:rPr lang="en-US" altLang="en-US" dirty="0" smtClean="0"/>
              <a:t>English.</a:t>
            </a:r>
            <a:endParaRPr lang="en-US" altLang="en-US" dirty="0"/>
          </a:p>
          <a:p>
            <a:pPr lvl="1"/>
            <a:r>
              <a:rPr lang="en-US" altLang="en-US" dirty="0"/>
              <a:t>Define the meaning of English by showing how to translate into </a:t>
            </a:r>
            <a:r>
              <a:rPr lang="en-US" altLang="en-US" dirty="0" smtClean="0"/>
              <a:t>French.</a:t>
            </a:r>
            <a:endParaRPr lang="en-US" altLang="en-US" dirty="0"/>
          </a:p>
          <a:p>
            <a:pPr lvl="1"/>
            <a:r>
              <a:rPr lang="en-US" altLang="en-US" dirty="0"/>
              <a:t>Define the meaning of French expression by translating into mathematical </a:t>
            </a:r>
            <a:r>
              <a:rPr lang="en-US" altLang="en-US" dirty="0" smtClean="0"/>
              <a:t>logic.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ct val="50000"/>
              </a:spcBef>
            </a:pPr>
            <a:endParaRPr lang="en-US" altLang="en-US" sz="2000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endParaRPr lang="en-US" altLang="en-US" sz="26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02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Operational 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n-US" altLang="en-US" dirty="0"/>
              <a:t>The basic idea is to define a language’s semantics in terms of a reference language, system or </a:t>
            </a:r>
            <a:r>
              <a:rPr lang="en-US" altLang="en-US" dirty="0" smtClean="0"/>
              <a:t>machine.</a:t>
            </a:r>
            <a:endParaRPr lang="en-US" altLang="en-US" dirty="0"/>
          </a:p>
          <a:p>
            <a:pPr lvl="1"/>
            <a:r>
              <a:rPr lang="en-US" altLang="en-US" dirty="0" smtClean="0"/>
              <a:t>Describe </a:t>
            </a:r>
            <a:r>
              <a:rPr lang="en-US" altLang="en-US" dirty="0"/>
              <a:t>the meaning of a program in </a:t>
            </a:r>
            <a:r>
              <a:rPr lang="en-US" altLang="en-US" i="1" dirty="0"/>
              <a:t>language L </a:t>
            </a:r>
            <a:r>
              <a:rPr lang="en-US" altLang="en-US" dirty="0"/>
              <a:t>by specifying how statements effect the state of a machine (simulated or actual) when executed.</a:t>
            </a:r>
          </a:p>
          <a:p>
            <a:pPr lvl="1"/>
            <a:r>
              <a:rPr lang="en-US" altLang="en-US" dirty="0"/>
              <a:t>The change in the state of the machine (memory, registers, stack, heap, etc.) defines the meaning of  the </a:t>
            </a:r>
            <a:r>
              <a:rPr lang="en-US" altLang="en-US" dirty="0" smtClean="0"/>
              <a:t>statement.</a:t>
            </a:r>
            <a:endParaRPr lang="en-US" altLang="en-US" dirty="0"/>
          </a:p>
          <a:p>
            <a:pPr>
              <a:spcBef>
                <a:spcPts val="600"/>
              </a:spcBef>
            </a:pPr>
            <a:r>
              <a:rPr lang="en-US" altLang="en-US" dirty="0"/>
              <a:t>Similar in spirit to the notion of a </a:t>
            </a:r>
            <a:r>
              <a:rPr lang="en-US" altLang="en-US" i="1" dirty="0"/>
              <a:t>Turing Machine </a:t>
            </a:r>
            <a:r>
              <a:rPr lang="en-US" altLang="en-US" dirty="0"/>
              <a:t>and also used informally to explain higher-level constructs in terms of simpler ones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This is a common technique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/>
              <a:t>Its use ranges from the </a:t>
            </a:r>
            <a:r>
              <a:rPr lang="en-US" altLang="en-US" i="1" dirty="0"/>
              <a:t>theoretical</a:t>
            </a:r>
            <a:r>
              <a:rPr lang="en-US" altLang="en-US" dirty="0"/>
              <a:t> (e.g., lambda calculus) to the </a:t>
            </a:r>
            <a:r>
              <a:rPr lang="en-US" altLang="en-US" i="1" dirty="0"/>
              <a:t>practical</a:t>
            </a:r>
            <a:r>
              <a:rPr lang="en-US" altLang="en-US" dirty="0"/>
              <a:t> (e.g., Java Virtual Machine</a:t>
            </a:r>
            <a:r>
              <a:rPr lang="en-US" altLang="en-US" dirty="0" smtClean="0"/>
              <a:t>).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1731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Operational 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</a:pPr>
            <a:r>
              <a:rPr lang="en-US" altLang="en-US" dirty="0" smtClean="0"/>
              <a:t>To </a:t>
            </a:r>
            <a:r>
              <a:rPr lang="en-US" altLang="en-US" dirty="0"/>
              <a:t>use operational semantics for a high-level language,  a virtual machine in </a:t>
            </a:r>
            <a:r>
              <a:rPr lang="en-US" altLang="en-US" dirty="0" smtClean="0"/>
              <a:t>needed.</a:t>
            </a:r>
            <a:endParaRPr lang="en-US" altLang="en-US" dirty="0"/>
          </a:p>
          <a:p>
            <a:pPr lvl="1"/>
            <a:r>
              <a:rPr lang="en-US" altLang="en-US" dirty="0"/>
              <a:t>A hardware pure interpreter is too </a:t>
            </a:r>
            <a:r>
              <a:rPr lang="en-US" altLang="en-US" dirty="0" smtClean="0"/>
              <a:t>expensive.</a:t>
            </a:r>
            <a:endParaRPr lang="en-US" altLang="en-US" dirty="0"/>
          </a:p>
          <a:p>
            <a:pPr lvl="1"/>
            <a:r>
              <a:rPr lang="en-US" altLang="en-US" dirty="0"/>
              <a:t>A software pure interpreter also has problems:</a:t>
            </a:r>
          </a:p>
          <a:p>
            <a:pPr lvl="2"/>
            <a:r>
              <a:rPr lang="en-US" altLang="en-US" dirty="0"/>
              <a:t>The detailed characteristics of the particular computer makes actions hard to </a:t>
            </a:r>
            <a:r>
              <a:rPr lang="en-US" altLang="en-US" dirty="0" smtClean="0"/>
              <a:t>understand.</a:t>
            </a:r>
            <a:endParaRPr lang="en-US" altLang="en-US" dirty="0"/>
          </a:p>
          <a:p>
            <a:pPr lvl="2"/>
            <a:r>
              <a:rPr lang="en-US" altLang="en-US" dirty="0"/>
              <a:t>Such a semantic definition would be </a:t>
            </a:r>
            <a:r>
              <a:rPr lang="en-US" altLang="en-US" dirty="0" smtClean="0"/>
              <a:t>machine-dependent.</a:t>
            </a:r>
            <a:endParaRPr lang="en-US" altLang="en-US" dirty="0"/>
          </a:p>
          <a:p>
            <a:pPr>
              <a:spcBef>
                <a:spcPts val="600"/>
              </a:spcBef>
            </a:pPr>
            <a:r>
              <a:rPr lang="en-US" altLang="en-US" dirty="0" smtClean="0"/>
              <a:t>The complete </a:t>
            </a:r>
            <a:r>
              <a:rPr lang="en-US" altLang="en-US" dirty="0"/>
              <a:t>computer </a:t>
            </a:r>
            <a:r>
              <a:rPr lang="en-US" altLang="en-US" dirty="0" smtClean="0"/>
              <a:t>simulation is a better </a:t>
            </a:r>
            <a:r>
              <a:rPr lang="en-US" altLang="en-US" dirty="0"/>
              <a:t>alternative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lvl="1"/>
            <a:r>
              <a:rPr lang="en-US" altLang="en-US" dirty="0"/>
              <a:t>Build a translator (translates source code to the machine code of an idealized computer)</a:t>
            </a:r>
          </a:p>
          <a:p>
            <a:pPr lvl="1"/>
            <a:r>
              <a:rPr lang="en-US" altLang="en-US" dirty="0"/>
              <a:t>Build a simulator for the idealized computer</a:t>
            </a:r>
          </a:p>
          <a:p>
            <a:pPr>
              <a:spcBef>
                <a:spcPts val="600"/>
              </a:spcBef>
            </a:pPr>
            <a:r>
              <a:rPr lang="en-US" altLang="en-US" i="1" dirty="0"/>
              <a:t>Evaluation</a:t>
            </a:r>
            <a:r>
              <a:rPr lang="en-US" altLang="en-US" dirty="0"/>
              <a:t> of operational semantics:</a:t>
            </a:r>
          </a:p>
          <a:p>
            <a:pPr lvl="1"/>
            <a:r>
              <a:rPr lang="en-US" altLang="en-US" dirty="0"/>
              <a:t>Good if used informally</a:t>
            </a:r>
          </a:p>
          <a:p>
            <a:pPr lvl="1"/>
            <a:r>
              <a:rPr lang="en-US" altLang="en-US" dirty="0"/>
              <a:t>Extremely complex if used formally (e.g. </a:t>
            </a:r>
            <a:r>
              <a:rPr lang="en-US" altLang="en-US" dirty="0" err="1"/>
              <a:t>VDL</a:t>
            </a:r>
            <a:r>
              <a:rPr lang="en-US" altLang="en-US" dirty="0"/>
              <a:t>)</a:t>
            </a:r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48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err="1" smtClean="0">
                <a:ea typeface="ＭＳ Ｐゴシック" pitchFamily="-112" charset="-128"/>
              </a:rPr>
              <a:t>VDL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altLang="en-US" dirty="0" err="1" smtClean="0"/>
              <a:t>VDL</a:t>
            </a:r>
            <a:r>
              <a:rPr lang="en-US" altLang="en-US" dirty="0" smtClean="0"/>
              <a:t> (Vienna Definition Language) </a:t>
            </a:r>
            <a:r>
              <a:rPr lang="en-US" altLang="en-US" dirty="0"/>
              <a:t>was a language developed at </a:t>
            </a:r>
            <a:r>
              <a:rPr lang="en-US" altLang="en-US" dirty="0"/>
              <a:t> IBM </a:t>
            </a:r>
            <a:r>
              <a:rPr lang="en-US" altLang="en-US" dirty="0"/>
              <a:t>Vienna Labs as a </a:t>
            </a:r>
            <a:r>
              <a:rPr lang="en-US" altLang="en-US" dirty="0"/>
              <a:t>language for </a:t>
            </a:r>
            <a:r>
              <a:rPr lang="en-US" altLang="en-US" dirty="0"/>
              <a:t>formal, algebraic definition </a:t>
            </a:r>
            <a:r>
              <a:rPr lang="en-US" altLang="en-US" dirty="0"/>
              <a:t>via operational </a:t>
            </a:r>
            <a:r>
              <a:rPr lang="en-US" altLang="en-US" dirty="0"/>
              <a:t>semantics. </a:t>
            </a:r>
          </a:p>
          <a:p>
            <a:pPr lvl="1"/>
            <a:r>
              <a:rPr lang="en-US" altLang="en-US" dirty="0"/>
              <a:t>It was used to specify the semantics of PL/I</a:t>
            </a:r>
          </a:p>
          <a:p>
            <a:pPr>
              <a:spcBef>
                <a:spcPts val="600"/>
              </a:spcBef>
            </a:pPr>
            <a:r>
              <a:rPr lang="en-US" altLang="en-US" dirty="0"/>
              <a:t>The </a:t>
            </a:r>
            <a:r>
              <a:rPr lang="en-US" altLang="en-US" dirty="0" err="1"/>
              <a:t>VDL</a:t>
            </a:r>
            <a:r>
              <a:rPr lang="en-US" altLang="en-US" dirty="0"/>
              <a:t> specification of PL/I was very large, very complicated, a remarkable technical accomplishment, and of little practical use. </a:t>
            </a:r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257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The </a:t>
            </a:r>
            <a:r>
              <a:rPr lang="en-US" altLang="en-US" sz="4400" dirty="0">
                <a:ea typeface="ＭＳ Ｐゴシック" pitchFamily="-112" charset="-128"/>
              </a:rPr>
              <a:t>Lambda Calculus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The </a:t>
            </a:r>
            <a:r>
              <a:rPr lang="en-US" altLang="en-US" dirty="0"/>
              <a:t>first use of operational semantics was in the </a:t>
            </a:r>
            <a:r>
              <a:rPr lang="en-US" altLang="en-US" i="1" dirty="0"/>
              <a:t>lambda </a:t>
            </a:r>
            <a:r>
              <a:rPr lang="en-US" altLang="en-US" i="1" dirty="0" smtClean="0"/>
              <a:t>calculus.</a:t>
            </a:r>
            <a:endParaRPr lang="en-US" altLang="en-US" i="1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A formal system designed to investigate function definition, function application and </a:t>
            </a:r>
            <a:r>
              <a:rPr lang="en-US" altLang="en-US" dirty="0" smtClean="0"/>
              <a:t>recursion.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Introduced by Alonzo Church and Stephen </a:t>
            </a:r>
            <a:r>
              <a:rPr lang="en-US" altLang="en-US" dirty="0" err="1"/>
              <a:t>Kleene</a:t>
            </a:r>
            <a:r>
              <a:rPr lang="en-US" altLang="en-US" dirty="0"/>
              <a:t> in the </a:t>
            </a:r>
            <a:r>
              <a:rPr lang="en-US" altLang="en-US" dirty="0" smtClean="0"/>
              <a:t>1930s.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Calculus: </a:t>
            </a:r>
            <a:r>
              <a:rPr lang="en-US" altLang="en-US" dirty="0"/>
              <a:t>“A method of computation or calculation in a special notation (as of logic or symbolic logic</a:t>
            </a:r>
            <a:r>
              <a:rPr lang="en-US" altLang="en-US" dirty="0" smtClean="0"/>
              <a:t>).”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The lambda calculus can be called the smallest universal programming </a:t>
            </a:r>
            <a:r>
              <a:rPr lang="en-US" altLang="en-US" dirty="0" smtClean="0"/>
              <a:t>language.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It’s used today as a target for defining the semantics of a programming </a:t>
            </a:r>
            <a:r>
              <a:rPr lang="en-US" altLang="en-US" dirty="0" smtClean="0"/>
              <a:t>language.</a:t>
            </a: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830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The </a:t>
            </a:r>
            <a:r>
              <a:rPr lang="en-US" altLang="en-US" sz="4400" dirty="0">
                <a:ea typeface="ＭＳ Ｐゴシック" pitchFamily="-112" charset="-128"/>
              </a:rPr>
              <a:t>Lambda Calculus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The </a:t>
            </a:r>
            <a:r>
              <a:rPr lang="en-US" altLang="en-US" dirty="0"/>
              <a:t>lambda calculus consists of a single transformation rule (variable substitution) and a single function definition </a:t>
            </a:r>
            <a:r>
              <a:rPr lang="en-US" altLang="en-US" dirty="0" smtClean="0"/>
              <a:t>scheme.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The lambda calculus is universal in the sense that any computable function can be expressed and evaluated using this </a:t>
            </a:r>
            <a:r>
              <a:rPr lang="en-US" altLang="en-US" dirty="0" smtClean="0"/>
              <a:t>formalism.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The </a:t>
            </a:r>
            <a:r>
              <a:rPr lang="en-US" altLang="en-US" dirty="0"/>
              <a:t>Lisp language is close to the lambda calculus </a:t>
            </a:r>
            <a:r>
              <a:rPr lang="en-US" altLang="en-US" dirty="0" smtClean="0"/>
              <a:t>model.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The lambda calculus 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introduces </a:t>
            </a:r>
            <a:r>
              <a:rPr lang="en-US" altLang="en-US" b="1" dirty="0"/>
              <a:t>variables</a:t>
            </a:r>
            <a:r>
              <a:rPr lang="en-US" altLang="en-US" dirty="0"/>
              <a:t> ranging over </a:t>
            </a:r>
            <a:r>
              <a:rPr lang="en-US" altLang="en-US" dirty="0" smtClean="0"/>
              <a:t>values;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dirty="0"/>
              <a:t>defines </a:t>
            </a:r>
            <a:r>
              <a:rPr lang="en-US" altLang="en-US" b="1" dirty="0"/>
              <a:t>functions</a:t>
            </a:r>
            <a:r>
              <a:rPr lang="en-US" altLang="en-US" dirty="0"/>
              <a:t> by (lambda) abstracting over </a:t>
            </a:r>
            <a:r>
              <a:rPr lang="en-US" altLang="en-US" dirty="0" smtClean="0"/>
              <a:t>variables;</a:t>
            </a:r>
            <a:endParaRPr lang="en-US" altLang="en-US" dirty="0"/>
          </a:p>
          <a:p>
            <a:pPr lvl="1">
              <a:lnSpc>
                <a:spcPct val="100000"/>
              </a:lnSpc>
            </a:pPr>
            <a:r>
              <a:rPr lang="en-US" altLang="en-US" b="1" dirty="0"/>
              <a:t>applies</a:t>
            </a:r>
            <a:r>
              <a:rPr lang="en-US" altLang="en-US" dirty="0"/>
              <a:t> functions to </a:t>
            </a:r>
            <a:r>
              <a:rPr lang="en-US" altLang="en-US" dirty="0" smtClean="0"/>
              <a:t>values.</a:t>
            </a: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82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Axiomatic </a:t>
            </a:r>
            <a:r>
              <a:rPr lang="en-US" altLang="en-US" sz="4400" dirty="0">
                <a:ea typeface="ＭＳ Ｐゴシック" pitchFamily="-112" charset="-128"/>
              </a:rPr>
              <a:t>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Based </a:t>
            </a:r>
            <a:r>
              <a:rPr lang="en-US" altLang="en-US" dirty="0"/>
              <a:t>on formal logic (first order predicate calculus)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Original </a:t>
            </a:r>
            <a:r>
              <a:rPr lang="en-US" altLang="en-US" dirty="0" smtClean="0"/>
              <a:t>purpose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Formal </a:t>
            </a:r>
            <a:r>
              <a:rPr lang="en-US" altLang="en-US" dirty="0"/>
              <a:t>program verification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 smtClean="0"/>
              <a:t>Approach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Define </a:t>
            </a:r>
            <a:r>
              <a:rPr lang="en-US" altLang="en-US" dirty="0"/>
              <a:t>axioms and inference rules in logic for each statement type in the language (to allow transformations of expressions to other expressions)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The expressions are called assertions and are either </a:t>
            </a:r>
          </a:p>
          <a:p>
            <a:pPr lvl="1">
              <a:lnSpc>
                <a:spcPct val="110000"/>
              </a:lnSpc>
            </a:pPr>
            <a:r>
              <a:rPr lang="en-US" altLang="en-US" i="1" dirty="0"/>
              <a:t>Preconditions</a:t>
            </a:r>
            <a:r>
              <a:rPr lang="en-US" altLang="en-US" dirty="0"/>
              <a:t>: An assertion before a statement states the relationships and constraints among variables that are true at that point in execution</a:t>
            </a:r>
          </a:p>
          <a:p>
            <a:pPr lvl="1">
              <a:lnSpc>
                <a:spcPct val="110000"/>
              </a:lnSpc>
            </a:pPr>
            <a:r>
              <a:rPr lang="en-US" altLang="en-US" i="1" dirty="0" err="1"/>
              <a:t>Postconditions</a:t>
            </a:r>
            <a:r>
              <a:rPr lang="en-US" altLang="en-US" dirty="0"/>
              <a:t>: An assertion following a statement</a:t>
            </a:r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9146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Axiomatic </a:t>
            </a:r>
            <a:r>
              <a:rPr lang="en-US" altLang="en-US" sz="4400" dirty="0">
                <a:ea typeface="ＭＳ Ｐゴシック" pitchFamily="-112" charset="-128"/>
              </a:rPr>
              <a:t>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Axiomatic </a:t>
            </a:r>
            <a:r>
              <a:rPr lang="en-US" altLang="en-US" dirty="0"/>
              <a:t>semantics is based on Hoare Logic </a:t>
            </a:r>
            <a:r>
              <a:rPr lang="en-US" altLang="en-US" dirty="0" smtClean="0"/>
              <a:t>(Sir </a:t>
            </a:r>
            <a:r>
              <a:rPr lang="en-US" altLang="en-US" dirty="0"/>
              <a:t>Tony Hoare</a:t>
            </a:r>
            <a:r>
              <a:rPr lang="en-US" altLang="en-US" dirty="0" smtClean="0"/>
              <a:t>).</a:t>
            </a: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Based on triples that describe how execution of a statement changes the state of the computation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Example: </a:t>
            </a:r>
            <a:r>
              <a:rPr lang="en-US" altLang="en-US" dirty="0">
                <a:solidFill>
                  <a:srgbClr val="C00000"/>
                </a:solidFill>
              </a:rPr>
              <a:t>{P} S {Q</a:t>
            </a:r>
            <a:r>
              <a:rPr lang="en-US" altLang="en-US" dirty="0" smtClean="0">
                <a:solidFill>
                  <a:srgbClr val="C00000"/>
                </a:solidFill>
              </a:rPr>
              <a:t>}</a:t>
            </a:r>
            <a:endParaRPr lang="en-US" altLang="en-US" dirty="0" smtClean="0"/>
          </a:p>
          <a:p>
            <a:pPr lvl="1">
              <a:lnSpc>
                <a:spcPct val="120000"/>
              </a:lnSpc>
            </a:pPr>
            <a:r>
              <a:rPr lang="en-US" altLang="en-US" b="1" dirty="0" smtClean="0"/>
              <a:t>P</a:t>
            </a:r>
            <a:r>
              <a:rPr lang="en-US" altLang="en-US" dirty="0" smtClean="0"/>
              <a:t> is a logical statement of what’s true before executing </a:t>
            </a:r>
            <a:r>
              <a:rPr lang="en-US" altLang="en-US" b="1" dirty="0" smtClean="0"/>
              <a:t>S</a:t>
            </a:r>
            <a:r>
              <a:rPr lang="en-US" altLang="en-US" dirty="0" smtClean="0"/>
              <a:t>; </a:t>
            </a:r>
            <a:r>
              <a:rPr lang="en-US" altLang="en-US" b="1" dirty="0" smtClean="0"/>
              <a:t>Q</a:t>
            </a:r>
            <a:r>
              <a:rPr lang="en-US" altLang="en-US" dirty="0" smtClean="0"/>
              <a:t> is a logical expression describing what’s true after S</a:t>
            </a:r>
          </a:p>
          <a:p>
            <a:pPr lvl="1">
              <a:lnSpc>
                <a:spcPct val="120000"/>
              </a:lnSpc>
            </a:pPr>
            <a:r>
              <a:rPr lang="en-US" altLang="en-US" dirty="0" smtClean="0"/>
              <a:t>In </a:t>
            </a:r>
            <a:r>
              <a:rPr lang="en-US" altLang="en-US" dirty="0"/>
              <a:t>general we can reason forward or backward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Given P and S determine Q</a:t>
            </a:r>
          </a:p>
          <a:p>
            <a:pPr lvl="2">
              <a:lnSpc>
                <a:spcPct val="120000"/>
              </a:lnSpc>
            </a:pPr>
            <a:r>
              <a:rPr lang="en-US" altLang="en-US" dirty="0"/>
              <a:t>Given S and Q determine P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Concrete example: </a:t>
            </a:r>
            <a:r>
              <a:rPr lang="en-US" altLang="en-US" dirty="0">
                <a:solidFill>
                  <a:srgbClr val="C00000"/>
                </a:solidFill>
              </a:rPr>
              <a:t>{x&gt;0} x = x+1 {x&gt;1}</a:t>
            </a:r>
            <a:r>
              <a:rPr lang="en-US" altLang="en-US" dirty="0"/>
              <a:t> </a:t>
            </a:r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203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err="1" smtClean="0">
                <a:ea typeface="ＭＳ Ｐゴシック" pitchFamily="-112" charset="-128"/>
              </a:rPr>
              <a:t>Denotational</a:t>
            </a:r>
            <a:r>
              <a:rPr lang="en-US" altLang="en-US" sz="4400" dirty="0" smtClean="0">
                <a:ea typeface="ＭＳ Ｐゴシック" pitchFamily="-112" charset="-128"/>
              </a:rPr>
              <a:t> </a:t>
            </a:r>
            <a:r>
              <a:rPr lang="en-US" altLang="en-US" sz="4400" dirty="0">
                <a:ea typeface="ＭＳ Ｐゴシック" pitchFamily="-112" charset="-128"/>
              </a:rPr>
              <a:t>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562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A </a:t>
            </a:r>
            <a:r>
              <a:rPr lang="en-US" altLang="en-US" dirty="0"/>
              <a:t>technique for describing the meaning of programs in terms of mathematical functions on programs and program components. </a:t>
            </a:r>
          </a:p>
          <a:p>
            <a:pPr lvl="1">
              <a:lnSpc>
                <a:spcPct val="110000"/>
              </a:lnSpc>
            </a:pPr>
            <a:r>
              <a:rPr lang="en-US" altLang="en-US" sz="2700" dirty="0"/>
              <a:t>Programs are translated into functions about which properties can be proved using the standard mathematical theory of functions, and especially domain theory.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Originally developed by Scott and Strachey (1970) and based on recursive function </a:t>
            </a:r>
            <a:r>
              <a:rPr lang="en-US" altLang="en-US" dirty="0" smtClean="0"/>
              <a:t>theory.</a:t>
            </a: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sz="2700" dirty="0"/>
              <a:t>The most abstract semantics description </a:t>
            </a:r>
            <a:r>
              <a:rPr lang="en-US" altLang="en-US" sz="2700" dirty="0" smtClean="0"/>
              <a:t>method.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The process of building a </a:t>
            </a:r>
            <a:r>
              <a:rPr lang="en-US" altLang="en-US" dirty="0" err="1"/>
              <a:t>denotational</a:t>
            </a:r>
            <a:r>
              <a:rPr lang="en-US" altLang="en-US" dirty="0"/>
              <a:t> specification for a language:</a:t>
            </a:r>
          </a:p>
          <a:p>
            <a:pPr lvl="1">
              <a:lnSpc>
                <a:spcPct val="110000"/>
              </a:lnSpc>
            </a:pPr>
            <a:r>
              <a:rPr lang="en-US" altLang="en-US" sz="2700" dirty="0"/>
              <a:t>Define a mathematical object for each language entity</a:t>
            </a:r>
          </a:p>
          <a:p>
            <a:pPr lvl="1">
              <a:lnSpc>
                <a:spcPct val="110000"/>
              </a:lnSpc>
            </a:pPr>
            <a:r>
              <a:rPr lang="en-US" altLang="en-US" sz="2700" dirty="0"/>
              <a:t>Define a function that maps instances of the language entities onto instances of the corresponding mathematical </a:t>
            </a:r>
            <a:r>
              <a:rPr lang="en-US" altLang="en-US" sz="2700" dirty="0" smtClean="0"/>
              <a:t>objects</a:t>
            </a: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019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err="1" smtClean="0">
                <a:ea typeface="ＭＳ Ｐゴシック" pitchFamily="-112" charset="-128"/>
              </a:rPr>
              <a:t>Denotational</a:t>
            </a:r>
            <a:r>
              <a:rPr lang="en-US" altLang="en-US" sz="4400" dirty="0" smtClean="0">
                <a:ea typeface="ＭＳ Ｐゴシック" pitchFamily="-112" charset="-128"/>
              </a:rPr>
              <a:t> </a:t>
            </a:r>
            <a:r>
              <a:rPr lang="en-US" altLang="en-US" sz="4400" dirty="0">
                <a:ea typeface="ＭＳ Ｐゴシック" pitchFamily="-112" charset="-128"/>
              </a:rPr>
              <a:t>Semantics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 smtClean="0"/>
              <a:t>The </a:t>
            </a:r>
            <a:r>
              <a:rPr lang="en-US" altLang="en-US" dirty="0"/>
              <a:t>difference between </a:t>
            </a:r>
            <a:r>
              <a:rPr lang="en-US" altLang="en-US" dirty="0" err="1"/>
              <a:t>denotational</a:t>
            </a:r>
            <a:r>
              <a:rPr lang="en-US" altLang="en-US" dirty="0"/>
              <a:t> and operational semantics: </a:t>
            </a:r>
            <a:endParaRPr lang="en-US" altLang="en-US" dirty="0" smtClean="0"/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In </a:t>
            </a:r>
            <a:r>
              <a:rPr lang="en-US" altLang="en-US" dirty="0"/>
              <a:t>operational semantics, the state changes are defined by coded </a:t>
            </a:r>
            <a:r>
              <a:rPr lang="en-US" altLang="en-US" dirty="0" smtClean="0"/>
              <a:t>algorithms. </a:t>
            </a:r>
          </a:p>
          <a:p>
            <a:pPr lvl="1">
              <a:lnSpc>
                <a:spcPct val="110000"/>
              </a:lnSpc>
            </a:pPr>
            <a:r>
              <a:rPr lang="en-US" altLang="en-US" dirty="0" smtClean="0"/>
              <a:t>In </a:t>
            </a:r>
            <a:r>
              <a:rPr lang="en-US" altLang="en-US" dirty="0" err="1"/>
              <a:t>denotational</a:t>
            </a:r>
            <a:r>
              <a:rPr lang="en-US" altLang="en-US" dirty="0"/>
              <a:t> semantics, they are defined by rigorous mathematical </a:t>
            </a:r>
            <a:r>
              <a:rPr lang="en-US" altLang="en-US" dirty="0" smtClean="0"/>
              <a:t>functions.</a:t>
            </a:r>
            <a:endParaRPr lang="en-US" alt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The </a:t>
            </a:r>
            <a:r>
              <a:rPr lang="en-US" altLang="en-US" b="1" dirty="0"/>
              <a:t>state</a:t>
            </a:r>
            <a:r>
              <a:rPr lang="en-US" altLang="en-US" dirty="0"/>
              <a:t> of a program is the values of all its current variables</a:t>
            </a:r>
          </a:p>
          <a:p>
            <a:pPr marL="839787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   </a:t>
            </a:r>
            <a:r>
              <a:rPr lang="en-US" altLang="en-US" sz="28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s 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= {&lt;i</a:t>
            </a:r>
            <a:r>
              <a:rPr lang="en-US" altLang="en-US" sz="2800" b="1" baseline="-25000" dirty="0">
                <a:solidFill>
                  <a:srgbClr val="C00000"/>
                </a:solidFill>
                <a:cs typeface="Calibri" panose="020F0502020204030204" pitchFamily="34" charset="0"/>
              </a:rPr>
              <a:t>1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, v</a:t>
            </a:r>
            <a:r>
              <a:rPr lang="en-US" altLang="en-US" sz="2800" b="1" baseline="-25000" dirty="0">
                <a:solidFill>
                  <a:srgbClr val="C00000"/>
                </a:solidFill>
                <a:cs typeface="Calibri" panose="020F0502020204030204" pitchFamily="34" charset="0"/>
              </a:rPr>
              <a:t>1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&gt;, &lt;i</a:t>
            </a:r>
            <a:r>
              <a:rPr lang="en-US" altLang="en-US" sz="2800" b="1" baseline="-25000" dirty="0">
                <a:solidFill>
                  <a:srgbClr val="C00000"/>
                </a:solidFill>
                <a:cs typeface="Calibri" panose="020F0502020204030204" pitchFamily="34" charset="0"/>
              </a:rPr>
              <a:t>2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, v</a:t>
            </a:r>
            <a:r>
              <a:rPr lang="en-US" altLang="en-US" sz="2800" b="1" baseline="-25000" dirty="0">
                <a:solidFill>
                  <a:srgbClr val="C00000"/>
                </a:solidFill>
                <a:cs typeface="Calibri" panose="020F0502020204030204" pitchFamily="34" charset="0"/>
              </a:rPr>
              <a:t>2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&gt;, …, &lt;i</a:t>
            </a:r>
            <a:r>
              <a:rPr lang="en-US" altLang="en-US" sz="2800" b="1" baseline="-25000" dirty="0">
                <a:solidFill>
                  <a:srgbClr val="C00000"/>
                </a:solidFill>
                <a:cs typeface="Calibri" panose="020F0502020204030204" pitchFamily="34" charset="0"/>
              </a:rPr>
              <a:t>n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, </a:t>
            </a:r>
            <a:r>
              <a:rPr lang="en-US" altLang="en-US" sz="2800" b="1" dirty="0" err="1">
                <a:solidFill>
                  <a:srgbClr val="C00000"/>
                </a:solidFill>
                <a:cs typeface="Calibri" panose="020F0502020204030204" pitchFamily="34" charset="0"/>
              </a:rPr>
              <a:t>v</a:t>
            </a:r>
            <a:r>
              <a:rPr lang="en-US" altLang="en-US" sz="2800" b="1" baseline="-25000" dirty="0" err="1">
                <a:solidFill>
                  <a:srgbClr val="C00000"/>
                </a:solidFill>
                <a:cs typeface="Calibri" panose="020F0502020204030204" pitchFamily="34" charset="0"/>
              </a:rPr>
              <a:t>n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&gt;}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altLang="en-US" dirty="0"/>
              <a:t>Let </a:t>
            </a:r>
            <a:r>
              <a:rPr lang="en-US" altLang="en-US" b="1" dirty="0" err="1"/>
              <a:t>VARMAP</a:t>
            </a:r>
            <a:r>
              <a:rPr lang="en-US" altLang="en-US" dirty="0"/>
              <a:t> be a function that, when given a variable name and a state, returns the current value of the variable</a:t>
            </a:r>
          </a:p>
          <a:p>
            <a:pPr marL="839787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   </a:t>
            </a:r>
            <a:r>
              <a:rPr lang="en-US" altLang="en-US" sz="2800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VARMAP</a:t>
            </a:r>
            <a:r>
              <a:rPr lang="en-US" altLang="en-US" sz="28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(</a:t>
            </a:r>
            <a:r>
              <a:rPr lang="en-US" altLang="en-US" sz="2800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i</a:t>
            </a:r>
            <a:r>
              <a:rPr lang="en-US" altLang="en-US" sz="2800" b="1" baseline="-2500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j</a:t>
            </a:r>
            <a:r>
              <a:rPr lang="en-US" altLang="en-US" sz="2800" b="1" dirty="0">
                <a:solidFill>
                  <a:srgbClr val="C00000"/>
                </a:solidFill>
                <a:cs typeface="Calibri" panose="020F0502020204030204" pitchFamily="34" charset="0"/>
              </a:rPr>
              <a:t>, s) = </a:t>
            </a:r>
            <a:r>
              <a:rPr lang="en-US" altLang="en-US" sz="2800" b="1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v</a:t>
            </a:r>
            <a:r>
              <a:rPr lang="en-US" altLang="en-US" sz="2800" b="1" baseline="-25000" dirty="0" err="1" smtClean="0">
                <a:solidFill>
                  <a:srgbClr val="C00000"/>
                </a:solidFill>
                <a:cs typeface="Calibri" panose="020F0502020204030204" pitchFamily="34" charset="0"/>
              </a:rPr>
              <a:t>j</a:t>
            </a:r>
            <a:endParaRPr lang="en-US" altLang="en-US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981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>
                <a:ea typeface="ＭＳ Ｐゴシック" pitchFamily="-112" charset="-128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dirty="0"/>
              <a:t>A </a:t>
            </a:r>
            <a:r>
              <a:rPr lang="en-US" altLang="en-US" b="1" dirty="0"/>
              <a:t>sentence</a:t>
            </a:r>
            <a:r>
              <a:rPr lang="en-US" altLang="en-US" dirty="0"/>
              <a:t> is a string of characters over some alphabet </a:t>
            </a:r>
            <a:endParaRPr lang="en-US" altLang="en-US" dirty="0" smtClean="0"/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e.g</a:t>
            </a:r>
            <a:r>
              <a:rPr lang="en-US" altLang="en-US" dirty="0"/>
              <a:t>., </a:t>
            </a:r>
            <a:r>
              <a:rPr lang="en-US" altLang="en-US" dirty="0" err="1" smtClean="0"/>
              <a:t>def</a:t>
            </a:r>
            <a:r>
              <a:rPr lang="en-US" altLang="en-US" dirty="0" smtClean="0"/>
              <a:t>: </a:t>
            </a:r>
            <a:r>
              <a:rPr lang="en-US" altLang="en-US" dirty="0">
                <a:solidFill>
                  <a:srgbClr val="C00000"/>
                </a:solidFill>
              </a:rPr>
              <a:t>add1(n): return n + </a:t>
            </a:r>
            <a:r>
              <a:rPr lang="en-US" altLang="en-US" dirty="0" smtClean="0">
                <a:solidFill>
                  <a:srgbClr val="C00000"/>
                </a:solidFill>
              </a:rPr>
              <a:t>1</a:t>
            </a:r>
            <a:endParaRPr lang="en-US" altLang="en-US" dirty="0"/>
          </a:p>
          <a:p>
            <a:pPr>
              <a:lnSpc>
                <a:spcPct val="100000"/>
              </a:lnSpc>
            </a:pPr>
            <a:r>
              <a:rPr lang="en-US" altLang="en-US" dirty="0"/>
              <a:t>A </a:t>
            </a:r>
            <a:r>
              <a:rPr lang="en-US" altLang="en-US" b="1" dirty="0"/>
              <a:t>language</a:t>
            </a:r>
            <a:r>
              <a:rPr lang="en-US" altLang="en-US" dirty="0"/>
              <a:t> is a set of sentences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 </a:t>
            </a:r>
            <a:r>
              <a:rPr lang="en-US" altLang="en-US" b="1" dirty="0"/>
              <a:t>lexeme</a:t>
            </a:r>
            <a:r>
              <a:rPr lang="en-US" altLang="en-US" dirty="0"/>
              <a:t> is the lowest level syntactic unit of a  language (e.g., </a:t>
            </a:r>
            <a:r>
              <a:rPr lang="en-US" altLang="en-US" i="1" dirty="0"/>
              <a:t>*, add1, begin</a:t>
            </a:r>
            <a:r>
              <a:rPr lang="en-US" altLang="en-US" dirty="0"/>
              <a:t>)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A </a:t>
            </a:r>
            <a:r>
              <a:rPr lang="en-US" altLang="en-US" b="1" dirty="0"/>
              <a:t>token</a:t>
            </a:r>
            <a:r>
              <a:rPr lang="en-US" altLang="en-US" dirty="0"/>
              <a:t> is a category of lexemes (e.g., </a:t>
            </a:r>
            <a:r>
              <a:rPr lang="en-US" altLang="en-US" i="1" dirty="0"/>
              <a:t>identifier</a:t>
            </a:r>
            <a:r>
              <a:rPr lang="en-US" altLang="en-US" dirty="0"/>
              <a:t>)</a:t>
            </a:r>
          </a:p>
          <a:p>
            <a:pPr>
              <a:lnSpc>
                <a:spcPct val="100000"/>
              </a:lnSpc>
            </a:pPr>
            <a:r>
              <a:rPr lang="en-US" altLang="en-US" dirty="0"/>
              <a:t>Formal approaches to describing syntax:</a:t>
            </a:r>
          </a:p>
          <a:p>
            <a:pPr lvl="1">
              <a:lnSpc>
                <a:spcPct val="100000"/>
              </a:lnSpc>
            </a:pPr>
            <a:r>
              <a:rPr lang="en-US" altLang="en-US" dirty="0"/>
              <a:t>Recognizers - used in compilers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Generators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03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en-US" sz="4400" dirty="0" smtClean="0">
                <a:ea typeface="ＭＳ Ｐゴシック" pitchFamily="-112" charset="-128"/>
              </a:rPr>
              <a:t>Semantics: Conclusions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748350" cy="541020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The </a:t>
            </a:r>
            <a:r>
              <a:rPr lang="en-US" dirty="0"/>
              <a:t>field of formal semantics encompasses all of the following: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definition of semantic models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relations between different semantic models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relations between different approaches to meaning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The relation between computation and the underlying mathematical structures from fields such as logic, set theory, model theory, category theory, etc.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It has close links with other areas of computer science </a:t>
            </a:r>
            <a:r>
              <a:rPr lang="en-US" dirty="0" smtClean="0"/>
              <a:t>such as</a:t>
            </a:r>
            <a:r>
              <a:rPr lang="en-US" dirty="0"/>
              <a:t> programming language design, </a:t>
            </a:r>
            <a:r>
              <a:rPr lang="en-US" dirty="0" smtClean="0"/>
              <a:t>type theory, compilers and interpreters, program verification</a:t>
            </a:r>
            <a:r>
              <a:rPr lang="en-US" dirty="0"/>
              <a:t> and model </a:t>
            </a:r>
            <a:r>
              <a:rPr lang="en-US"/>
              <a:t>checking</a:t>
            </a:r>
            <a:r>
              <a:rPr lang="en-US" smtClean="0"/>
              <a:t>.</a:t>
            </a: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  <a:p>
            <a:pPr>
              <a:spcBef>
                <a:spcPts val="6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190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Questions 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487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AU" altLang="en-US" sz="4400" dirty="0">
                <a:ea typeface="ＭＳ Ｐゴシック" pitchFamily="-112" charset="-128"/>
              </a:rPr>
              <a:t>Lexical structure of </a:t>
            </a:r>
            <a:r>
              <a:rPr lang="en-AU" altLang="en-US" sz="4400" dirty="0" err="1">
                <a:ea typeface="ＭＳ Ｐゴシック" pitchFamily="-112" charset="-128"/>
              </a:rPr>
              <a:t>PLs</a:t>
            </a:r>
            <a:endParaRPr lang="en-US" sz="4400" dirty="0">
              <a:ea typeface="ＭＳ Ｐゴシック" pitchFamily="-112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structure of </a:t>
            </a:r>
            <a:r>
              <a:rPr lang="en-US" dirty="0" err="1" smtClean="0"/>
              <a:t>PLs</a:t>
            </a:r>
            <a:r>
              <a:rPr lang="en-US" dirty="0" smtClean="0"/>
              <a:t> </a:t>
            </a:r>
            <a:r>
              <a:rPr lang="en-US" dirty="0"/>
              <a:t>lexemes (words or tokens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Token </a:t>
            </a:r>
            <a:r>
              <a:rPr lang="en-US" dirty="0"/>
              <a:t>is a category of lexeme</a:t>
            </a:r>
          </a:p>
          <a:p>
            <a:r>
              <a:rPr lang="en-US" dirty="0" smtClean="0"/>
              <a:t>The idea: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scanning phase (lexical </a:t>
            </a:r>
            <a:r>
              <a:rPr lang="en-US" dirty="0" err="1"/>
              <a:t>analyser</a:t>
            </a:r>
            <a:r>
              <a:rPr lang="en-US" dirty="0"/>
              <a:t>) collects characters into </a:t>
            </a:r>
            <a:r>
              <a:rPr lang="en-US" dirty="0" smtClean="0"/>
              <a:t>tokens.</a:t>
            </a:r>
            <a:endParaRPr lang="en-US" dirty="0"/>
          </a:p>
          <a:p>
            <a:pPr lvl="1"/>
            <a:r>
              <a:rPr lang="en-US" dirty="0"/>
              <a:t>Parsing phase (syntactic </a:t>
            </a:r>
            <a:r>
              <a:rPr lang="en-US" dirty="0" err="1"/>
              <a:t>analyser</a:t>
            </a:r>
            <a:r>
              <a:rPr lang="en-US" dirty="0"/>
              <a:t>) determines syntactic </a:t>
            </a:r>
            <a:r>
              <a:rPr lang="en-US" dirty="0" smtClean="0"/>
              <a:t>structure.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12" y="2590800"/>
            <a:ext cx="7924800" cy="2273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50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Context-Free Grammars</a:t>
            </a:r>
          </a:p>
          <a:p>
            <a:pPr lvl="1"/>
            <a:r>
              <a:rPr lang="en-US" dirty="0"/>
              <a:t>Developed by Noam Chomsky in the mid-1950s.  </a:t>
            </a:r>
          </a:p>
          <a:p>
            <a:pPr lvl="1"/>
            <a:r>
              <a:rPr lang="en-US" dirty="0"/>
              <a:t>Language generators, meant to describe the syntax of natural languages.</a:t>
            </a:r>
          </a:p>
          <a:p>
            <a:r>
              <a:rPr lang="en-US" dirty="0" smtClean="0"/>
              <a:t>Backus </a:t>
            </a:r>
            <a:r>
              <a:rPr lang="en-US" dirty="0"/>
              <a:t>Normal</a:t>
            </a:r>
            <a:r>
              <a:rPr lang="en-US" dirty="0" smtClean="0"/>
              <a:t>/(</a:t>
            </a:r>
            <a:r>
              <a:rPr lang="en-US" dirty="0" err="1" smtClean="0"/>
              <a:t>Naur</a:t>
            </a:r>
            <a:r>
              <a:rPr lang="en-US" dirty="0" smtClean="0"/>
              <a:t>) </a:t>
            </a:r>
            <a:r>
              <a:rPr lang="en-US" dirty="0"/>
              <a:t>Form (1959)</a:t>
            </a:r>
          </a:p>
          <a:p>
            <a:pPr lvl="1"/>
            <a:r>
              <a:rPr lang="en-US" dirty="0"/>
              <a:t>Invented by John Backus to describe Algol 58. </a:t>
            </a:r>
          </a:p>
          <a:p>
            <a:pPr lvl="1"/>
            <a:r>
              <a:rPr lang="en-US" dirty="0"/>
              <a:t>Refined by Peter </a:t>
            </a:r>
            <a:r>
              <a:rPr lang="en-US" dirty="0" err="1"/>
              <a:t>Naur</a:t>
            </a:r>
            <a:r>
              <a:rPr lang="en-US" dirty="0"/>
              <a:t> for Algol 60.</a:t>
            </a:r>
          </a:p>
          <a:p>
            <a:pPr lvl="1"/>
            <a:r>
              <a:rPr lang="en-US" dirty="0" smtClean="0"/>
              <a:t>Backus Normal Form (</a:t>
            </a:r>
            <a:r>
              <a:rPr lang="en-US" dirty="0" err="1" smtClean="0"/>
              <a:t>BNF</a:t>
            </a:r>
            <a:r>
              <a:rPr lang="en-US" dirty="0" smtClean="0"/>
              <a:t>) </a:t>
            </a:r>
            <a:r>
              <a:rPr lang="en-US" dirty="0"/>
              <a:t>is equivalent to context-free grammars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altLang="en-US" dirty="0" smtClean="0">
                <a:solidFill>
                  <a:srgbClr val="000000"/>
                </a:solidFill>
              </a:rPr>
              <a:t>Chomsky and Backus </a:t>
            </a:r>
            <a:r>
              <a:rPr lang="en-US" altLang="en-US" dirty="0">
                <a:solidFill>
                  <a:srgbClr val="000000"/>
                </a:solidFill>
              </a:rPr>
              <a:t>independently came up with equivalent formalisms for specifying the syntax of a </a:t>
            </a:r>
            <a:r>
              <a:rPr lang="en-US" altLang="en-US" dirty="0" smtClean="0">
                <a:solidFill>
                  <a:srgbClr val="000000"/>
                </a:solidFill>
              </a:rPr>
              <a:t>language.</a:t>
            </a:r>
            <a:endParaRPr lang="en-US" alt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Backus focused on a practical way of specifying an artificial </a:t>
            </a:r>
            <a:r>
              <a:rPr lang="en-US" dirty="0" smtClean="0"/>
              <a:t>language.</a:t>
            </a:r>
            <a:endParaRPr lang="en-US" dirty="0"/>
          </a:p>
          <a:p>
            <a:pPr lvl="1"/>
            <a:r>
              <a:rPr lang="en-US" dirty="0"/>
              <a:t>Chomsky made fundamental contributions to </a:t>
            </a:r>
            <a:r>
              <a:rPr lang="en-US" dirty="0" smtClean="0"/>
              <a:t>mathematical </a:t>
            </a:r>
            <a:r>
              <a:rPr lang="en-US" dirty="0"/>
              <a:t>linguistics and was motivated by the study of human languages.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58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Backus Normal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662" y="1143000"/>
            <a:ext cx="10976950" cy="5410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A </a:t>
            </a:r>
            <a:r>
              <a:rPr lang="en-US" altLang="en-US" i="1" dirty="0" err="1"/>
              <a:t>metalanguage</a:t>
            </a:r>
            <a:r>
              <a:rPr lang="en-US" altLang="en-US" dirty="0"/>
              <a:t> is a language used to describe another language.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dirty="0"/>
              <a:t>In </a:t>
            </a:r>
            <a:r>
              <a:rPr lang="en-US" altLang="en-US" dirty="0" err="1"/>
              <a:t>BNF</a:t>
            </a:r>
            <a:r>
              <a:rPr lang="en-US" altLang="en-US" dirty="0"/>
              <a:t>,</a:t>
            </a:r>
            <a:r>
              <a:rPr lang="en-US" altLang="en-US" i="1" dirty="0"/>
              <a:t> abstractions</a:t>
            </a:r>
            <a:r>
              <a:rPr lang="en-US" altLang="en-US" dirty="0"/>
              <a:t> are used to represent classes of syntactic </a:t>
            </a:r>
            <a:r>
              <a:rPr lang="en-US" altLang="en-US" dirty="0" smtClean="0"/>
              <a:t>structures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They </a:t>
            </a:r>
            <a:r>
              <a:rPr lang="en-US" altLang="en-US" dirty="0"/>
              <a:t>act like syntactic variables (also called </a:t>
            </a:r>
            <a:r>
              <a:rPr lang="en-US" altLang="en-US" i="1" dirty="0"/>
              <a:t>nonterminal symbols</a:t>
            </a:r>
            <a:r>
              <a:rPr lang="en-US" altLang="en-US" dirty="0"/>
              <a:t>), </a:t>
            </a:r>
            <a:r>
              <a:rPr lang="en-US" altLang="en-US" sz="2400" dirty="0"/>
              <a:t>e.g</a:t>
            </a:r>
            <a:r>
              <a:rPr lang="en-US" altLang="en-US" sz="2400" dirty="0" smtClean="0"/>
              <a:t>.</a:t>
            </a:r>
            <a:endParaRPr lang="en-US" altLang="en-US" sz="2400" dirty="0"/>
          </a:p>
          <a:p>
            <a:pPr marL="438150" lvl="1" indent="0" algn="ctr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&lt;</a:t>
            </a:r>
            <a:r>
              <a:rPr lang="en-US" altLang="en-US" b="1" dirty="0" err="1">
                <a:solidFill>
                  <a:srgbClr val="C00000"/>
                </a:solidFill>
                <a:cs typeface="Calibri" panose="020F0502020204030204" pitchFamily="34" charset="0"/>
              </a:rPr>
              <a:t>while_stmt</a:t>
            </a: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&gt; ::= while &lt;</a:t>
            </a:r>
            <a:r>
              <a:rPr lang="en-US" altLang="en-US" b="1" dirty="0" err="1">
                <a:solidFill>
                  <a:srgbClr val="C00000"/>
                </a:solidFill>
                <a:cs typeface="Calibri" panose="020F0502020204030204" pitchFamily="34" charset="0"/>
              </a:rPr>
              <a:t>logic_expr</a:t>
            </a:r>
            <a:r>
              <a:rPr lang="en-US" altLang="en-US" b="1" dirty="0">
                <a:solidFill>
                  <a:srgbClr val="C00000"/>
                </a:solidFill>
                <a:cs typeface="Calibri" panose="020F0502020204030204" pitchFamily="34" charset="0"/>
              </a:rPr>
              <a:t>&gt; do &lt;</a:t>
            </a:r>
            <a:r>
              <a:rPr lang="en-US" altLang="en-US" b="1" dirty="0" err="1">
                <a:solidFill>
                  <a:srgbClr val="C00000"/>
                </a:solidFill>
                <a:cs typeface="Calibri" panose="020F0502020204030204" pitchFamily="34" charset="0"/>
              </a:rPr>
              <a:t>stmt</a:t>
            </a:r>
            <a:r>
              <a:rPr lang="en-US" altLang="en-US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&gt;</a:t>
            </a:r>
            <a:r>
              <a:rPr lang="en-US" altLang="en-US" sz="2400" dirty="0" smtClean="0">
                <a:latin typeface="Courier New" pitchFamily="-112" charset="0"/>
              </a:rPr>
              <a:t/>
            </a:r>
            <a:br>
              <a:rPr lang="en-US" altLang="en-US" sz="2400" dirty="0" smtClean="0">
                <a:latin typeface="Courier New" pitchFamily="-112" charset="0"/>
              </a:rPr>
            </a:br>
            <a:endParaRPr lang="en-US" altLang="en-US" sz="2400" dirty="0">
              <a:latin typeface="Courier New" pitchFamily="-112" charset="0"/>
            </a:endParaRPr>
          </a:p>
          <a:p>
            <a:pPr lvl="1">
              <a:lnSpc>
                <a:spcPct val="100000"/>
              </a:lnSpc>
            </a:pPr>
            <a:r>
              <a:rPr lang="en-US" altLang="en-US" dirty="0"/>
              <a:t>This is a </a:t>
            </a:r>
            <a:r>
              <a:rPr lang="en-US" altLang="en-US" i="1" dirty="0"/>
              <a:t>rule</a:t>
            </a:r>
            <a:r>
              <a:rPr lang="en-US" altLang="en-US" dirty="0"/>
              <a:t>; it describes the structure of a while statement. </a:t>
            </a:r>
            <a:endParaRPr lang="en-US" altLang="en-US" dirty="0" smtClean="0"/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Often </a:t>
            </a:r>
            <a:r>
              <a:rPr lang="en-US" altLang="en-US" dirty="0"/>
              <a:t>the word </a:t>
            </a:r>
            <a:r>
              <a:rPr lang="en-US" altLang="en-US" i="1" dirty="0"/>
              <a:t>production</a:t>
            </a:r>
            <a:r>
              <a:rPr lang="en-US" altLang="en-US" dirty="0"/>
              <a:t> is used for rule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5555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787947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0</TotalTime>
  <Words>5087</Words>
  <Application>Microsoft Office PowerPoint</Application>
  <PresentationFormat>Custom</PresentationFormat>
  <Paragraphs>613</Paragraphs>
  <Slides>61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TS102787947</vt:lpstr>
      <vt:lpstr>Programming Languages</vt:lpstr>
      <vt:lpstr>Introduction</vt:lpstr>
      <vt:lpstr>PowerPoint Presentation</vt:lpstr>
      <vt:lpstr>Introduction</vt:lpstr>
      <vt:lpstr>PowerPoint Presentation</vt:lpstr>
      <vt:lpstr>Introduction</vt:lpstr>
      <vt:lpstr>Lexical structure of PLs</vt:lpstr>
      <vt:lpstr>Grammars</vt:lpstr>
      <vt:lpstr>Backus Normal Form</vt:lpstr>
      <vt:lpstr>Backus Normal Form</vt:lpstr>
      <vt:lpstr>Backus Normal Form</vt:lpstr>
      <vt:lpstr>Backus Normal Form</vt:lpstr>
      <vt:lpstr>Derivation</vt:lpstr>
      <vt:lpstr>Backus Normal Form</vt:lpstr>
      <vt:lpstr>Backus Normal Form</vt:lpstr>
      <vt:lpstr>Backus Normal Form</vt:lpstr>
      <vt:lpstr>Parse tree</vt:lpstr>
      <vt:lpstr>Grammar </vt:lpstr>
      <vt:lpstr>Grammar</vt:lpstr>
      <vt:lpstr>Operators</vt:lpstr>
      <vt:lpstr>Operator notation</vt:lpstr>
      <vt:lpstr>Operators: Associativity</vt:lpstr>
      <vt:lpstr>Precedence and Associativity in Grammar</vt:lpstr>
      <vt:lpstr>Precedence and Associativity in Grammar</vt:lpstr>
      <vt:lpstr>Example: An Expression Grammar</vt:lpstr>
      <vt:lpstr>Grammar: Conditionals</vt:lpstr>
      <vt:lpstr>Grammar: Conditionals</vt:lpstr>
      <vt:lpstr>Extended BNF</vt:lpstr>
      <vt:lpstr>EBNF vs BNF</vt:lpstr>
      <vt:lpstr>Syntax Graphs</vt:lpstr>
      <vt:lpstr>Parsing</vt:lpstr>
      <vt:lpstr>Parsing Complexity</vt:lpstr>
      <vt:lpstr>Recursive Decent Parsing</vt:lpstr>
      <vt:lpstr>Recursive Decent Parsing: Example</vt:lpstr>
      <vt:lpstr>PL Grammer: Conclusions</vt:lpstr>
      <vt:lpstr>PowerPoint Presentation</vt:lpstr>
      <vt:lpstr>Introduction</vt:lpstr>
      <vt:lpstr>Program verification: Ariane 5 project</vt:lpstr>
      <vt:lpstr>Program verification: Intel Pentium Bug</vt:lpstr>
      <vt:lpstr>Static Semantics</vt:lpstr>
      <vt:lpstr>Parse tree vs. Abstract syntax tree</vt:lpstr>
      <vt:lpstr>Attribute Grammars</vt:lpstr>
      <vt:lpstr>Attribute Grammars</vt:lpstr>
      <vt:lpstr>Attribute Grammars</vt:lpstr>
      <vt:lpstr>Attribute Grammars</vt:lpstr>
      <vt:lpstr>Attribute Grammars</vt:lpstr>
      <vt:lpstr>Attribute Grammars</vt:lpstr>
      <vt:lpstr>Attribute Grammars</vt:lpstr>
      <vt:lpstr>Static vs. Dynamic Semantics</vt:lpstr>
      <vt:lpstr>Dynamic Semantics</vt:lpstr>
      <vt:lpstr>Operational Semantics</vt:lpstr>
      <vt:lpstr>Operational Semantics</vt:lpstr>
      <vt:lpstr>VDL</vt:lpstr>
      <vt:lpstr>The Lambda Calculus</vt:lpstr>
      <vt:lpstr>The Lambda Calculus</vt:lpstr>
      <vt:lpstr>Axiomatic Semantics</vt:lpstr>
      <vt:lpstr>Axiomatic Semantics</vt:lpstr>
      <vt:lpstr>Denotational Semantics</vt:lpstr>
      <vt:lpstr>Denotational Semantics</vt:lpstr>
      <vt:lpstr>Semantics: 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2014-02-04T07:26:08Z</dcterms:created>
  <dcterms:modified xsi:type="dcterms:W3CDTF">2014-04-01T11:35:22Z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