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0"/>
  </p:notesMasterIdLst>
  <p:handoutMasterIdLst>
    <p:handoutMasterId r:id="rId61"/>
  </p:handoutMasterIdLst>
  <p:sldIdLst>
    <p:sldId id="485" r:id="rId2"/>
    <p:sldId id="486" r:id="rId3"/>
    <p:sldId id="542" r:id="rId4"/>
    <p:sldId id="543" r:id="rId5"/>
    <p:sldId id="544" r:id="rId6"/>
    <p:sldId id="546" r:id="rId7"/>
    <p:sldId id="545" r:id="rId8"/>
    <p:sldId id="547" r:id="rId9"/>
    <p:sldId id="548" r:id="rId10"/>
    <p:sldId id="549" r:id="rId11"/>
    <p:sldId id="550" r:id="rId12"/>
    <p:sldId id="551" r:id="rId13"/>
    <p:sldId id="552" r:id="rId14"/>
    <p:sldId id="553" r:id="rId15"/>
    <p:sldId id="554" r:id="rId16"/>
    <p:sldId id="555" r:id="rId17"/>
    <p:sldId id="556" r:id="rId18"/>
    <p:sldId id="557" r:id="rId19"/>
    <p:sldId id="558" r:id="rId20"/>
    <p:sldId id="559" r:id="rId21"/>
    <p:sldId id="560" r:id="rId22"/>
    <p:sldId id="561" r:id="rId23"/>
    <p:sldId id="562" r:id="rId24"/>
    <p:sldId id="563" r:id="rId25"/>
    <p:sldId id="564" r:id="rId26"/>
    <p:sldId id="565" r:id="rId27"/>
    <p:sldId id="582" r:id="rId28"/>
    <p:sldId id="583" r:id="rId29"/>
    <p:sldId id="584" r:id="rId30"/>
    <p:sldId id="566" r:id="rId31"/>
    <p:sldId id="567" r:id="rId32"/>
    <p:sldId id="585" r:id="rId33"/>
    <p:sldId id="586" r:id="rId34"/>
    <p:sldId id="581" r:id="rId35"/>
    <p:sldId id="569" r:id="rId36"/>
    <p:sldId id="570" r:id="rId37"/>
    <p:sldId id="571" r:id="rId38"/>
    <p:sldId id="572" r:id="rId39"/>
    <p:sldId id="573" r:id="rId40"/>
    <p:sldId id="574" r:id="rId41"/>
    <p:sldId id="576" r:id="rId42"/>
    <p:sldId id="575" r:id="rId43"/>
    <p:sldId id="577" r:id="rId44"/>
    <p:sldId id="578" r:id="rId45"/>
    <p:sldId id="579" r:id="rId46"/>
    <p:sldId id="580" r:id="rId47"/>
    <p:sldId id="587" r:id="rId48"/>
    <p:sldId id="595" r:id="rId49"/>
    <p:sldId id="596" r:id="rId50"/>
    <p:sldId id="588" r:id="rId51"/>
    <p:sldId id="589" r:id="rId52"/>
    <p:sldId id="590" r:id="rId53"/>
    <p:sldId id="591" r:id="rId54"/>
    <p:sldId id="592" r:id="rId55"/>
    <p:sldId id="598" r:id="rId56"/>
    <p:sldId id="597" r:id="rId57"/>
    <p:sldId id="594" r:id="rId58"/>
    <p:sldId id="541" r:id="rId59"/>
  </p:sldIdLst>
  <p:sldSz cx="9144000" cy="6858000" type="screen4x3"/>
  <p:notesSz cx="6699250" cy="9836150"/>
  <p:custDataLst>
    <p:tags r:id="rId62"/>
  </p:custData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E6C00"/>
    <a:srgbClr val="B4D2EE"/>
    <a:srgbClr val="539AD5"/>
    <a:srgbClr val="1D4F7C"/>
    <a:srgbClr val="1E51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179" autoAdjust="0"/>
  </p:normalViewPr>
  <p:slideViewPr>
    <p:cSldViewPr snapToGrid="0">
      <p:cViewPr>
        <p:scale>
          <a:sx n="100" d="100"/>
          <a:sy n="100" d="100"/>
        </p:scale>
        <p:origin x="-696" y="90"/>
      </p:cViewPr>
      <p:guideLst>
        <p:guide orient="horz" pos="4319"/>
        <p:guide pos="213"/>
        <p:guide pos="556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166" y="-84"/>
      </p:cViewPr>
      <p:guideLst>
        <p:guide orient="horz" pos="3098"/>
        <p:guide pos="21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defTabSz="889000" eaLnBrk="1" hangingPunct="1">
              <a:defRPr sz="1200"/>
            </a:lvl1pPr>
          </a:lstStyle>
          <a:p>
            <a:pPr>
              <a:defRPr/>
            </a:pPr>
            <a:endParaRPr lang="en-GB" altLang="en-US"/>
          </a:p>
        </p:txBody>
      </p:sp>
      <p:sp>
        <p:nvSpPr>
          <p:cNvPr id="559107" name="Rectangle 3"/>
          <p:cNvSpPr>
            <a:spLocks noGrp="1" noChangeArrowheads="1"/>
          </p:cNvSpPr>
          <p:nvPr>
            <p:ph type="dt" sz="quarter" idx="1"/>
          </p:nvPr>
        </p:nvSpPr>
        <p:spPr bwMode="auto">
          <a:xfrm>
            <a:off x="3762375" y="0"/>
            <a:ext cx="29527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algn="r" defTabSz="889000" eaLnBrk="1" hangingPunct="1">
              <a:defRPr sz="1200"/>
            </a:lvl1pPr>
          </a:lstStyle>
          <a:p>
            <a:pPr>
              <a:defRPr/>
            </a:pPr>
            <a:endParaRPr lang="en-GB" altLang="en-US"/>
          </a:p>
        </p:txBody>
      </p:sp>
      <p:sp>
        <p:nvSpPr>
          <p:cNvPr id="559108" name="Rectangle 4"/>
          <p:cNvSpPr>
            <a:spLocks noGrp="1" noChangeArrowheads="1"/>
          </p:cNvSpPr>
          <p:nvPr>
            <p:ph type="ftr" sz="quarter" idx="2"/>
          </p:nvPr>
        </p:nvSpPr>
        <p:spPr bwMode="auto">
          <a:xfrm>
            <a:off x="0" y="9323388"/>
            <a:ext cx="28781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defTabSz="889000" eaLnBrk="1" hangingPunct="1">
              <a:defRPr sz="1200"/>
            </a:lvl1pPr>
          </a:lstStyle>
          <a:p>
            <a:pPr>
              <a:defRPr/>
            </a:pPr>
            <a:endParaRPr lang="en-GB" altLang="en-US"/>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algn="r" defTabSz="889000" eaLnBrk="1" hangingPunct="1">
              <a:defRPr sz="1200"/>
            </a:lvl1pPr>
          </a:lstStyle>
          <a:p>
            <a:pPr>
              <a:defRPr/>
            </a:pPr>
            <a:fld id="{E2DA38F8-F869-4E2A-AFC7-5B9147AA72A7}" type="slidenum">
              <a:rPr lang="en-GB" altLang="en-US"/>
              <a:pPr>
                <a:defRPr/>
              </a:pPr>
              <a:t>‹#›</a:t>
            </a:fld>
            <a:endParaRPr lang="en-GB" altLang="en-US"/>
          </a:p>
        </p:txBody>
      </p:sp>
    </p:spTree>
    <p:extLst>
      <p:ext uri="{BB962C8B-B14F-4D97-AF65-F5344CB8AC3E}">
        <p14:creationId xmlns:p14="http://schemas.microsoft.com/office/powerpoint/2010/main" val="1187246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defTabSz="942975" eaLnBrk="1" hangingPunct="1">
              <a:defRPr sz="1300"/>
            </a:lvl1pPr>
          </a:lstStyle>
          <a:p>
            <a:pPr>
              <a:defRPr/>
            </a:pPr>
            <a:endParaRPr lang="en-GB" altLang="en-US"/>
          </a:p>
        </p:txBody>
      </p:sp>
      <p:sp>
        <p:nvSpPr>
          <p:cNvPr id="6147" name="Rectangle 3"/>
          <p:cNvSpPr>
            <a:spLocks noGrp="1" noChangeArrowheads="1"/>
          </p:cNvSpPr>
          <p:nvPr>
            <p:ph type="dt" idx="1"/>
          </p:nvPr>
        </p:nvSpPr>
        <p:spPr bwMode="auto">
          <a:xfrm>
            <a:off x="379730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algn="r" defTabSz="942975" eaLnBrk="1" hangingPunct="1">
              <a:defRPr sz="1300"/>
            </a:lvl1pPr>
          </a:lstStyle>
          <a:p>
            <a:pPr>
              <a:defRPr/>
            </a:pPr>
            <a:endParaRPr lang="en-GB" altLang="en-US"/>
          </a:p>
        </p:txBody>
      </p:sp>
      <p:sp>
        <p:nvSpPr>
          <p:cNvPr id="50180"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893763" y="4672013"/>
            <a:ext cx="491172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p>
            <a:pPr lvl="0"/>
            <a:r>
              <a:rPr lang="en-GB" altLang="en-US" noProof="0" dirty="0" err="1" smtClean="0"/>
              <a:t>Klicken</a:t>
            </a:r>
            <a:r>
              <a:rPr lang="en-GB" altLang="en-US" noProof="0" dirty="0" smtClean="0"/>
              <a:t> </a:t>
            </a:r>
            <a:r>
              <a:rPr lang="en-GB" altLang="en-US" noProof="0" dirty="0" err="1" smtClean="0"/>
              <a:t>Sie</a:t>
            </a:r>
            <a:r>
              <a:rPr lang="en-GB" altLang="en-US" noProof="0" dirty="0" smtClean="0"/>
              <a:t>, um die </a:t>
            </a:r>
            <a:r>
              <a:rPr lang="en-GB" altLang="en-US" noProof="0" dirty="0" err="1" smtClean="0"/>
              <a:t>Formate</a:t>
            </a:r>
            <a:r>
              <a:rPr lang="en-GB" altLang="en-US" noProof="0" dirty="0" smtClean="0"/>
              <a:t> des </a:t>
            </a:r>
            <a:r>
              <a:rPr lang="en-GB" altLang="en-US" noProof="0" dirty="0" err="1" smtClean="0"/>
              <a:t>Vorlagentextes</a:t>
            </a:r>
            <a:r>
              <a:rPr lang="en-GB" altLang="en-US" noProof="0" dirty="0" smtClean="0"/>
              <a:t> </a:t>
            </a:r>
            <a:r>
              <a:rPr lang="en-GB" altLang="en-US" noProof="0" dirty="0" err="1" smtClean="0"/>
              <a:t>zu</a:t>
            </a:r>
            <a:r>
              <a:rPr lang="en-GB" altLang="en-US" noProof="0" dirty="0" smtClean="0"/>
              <a:t> </a:t>
            </a:r>
            <a:r>
              <a:rPr lang="en-GB" altLang="en-US" noProof="0" dirty="0" err="1" smtClean="0"/>
              <a:t>bearbeiten</a:t>
            </a:r>
            <a:endParaRPr lang="en-GB" altLang="en-US" noProof="0" dirty="0" smtClean="0"/>
          </a:p>
          <a:p>
            <a:pPr lvl="1"/>
            <a:r>
              <a:rPr lang="en-GB" altLang="en-US" noProof="0" dirty="0" err="1" smtClean="0"/>
              <a:t>Zweite</a:t>
            </a:r>
            <a:r>
              <a:rPr lang="en-GB" altLang="en-US" noProof="0" dirty="0" smtClean="0"/>
              <a:t> </a:t>
            </a:r>
            <a:r>
              <a:rPr lang="en-GB" altLang="en-US" noProof="0" dirty="0" err="1" smtClean="0"/>
              <a:t>Ebene</a:t>
            </a:r>
            <a:endParaRPr lang="en-GB" altLang="en-US" noProof="0" dirty="0" smtClean="0"/>
          </a:p>
          <a:p>
            <a:pPr lvl="2"/>
            <a:r>
              <a:rPr lang="en-GB" altLang="en-US" noProof="0" dirty="0" err="1" smtClean="0"/>
              <a:t>Dritte</a:t>
            </a:r>
            <a:r>
              <a:rPr lang="en-GB" altLang="en-US" noProof="0" dirty="0" smtClean="0"/>
              <a:t> </a:t>
            </a:r>
            <a:r>
              <a:rPr lang="en-GB" altLang="en-US" noProof="0" dirty="0" err="1" smtClean="0"/>
              <a:t>Ebene</a:t>
            </a:r>
            <a:endParaRPr lang="en-GB" altLang="en-US" noProof="0" dirty="0" smtClean="0"/>
          </a:p>
          <a:p>
            <a:pPr lvl="3"/>
            <a:r>
              <a:rPr lang="en-GB" altLang="en-US" noProof="0" dirty="0" err="1" smtClean="0"/>
              <a:t>Vierte</a:t>
            </a:r>
            <a:r>
              <a:rPr lang="en-GB" altLang="en-US" noProof="0" dirty="0" smtClean="0"/>
              <a:t> </a:t>
            </a:r>
            <a:r>
              <a:rPr lang="en-GB" altLang="en-US" noProof="0" dirty="0" err="1" smtClean="0"/>
              <a:t>Ebene</a:t>
            </a:r>
            <a:endParaRPr lang="en-GB" altLang="en-US" noProof="0" dirty="0" smtClean="0"/>
          </a:p>
          <a:p>
            <a:pPr lvl="4"/>
            <a:r>
              <a:rPr lang="en-GB" altLang="en-US" noProof="0" dirty="0" err="1" smtClean="0"/>
              <a:t>Fünfte</a:t>
            </a:r>
            <a:r>
              <a:rPr lang="en-GB" altLang="en-US" noProof="0" dirty="0" smtClean="0"/>
              <a:t> </a:t>
            </a:r>
            <a:r>
              <a:rPr lang="en-GB" altLang="en-US" noProof="0" dirty="0" err="1" smtClean="0"/>
              <a:t>Ebene</a:t>
            </a:r>
            <a:endParaRPr lang="en-GB" altLang="en-US" noProof="0" dirty="0" smtClean="0"/>
          </a:p>
        </p:txBody>
      </p:sp>
      <p:sp>
        <p:nvSpPr>
          <p:cNvPr id="6150" name="Rectangle 6"/>
          <p:cNvSpPr>
            <a:spLocks noGrp="1" noChangeArrowheads="1"/>
          </p:cNvSpPr>
          <p:nvPr>
            <p:ph type="ftr" sz="quarter" idx="4"/>
          </p:nvPr>
        </p:nvSpPr>
        <p:spPr bwMode="auto">
          <a:xfrm>
            <a:off x="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defTabSz="942975" eaLnBrk="1" hangingPunct="1">
              <a:defRPr sz="1300"/>
            </a:lvl1pPr>
          </a:lstStyle>
          <a:p>
            <a:pPr>
              <a:defRPr/>
            </a:pPr>
            <a:endParaRPr lang="en-GB" altLang="en-US"/>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algn="r" defTabSz="942975" eaLnBrk="1" hangingPunct="1">
              <a:defRPr sz="1300"/>
            </a:lvl1pPr>
          </a:lstStyle>
          <a:p>
            <a:pPr>
              <a:defRPr/>
            </a:pPr>
            <a:fld id="{4E4E0800-D968-4387-A2D3-DA96740F3160}" type="slidenum">
              <a:rPr lang="en-GB" altLang="en-US"/>
              <a:pPr>
                <a:defRPr/>
              </a:pPr>
              <a:t>‹#›</a:t>
            </a:fld>
            <a:endParaRPr lang="en-GB" altLang="en-US"/>
          </a:p>
        </p:txBody>
      </p:sp>
    </p:spTree>
    <p:extLst>
      <p:ext uri="{BB962C8B-B14F-4D97-AF65-F5344CB8AC3E}">
        <p14:creationId xmlns:p14="http://schemas.microsoft.com/office/powerpoint/2010/main" val="3365486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62082EB7-0BE5-4299-BEFF-9B3389320399}" type="slidenum">
              <a:rPr lang="en-GB" altLang="en-US" smtClean="0"/>
              <a:pPr/>
              <a:t>1</a:t>
            </a:fld>
            <a:endParaRPr lang="en-GB" altLang="en-US" smtClean="0"/>
          </a:p>
        </p:txBody>
      </p:sp>
      <p:sp>
        <p:nvSpPr>
          <p:cNvPr id="51203" name="Rectangle 1026"/>
          <p:cNvSpPr>
            <a:spLocks noGrp="1" noChangeArrowheads="1"/>
          </p:cNvSpPr>
          <p:nvPr>
            <p:ph type="body" idx="1"/>
          </p:nvPr>
        </p:nvSpPr>
        <p:spPr>
          <a:xfrm>
            <a:off x="242888" y="5253038"/>
            <a:ext cx="6283325" cy="4051300"/>
          </a:xfrm>
          <a:noFill/>
        </p:spPr>
        <p:txBody>
          <a:bodyPr lIns="89384" tIns="44694" rIns="89384" bIns="44694"/>
          <a:lstStyle/>
          <a:p>
            <a:pPr eaLnBrk="1" hangingPunct="1"/>
            <a:endParaRPr lang="en-GB" altLang="en-US" smtClean="0"/>
          </a:p>
        </p:txBody>
      </p:sp>
      <p:sp>
        <p:nvSpPr>
          <p:cNvPr id="51204" name="Rectangle 1027"/>
          <p:cNvSpPr>
            <a:spLocks noGrp="1" noRot="1" noChangeAspect="1" noChangeArrowheads="1" noTextEdit="1"/>
          </p:cNvSpPr>
          <p:nvPr>
            <p:ph type="sldImg"/>
          </p:nvPr>
        </p:nvSpPr>
        <p:spPr>
          <a:xfrm>
            <a:off x="1588" y="0"/>
            <a:ext cx="6696075" cy="50228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4E4E0800-D968-4387-A2D3-DA96740F3160}" type="slidenum">
              <a:rPr lang="en-GB" altLang="en-US" smtClean="0"/>
              <a:pPr>
                <a:defRPr/>
              </a:pPr>
              <a:t>53</a:t>
            </a:fld>
            <a:endParaRPr lang="en-GB" altLang="en-US"/>
          </a:p>
        </p:txBody>
      </p:sp>
    </p:spTree>
    <p:extLst>
      <p:ext uri="{BB962C8B-B14F-4D97-AF65-F5344CB8AC3E}">
        <p14:creationId xmlns:p14="http://schemas.microsoft.com/office/powerpoint/2010/main" val="82369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marL="0" lvl="1"/>
            <a:r>
              <a:rPr lang="en-US" altLang="en-US" smtClean="0">
                <a:ea typeface="MS UI Gothic" pitchFamily="34" charset="-128"/>
              </a:rPr>
              <a:t>Thus people interested in perception have long struggled to explain what visual processing does to create what is actually seen.</a:t>
            </a:r>
          </a:p>
          <a:p>
            <a:endParaRPr lang="en-US" altLang="en-US" smtClean="0"/>
          </a:p>
        </p:txBody>
      </p:sp>
      <p:sp>
        <p:nvSpPr>
          <p:cNvPr id="52228" name="Slide Number Placeholder 3"/>
          <p:cNvSpPr>
            <a:spLocks noGrp="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36207DFD-1CE1-4F5C-8794-1D8CF9CF07AA}" type="slidenum">
              <a:rPr lang="en-GB" altLang="en-US" smtClean="0"/>
              <a:pPr/>
              <a:t>2</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US" altLang="en-US" sz="2600" smtClean="0"/>
              <a:t>Definitions: </a:t>
            </a:r>
          </a:p>
          <a:p>
            <a:pPr lvl="1"/>
            <a:r>
              <a:rPr lang="en-US" altLang="en-US" sz="2300" smtClean="0"/>
              <a:t>Geometry – coordinates of observation points (vertices)</a:t>
            </a:r>
          </a:p>
          <a:p>
            <a:pPr lvl="1"/>
            <a:r>
              <a:rPr lang="en-US" altLang="en-US" sz="2300" smtClean="0"/>
              <a:t>Topology – connectivity of vertices (which vertices share an edge)</a:t>
            </a:r>
          </a:p>
          <a:p>
            <a:pPr lvl="1"/>
            <a:r>
              <a:rPr lang="en-US" altLang="en-US" sz="2300" smtClean="0"/>
              <a:t>Cells – structural elements characterizing the topology</a:t>
            </a:r>
          </a:p>
          <a:p>
            <a:endParaRPr lang="en-US" altLang="en-US" smtClean="0"/>
          </a:p>
        </p:txBody>
      </p:sp>
      <p:sp>
        <p:nvSpPr>
          <p:cNvPr id="53252" name="Slide Number Placeholder 3"/>
          <p:cNvSpPr>
            <a:spLocks noGrp="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BFAD0C08-73D4-42A7-ACB0-0488EB98105A}" type="slidenum">
              <a:rPr lang="en-GB" altLang="en-US" smtClean="0"/>
              <a:pPr/>
              <a:t>4</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altLang="en-US" smtClean="0"/>
              <a:t>Voxel – volume pixel</a:t>
            </a:r>
          </a:p>
        </p:txBody>
      </p:sp>
      <p:sp>
        <p:nvSpPr>
          <p:cNvPr id="54276" name="Slide Number Placeholder 3"/>
          <p:cNvSpPr>
            <a:spLocks noGrp="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EBD801CF-A2B6-49FE-8451-946846848BAE}" type="slidenum">
              <a:rPr lang="en-GB" altLang="en-US" smtClean="0"/>
              <a:pPr/>
              <a:t>17</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altLang="en-US" smtClean="0"/>
              <a:t>Grids of this type appear on graph paper and may be used in finite element analysis as well as finite volume methods and finite difference methods. </a:t>
            </a:r>
          </a:p>
          <a:p>
            <a:r>
              <a:rPr lang="en-US" altLang="en-US" smtClean="0"/>
              <a:t>Since the derivatives of field variables can be conveniently expressed as finite differences, structured grids mainly appear in finite difference methods. </a:t>
            </a:r>
          </a:p>
          <a:p>
            <a:endParaRPr lang="en-US" altLang="en-US" smtClean="0"/>
          </a:p>
        </p:txBody>
      </p:sp>
      <p:sp>
        <p:nvSpPr>
          <p:cNvPr id="55300" name="Slide Number Placeholder 3"/>
          <p:cNvSpPr>
            <a:spLocks noGrp="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E48E7239-164C-4712-A1FA-31899EDDF1F0}" type="slidenum">
              <a:rPr lang="en-GB" altLang="en-US" smtClean="0"/>
              <a:pPr/>
              <a:t>19</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smtClean="0"/>
              <a:t>Objects created with polygon meshes must store different types of elements. These include vertices, edges, faces, polygons and surfaces. In many applications, only vertices, edges and either faces or polygons are stored. A renderer may support only 3-sided faces, so polygons must be constructed of many of these, as shown in Figure 1. However, many renderers either support quads and higher-sided polygons, or are able to convert polygons to triangles on the fly, making it unnecessary to store a mesh in a triangulated form. Also, in certain applications like head modeling, it is desirable to be able to create both 3- and 4-sided polygons.</a:t>
            </a:r>
          </a:p>
          <a:p>
            <a:endParaRPr lang="en-US" altLang="en-US" smtClean="0"/>
          </a:p>
          <a:p>
            <a:pPr marL="0" lvl="1"/>
            <a:r>
              <a:rPr lang="en-US" altLang="en-US" sz="2000" smtClean="0"/>
              <a:t>Most rendering hardware supports only 3- or 4-sided faces, so polygons are represented as multiple faces. </a:t>
            </a:r>
          </a:p>
          <a:p>
            <a:endParaRPr lang="en-US" altLang="en-US" smtClean="0"/>
          </a:p>
        </p:txBody>
      </p:sp>
      <p:sp>
        <p:nvSpPr>
          <p:cNvPr id="56324" name="Slide Number Placeholder 3"/>
          <p:cNvSpPr>
            <a:spLocks noGrp="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6FF8DFAE-FF85-41AB-8417-CE92F7FBE792}" type="slidenum">
              <a:rPr lang="en-GB" altLang="en-US" smtClean="0"/>
              <a:pPr/>
              <a:t>36</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altLang="en-US" smtClean="0"/>
              <a:t>Example: the four-sided cylinder. Each vertex indexes its neighboring vertices.</a:t>
            </a:r>
          </a:p>
          <a:p>
            <a:pPr lvl="1"/>
            <a:r>
              <a:rPr lang="en-US" altLang="en-US" smtClean="0"/>
              <a:t>The last two vertices, 8 and 9 at the top and bottom center of the "box-cylinder", have four connected vertices rather than five. </a:t>
            </a:r>
          </a:p>
        </p:txBody>
      </p:sp>
      <p:sp>
        <p:nvSpPr>
          <p:cNvPr id="57348" name="Slide Number Placeholder 3"/>
          <p:cNvSpPr>
            <a:spLocks noGrp="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E299EE5A-E13F-4ED7-9B02-371AD8D0AB8A}" type="slidenum">
              <a:rPr lang="en-GB" altLang="en-US" smtClean="0"/>
              <a:pPr/>
              <a:t>38</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altLang="en-US" smtClean="0"/>
              <a:t>Modeling requires easy traversal of all structures. </a:t>
            </a:r>
          </a:p>
          <a:p>
            <a:pPr marL="0" lvl="1"/>
            <a:r>
              <a:rPr lang="en-US" altLang="en-US" smtClean="0"/>
              <a:t>The edges are implicit, so a search is still needed to find all the faces surrounding a given face. </a:t>
            </a:r>
          </a:p>
          <a:p>
            <a:pPr marL="0" lvl="1"/>
            <a:r>
              <a:rPr lang="en-US" altLang="en-US" smtClean="0"/>
              <a:t>Other dynamic operations, such as splitting or merging a face, are also difficult with face-vertex meshes.</a:t>
            </a:r>
          </a:p>
          <a:p>
            <a:endParaRPr lang="en-US" altLang="en-US" smtClean="0"/>
          </a:p>
          <a:p>
            <a:endParaRPr lang="en-US" altLang="en-US" smtClean="0"/>
          </a:p>
        </p:txBody>
      </p:sp>
      <p:sp>
        <p:nvSpPr>
          <p:cNvPr id="58372" name="Slide Number Placeholder 3"/>
          <p:cNvSpPr>
            <a:spLocks noGrp="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0D96BFBC-9CA1-4A92-85C0-3C4A2A95C4DB}" type="slidenum">
              <a:rPr lang="en-GB" altLang="en-US" smtClean="0"/>
              <a:pPr/>
              <a:t>39</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altLang="en-US" smtClean="0"/>
              <a:t>For any given edge, the number of outgoing edges may be arbitrary. To simplify this, winged-edge meshes provide only four, the nearest clockwise and counter-clockwise edges at each end. The other edges may be traversed incrementally. The information for each edge therefore resembles a butterfly, hence "winged-edge" meshes. </a:t>
            </a:r>
          </a:p>
          <a:p>
            <a:r>
              <a:rPr lang="en-US" altLang="en-US" smtClean="0"/>
              <a:t>Example: the "box-cylinder" as a winged-edge mesh. The total data for an edge consists of 2 vertices (endpoints), 2 faces (on each side), and 4 edges (winged-edge).</a:t>
            </a:r>
          </a:p>
          <a:p>
            <a:endParaRPr lang="en-US" altLang="en-US" smtClean="0"/>
          </a:p>
        </p:txBody>
      </p:sp>
      <p:sp>
        <p:nvSpPr>
          <p:cNvPr id="59396" name="Slide Number Placeholder 3"/>
          <p:cNvSpPr>
            <a:spLocks noGrp="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5274C104-DD88-46E4-B617-EA17A20561BD}" type="slidenum">
              <a:rPr lang="en-GB" altLang="en-US" smtClean="0"/>
              <a:pPr/>
              <a:t>40</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Unbenannt-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7713" y="2887663"/>
            <a:ext cx="138112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506" name="Rectangle 2"/>
          <p:cNvSpPr>
            <a:spLocks noGrp="1" noChangeArrowheads="1"/>
          </p:cNvSpPr>
          <p:nvPr>
            <p:ph type="ctrTitle" sz="quarter"/>
          </p:nvPr>
        </p:nvSpPr>
        <p:spPr>
          <a:xfrm>
            <a:off x="1679331" y="1485900"/>
            <a:ext cx="6983657" cy="1401763"/>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nchor="b"/>
          <a:lstStyle>
            <a:lvl1pPr>
              <a:defRPr sz="4400">
                <a:solidFill>
                  <a:schemeClr val="bg1"/>
                </a:solidFill>
                <a:latin typeface="Candara" panose="020E0502030303020204" pitchFamily="34" charset="0"/>
                <a:cs typeface="Lucida Sans Unicode" panose="020B0602030504020204" pitchFamily="34" charset="0"/>
              </a:defRPr>
            </a:lvl1pPr>
          </a:lstStyle>
          <a:p>
            <a:pPr lvl="0"/>
            <a:r>
              <a:rPr lang="en-US" altLang="en-US" noProof="0" dirty="0" smtClean="0"/>
              <a:t>Click to edit Master title style</a:t>
            </a:r>
            <a:endParaRPr lang="de-DE" altLang="en-US" noProof="0" dirty="0" smtClean="0"/>
          </a:p>
        </p:txBody>
      </p:sp>
      <p:sp>
        <p:nvSpPr>
          <p:cNvPr id="1045507" name="Rectangle 3"/>
          <p:cNvSpPr>
            <a:spLocks noGrp="1" noChangeArrowheads="1"/>
          </p:cNvSpPr>
          <p:nvPr>
            <p:ph type="subTitle" sz="quarter" idx="1"/>
          </p:nvPr>
        </p:nvSpPr>
        <p:spPr>
          <a:xfrm>
            <a:off x="620590" y="5519738"/>
            <a:ext cx="6088063" cy="904875"/>
          </a:xfrm>
        </p:spPr>
        <p:txBody>
          <a:bodyPr lIns="91440" rIns="91440" anchor="ctr"/>
          <a:lstStyle>
            <a:lvl1pPr marL="0" indent="0">
              <a:spcBef>
                <a:spcPct val="0"/>
              </a:spcBef>
              <a:buFont typeface="Wingdings" pitchFamily="2" charset="2"/>
              <a:buNone/>
              <a:defRPr b="1">
                <a:solidFill>
                  <a:schemeClr val="bg1"/>
                </a:solidFill>
                <a:latin typeface="Candara" panose="020E0502030303020204" pitchFamily="34" charset="0"/>
                <a:cs typeface="Lucida Sans Unicode" panose="020B0602030504020204" pitchFamily="34" charset="0"/>
              </a:defRPr>
            </a:lvl1pPr>
          </a:lstStyle>
          <a:p>
            <a:pPr lvl="0"/>
            <a:r>
              <a:rPr lang="en-US" altLang="en-US" noProof="0" dirty="0" smtClean="0"/>
              <a:t>Click to edit Master text styles</a:t>
            </a:r>
          </a:p>
        </p:txBody>
      </p:sp>
    </p:spTree>
    <p:extLst>
      <p:ext uri="{BB962C8B-B14F-4D97-AF65-F5344CB8AC3E}">
        <p14:creationId xmlns:p14="http://schemas.microsoft.com/office/powerpoint/2010/main" val="25064535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842151FD-D1F1-4A77-884A-53873480082D}" type="slidenum">
              <a:rPr lang="de-DE" altLang="en-US"/>
              <a:pPr>
                <a:defRPr/>
              </a:pPr>
              <a:t>‹#›</a:t>
            </a:fld>
            <a:endParaRPr lang="de-DE" altLang="en-US" dirty="0"/>
          </a:p>
        </p:txBody>
      </p:sp>
    </p:spTree>
    <p:extLst>
      <p:ext uri="{BB962C8B-B14F-4D97-AF65-F5344CB8AC3E}">
        <p14:creationId xmlns:p14="http://schemas.microsoft.com/office/powerpoint/2010/main" val="35390004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622300"/>
            <a:ext cx="2132013" cy="5286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622300"/>
            <a:ext cx="6245225" cy="5286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19815726-55DC-4ABE-90C5-5D483FB2EA24}" type="slidenum">
              <a:rPr lang="de-DE" altLang="en-US"/>
              <a:pPr>
                <a:defRPr/>
              </a:pPr>
              <a:t>‹#›</a:t>
            </a:fld>
            <a:endParaRPr lang="de-DE" altLang="en-US" dirty="0"/>
          </a:p>
        </p:txBody>
      </p:sp>
    </p:spTree>
    <p:extLst>
      <p:ext uri="{BB962C8B-B14F-4D97-AF65-F5344CB8AC3E}">
        <p14:creationId xmlns:p14="http://schemas.microsoft.com/office/powerpoint/2010/main" val="42016888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765046"/>
            <a:ext cx="8515350" cy="668337"/>
          </a:xfrm>
        </p:spPr>
        <p:txBody>
          <a:bodyPr/>
          <a:lstStyle>
            <a:lvl1pPr>
              <a:defRPr sz="4000" b="1">
                <a:effectLst>
                  <a:outerShdw blurRad="38100" dist="38100" dir="2700000" algn="tl">
                    <a:srgbClr val="000000">
                      <a:alpha val="43137"/>
                    </a:srgbClr>
                  </a:outerShdw>
                </a:effectLst>
                <a:latin typeface="Candara" panose="020E0502030303020204" pitchFamily="34" charset="0"/>
                <a:cs typeface="Lucida Sans Unicode" panose="020B0602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9088" y="1652587"/>
            <a:ext cx="8524875" cy="4555265"/>
          </a:xfrm>
        </p:spPr>
        <p:txBody>
          <a:bodyPr/>
          <a:lstStyle>
            <a:lvl1pPr>
              <a:spcBef>
                <a:spcPts val="300"/>
              </a:spcBef>
              <a:defRPr>
                <a:latin typeface="Candara" panose="020E0502030303020204" pitchFamily="34" charset="0"/>
                <a:ea typeface="Adobe Fan Heiti Std B" pitchFamily="34" charset="-128"/>
                <a:cs typeface="Lucida Sans Unicode" panose="020B0602030504020204" pitchFamily="34" charset="0"/>
              </a:defRPr>
            </a:lvl1pPr>
            <a:lvl2pPr>
              <a:spcBef>
                <a:spcPts val="300"/>
              </a:spcBef>
              <a:defRPr>
                <a:latin typeface="Candara" panose="020E0502030303020204" pitchFamily="34" charset="0"/>
                <a:ea typeface="Adobe Fan Heiti Std B" pitchFamily="34" charset="-128"/>
                <a:cs typeface="Lucida Sans Unicode" panose="020B0602030504020204" pitchFamily="34" charset="0"/>
              </a:defRPr>
            </a:lvl2pPr>
            <a:lvl3pPr>
              <a:spcBef>
                <a:spcPts val="300"/>
              </a:spcBef>
              <a:defRPr>
                <a:latin typeface="Candara" panose="020E0502030303020204" pitchFamily="34" charset="0"/>
                <a:ea typeface="Adobe Fan Heiti Std B" pitchFamily="34" charset="-128"/>
                <a:cs typeface="Lucida Sans Unicode" panose="020B0602030504020204" pitchFamily="34" charset="0"/>
              </a:defRPr>
            </a:lvl3pPr>
            <a:lvl4pPr>
              <a:spcBef>
                <a:spcPts val="300"/>
              </a:spcBef>
              <a:defRPr>
                <a:latin typeface="Candara" panose="020E0502030303020204" pitchFamily="34" charset="0"/>
                <a:ea typeface="Adobe Fan Heiti Std B" pitchFamily="34" charset="-128"/>
                <a:cs typeface="Lucida Sans Unicode" panose="020B0602030504020204" pitchFamily="34" charset="0"/>
              </a:defRPr>
            </a:lvl4pPr>
            <a:lvl5pPr>
              <a:spcBef>
                <a:spcPts val="300"/>
              </a:spcBef>
              <a:defRPr>
                <a:latin typeface="Candara" panose="020E0502030303020204" pitchFamily="34" charset="0"/>
                <a:ea typeface="Adobe Fan Heiti Std B" pitchFamily="34" charset="-128"/>
                <a:cs typeface="Lucida Sans Unicode" panose="020B0602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184150" y="6543675"/>
            <a:ext cx="2762250" cy="247650"/>
          </a:xfrm>
        </p:spPr>
        <p:txBody>
          <a:bodyPr/>
          <a:lstStyle>
            <a:lvl1pPr>
              <a:defRPr sz="1000">
                <a:latin typeface="Candara" panose="020E0502030303020204" pitchFamily="34" charset="0"/>
              </a:defRPr>
            </a:lvl1pPr>
          </a:lstStyle>
          <a:p>
            <a:pPr>
              <a:defRPr/>
            </a:pPr>
            <a:r>
              <a:rPr lang="de-DE" altLang="en-US"/>
              <a:t>SciVis 2013  -  page </a:t>
            </a:r>
            <a:fld id="{DD131E06-883F-431D-A911-18BD93FCB555}" type="slidenum">
              <a:rPr lang="de-DE" altLang="en-US"/>
              <a:pPr>
                <a:defRPr/>
              </a:pPr>
              <a:t>‹#›</a:t>
            </a:fld>
            <a:endParaRPr lang="de-DE" altLang="en-US"/>
          </a:p>
        </p:txBody>
      </p:sp>
    </p:spTree>
    <p:extLst>
      <p:ext uri="{BB962C8B-B14F-4D97-AF65-F5344CB8AC3E}">
        <p14:creationId xmlns:p14="http://schemas.microsoft.com/office/powerpoint/2010/main" val="35513070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0859D721-7C1B-4BBD-9AC4-1E43E05049C8}" type="slidenum">
              <a:rPr lang="de-DE" altLang="en-US"/>
              <a:pPr>
                <a:defRPr/>
              </a:pPr>
              <a:t>‹#›</a:t>
            </a:fld>
            <a:endParaRPr lang="de-DE" altLang="en-US" dirty="0"/>
          </a:p>
        </p:txBody>
      </p:sp>
    </p:spTree>
    <p:extLst>
      <p:ext uri="{BB962C8B-B14F-4D97-AF65-F5344CB8AC3E}">
        <p14:creationId xmlns:p14="http://schemas.microsoft.com/office/powerpoint/2010/main" val="32672827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9088" y="1879600"/>
            <a:ext cx="4186237"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879600"/>
            <a:ext cx="4186238"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5FAB66A0-069E-40DD-8F6A-264FC8AD0D97}" type="slidenum">
              <a:rPr lang="de-DE" altLang="en-US"/>
              <a:pPr>
                <a:defRPr/>
              </a:pPr>
              <a:t>‹#›</a:t>
            </a:fld>
            <a:endParaRPr lang="de-DE" altLang="en-US" dirty="0"/>
          </a:p>
        </p:txBody>
      </p:sp>
    </p:spTree>
    <p:extLst>
      <p:ext uri="{BB962C8B-B14F-4D97-AF65-F5344CB8AC3E}">
        <p14:creationId xmlns:p14="http://schemas.microsoft.com/office/powerpoint/2010/main" val="137629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7DF73773-9A81-406C-B36F-11ABC1426A2A}" type="slidenum">
              <a:rPr lang="de-DE" altLang="en-US"/>
              <a:pPr>
                <a:defRPr/>
              </a:pPr>
              <a:t>‹#›</a:t>
            </a:fld>
            <a:endParaRPr lang="de-DE" altLang="en-US" dirty="0"/>
          </a:p>
        </p:txBody>
      </p:sp>
    </p:spTree>
    <p:extLst>
      <p:ext uri="{BB962C8B-B14F-4D97-AF65-F5344CB8AC3E}">
        <p14:creationId xmlns:p14="http://schemas.microsoft.com/office/powerpoint/2010/main" val="29725506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7E417ED3-4009-4698-BA8C-1072E865F21C}" type="slidenum">
              <a:rPr lang="de-DE" altLang="en-US"/>
              <a:pPr>
                <a:defRPr/>
              </a:pPr>
              <a:t>‹#›</a:t>
            </a:fld>
            <a:endParaRPr lang="de-DE" altLang="en-US" dirty="0"/>
          </a:p>
        </p:txBody>
      </p:sp>
    </p:spTree>
    <p:extLst>
      <p:ext uri="{BB962C8B-B14F-4D97-AF65-F5344CB8AC3E}">
        <p14:creationId xmlns:p14="http://schemas.microsoft.com/office/powerpoint/2010/main" val="5986752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05641B4A-E73D-4B16-99AA-6F68D8EEBA7C}" type="slidenum">
              <a:rPr lang="de-DE" altLang="en-US"/>
              <a:pPr>
                <a:defRPr/>
              </a:pPr>
              <a:t>‹#›</a:t>
            </a:fld>
            <a:endParaRPr lang="de-DE" altLang="en-US" dirty="0"/>
          </a:p>
        </p:txBody>
      </p:sp>
    </p:spTree>
    <p:extLst>
      <p:ext uri="{BB962C8B-B14F-4D97-AF65-F5344CB8AC3E}">
        <p14:creationId xmlns:p14="http://schemas.microsoft.com/office/powerpoint/2010/main" val="11847459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F88AEDCC-390E-47AC-A7AE-63F6881FEBC1}" type="slidenum">
              <a:rPr lang="de-DE" altLang="en-US"/>
              <a:pPr>
                <a:defRPr/>
              </a:pPr>
              <a:t>‹#›</a:t>
            </a:fld>
            <a:endParaRPr lang="de-DE" altLang="en-US" dirty="0"/>
          </a:p>
        </p:txBody>
      </p:sp>
    </p:spTree>
    <p:extLst>
      <p:ext uri="{BB962C8B-B14F-4D97-AF65-F5344CB8AC3E}">
        <p14:creationId xmlns:p14="http://schemas.microsoft.com/office/powerpoint/2010/main" val="1641017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BA6C3C77-B45C-4BCD-8457-A17AF9B19C96}" type="slidenum">
              <a:rPr lang="de-DE" altLang="en-US"/>
              <a:pPr>
                <a:defRPr/>
              </a:pPr>
              <a:t>‹#›</a:t>
            </a:fld>
            <a:endParaRPr lang="de-DE" altLang="en-US" dirty="0"/>
          </a:p>
        </p:txBody>
      </p:sp>
    </p:spTree>
    <p:extLst>
      <p:ext uri="{BB962C8B-B14F-4D97-AF65-F5344CB8AC3E}">
        <p14:creationId xmlns:p14="http://schemas.microsoft.com/office/powerpoint/2010/main" val="26699380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bwMode="auto">
          <a:xfrm>
            <a:off x="314325" y="554038"/>
            <a:ext cx="851535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pPr lvl="0"/>
            <a:r>
              <a:rPr lang="en-US" altLang="en-US" dirty="0" smtClean="0"/>
              <a:t>Click to edit Master title style</a:t>
            </a:r>
            <a:endParaRPr lang="de-DE" altLang="en-US" dirty="0" smtClean="0"/>
          </a:p>
        </p:txBody>
      </p:sp>
      <p:sp>
        <p:nvSpPr>
          <p:cNvPr id="1027" name="Rectangle 3"/>
          <p:cNvSpPr>
            <a:spLocks noGrp="1" noChangeArrowheads="1"/>
          </p:cNvSpPr>
          <p:nvPr>
            <p:ph type="body" idx="1"/>
          </p:nvPr>
        </p:nvSpPr>
        <p:spPr bwMode="auto">
          <a:xfrm>
            <a:off x="319088" y="1652588"/>
            <a:ext cx="8524875"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de-DE" altLang="en-US" smtClean="0"/>
          </a:p>
        </p:txBody>
      </p:sp>
      <p:sp>
        <p:nvSpPr>
          <p:cNvPr id="1044485" name="Rectangle 5"/>
          <p:cNvSpPr>
            <a:spLocks noGrp="1" noChangeArrowheads="1"/>
          </p:cNvSpPr>
          <p:nvPr>
            <p:ph type="ftr" sz="quarter" idx="3"/>
          </p:nvPr>
        </p:nvSpPr>
        <p:spPr bwMode="auto">
          <a:xfrm>
            <a:off x="209550" y="6475413"/>
            <a:ext cx="27622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chemeClr val="tx2"/>
                </a:solidFill>
                <a:latin typeface="Candara" panose="020E0502030303020204" pitchFamily="34" charset="0"/>
              </a:defRPr>
            </a:lvl1pPr>
          </a:lstStyle>
          <a:p>
            <a:pPr>
              <a:defRPr/>
            </a:pPr>
            <a:r>
              <a:rPr lang="de-DE" altLang="en-US"/>
              <a:t>SciVis 2013  -  page </a:t>
            </a:r>
            <a:fld id="{94AAD0E3-B60B-43C3-A05C-2E7C9D9B7CAC}" type="slidenum">
              <a:rPr lang="de-DE" altLang="en-US"/>
              <a:pPr>
                <a:defRPr/>
              </a:pPr>
              <a:t>‹#›</a:t>
            </a:fld>
            <a:endParaRPr lang="de-DE" altLang="en-US" dirty="0"/>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iming>
    <p:tnLst>
      <p:par>
        <p:cTn id="1" dur="indefinite" restart="never" nodeType="tmRoot"/>
      </p:par>
    </p:tnLst>
  </p:timing>
  <p:hf sldNum="0" hdr="0" dt="0"/>
  <p:txStyles>
    <p:titleStyle>
      <a:lvl1pPr algn="l" rtl="0" eaLnBrk="0" fontAlgn="base" hangingPunct="0">
        <a:lnSpc>
          <a:spcPct val="95000"/>
        </a:lnSpc>
        <a:spcBef>
          <a:spcPct val="0"/>
        </a:spcBef>
        <a:spcAft>
          <a:spcPct val="0"/>
        </a:spcAft>
        <a:defRPr sz="4000" b="1">
          <a:solidFill>
            <a:schemeClr val="accent2"/>
          </a:solidFill>
          <a:effectLst>
            <a:outerShdw blurRad="38100" dist="38100" dir="2700000" algn="tl">
              <a:srgbClr val="000000">
                <a:alpha val="43137"/>
              </a:srgbClr>
            </a:outerShdw>
          </a:effectLst>
          <a:latin typeface="Calibri" panose="020F0502020204030204" pitchFamily="34" charset="0"/>
          <a:ea typeface="+mj-ea"/>
          <a:cs typeface="+mj-cs"/>
        </a:defRPr>
      </a:lvl1pPr>
      <a:lvl2pPr algn="l" rtl="0" eaLnBrk="0" fontAlgn="base" hangingPunct="0">
        <a:lnSpc>
          <a:spcPct val="95000"/>
        </a:lnSpc>
        <a:spcBef>
          <a:spcPct val="0"/>
        </a:spcBef>
        <a:spcAft>
          <a:spcPct val="0"/>
        </a:spcAft>
        <a:defRPr sz="4000" b="1">
          <a:solidFill>
            <a:schemeClr val="accent2"/>
          </a:solidFill>
          <a:latin typeface="Calibri" pitchFamily="34" charset="0"/>
        </a:defRPr>
      </a:lvl2pPr>
      <a:lvl3pPr algn="l" rtl="0" eaLnBrk="0" fontAlgn="base" hangingPunct="0">
        <a:lnSpc>
          <a:spcPct val="95000"/>
        </a:lnSpc>
        <a:spcBef>
          <a:spcPct val="0"/>
        </a:spcBef>
        <a:spcAft>
          <a:spcPct val="0"/>
        </a:spcAft>
        <a:defRPr sz="4000" b="1">
          <a:solidFill>
            <a:schemeClr val="accent2"/>
          </a:solidFill>
          <a:latin typeface="Calibri" pitchFamily="34" charset="0"/>
        </a:defRPr>
      </a:lvl3pPr>
      <a:lvl4pPr algn="l" rtl="0" eaLnBrk="0" fontAlgn="base" hangingPunct="0">
        <a:lnSpc>
          <a:spcPct val="95000"/>
        </a:lnSpc>
        <a:spcBef>
          <a:spcPct val="0"/>
        </a:spcBef>
        <a:spcAft>
          <a:spcPct val="0"/>
        </a:spcAft>
        <a:defRPr sz="4000" b="1">
          <a:solidFill>
            <a:schemeClr val="accent2"/>
          </a:solidFill>
          <a:latin typeface="Calibri" pitchFamily="34" charset="0"/>
        </a:defRPr>
      </a:lvl4pPr>
      <a:lvl5pPr algn="l" rtl="0" eaLnBrk="0" fontAlgn="base" hangingPunct="0">
        <a:lnSpc>
          <a:spcPct val="95000"/>
        </a:lnSpc>
        <a:spcBef>
          <a:spcPct val="0"/>
        </a:spcBef>
        <a:spcAft>
          <a:spcPct val="0"/>
        </a:spcAft>
        <a:defRPr sz="4000" b="1">
          <a:solidFill>
            <a:schemeClr val="accent2"/>
          </a:solidFill>
          <a:latin typeface="Calibri" pitchFamily="34" charset="0"/>
        </a:defRPr>
      </a:lvl5pPr>
      <a:lvl6pPr marL="457200" algn="l" rtl="0" fontAlgn="base">
        <a:lnSpc>
          <a:spcPct val="95000"/>
        </a:lnSpc>
        <a:spcBef>
          <a:spcPct val="0"/>
        </a:spcBef>
        <a:spcAft>
          <a:spcPct val="0"/>
        </a:spcAft>
        <a:defRPr sz="2400" b="1">
          <a:solidFill>
            <a:schemeClr val="accent2"/>
          </a:solidFill>
          <a:latin typeface="Arial" charset="0"/>
        </a:defRPr>
      </a:lvl6pPr>
      <a:lvl7pPr marL="914400" algn="l" rtl="0" fontAlgn="base">
        <a:lnSpc>
          <a:spcPct val="95000"/>
        </a:lnSpc>
        <a:spcBef>
          <a:spcPct val="0"/>
        </a:spcBef>
        <a:spcAft>
          <a:spcPct val="0"/>
        </a:spcAft>
        <a:defRPr sz="2400" b="1">
          <a:solidFill>
            <a:schemeClr val="accent2"/>
          </a:solidFill>
          <a:latin typeface="Arial" charset="0"/>
        </a:defRPr>
      </a:lvl7pPr>
      <a:lvl8pPr marL="1371600" algn="l" rtl="0" fontAlgn="base">
        <a:lnSpc>
          <a:spcPct val="95000"/>
        </a:lnSpc>
        <a:spcBef>
          <a:spcPct val="0"/>
        </a:spcBef>
        <a:spcAft>
          <a:spcPct val="0"/>
        </a:spcAft>
        <a:defRPr sz="2400" b="1">
          <a:solidFill>
            <a:schemeClr val="accent2"/>
          </a:solidFill>
          <a:latin typeface="Arial" charset="0"/>
        </a:defRPr>
      </a:lvl8pPr>
      <a:lvl9pPr marL="1828800" algn="l" rtl="0" fontAlgn="base">
        <a:lnSpc>
          <a:spcPct val="95000"/>
        </a:lnSpc>
        <a:spcBef>
          <a:spcPct val="0"/>
        </a:spcBef>
        <a:spcAft>
          <a:spcPct val="0"/>
        </a:spcAft>
        <a:defRPr sz="2400" b="1">
          <a:solidFill>
            <a:schemeClr val="accent2"/>
          </a:solidFill>
          <a:latin typeface="Arial" charset="0"/>
        </a:defRPr>
      </a:lvl9pPr>
    </p:titleStyle>
    <p:bodyStyle>
      <a:lvl1pPr marL="273050" indent="-273050" algn="l" rtl="0" eaLnBrk="0" fontAlgn="base" hangingPunct="0">
        <a:spcBef>
          <a:spcPct val="40000"/>
        </a:spcBef>
        <a:spcAft>
          <a:spcPct val="0"/>
        </a:spcAft>
        <a:buClr>
          <a:schemeClr val="accent1"/>
        </a:buClr>
        <a:buSzPct val="80000"/>
        <a:buFont typeface="Wingdings" pitchFamily="2" charset="2"/>
        <a:buChar char="ü"/>
        <a:defRPr sz="2800">
          <a:solidFill>
            <a:schemeClr val="tx1"/>
          </a:solidFill>
          <a:latin typeface="Calibri" panose="020F0502020204030204" pitchFamily="34" charset="0"/>
          <a:ea typeface="+mn-ea"/>
          <a:cs typeface="+mn-cs"/>
        </a:defRPr>
      </a:lvl1pPr>
      <a:lvl2pPr marL="536575" indent="-273050" algn="l" rtl="0" eaLnBrk="0" fontAlgn="base" hangingPunct="0">
        <a:spcBef>
          <a:spcPct val="40000"/>
        </a:spcBef>
        <a:spcAft>
          <a:spcPct val="0"/>
        </a:spcAft>
        <a:buClr>
          <a:schemeClr val="accent1"/>
        </a:buClr>
        <a:buSzPct val="80000"/>
        <a:buFont typeface="Wingdings" pitchFamily="2" charset="2"/>
        <a:buChar char=""/>
        <a:defRPr sz="2400">
          <a:solidFill>
            <a:schemeClr val="tx1"/>
          </a:solidFill>
          <a:latin typeface="Calibri" panose="020F0502020204030204" pitchFamily="34" charset="0"/>
        </a:defRPr>
      </a:lvl2pPr>
      <a:lvl3pPr marL="896938" indent="-350838" algn="l" rtl="0" eaLnBrk="0" fontAlgn="base" hangingPunct="0">
        <a:spcBef>
          <a:spcPct val="40000"/>
        </a:spcBef>
        <a:spcAft>
          <a:spcPct val="0"/>
        </a:spcAft>
        <a:buClr>
          <a:schemeClr val="accent1"/>
        </a:buClr>
        <a:buFont typeface="Wingdings" pitchFamily="2" charset="2"/>
        <a:buChar char=""/>
        <a:defRPr sz="2000">
          <a:solidFill>
            <a:schemeClr val="tx1"/>
          </a:solidFill>
          <a:latin typeface="Calibri" panose="020F0502020204030204" pitchFamily="34" charset="0"/>
        </a:defRPr>
      </a:lvl3pPr>
      <a:lvl4pPr marL="1169988" indent="-273050" algn="l" rtl="0" eaLnBrk="0" fontAlgn="base" hangingPunct="0">
        <a:spcBef>
          <a:spcPct val="40000"/>
        </a:spcBef>
        <a:spcAft>
          <a:spcPct val="0"/>
        </a:spcAft>
        <a:buClr>
          <a:schemeClr val="accent1"/>
        </a:buClr>
        <a:buSzPct val="80000"/>
        <a:buFont typeface="Wingdings" pitchFamily="2" charset="2"/>
        <a:buChar char=""/>
        <a:defRPr>
          <a:solidFill>
            <a:schemeClr val="tx1"/>
          </a:solidFill>
          <a:latin typeface="Calibri" panose="020F0502020204030204" pitchFamily="34" charset="0"/>
        </a:defRPr>
      </a:lvl4pPr>
      <a:lvl5pPr marL="1347788" indent="-207963" algn="l" rtl="0" eaLnBrk="0" fontAlgn="base" hangingPunct="0">
        <a:spcBef>
          <a:spcPct val="40000"/>
        </a:spcBef>
        <a:spcAft>
          <a:spcPct val="0"/>
        </a:spcAft>
        <a:buClr>
          <a:schemeClr val="accent1"/>
        </a:buClr>
        <a:buFont typeface="Wingdings" pitchFamily="2" charset="2"/>
        <a:buChar char="§"/>
        <a:defRPr sz="1600">
          <a:solidFill>
            <a:schemeClr val="tx1"/>
          </a:solidFill>
          <a:latin typeface="Calibri" panose="020F0502020204030204" pitchFamily="34" charset="0"/>
        </a:defRPr>
      </a:lvl5pPr>
      <a:lvl6pPr marL="1419225" indent="-207963" algn="l" rtl="0" fontAlgn="base">
        <a:spcBef>
          <a:spcPct val="4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4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4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40000"/>
        </a:spcBef>
        <a:spcAft>
          <a:spcPct val="0"/>
        </a:spcAft>
        <a:buClr>
          <a:schemeClr val="accent1"/>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3198" name="Rectangle 14"/>
          <p:cNvSpPr>
            <a:spLocks noGrp="1" noChangeArrowheads="1"/>
          </p:cNvSpPr>
          <p:nvPr>
            <p:ph type="ctrTitle"/>
          </p:nvPr>
        </p:nvSpPr>
        <p:spPr>
          <a:xfrm>
            <a:off x="1679575" y="1485900"/>
            <a:ext cx="6983413" cy="1401763"/>
          </a:xfrm>
        </p:spPr>
        <p:txBody>
          <a:bodyPr/>
          <a:lstStyle/>
          <a:p>
            <a:pPr eaLnBrk="1" hangingPunct="1">
              <a:defRPr/>
            </a:pPr>
            <a:r>
              <a:rPr lang="de-DE" altLang="en-US" dirty="0" smtClean="0"/>
              <a:t>Science Visualization</a:t>
            </a:r>
          </a:p>
        </p:txBody>
      </p:sp>
      <p:sp>
        <p:nvSpPr>
          <p:cNvPr id="4099" name="Rectangle 15"/>
          <p:cNvSpPr>
            <a:spLocks noGrp="1" noChangeArrowheads="1"/>
          </p:cNvSpPr>
          <p:nvPr>
            <p:ph type="subTitle" idx="1"/>
          </p:nvPr>
        </p:nvSpPr>
        <p:spPr>
          <a:xfrm>
            <a:off x="620712" y="5519738"/>
            <a:ext cx="7875587" cy="904875"/>
          </a:xfrm>
        </p:spPr>
        <p:txBody>
          <a:bodyPr/>
          <a:lstStyle/>
          <a:p>
            <a:pPr eaLnBrk="1" hangingPunct="1"/>
            <a:r>
              <a:rPr lang="de-DE" altLang="en-US" sz="3600" dirty="0" smtClean="0"/>
              <a:t>Data in Vizalization: Types &amp; Structures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Data: Scope of Observations</a:t>
            </a:r>
          </a:p>
        </p:txBody>
      </p:sp>
      <p:sp>
        <p:nvSpPr>
          <p:cNvPr id="13315" name="Content Placeholder 2"/>
          <p:cNvSpPr>
            <a:spLocks noGrp="1"/>
          </p:cNvSpPr>
          <p:nvPr>
            <p:ph idx="1"/>
          </p:nvPr>
        </p:nvSpPr>
        <p:spPr>
          <a:xfrm>
            <a:off x="319088" y="1652588"/>
            <a:ext cx="8415337" cy="4554537"/>
          </a:xfrm>
        </p:spPr>
        <p:txBody>
          <a:bodyPr/>
          <a:lstStyle/>
          <a:p>
            <a:r>
              <a:rPr lang="en-US" altLang="en-US" sz="2600" dirty="0" smtClean="0"/>
              <a:t>Determination of local scopes based on point scopes (data without connectivity, </a:t>
            </a:r>
            <a:r>
              <a:rPr lang="en-US" altLang="en-US" sz="2600" i="1" dirty="0" smtClean="0"/>
              <a:t>scattered data</a:t>
            </a:r>
            <a:r>
              <a:rPr lang="en-US" altLang="en-US" sz="2600" dirty="0" smtClean="0"/>
              <a:t>):</a:t>
            </a:r>
          </a:p>
          <a:p>
            <a:pPr lvl="1"/>
            <a:r>
              <a:rPr lang="en-US" altLang="en-US" sz="2300" dirty="0" smtClean="0"/>
              <a:t>Assignment of regions to point scopes or</a:t>
            </a:r>
          </a:p>
          <a:p>
            <a:pPr lvl="1"/>
            <a:r>
              <a:rPr lang="en-US" altLang="en-US" sz="2300" dirty="0" smtClean="0"/>
              <a:t>Scattered‐data interpolation based on point scopes</a:t>
            </a:r>
          </a:p>
          <a:p>
            <a:r>
              <a:rPr lang="en-US" altLang="en-US" sz="2600" i="1" dirty="0" smtClean="0"/>
              <a:t>Question</a:t>
            </a:r>
            <a:r>
              <a:rPr lang="en-US" altLang="en-US" sz="2600" dirty="0" smtClean="0"/>
              <a:t>: </a:t>
            </a:r>
          </a:p>
          <a:p>
            <a:pPr lvl="1"/>
            <a:r>
              <a:rPr lang="en-US" altLang="en-US" sz="2300" dirty="0" smtClean="0"/>
              <a:t>What is a good assignment of regions to points (</a:t>
            </a:r>
            <a:r>
              <a:rPr lang="en-US" altLang="en-US" sz="2300" i="1" dirty="0" smtClean="0"/>
              <a:t>P</a:t>
            </a:r>
            <a:r>
              <a:rPr lang="en-US" altLang="en-US" sz="2300" i="1" baseline="-25000" dirty="0" smtClean="0"/>
              <a:t>0</a:t>
            </a:r>
            <a:r>
              <a:rPr lang="en-US" altLang="en-US" sz="2300" dirty="0" smtClean="0"/>
              <a:t>, …, </a:t>
            </a:r>
            <a:r>
              <a:rPr lang="en-US" altLang="en-US" sz="2300" i="1" dirty="0" err="1" smtClean="0"/>
              <a:t>P</a:t>
            </a:r>
            <a:r>
              <a:rPr lang="en-US" altLang="en-US" sz="2300" i="1" baseline="-25000" dirty="0" err="1" smtClean="0"/>
              <a:t>n</a:t>
            </a:r>
            <a:r>
              <a:rPr lang="en-US" altLang="en-US" sz="2300" dirty="0" smtClean="0"/>
              <a:t>) </a:t>
            </a:r>
            <a:r>
              <a:rPr lang="en-US" altLang="en-US" sz="2300" dirty="0" smtClean="0"/>
              <a:t/>
            </a:r>
            <a:br>
              <a:rPr lang="en-US" altLang="en-US" sz="2300" dirty="0" smtClean="0"/>
            </a:br>
            <a:r>
              <a:rPr lang="en-US" altLang="en-US" sz="2300" dirty="0" smtClean="0"/>
              <a:t>from </a:t>
            </a:r>
            <a:r>
              <a:rPr lang="en-US" altLang="en-US" sz="2300" i="1" dirty="0" err="1" smtClean="0"/>
              <a:t>R</a:t>
            </a:r>
            <a:r>
              <a:rPr lang="en-US" altLang="en-US" sz="2300" i="1" baseline="30000" dirty="0" err="1" smtClean="0"/>
              <a:t>n</a:t>
            </a:r>
            <a:r>
              <a:rPr lang="en-US" altLang="en-US" sz="2300" i="1" dirty="0" smtClean="0"/>
              <a:t> </a:t>
            </a:r>
            <a:r>
              <a:rPr lang="en-US" altLang="en-US" sz="2300" dirty="0" smtClean="0"/>
              <a:t>? </a:t>
            </a:r>
            <a:endParaRPr lang="en-US" altLang="en-US" sz="2300" dirty="0" smtClean="0"/>
          </a:p>
          <a:p>
            <a:pPr lvl="2"/>
            <a:r>
              <a:rPr lang="en-US" altLang="en-US" sz="1900" dirty="0" smtClean="0"/>
              <a:t>Regions </a:t>
            </a:r>
            <a:r>
              <a:rPr lang="en-US" altLang="en-US" sz="1900" i="1" dirty="0" err="1" smtClean="0"/>
              <a:t>G</a:t>
            </a:r>
            <a:r>
              <a:rPr lang="en-US" altLang="en-US" sz="1900" i="1" baseline="-25000" dirty="0" err="1" smtClean="0"/>
              <a:t>i</a:t>
            </a:r>
            <a:r>
              <a:rPr lang="en-US" altLang="en-US" sz="1900" i="1" dirty="0" smtClean="0"/>
              <a:t> </a:t>
            </a:r>
            <a:r>
              <a:rPr lang="en-US" altLang="en-US" sz="1900" dirty="0" smtClean="0"/>
              <a:t>should be selected such that </a:t>
            </a:r>
            <a:r>
              <a:rPr lang="en-US" altLang="en-US" sz="1900" i="1" dirty="0" err="1" smtClean="0"/>
              <a:t>R</a:t>
            </a:r>
            <a:r>
              <a:rPr lang="en-US" altLang="en-US" sz="1900" i="1" baseline="30000" dirty="0" err="1" smtClean="0"/>
              <a:t>n</a:t>
            </a:r>
            <a:r>
              <a:rPr lang="en-US" altLang="en-US" sz="1900" i="1" dirty="0" smtClean="0"/>
              <a:t> </a:t>
            </a:r>
            <a:r>
              <a:rPr lang="en-US" altLang="en-US" sz="1900" dirty="0" smtClean="0"/>
              <a:t>is decomposed into </a:t>
            </a:r>
            <a:r>
              <a:rPr lang="en-US" altLang="en-US" sz="1900" i="1" dirty="0" err="1" smtClean="0"/>
              <a:t>G</a:t>
            </a:r>
            <a:r>
              <a:rPr lang="en-US" altLang="en-US" sz="1900" i="1" baseline="-25000" dirty="0" err="1" smtClean="0"/>
              <a:t>i</a:t>
            </a:r>
            <a:r>
              <a:rPr lang="en-US" altLang="en-US" sz="1900" i="1" dirty="0" smtClean="0"/>
              <a:t>.</a:t>
            </a:r>
          </a:p>
          <a:p>
            <a:r>
              <a:rPr lang="en-US" altLang="en-US" sz="2600" i="1" dirty="0" smtClean="0"/>
              <a:t>Possible answer</a:t>
            </a:r>
            <a:r>
              <a:rPr lang="en-US" altLang="en-US" sz="2600" dirty="0" smtClean="0"/>
              <a:t>: </a:t>
            </a:r>
          </a:p>
          <a:p>
            <a:pPr lvl="1"/>
            <a:r>
              <a:rPr lang="en-US" altLang="en-US" sz="2300" dirty="0" err="1" smtClean="0"/>
              <a:t>Voronoi</a:t>
            </a:r>
            <a:r>
              <a:rPr lang="en-US" altLang="en-US" sz="2300" dirty="0" smtClean="0"/>
              <a:t>‐decomposition, i.e. </a:t>
            </a:r>
            <a:r>
              <a:rPr lang="en-US" altLang="en-US" sz="2300" i="1" dirty="0" err="1" smtClean="0"/>
              <a:t>R</a:t>
            </a:r>
            <a:r>
              <a:rPr lang="en-US" altLang="en-US" sz="2300" i="1" baseline="30000" dirty="0" err="1" smtClean="0"/>
              <a:t>n</a:t>
            </a:r>
            <a:r>
              <a:rPr lang="en-US" altLang="en-US" sz="2300" i="1" dirty="0" smtClean="0"/>
              <a:t> </a:t>
            </a:r>
            <a:r>
              <a:rPr lang="en-US" altLang="en-US" sz="2300" dirty="0" smtClean="0"/>
              <a:t>is decomposed into regions such that for each position </a:t>
            </a:r>
            <a:r>
              <a:rPr lang="en-US" altLang="en-US" sz="2300" i="1" dirty="0" smtClean="0"/>
              <a:t>X </a:t>
            </a:r>
            <a:r>
              <a:rPr lang="en-US" altLang="en-US" sz="2300" dirty="0" smtClean="0"/>
              <a:t>in </a:t>
            </a:r>
            <a:r>
              <a:rPr lang="en-US" altLang="en-US" sz="2300" i="1" dirty="0" err="1" smtClean="0"/>
              <a:t>G</a:t>
            </a:r>
            <a:r>
              <a:rPr lang="en-US" altLang="en-US" sz="2300" i="1" baseline="-25000" dirty="0" err="1" smtClean="0"/>
              <a:t>j</a:t>
            </a:r>
            <a:r>
              <a:rPr lang="en-US" altLang="en-US" sz="2300" i="1" dirty="0" smtClean="0"/>
              <a:t> </a:t>
            </a:r>
            <a:r>
              <a:rPr lang="en-US" altLang="en-US" sz="2300" dirty="0" smtClean="0"/>
              <a:t>the following is fulfilled:</a:t>
            </a:r>
            <a:br>
              <a:rPr lang="en-US" altLang="en-US" sz="2300" dirty="0" smtClean="0"/>
            </a:br>
            <a:r>
              <a:rPr lang="en-US" altLang="en-US" sz="2300" dirty="0" smtClean="0"/>
              <a:t>		|</a:t>
            </a:r>
            <a:r>
              <a:rPr lang="en-US" altLang="en-US" sz="2300" i="1" dirty="0" err="1" smtClean="0"/>
              <a:t>P</a:t>
            </a:r>
            <a:r>
              <a:rPr lang="en-US" altLang="en-US" sz="2300" i="1" baseline="-25000" dirty="0" err="1" smtClean="0"/>
              <a:t>j</a:t>
            </a:r>
            <a:r>
              <a:rPr lang="en-US" altLang="en-US" sz="2300" i="1" dirty="0" smtClean="0"/>
              <a:t> </a:t>
            </a:r>
            <a:r>
              <a:rPr lang="en-US" altLang="en-US" sz="2300" dirty="0" smtClean="0"/>
              <a:t>– </a:t>
            </a:r>
            <a:r>
              <a:rPr lang="en-US" altLang="en-US" sz="2300" i="1" dirty="0" smtClean="0"/>
              <a:t>X</a:t>
            </a:r>
            <a:r>
              <a:rPr lang="en-US" altLang="en-US" sz="2300" dirty="0" smtClean="0"/>
              <a:t>| &lt; |</a:t>
            </a:r>
            <a:r>
              <a:rPr lang="en-US" altLang="en-US" sz="2300" i="1" dirty="0" err="1" smtClean="0"/>
              <a:t>P</a:t>
            </a:r>
            <a:r>
              <a:rPr lang="en-US" altLang="en-US" sz="2300" i="1" baseline="-25000" dirty="0" err="1" smtClean="0"/>
              <a:t>k</a:t>
            </a:r>
            <a:r>
              <a:rPr lang="en-US" altLang="en-US" sz="2300" i="1" dirty="0" smtClean="0"/>
              <a:t> </a:t>
            </a:r>
            <a:r>
              <a:rPr lang="en-US" altLang="en-US" sz="2300" dirty="0" smtClean="0"/>
              <a:t>‐</a:t>
            </a:r>
            <a:r>
              <a:rPr lang="en-US" altLang="en-US" sz="2300" i="1" dirty="0" smtClean="0"/>
              <a:t>X</a:t>
            </a:r>
            <a:r>
              <a:rPr lang="en-US" altLang="en-US" sz="2300" dirty="0" smtClean="0"/>
              <a:t>| ∀ </a:t>
            </a:r>
            <a:r>
              <a:rPr lang="en-US" altLang="en-US" sz="2300" i="1" dirty="0" err="1" smtClean="0"/>
              <a:t>k</a:t>
            </a:r>
            <a:r>
              <a:rPr lang="en-US" altLang="en-US" sz="2300" dirty="0" err="1" smtClean="0"/>
              <a:t>≠</a:t>
            </a:r>
            <a:r>
              <a:rPr lang="en-US" altLang="en-US" sz="2300" i="1" dirty="0" err="1" smtClean="0"/>
              <a:t>j</a:t>
            </a:r>
            <a:endParaRPr lang="en-US" altLang="en-US" sz="2300" i="1" dirty="0" smtClean="0"/>
          </a:p>
        </p:txBody>
      </p:sp>
      <p:sp>
        <p:nvSpPr>
          <p:cNvPr id="13316"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D84C7AA8-1A5F-4D98-8B9C-F72DCB1F3C2E}" type="slidenum">
              <a:rPr lang="de-DE" altLang="en-US" smtClean="0">
                <a:solidFill>
                  <a:schemeClr val="tx2"/>
                </a:solidFill>
                <a:latin typeface="Candara" pitchFamily="34" charset="0"/>
              </a:rPr>
              <a:pPr/>
              <a:t>10</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Data: Scope of Observations</a:t>
            </a:r>
          </a:p>
        </p:txBody>
      </p:sp>
      <p:sp>
        <p:nvSpPr>
          <p:cNvPr id="14339" name="Content Placeholder 2"/>
          <p:cNvSpPr>
            <a:spLocks noGrp="1"/>
          </p:cNvSpPr>
          <p:nvPr>
            <p:ph idx="1"/>
          </p:nvPr>
        </p:nvSpPr>
        <p:spPr>
          <a:xfrm>
            <a:off x="319088" y="1652588"/>
            <a:ext cx="8524875" cy="4554537"/>
          </a:xfrm>
        </p:spPr>
        <p:txBody>
          <a:bodyPr/>
          <a:lstStyle/>
          <a:p>
            <a:r>
              <a:rPr lang="en-US" altLang="en-US" smtClean="0"/>
              <a:t>Assignment of regions to point scopes</a:t>
            </a:r>
          </a:p>
        </p:txBody>
      </p:sp>
      <p:sp>
        <p:nvSpPr>
          <p:cNvPr id="14340"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23F39E53-ADC6-43F5-B28B-A43A5AED2B75}" type="slidenum">
              <a:rPr lang="de-DE" altLang="en-US" smtClean="0">
                <a:solidFill>
                  <a:schemeClr val="tx2"/>
                </a:solidFill>
                <a:latin typeface="Candara" pitchFamily="34" charset="0"/>
              </a:rPr>
              <a:pPr/>
              <a:t>11</a:t>
            </a:fld>
            <a:endParaRPr lang="de-DE" altLang="en-US" smtClean="0">
              <a:solidFill>
                <a:schemeClr val="tx2"/>
              </a:solidFill>
              <a:latin typeface="Candara" pitchFamily="34" charset="0"/>
            </a:endParaRPr>
          </a:p>
        </p:txBody>
      </p:sp>
      <p:grpSp>
        <p:nvGrpSpPr>
          <p:cNvPr id="14341" name="Group 5"/>
          <p:cNvGrpSpPr>
            <a:grpSpLocks/>
          </p:cNvGrpSpPr>
          <p:nvPr/>
        </p:nvGrpSpPr>
        <p:grpSpPr bwMode="auto">
          <a:xfrm>
            <a:off x="638175" y="3695700"/>
            <a:ext cx="8305800" cy="2266950"/>
            <a:chOff x="343125" y="3952875"/>
            <a:chExt cx="8305800" cy="2266950"/>
          </a:xfrm>
        </p:grpSpPr>
        <p:sp>
          <p:nvSpPr>
            <p:cNvPr id="14342" name="Rectangle 4"/>
            <p:cNvSpPr>
              <a:spLocks noChangeArrowheads="1"/>
            </p:cNvSpPr>
            <p:nvPr/>
          </p:nvSpPr>
          <p:spPr bwMode="auto">
            <a:xfrm>
              <a:off x="343125" y="3952875"/>
              <a:ext cx="8305800" cy="2266950"/>
            </a:xfrm>
            <a:prstGeom prst="rect">
              <a:avLst/>
            </a:prstGeom>
            <a:solidFill>
              <a:schemeClr val="bg1"/>
            </a:solidFill>
            <a:ln w="12700" algn="ctr">
              <a:solidFill>
                <a:schemeClr val="bg1"/>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pic>
          <p:nvPicPr>
            <p:cNvPr id="143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800" y="4237494"/>
              <a:ext cx="1800000" cy="179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43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200" y="4208527"/>
              <a:ext cx="1800000" cy="1823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43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75" y="4333716"/>
              <a:ext cx="1800000" cy="17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43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775" y="4231834"/>
              <a:ext cx="1800000" cy="180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Data: Scope of Observations</a:t>
            </a:r>
          </a:p>
        </p:txBody>
      </p:sp>
      <p:sp>
        <p:nvSpPr>
          <p:cNvPr id="15363" name="Content Placeholder 2"/>
          <p:cNvSpPr>
            <a:spLocks noGrp="1"/>
          </p:cNvSpPr>
          <p:nvPr>
            <p:ph idx="1"/>
          </p:nvPr>
        </p:nvSpPr>
        <p:spPr>
          <a:xfrm>
            <a:off x="319088" y="1652588"/>
            <a:ext cx="8524875" cy="4554537"/>
          </a:xfrm>
        </p:spPr>
        <p:txBody>
          <a:bodyPr/>
          <a:lstStyle/>
          <a:p>
            <a:r>
              <a:rPr lang="en-US" altLang="en-US" dirty="0" smtClean="0"/>
              <a:t>Assignment of regions to point scopes</a:t>
            </a:r>
          </a:p>
          <a:p>
            <a:r>
              <a:rPr lang="en-US" altLang="en-US" dirty="0" smtClean="0"/>
              <a:t>Example: </a:t>
            </a:r>
          </a:p>
          <a:p>
            <a:pPr lvl="1"/>
            <a:r>
              <a:rPr lang="en-US" altLang="en-US" dirty="0" smtClean="0"/>
              <a:t>a </a:t>
            </a:r>
            <a:r>
              <a:rPr lang="en-US" altLang="en-US" dirty="0" err="1" smtClean="0"/>
              <a:t>Voronoi</a:t>
            </a:r>
            <a:r>
              <a:rPr lang="en-US" altLang="en-US" dirty="0" smtClean="0"/>
              <a:t> decomposition in </a:t>
            </a:r>
            <a:r>
              <a:rPr lang="en-US" altLang="en-US" i="1" dirty="0" smtClean="0"/>
              <a:t>R</a:t>
            </a:r>
            <a:r>
              <a:rPr lang="en-US" altLang="en-US" i="1" baseline="30000" dirty="0" smtClean="0"/>
              <a:t>2</a:t>
            </a:r>
            <a:r>
              <a:rPr lang="en-US" altLang="en-US" i="1" dirty="0" smtClean="0"/>
              <a:t> </a:t>
            </a:r>
            <a:r>
              <a:rPr lang="en-US" altLang="en-US" dirty="0" smtClean="0"/>
              <a:t>based on the red points of observation</a:t>
            </a:r>
            <a:endParaRPr lang="en-US" altLang="en-US" sz="2000" i="1" dirty="0" smtClean="0"/>
          </a:p>
        </p:txBody>
      </p:sp>
      <p:sp>
        <p:nvSpPr>
          <p:cNvPr id="15364"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1E39E03C-19CA-4B30-8F49-08FC3A3A08D1}" type="slidenum">
              <a:rPr lang="de-DE" altLang="en-US" smtClean="0">
                <a:solidFill>
                  <a:schemeClr val="tx2"/>
                </a:solidFill>
                <a:latin typeface="Candara" pitchFamily="34" charset="0"/>
              </a:rPr>
              <a:pPr/>
              <a:t>12</a:t>
            </a:fld>
            <a:endParaRPr lang="de-DE" altLang="en-US" smtClean="0">
              <a:solidFill>
                <a:schemeClr val="tx2"/>
              </a:solidFill>
              <a:latin typeface="Candara" pitchFamily="34" charset="0"/>
            </a:endParaRPr>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950" y="2919413"/>
            <a:ext cx="5067300" cy="345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Data: Scope of Observations</a:t>
            </a:r>
          </a:p>
        </p:txBody>
      </p:sp>
      <p:sp>
        <p:nvSpPr>
          <p:cNvPr id="3" name="Content Placeholder 2"/>
          <p:cNvSpPr>
            <a:spLocks noGrp="1"/>
          </p:cNvSpPr>
          <p:nvPr>
            <p:ph idx="1"/>
          </p:nvPr>
        </p:nvSpPr>
        <p:spPr>
          <a:xfrm>
            <a:off x="319088" y="1652588"/>
            <a:ext cx="8524875" cy="4554537"/>
          </a:xfrm>
        </p:spPr>
        <p:txBody>
          <a:bodyPr/>
          <a:lstStyle/>
          <a:p>
            <a:r>
              <a:rPr lang="en-US" altLang="en-US" smtClean="0"/>
              <a:t>Assignment of regions to point scopes</a:t>
            </a:r>
          </a:p>
          <a:p>
            <a:r>
              <a:rPr lang="en-US" altLang="en-US" smtClean="0"/>
              <a:t>Example: </a:t>
            </a:r>
          </a:p>
          <a:p>
            <a:pPr lvl="1"/>
            <a:r>
              <a:rPr lang="en-US" altLang="en-US" smtClean="0"/>
              <a:t>Shepard‐Interpolation, based on the red points of observation</a:t>
            </a:r>
          </a:p>
          <a:p>
            <a:pPr lvl="2"/>
            <a:r>
              <a:rPr lang="en-US" altLang="en-US" smtClean="0"/>
              <a:t>Function f(p) which computes a value for all points </a:t>
            </a:r>
            <a:r>
              <a:rPr lang="en-US" altLang="en-US" i="1" smtClean="0"/>
              <a:t>p </a:t>
            </a:r>
            <a:r>
              <a:rPr lang="en-US" altLang="en-US" smtClean="0"/>
              <a:t>based on the point scopes </a:t>
            </a:r>
            <a:r>
              <a:rPr lang="en-US" altLang="en-US" i="1" smtClean="0"/>
              <a:t>PS</a:t>
            </a:r>
            <a:r>
              <a:rPr lang="en-US" altLang="en-US" smtClean="0"/>
              <a:t>.</a:t>
            </a:r>
          </a:p>
          <a:p>
            <a:pPr lvl="2"/>
            <a:r>
              <a:rPr lang="en-US" altLang="en-US" smtClean="0"/>
              <a:t>Constraint: values at </a:t>
            </a:r>
            <a:r>
              <a:rPr lang="en-US" altLang="en-US" i="1" smtClean="0"/>
              <a:t>PS </a:t>
            </a:r>
            <a:r>
              <a:rPr lang="en-US" altLang="en-US" smtClean="0"/>
              <a:t>must not change</a:t>
            </a:r>
            <a:endParaRPr lang="en-US" altLang="en-US" i="1" smtClean="0"/>
          </a:p>
        </p:txBody>
      </p:sp>
      <p:sp>
        <p:nvSpPr>
          <p:cNvPr id="16388"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7CFA01E0-8D96-4DF3-8A79-5C5EFE7B4CF9}" type="slidenum">
              <a:rPr lang="de-DE" altLang="en-US" smtClean="0">
                <a:solidFill>
                  <a:schemeClr val="tx2"/>
                </a:solidFill>
                <a:latin typeface="Candara" pitchFamily="34" charset="0"/>
              </a:rPr>
              <a:pPr/>
              <a:t>13</a:t>
            </a:fld>
            <a:endParaRPr lang="de-DE" altLang="en-US" smtClean="0">
              <a:solidFill>
                <a:schemeClr val="tx2"/>
              </a:solidFill>
              <a:latin typeface="Candara" pitchFamily="34" charset="0"/>
            </a:endParaRPr>
          </a:p>
        </p:txBody>
      </p:sp>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3019425"/>
            <a:ext cx="4214813" cy="333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par>
                                <p:cTn id="9" presetID="3" presetClass="entr" presetSubtype="10" fill="hold" nodeType="withEffect">
                                  <p:stCondLst>
                                    <p:cond delay="0"/>
                                  </p:stCondLst>
                                  <p:childTnLst>
                                    <p:set>
                                      <p:cBhvr>
                                        <p:cTn id="10" dur="1" fill="hold">
                                          <p:stCondLst>
                                            <p:cond delay="0"/>
                                          </p:stCondLst>
                                        </p:cTn>
                                        <p:tgtEl>
                                          <p:spTgt spid="106498"/>
                                        </p:tgtEl>
                                        <p:attrNameLst>
                                          <p:attrName>style.visibility</p:attrName>
                                        </p:attrNameLst>
                                      </p:cBhvr>
                                      <p:to>
                                        <p:strVal val="visible"/>
                                      </p:to>
                                    </p:set>
                                    <p:animEffect transition="in" filter="blinds(horizontal)">
                                      <p:cBhvr>
                                        <p:cTn id="11" dur="5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Data Structures</a:t>
            </a:r>
          </a:p>
        </p:txBody>
      </p:sp>
      <p:sp>
        <p:nvSpPr>
          <p:cNvPr id="17411" name="Content Placeholder 2"/>
          <p:cNvSpPr>
            <a:spLocks noGrp="1"/>
          </p:cNvSpPr>
          <p:nvPr>
            <p:ph idx="1"/>
          </p:nvPr>
        </p:nvSpPr>
        <p:spPr>
          <a:xfrm>
            <a:off x="319088" y="1652588"/>
            <a:ext cx="8524875" cy="4554537"/>
          </a:xfrm>
        </p:spPr>
        <p:txBody>
          <a:bodyPr/>
          <a:lstStyle/>
          <a:p>
            <a:r>
              <a:rPr lang="en-US" altLang="en-US" smtClean="0"/>
              <a:t>Requirements:</a:t>
            </a:r>
          </a:p>
          <a:p>
            <a:pPr lvl="1"/>
            <a:r>
              <a:rPr lang="en-US" altLang="en-US" smtClean="0"/>
              <a:t>Compact storage of data</a:t>
            </a:r>
          </a:p>
          <a:p>
            <a:pPr lvl="2"/>
            <a:r>
              <a:rPr lang="en-US" altLang="en-US" smtClean="0"/>
              <a:t>Compress or pack data</a:t>
            </a:r>
          </a:p>
          <a:p>
            <a:pPr lvl="2"/>
            <a:r>
              <a:rPr lang="en-US" altLang="en-US" smtClean="0"/>
              <a:t>Employ dynamic data structures instead of arrays</a:t>
            </a:r>
          </a:p>
          <a:p>
            <a:pPr lvl="1"/>
            <a:r>
              <a:rPr lang="en-US" altLang="en-US" smtClean="0"/>
              <a:t>Efficient access (preferable in constant time)</a:t>
            </a:r>
          </a:p>
          <a:p>
            <a:pPr lvl="2"/>
            <a:r>
              <a:rPr lang="en-US" altLang="en-US" smtClean="0"/>
              <a:t>Prefer arrays instead of complex dynamic data structures</a:t>
            </a:r>
          </a:p>
          <a:p>
            <a:pPr lvl="1"/>
            <a:r>
              <a:rPr lang="en-US" altLang="en-US" smtClean="0"/>
              <a:t>Questions to guide the trade‐off:</a:t>
            </a:r>
          </a:p>
          <a:p>
            <a:pPr lvl="2"/>
            <a:r>
              <a:rPr lang="en-US" altLang="en-US" smtClean="0"/>
              <a:t>How much space can be saved by means of a dynamic data structure?</a:t>
            </a:r>
          </a:p>
          <a:p>
            <a:pPr lvl="2"/>
            <a:r>
              <a:rPr lang="en-US" altLang="en-US" smtClean="0"/>
              <a:t>What is the influence on the access time?</a:t>
            </a:r>
          </a:p>
          <a:p>
            <a:pPr lvl="1"/>
            <a:r>
              <a:rPr lang="en-US" altLang="en-US" smtClean="0"/>
              <a:t>Efficient generation of internal data structures from </a:t>
            </a:r>
            <a:r>
              <a:rPr lang="pt-BR" altLang="en-US" smtClean="0"/>
              <a:t>external data (consider typical external formats)</a:t>
            </a:r>
          </a:p>
          <a:p>
            <a:pPr lvl="2"/>
            <a:r>
              <a:rPr lang="en-US" altLang="en-US" smtClean="0"/>
              <a:t>Trade‐off: decrease time to import data at the expense of memory consumption</a:t>
            </a:r>
          </a:p>
          <a:p>
            <a:pPr lvl="1"/>
            <a:endParaRPr lang="en-US" altLang="en-US" smtClean="0"/>
          </a:p>
        </p:txBody>
      </p:sp>
      <p:sp>
        <p:nvSpPr>
          <p:cNvPr id="17412"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62A7E261-ABE0-44B9-BD40-860E1B648FC4}" type="slidenum">
              <a:rPr lang="de-DE" altLang="en-US" smtClean="0">
                <a:solidFill>
                  <a:schemeClr val="tx2"/>
                </a:solidFill>
                <a:latin typeface="Candara" pitchFamily="34" charset="0"/>
              </a:rPr>
              <a:pPr/>
              <a:t>14</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Data Structures</a:t>
            </a:r>
          </a:p>
        </p:txBody>
      </p:sp>
      <p:sp>
        <p:nvSpPr>
          <p:cNvPr id="3" name="Content Placeholder 2"/>
          <p:cNvSpPr>
            <a:spLocks noGrp="1"/>
          </p:cNvSpPr>
          <p:nvPr>
            <p:ph idx="1"/>
          </p:nvPr>
        </p:nvSpPr>
        <p:spPr>
          <a:xfrm>
            <a:off x="319088" y="1652588"/>
            <a:ext cx="8524875" cy="4554537"/>
          </a:xfrm>
        </p:spPr>
        <p:txBody>
          <a:bodyPr/>
          <a:lstStyle/>
          <a:p>
            <a:r>
              <a:rPr lang="en-US" altLang="en-US" dirty="0" smtClean="0"/>
              <a:t>Requirements:</a:t>
            </a:r>
          </a:p>
          <a:p>
            <a:pPr lvl="1"/>
            <a:r>
              <a:rPr lang="en-US" altLang="en-US" dirty="0" smtClean="0"/>
              <a:t>Efficient generation of graphics primitives (fast update of visualization)</a:t>
            </a:r>
          </a:p>
          <a:p>
            <a:pPr lvl="1"/>
            <a:r>
              <a:rPr lang="en-US" altLang="en-US" dirty="0" smtClean="0"/>
              <a:t>Minimalism: hierarchical and non‐redundant data representation</a:t>
            </a:r>
          </a:p>
          <a:p>
            <a:pPr lvl="1"/>
            <a:r>
              <a:rPr lang="en-US" altLang="en-US" dirty="0" smtClean="0"/>
              <a:t>Simple design improves comprehensibility and speeds up algorithms</a:t>
            </a:r>
          </a:p>
          <a:p>
            <a:r>
              <a:rPr lang="en-US" altLang="en-US" dirty="0" smtClean="0"/>
              <a:t>Data structures should be adapted to extern al formats and the rendering system.</a:t>
            </a:r>
          </a:p>
        </p:txBody>
      </p:sp>
      <p:sp>
        <p:nvSpPr>
          <p:cNvPr id="18436"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723E4902-29A2-4536-B1F7-C1BFDC63B809}" type="slidenum">
              <a:rPr lang="de-DE" altLang="en-US" smtClean="0">
                <a:solidFill>
                  <a:schemeClr val="tx2"/>
                </a:solidFill>
                <a:latin typeface="Candara" pitchFamily="34" charset="0"/>
              </a:rPr>
              <a:pPr/>
              <a:t>15</a:t>
            </a:fld>
            <a:endParaRPr lang="de-DE" altLang="en-US" smtClean="0">
              <a:solidFill>
                <a:schemeClr val="tx2"/>
              </a:solidFill>
              <a:latin typeface="Candara" pitchFamily="34" charset="0"/>
            </a:endParaRPr>
          </a:p>
        </p:txBody>
      </p:sp>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825" y="5480050"/>
            <a:ext cx="5667375" cy="121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Cells and Grid Structures</a:t>
            </a:r>
          </a:p>
        </p:txBody>
      </p:sp>
      <p:sp>
        <p:nvSpPr>
          <p:cNvPr id="19459" name="Content Placeholder 2"/>
          <p:cNvSpPr>
            <a:spLocks noGrp="1"/>
          </p:cNvSpPr>
          <p:nvPr>
            <p:ph idx="1"/>
          </p:nvPr>
        </p:nvSpPr>
        <p:spPr>
          <a:xfrm>
            <a:off x="319088" y="1652588"/>
            <a:ext cx="8524875" cy="4554537"/>
          </a:xfrm>
        </p:spPr>
        <p:txBody>
          <a:bodyPr/>
          <a:lstStyle/>
          <a:p>
            <a:r>
              <a:rPr lang="en-US" altLang="en-US" smtClean="0"/>
              <a:t>Cells:</a:t>
            </a:r>
          </a:p>
          <a:p>
            <a:pPr lvl="1"/>
            <a:r>
              <a:rPr lang="en-US" altLang="en-US" smtClean="0"/>
              <a:t>Elementary portions of a grid</a:t>
            </a:r>
          </a:p>
          <a:p>
            <a:pPr lvl="1"/>
            <a:r>
              <a:rPr lang="en-US" altLang="en-US" smtClean="0"/>
              <a:t>Primitives which characterize the topology</a:t>
            </a:r>
          </a:p>
          <a:p>
            <a:r>
              <a:rPr lang="en-US" altLang="en-US" smtClean="0"/>
              <a:t>Grid Structures:</a:t>
            </a:r>
          </a:p>
          <a:p>
            <a:pPr lvl="1"/>
            <a:r>
              <a:rPr lang="en-US" altLang="en-US" smtClean="0"/>
              <a:t>Characterized by cell type(s)</a:t>
            </a:r>
          </a:p>
          <a:p>
            <a:pPr lvl="1"/>
            <a:r>
              <a:rPr lang="en-US" altLang="en-US" smtClean="0"/>
              <a:t>Topology implicitly or explicitly given</a:t>
            </a:r>
          </a:p>
          <a:p>
            <a:pPr lvl="1"/>
            <a:r>
              <a:rPr lang="en-US" altLang="en-US" smtClean="0"/>
              <a:t>Implicit: structured grids</a:t>
            </a:r>
          </a:p>
          <a:p>
            <a:pPr lvl="1"/>
            <a:r>
              <a:rPr lang="en-US" altLang="en-US" smtClean="0"/>
              <a:t>Explicit: unstructured grids</a:t>
            </a:r>
          </a:p>
        </p:txBody>
      </p:sp>
      <p:sp>
        <p:nvSpPr>
          <p:cNvPr id="19460"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B5EB621E-4B24-4928-A231-1F00F8F5EC41}" type="slidenum">
              <a:rPr lang="de-DE" altLang="en-US" smtClean="0">
                <a:solidFill>
                  <a:schemeClr val="tx2"/>
                </a:solidFill>
                <a:latin typeface="Candara" pitchFamily="34" charset="0"/>
              </a:rPr>
              <a:pPr/>
              <a:t>16</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Cell </a:t>
            </a:r>
            <a:r>
              <a:rPr lang="en-US" dirty="0" smtClean="0"/>
              <a:t>Type Examples</a:t>
            </a:r>
            <a:endParaRPr lang="en-US" dirty="0"/>
          </a:p>
        </p:txBody>
      </p:sp>
      <p:sp>
        <p:nvSpPr>
          <p:cNvPr id="3" name="Content Placeholder 2"/>
          <p:cNvSpPr>
            <a:spLocks noGrp="1"/>
          </p:cNvSpPr>
          <p:nvPr>
            <p:ph idx="1"/>
          </p:nvPr>
        </p:nvSpPr>
        <p:spPr>
          <a:xfrm>
            <a:off x="319088" y="1652588"/>
            <a:ext cx="8524875" cy="4554537"/>
          </a:xfrm>
        </p:spPr>
        <p:txBody>
          <a:bodyPr/>
          <a:lstStyle/>
          <a:p>
            <a:pPr>
              <a:defRPr/>
            </a:pPr>
            <a:r>
              <a:rPr lang="en-US" dirty="0"/>
              <a:t>Vertices, lines, </a:t>
            </a:r>
            <a:r>
              <a:rPr lang="en-US" dirty="0" smtClean="0"/>
              <a:t>triangles, </a:t>
            </a:r>
            <a:br>
              <a:rPr lang="en-US" dirty="0" smtClean="0"/>
            </a:br>
            <a:r>
              <a:rPr lang="en-US" dirty="0" smtClean="0"/>
              <a:t>Triangle strips</a:t>
            </a:r>
          </a:p>
          <a:p>
            <a:pPr marL="0" indent="0">
              <a:buFont typeface="Wingdings" pitchFamily="2" charset="2"/>
              <a:buNone/>
              <a:defRPr/>
            </a:pPr>
            <a:endParaRPr lang="en-US" dirty="0"/>
          </a:p>
          <a:p>
            <a:pPr>
              <a:defRPr/>
            </a:pPr>
            <a:r>
              <a:rPr lang="en-US" dirty="0" err="1" smtClean="0"/>
              <a:t>Quadstrips</a:t>
            </a:r>
            <a:endParaRPr lang="en-US" dirty="0" smtClean="0"/>
          </a:p>
          <a:p>
            <a:pPr>
              <a:defRPr/>
            </a:pPr>
            <a:endParaRPr lang="en-US" dirty="0"/>
          </a:p>
          <a:p>
            <a:pPr>
              <a:defRPr/>
            </a:pPr>
            <a:r>
              <a:rPr lang="en-US" dirty="0" err="1" smtClean="0"/>
              <a:t>Tetrahedra</a:t>
            </a:r>
            <a:endParaRPr lang="en-US" dirty="0" smtClean="0"/>
          </a:p>
          <a:p>
            <a:pPr>
              <a:defRPr/>
            </a:pPr>
            <a:endParaRPr lang="en-US" dirty="0"/>
          </a:p>
          <a:p>
            <a:pPr>
              <a:defRPr/>
            </a:pPr>
            <a:r>
              <a:rPr lang="en-US" dirty="0" smtClean="0"/>
              <a:t>Voxel </a:t>
            </a:r>
            <a:r>
              <a:rPr lang="en-US" dirty="0"/>
              <a:t>(Hexahedra)</a:t>
            </a:r>
          </a:p>
        </p:txBody>
      </p:sp>
      <p:sp>
        <p:nvSpPr>
          <p:cNvPr id="20484"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04D02C48-886E-4E85-9756-F2B59A2C8585}" type="slidenum">
              <a:rPr lang="de-DE" altLang="en-US" smtClean="0">
                <a:solidFill>
                  <a:schemeClr val="tx2"/>
                </a:solidFill>
                <a:latin typeface="Candara" pitchFamily="34" charset="0"/>
              </a:rPr>
              <a:pPr/>
              <a:t>17</a:t>
            </a:fld>
            <a:endParaRPr lang="de-DE" altLang="en-US" smtClean="0">
              <a:solidFill>
                <a:schemeClr val="tx2"/>
              </a:solidFill>
              <a:latin typeface="Candara" pitchFamily="34" charset="0"/>
            </a:endParaRP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463" y="1781175"/>
            <a:ext cx="351472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4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2828925"/>
            <a:ext cx="322897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48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962400"/>
            <a:ext cx="11906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48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863" y="5267325"/>
            <a:ext cx="1219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Grid Structures</a:t>
            </a:r>
          </a:p>
        </p:txBody>
      </p:sp>
      <p:sp>
        <p:nvSpPr>
          <p:cNvPr id="21507" name="Content Placeholder 2"/>
          <p:cNvSpPr>
            <a:spLocks noGrp="1"/>
          </p:cNvSpPr>
          <p:nvPr>
            <p:ph idx="1"/>
          </p:nvPr>
        </p:nvSpPr>
        <p:spPr>
          <a:xfrm>
            <a:off x="319088" y="1652588"/>
            <a:ext cx="8524875" cy="4554537"/>
          </a:xfrm>
        </p:spPr>
        <p:txBody>
          <a:bodyPr/>
          <a:lstStyle/>
          <a:p>
            <a:r>
              <a:rPr lang="en-US" altLang="en-US" sz="2400" b="1" smtClean="0"/>
              <a:t>Structured </a:t>
            </a:r>
            <a:r>
              <a:rPr lang="en-US" altLang="en-US" sz="2400" smtClean="0"/>
              <a:t>(also regular) grids</a:t>
            </a:r>
          </a:p>
          <a:p>
            <a:pPr lvl="1"/>
            <a:r>
              <a:rPr lang="en-US" altLang="en-US" sz="2000" smtClean="0"/>
              <a:t>Regular or constant distances between observations: Coordinates of starting point and rule for the generation of coordinates is stored (e.g. constant distances)</a:t>
            </a:r>
          </a:p>
          <a:p>
            <a:pPr lvl="2"/>
            <a:r>
              <a:rPr lang="fr-FR" altLang="en-US" sz="1800" smtClean="0"/>
              <a:t>Applications: volume data (CT,MRT), images (Microscope)</a:t>
            </a:r>
          </a:p>
          <a:p>
            <a:pPr lvl="2"/>
            <a:r>
              <a:rPr lang="en-US" altLang="en-US" sz="1800" smtClean="0"/>
              <a:t>Advantage: Simple algorithms, efficient storage</a:t>
            </a:r>
          </a:p>
          <a:p>
            <a:r>
              <a:rPr lang="en-US" altLang="en-US" sz="2400" b="1" smtClean="0"/>
              <a:t>Unstructured </a:t>
            </a:r>
            <a:r>
              <a:rPr lang="en-US" altLang="en-US" sz="2400" smtClean="0"/>
              <a:t>(also irregular) grids</a:t>
            </a:r>
          </a:p>
          <a:p>
            <a:pPr lvl="1"/>
            <a:r>
              <a:rPr lang="en-US" altLang="en-US" sz="2000" smtClean="0"/>
              <a:t>Arbitrary distances between observations: coordinates have to be stored explicitly (increased storage).</a:t>
            </a:r>
          </a:p>
          <a:p>
            <a:pPr lvl="2"/>
            <a:r>
              <a:rPr lang="en-US" altLang="en-US" sz="1800" smtClean="0"/>
              <a:t>Applications: climate data of irregularly distributed meteorological stations</a:t>
            </a:r>
          </a:p>
          <a:p>
            <a:pPr lvl="2"/>
            <a:r>
              <a:rPr lang="en-US" altLang="en-US" sz="1800" smtClean="0"/>
              <a:t>Advantage: more dense in regions with strong changes</a:t>
            </a:r>
          </a:p>
          <a:p>
            <a:r>
              <a:rPr lang="en-US" altLang="en-US" sz="2400" b="1" smtClean="0"/>
              <a:t>Unstructured</a:t>
            </a:r>
            <a:r>
              <a:rPr lang="en-US" altLang="en-US" sz="2400" smtClean="0"/>
              <a:t> grids offer more flexibility than </a:t>
            </a:r>
            <a:r>
              <a:rPr lang="en-US" altLang="en-US" sz="2400" b="1" smtClean="0"/>
              <a:t>structured</a:t>
            </a:r>
            <a:r>
              <a:rPr lang="en-US" altLang="en-US" sz="2400" smtClean="0"/>
              <a:t> grids and hence are very useful in finite element and finite volume methods.</a:t>
            </a:r>
          </a:p>
        </p:txBody>
      </p:sp>
      <p:sp>
        <p:nvSpPr>
          <p:cNvPr id="21508"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3D4B7669-7CF9-4243-83E0-CE16BE70E559}" type="slidenum">
              <a:rPr lang="de-DE" altLang="en-US" smtClean="0">
                <a:solidFill>
                  <a:schemeClr val="tx2"/>
                </a:solidFill>
                <a:latin typeface="Candara" pitchFamily="34" charset="0"/>
              </a:rPr>
              <a:pPr/>
              <a:t>18</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smtClean="0"/>
              <a:t>Structured Grids</a:t>
            </a:r>
            <a:endParaRPr lang="en-US" dirty="0"/>
          </a:p>
        </p:txBody>
      </p:sp>
      <p:sp>
        <p:nvSpPr>
          <p:cNvPr id="22531" name="Content Placeholder 2"/>
          <p:cNvSpPr>
            <a:spLocks noGrp="1"/>
          </p:cNvSpPr>
          <p:nvPr>
            <p:ph idx="1"/>
          </p:nvPr>
        </p:nvSpPr>
        <p:spPr>
          <a:xfrm>
            <a:off x="319088" y="1652588"/>
            <a:ext cx="8524875" cy="4554537"/>
          </a:xfrm>
        </p:spPr>
        <p:txBody>
          <a:bodyPr/>
          <a:lstStyle/>
          <a:p>
            <a:r>
              <a:rPr lang="en-US" altLang="en-US" sz="2600" dirty="0" smtClean="0"/>
              <a:t>A regular grid is a tessellation of n-dimensional Euclidean space by congruent </a:t>
            </a:r>
            <a:r>
              <a:rPr lang="en-US" altLang="en-US" sz="2600" dirty="0" err="1" smtClean="0"/>
              <a:t>parallelotopes</a:t>
            </a:r>
            <a:r>
              <a:rPr lang="en-US" altLang="en-US" sz="2600" dirty="0" smtClean="0"/>
              <a:t> (e.g. bricks). </a:t>
            </a:r>
          </a:p>
          <a:p>
            <a:pPr lvl="1"/>
            <a:r>
              <a:rPr lang="en-US" altLang="en-US" sz="2200" dirty="0" smtClean="0"/>
              <a:t>Each cell in the grid can be addressed by index (</a:t>
            </a:r>
            <a:r>
              <a:rPr lang="en-US" altLang="en-US" sz="2200" dirty="0" err="1" smtClean="0"/>
              <a:t>i</a:t>
            </a:r>
            <a:r>
              <a:rPr lang="en-US" altLang="en-US" sz="2200" dirty="0" smtClean="0"/>
              <a:t>, j) in </a:t>
            </a:r>
            <a:r>
              <a:rPr lang="en-US" altLang="en-US" sz="2200" dirty="0" smtClean="0"/>
              <a:t>2D or </a:t>
            </a:r>
            <a:r>
              <a:rPr lang="en-US" altLang="en-US" sz="2200" dirty="0" smtClean="0"/>
              <a:t>(</a:t>
            </a:r>
            <a:r>
              <a:rPr lang="en-US" altLang="en-US" sz="2200" dirty="0" err="1" smtClean="0"/>
              <a:t>i</a:t>
            </a:r>
            <a:r>
              <a:rPr lang="en-US" altLang="en-US" sz="2200" dirty="0" smtClean="0"/>
              <a:t>, j, k) in </a:t>
            </a:r>
            <a:r>
              <a:rPr lang="en-US" altLang="en-US" sz="2200" dirty="0" smtClean="0"/>
              <a:t>3D space.</a:t>
            </a:r>
            <a:endParaRPr lang="en-US" altLang="en-US" sz="2200" dirty="0" smtClean="0"/>
          </a:p>
          <a:p>
            <a:pPr lvl="1"/>
            <a:r>
              <a:rPr lang="en-US" altLang="en-US" sz="2300" dirty="0" smtClean="0"/>
              <a:t>Each vertex has coordinates (</a:t>
            </a:r>
            <a:r>
              <a:rPr lang="en-US" altLang="en-US" sz="2300" dirty="0" err="1" smtClean="0"/>
              <a:t>i∙dx</a:t>
            </a:r>
            <a:r>
              <a:rPr lang="en-US" altLang="en-US" sz="2300" dirty="0" smtClean="0"/>
              <a:t>, </a:t>
            </a:r>
            <a:r>
              <a:rPr lang="en-US" altLang="en-US" sz="2300" dirty="0" err="1" smtClean="0"/>
              <a:t>j∙dy</a:t>
            </a:r>
            <a:r>
              <a:rPr lang="en-US" altLang="en-US" sz="2300" dirty="0" smtClean="0"/>
              <a:t>) in 2D or (</a:t>
            </a:r>
            <a:r>
              <a:rPr lang="en-US" altLang="en-US" sz="2300" dirty="0" err="1" smtClean="0"/>
              <a:t>i∙dx</a:t>
            </a:r>
            <a:r>
              <a:rPr lang="en-US" altLang="en-US" sz="2300" dirty="0" smtClean="0"/>
              <a:t>, </a:t>
            </a:r>
            <a:r>
              <a:rPr lang="en-US" altLang="en-US" sz="2300" dirty="0" err="1" smtClean="0"/>
              <a:t>j∙dy</a:t>
            </a:r>
            <a:r>
              <a:rPr lang="en-US" altLang="en-US" sz="2300" dirty="0" smtClean="0"/>
              <a:t>, </a:t>
            </a:r>
            <a:r>
              <a:rPr lang="en-US" altLang="en-US" sz="2300" dirty="0" err="1" smtClean="0"/>
              <a:t>k∙dz</a:t>
            </a:r>
            <a:r>
              <a:rPr lang="en-US" altLang="en-US" sz="2300" dirty="0" smtClean="0"/>
              <a:t>) in 3D for some real numbers dx, </a:t>
            </a:r>
            <a:r>
              <a:rPr lang="en-US" altLang="en-US" sz="2300" dirty="0" err="1" smtClean="0"/>
              <a:t>dy</a:t>
            </a:r>
            <a:r>
              <a:rPr lang="en-US" altLang="en-US" sz="2300" dirty="0" smtClean="0"/>
              <a:t>, and </a:t>
            </a:r>
            <a:r>
              <a:rPr lang="en-US" altLang="en-US" sz="2300" dirty="0" err="1" smtClean="0"/>
              <a:t>dz</a:t>
            </a:r>
            <a:r>
              <a:rPr lang="en-US" altLang="en-US" sz="2300" dirty="0" smtClean="0"/>
              <a:t> representing the grid spacing.</a:t>
            </a:r>
            <a:endParaRPr lang="bg-BG" altLang="en-US" sz="2300" dirty="0" smtClean="0"/>
          </a:p>
          <a:p>
            <a:r>
              <a:rPr lang="en-US" altLang="en-US" sz="2600" dirty="0" smtClean="0"/>
              <a:t>Types:</a:t>
            </a:r>
          </a:p>
          <a:p>
            <a:pPr lvl="1"/>
            <a:r>
              <a:rPr lang="en-US" altLang="en-US" sz="2300" dirty="0" smtClean="0"/>
              <a:t>Cartesian grid</a:t>
            </a:r>
          </a:p>
          <a:p>
            <a:pPr lvl="1"/>
            <a:r>
              <a:rPr lang="en-US" altLang="en-US" sz="2300" dirty="0" smtClean="0"/>
              <a:t>Regular grid</a:t>
            </a:r>
          </a:p>
          <a:p>
            <a:pPr lvl="1"/>
            <a:r>
              <a:rPr lang="en-US" altLang="en-US" sz="2300" dirty="0" smtClean="0"/>
              <a:t>Rectilinear grid</a:t>
            </a:r>
          </a:p>
          <a:p>
            <a:pPr lvl="1"/>
            <a:r>
              <a:rPr lang="en-US" altLang="en-US" sz="2300" dirty="0" smtClean="0"/>
              <a:t>Curvilinear grid</a:t>
            </a:r>
          </a:p>
        </p:txBody>
      </p:sp>
      <p:sp>
        <p:nvSpPr>
          <p:cNvPr id="22532"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878127BD-0A5E-4DCD-9899-25C54DEDCAEB}" type="slidenum">
              <a:rPr lang="de-DE" altLang="en-US" smtClean="0">
                <a:solidFill>
                  <a:schemeClr val="tx2"/>
                </a:solidFill>
                <a:latin typeface="Candara" pitchFamily="34" charset="0"/>
              </a:rPr>
              <a:pPr/>
              <a:t>19</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319088" y="1652588"/>
            <a:ext cx="8524875" cy="4554537"/>
          </a:xfrm>
        </p:spPr>
        <p:txBody>
          <a:bodyPr/>
          <a:lstStyle/>
          <a:p>
            <a:r>
              <a:rPr lang="en-US" altLang="en-US" smtClean="0"/>
              <a:t>Characterize the data that shall be visualized</a:t>
            </a:r>
          </a:p>
          <a:p>
            <a:r>
              <a:rPr lang="en-US" altLang="en-US" smtClean="0"/>
              <a:t>Discuss processing of visualization data with respect to external formats, internal structure, and access</a:t>
            </a:r>
          </a:p>
          <a:p>
            <a:r>
              <a:rPr lang="en-US" altLang="en-US" smtClean="0"/>
              <a:t>Provide examples for data and grid structures</a:t>
            </a:r>
            <a:endParaRPr lang="en-US" altLang="en-US" smtClean="0">
              <a:ea typeface="MS UI Gothic" pitchFamily="34" charset="-128"/>
            </a:endParaRPr>
          </a:p>
        </p:txBody>
      </p:sp>
      <p:sp>
        <p:nvSpPr>
          <p:cNvPr id="5123"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t>SciVis 2013  -  page </a:t>
            </a:r>
            <a:fld id="{EA4BA6F5-CFB5-4E2B-A558-E41D68AF8DF2}" type="slidenum">
              <a:rPr lang="de-DE" altLang="en-US" smtClean="0">
                <a:solidFill>
                  <a:schemeClr val="tx2"/>
                </a:solidFill>
              </a:rPr>
              <a:pPr/>
              <a:t>2</a:t>
            </a:fld>
            <a:endParaRPr lang="de-DE" altLang="en-US" smtClean="0">
              <a:solidFill>
                <a:schemeClr val="tx2"/>
              </a:solidFill>
            </a:endParaRPr>
          </a:p>
        </p:txBody>
      </p:sp>
      <p:sp>
        <p:nvSpPr>
          <p:cNvPr id="3" name="Title 2"/>
          <p:cNvSpPr>
            <a:spLocks noGrp="1"/>
          </p:cNvSpPr>
          <p:nvPr>
            <p:ph type="title"/>
          </p:nvPr>
        </p:nvSpPr>
        <p:spPr>
          <a:xfrm>
            <a:off x="314325" y="765175"/>
            <a:ext cx="8515350" cy="668338"/>
          </a:xfrm>
        </p:spPr>
        <p:txBody>
          <a:bodyPr/>
          <a:lstStyle/>
          <a:p>
            <a:pPr>
              <a:defRPr/>
            </a:pPr>
            <a:r>
              <a:rPr lang="en-US" dirty="0"/>
              <a:t>Lecture’s Goals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Grid Structures</a:t>
            </a:r>
          </a:p>
        </p:txBody>
      </p:sp>
      <p:sp>
        <p:nvSpPr>
          <p:cNvPr id="23555" name="Content Placeholder 2"/>
          <p:cNvSpPr>
            <a:spLocks noGrp="1"/>
          </p:cNvSpPr>
          <p:nvPr>
            <p:ph idx="1"/>
          </p:nvPr>
        </p:nvSpPr>
        <p:spPr>
          <a:xfrm>
            <a:off x="319088" y="1652588"/>
            <a:ext cx="8524875" cy="4554537"/>
          </a:xfrm>
        </p:spPr>
        <p:txBody>
          <a:bodyPr/>
          <a:lstStyle/>
          <a:p>
            <a:r>
              <a:rPr lang="en-US" altLang="en-US" smtClean="0"/>
              <a:t>Cartesian grid:</a:t>
            </a:r>
          </a:p>
          <a:p>
            <a:pPr lvl="1"/>
            <a:r>
              <a:rPr lang="en-US" altLang="en-US" smtClean="0"/>
              <a:t>It is a special case where the elements are unit squares or unit cubes, and the vertices are integer points.</a:t>
            </a:r>
          </a:p>
          <a:p>
            <a:pPr lvl="2"/>
            <a:r>
              <a:rPr lang="en-US" altLang="en-US" smtClean="0"/>
              <a:t>Axis‐aligned lines at which the points are located</a:t>
            </a:r>
          </a:p>
          <a:p>
            <a:pPr lvl="2"/>
            <a:r>
              <a:rPr lang="en-US" altLang="en-US" smtClean="0"/>
              <a:t>Distance between lines is constant and equal in each dimension (dx=dy=dz)</a:t>
            </a:r>
          </a:p>
        </p:txBody>
      </p:sp>
      <p:sp>
        <p:nvSpPr>
          <p:cNvPr id="23556"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D0F348CE-986F-4CBE-AFB6-B8C0C8045285}" type="slidenum">
              <a:rPr lang="de-DE" altLang="en-US" smtClean="0">
                <a:solidFill>
                  <a:schemeClr val="tx2"/>
                </a:solidFill>
                <a:latin typeface="Candara" pitchFamily="34" charset="0"/>
              </a:rPr>
              <a:pPr/>
              <a:t>20</a:t>
            </a:fld>
            <a:endParaRPr lang="de-DE" altLang="en-US" smtClean="0">
              <a:solidFill>
                <a:schemeClr val="tx2"/>
              </a:solidFill>
              <a:latin typeface="Candara" pitchFamily="34" charset="0"/>
            </a:endParaRPr>
          </a:p>
        </p:txBody>
      </p:sp>
      <p:pic>
        <p:nvPicPr>
          <p:cNvPr id="23557" name="Picture 2" descr="File:Cartesian grid.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4352925"/>
            <a:ext cx="2100263"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50" y="4294188"/>
            <a:ext cx="2019300" cy="190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Grid Structures</a:t>
            </a:r>
          </a:p>
        </p:txBody>
      </p:sp>
      <p:sp>
        <p:nvSpPr>
          <p:cNvPr id="3" name="Content Placeholder 2"/>
          <p:cNvSpPr>
            <a:spLocks noGrp="1"/>
          </p:cNvSpPr>
          <p:nvPr>
            <p:ph idx="1"/>
          </p:nvPr>
        </p:nvSpPr>
        <p:spPr>
          <a:xfrm>
            <a:off x="319088" y="1652588"/>
            <a:ext cx="8524875" cy="4554537"/>
          </a:xfrm>
        </p:spPr>
        <p:txBody>
          <a:bodyPr/>
          <a:lstStyle/>
          <a:p>
            <a:r>
              <a:rPr lang="en-US" altLang="en-US" sz="2600" smtClean="0"/>
              <a:t>Regular grid:</a:t>
            </a:r>
          </a:p>
          <a:p>
            <a:pPr lvl="1"/>
            <a:r>
              <a:rPr lang="en-US" altLang="en-US" sz="2300" smtClean="0"/>
              <a:t>Axis‐aligned lines</a:t>
            </a:r>
          </a:p>
          <a:p>
            <a:pPr lvl="1"/>
            <a:r>
              <a:rPr lang="en-US" altLang="en-US" sz="2300" smtClean="0"/>
              <a:t>Distance between lines is constant within each dimension but may vary across dimensions</a:t>
            </a:r>
          </a:p>
          <a:p>
            <a:pPr lvl="2"/>
            <a:r>
              <a:rPr lang="en-US" altLang="en-US" sz="1900" smtClean="0"/>
              <a:t>Originate from sampling devices with different resolution in x‐, y‐ and z‐direction</a:t>
            </a:r>
          </a:p>
          <a:p>
            <a:pPr lvl="2"/>
            <a:r>
              <a:rPr lang="en-US" altLang="en-US" sz="1900" smtClean="0"/>
              <a:t>Anisotropic data</a:t>
            </a:r>
          </a:p>
          <a:p>
            <a:pPr lvl="1"/>
            <a:r>
              <a:rPr lang="en-US" altLang="en-US" sz="2300" smtClean="0"/>
              <a:t>Examples:</a:t>
            </a:r>
          </a:p>
          <a:p>
            <a:pPr lvl="2"/>
            <a:r>
              <a:rPr lang="en-US" altLang="en-US" sz="1900" smtClean="0"/>
              <a:t>Computed Tomography (CT) and Magnetic Resonance (MR) scanning devices</a:t>
            </a:r>
          </a:p>
          <a:p>
            <a:pPr lvl="1"/>
            <a:r>
              <a:rPr lang="en-US" altLang="en-US" sz="2300" smtClean="0"/>
              <a:t>Typical resolution:</a:t>
            </a:r>
          </a:p>
          <a:p>
            <a:pPr lvl="2"/>
            <a:r>
              <a:rPr lang="fr-FR" altLang="en-US" sz="1900" smtClean="0"/>
              <a:t>CT: </a:t>
            </a:r>
            <a:r>
              <a:rPr lang="fr-FR" altLang="en-US" sz="1900" i="1" smtClean="0"/>
              <a:t>x</a:t>
            </a:r>
            <a:r>
              <a:rPr lang="fr-FR" altLang="en-US" sz="1900" smtClean="0"/>
              <a:t>‐ and </a:t>
            </a:r>
            <a:r>
              <a:rPr lang="fr-FR" altLang="en-US" sz="1900" i="1" smtClean="0"/>
              <a:t>y</a:t>
            </a:r>
            <a:r>
              <a:rPr lang="fr-FR" altLang="en-US" sz="1900" smtClean="0"/>
              <a:t>‐dimension: 0.7 mm; z‐dimension: 2 mm</a:t>
            </a:r>
          </a:p>
          <a:p>
            <a:pPr lvl="2"/>
            <a:r>
              <a:rPr lang="en-US" altLang="en-US" sz="1900" smtClean="0"/>
              <a:t>MR: </a:t>
            </a:r>
            <a:r>
              <a:rPr lang="en-US" altLang="en-US" sz="1900" i="1" smtClean="0"/>
              <a:t>x</a:t>
            </a:r>
            <a:r>
              <a:rPr lang="en-US" altLang="en-US" sz="1900" smtClean="0"/>
              <a:t>‐ and </a:t>
            </a:r>
            <a:r>
              <a:rPr lang="en-US" altLang="en-US" sz="1900" i="1" smtClean="0"/>
              <a:t>y</a:t>
            </a:r>
            <a:r>
              <a:rPr lang="en-US" altLang="en-US" sz="1900" smtClean="0"/>
              <a:t>‐dimension: 1.2 mm; z‐dimension: 4 mm</a:t>
            </a:r>
          </a:p>
        </p:txBody>
      </p:sp>
      <p:sp>
        <p:nvSpPr>
          <p:cNvPr id="24580"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3AFAB28F-B216-4ED4-B349-B813669172EE}" type="slidenum">
              <a:rPr lang="de-DE" altLang="en-US" smtClean="0">
                <a:solidFill>
                  <a:schemeClr val="tx2"/>
                </a:solidFill>
                <a:latin typeface="Candara" pitchFamily="34" charset="0"/>
              </a:rPr>
              <a:pPr/>
              <a:t>21</a:t>
            </a:fld>
            <a:endParaRPr lang="de-DE" altLang="en-US" smtClean="0">
              <a:solidFill>
                <a:schemeClr val="tx2"/>
              </a:solidFill>
              <a:latin typeface="Candara" pitchFamily="34" charset="0"/>
            </a:endParaRPr>
          </a:p>
        </p:txBody>
      </p:sp>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3859213"/>
            <a:ext cx="2044700" cy="247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10596" name="Picture 4" descr="File:Regular grid.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3779838"/>
            <a:ext cx="2944812"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1059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059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Grid Structures</a:t>
            </a:r>
          </a:p>
        </p:txBody>
      </p:sp>
      <p:sp>
        <p:nvSpPr>
          <p:cNvPr id="25603" name="Content Placeholder 2"/>
          <p:cNvSpPr>
            <a:spLocks noGrp="1"/>
          </p:cNvSpPr>
          <p:nvPr>
            <p:ph idx="1"/>
          </p:nvPr>
        </p:nvSpPr>
        <p:spPr>
          <a:xfrm>
            <a:off x="319088" y="1652588"/>
            <a:ext cx="8524875" cy="4554537"/>
          </a:xfrm>
        </p:spPr>
        <p:txBody>
          <a:bodyPr/>
          <a:lstStyle/>
          <a:p>
            <a:r>
              <a:rPr lang="en-US" altLang="en-US" sz="2600" smtClean="0"/>
              <a:t>Rectilinear grid:</a:t>
            </a:r>
          </a:p>
          <a:p>
            <a:pPr lvl="1"/>
            <a:r>
              <a:rPr lang="en-US" altLang="en-US" sz="2300" smtClean="0"/>
              <a:t>It is a tessellation by rectangles or parallelepipeds that are not, in general, all congruent to each other. </a:t>
            </a:r>
          </a:p>
          <a:p>
            <a:pPr lvl="2"/>
            <a:r>
              <a:rPr lang="en-US" altLang="en-US" sz="1900" smtClean="0"/>
              <a:t>The cells may still be indexed by integers as above, but the mapping from indexes to vertex coordinates is less uniform than in a regular grid.</a:t>
            </a:r>
          </a:p>
          <a:p>
            <a:pPr lvl="1"/>
            <a:r>
              <a:rPr lang="en-US" altLang="en-US" sz="2300" smtClean="0"/>
              <a:t>Axis‐aligned lines</a:t>
            </a:r>
          </a:p>
          <a:p>
            <a:pPr lvl="1"/>
            <a:r>
              <a:rPr lang="en-US" altLang="en-US" sz="2300" smtClean="0"/>
              <a:t>Variable distances between lines within dimensions and also across dimensions</a:t>
            </a:r>
          </a:p>
        </p:txBody>
      </p:sp>
      <p:sp>
        <p:nvSpPr>
          <p:cNvPr id="25604"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AC4FD506-0AD1-49B2-890C-93A88491A6BB}" type="slidenum">
              <a:rPr lang="de-DE" altLang="en-US" smtClean="0">
                <a:solidFill>
                  <a:schemeClr val="tx2"/>
                </a:solidFill>
                <a:latin typeface="Candara" pitchFamily="34" charset="0"/>
              </a:rPr>
              <a:pPr/>
              <a:t>22</a:t>
            </a:fld>
            <a:endParaRPr lang="de-DE" altLang="en-US" smtClean="0">
              <a:solidFill>
                <a:schemeClr val="tx2"/>
              </a:solidFill>
              <a:latin typeface="Candara" pitchFamily="34" charset="0"/>
            </a:endParaRPr>
          </a:p>
        </p:txBody>
      </p:sp>
      <p:pic>
        <p:nvPicPr>
          <p:cNvPr id="25605" name="Picture 2" descr="File:Rectilinear grid.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5013" y="4514850"/>
            <a:ext cx="23955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5613" y="4638675"/>
            <a:ext cx="2279650" cy="174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Grid Structures</a:t>
            </a:r>
          </a:p>
        </p:txBody>
      </p:sp>
      <p:sp>
        <p:nvSpPr>
          <p:cNvPr id="3" name="Content Placeholder 2"/>
          <p:cNvSpPr>
            <a:spLocks noGrp="1"/>
          </p:cNvSpPr>
          <p:nvPr>
            <p:ph idx="1"/>
          </p:nvPr>
        </p:nvSpPr>
        <p:spPr>
          <a:xfrm>
            <a:off x="319088" y="1652588"/>
            <a:ext cx="8524875" cy="4554537"/>
          </a:xfrm>
        </p:spPr>
        <p:txBody>
          <a:bodyPr/>
          <a:lstStyle/>
          <a:p>
            <a:r>
              <a:rPr lang="en-US" altLang="en-US" smtClean="0"/>
              <a:t>Curvilinear grid:</a:t>
            </a:r>
          </a:p>
          <a:p>
            <a:pPr lvl="1"/>
            <a:r>
              <a:rPr lang="en-US" altLang="en-US" smtClean="0"/>
              <a:t>Grid points are located along parametric curves, e.g., Bezier curves</a:t>
            </a:r>
          </a:p>
          <a:p>
            <a:pPr lvl="1"/>
            <a:r>
              <a:rPr lang="en-US" altLang="en-US" smtClean="0"/>
              <a:t>Implicit topology (similar to rectilinear grids)</a:t>
            </a:r>
          </a:p>
          <a:p>
            <a:pPr lvl="2"/>
            <a:r>
              <a:rPr lang="en-US" altLang="en-US" smtClean="0"/>
              <a:t>x_coord[L,M,N]</a:t>
            </a:r>
          </a:p>
          <a:p>
            <a:pPr lvl="2"/>
            <a:r>
              <a:rPr lang="en-US" altLang="en-US" smtClean="0"/>
              <a:t>y_coord[L,M,N]</a:t>
            </a:r>
          </a:p>
          <a:p>
            <a:pPr lvl="2"/>
            <a:r>
              <a:rPr lang="en-US" altLang="en-US" smtClean="0"/>
              <a:t>z_coord[L,M,N]</a:t>
            </a:r>
          </a:p>
          <a:p>
            <a:pPr lvl="1"/>
            <a:r>
              <a:rPr lang="en-US" altLang="en-US" smtClean="0"/>
              <a:t>Geometric structure may be concave</a:t>
            </a:r>
          </a:p>
        </p:txBody>
      </p:sp>
      <p:sp>
        <p:nvSpPr>
          <p:cNvPr id="26628"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685FCD13-7DD8-4EB8-BFC0-2B0671A6959E}" type="slidenum">
              <a:rPr lang="de-DE" altLang="en-US" smtClean="0">
                <a:solidFill>
                  <a:schemeClr val="tx2"/>
                </a:solidFill>
                <a:latin typeface="Candara" pitchFamily="34" charset="0"/>
              </a:rPr>
              <a:pPr/>
              <a:t>23</a:t>
            </a:fld>
            <a:endParaRPr lang="de-DE" altLang="en-US" smtClean="0">
              <a:solidFill>
                <a:schemeClr val="tx2"/>
              </a:solidFill>
              <a:latin typeface="Candara" pitchFamily="34" charset="0"/>
            </a:endParaRPr>
          </a:p>
        </p:txBody>
      </p:sp>
      <p:pic>
        <p:nvPicPr>
          <p:cNvPr id="112642" name="Picture 2" descr="File:Curvilinear grid.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3905250"/>
            <a:ext cx="2797175"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4" descr="File:Example curvilinear grid.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4025900"/>
            <a:ext cx="16049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6" descr="http://www.icg.tugraz.at/research/CGIS/CashFlow/screenshots/CashFlow_CFD_Grid_Visualization_concentr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4406900"/>
            <a:ext cx="28479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126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Grid Structures</a:t>
            </a:r>
          </a:p>
        </p:txBody>
      </p:sp>
      <p:sp>
        <p:nvSpPr>
          <p:cNvPr id="27651" name="Content Placeholder 2"/>
          <p:cNvSpPr>
            <a:spLocks noGrp="1"/>
          </p:cNvSpPr>
          <p:nvPr>
            <p:ph idx="1"/>
          </p:nvPr>
        </p:nvSpPr>
        <p:spPr>
          <a:xfrm>
            <a:off x="319088" y="1652588"/>
            <a:ext cx="8524875" cy="4554537"/>
          </a:xfrm>
        </p:spPr>
        <p:txBody>
          <a:bodyPr/>
          <a:lstStyle/>
          <a:p>
            <a:r>
              <a:rPr lang="en-US" altLang="en-US" smtClean="0"/>
              <a:t>Unstructured grid:</a:t>
            </a:r>
          </a:p>
          <a:p>
            <a:pPr lvl="1"/>
            <a:r>
              <a:rPr lang="en-US" altLang="en-US" smtClean="0"/>
              <a:t>Grid points are arbitrarily distributed in space</a:t>
            </a:r>
          </a:p>
          <a:p>
            <a:pPr lvl="1"/>
            <a:r>
              <a:rPr lang="en-US" altLang="en-US" smtClean="0"/>
              <a:t>Coordinates generated, e.g., by sampling a surface with a laser scanning device</a:t>
            </a:r>
          </a:p>
          <a:p>
            <a:pPr lvl="1"/>
            <a:r>
              <a:rPr lang="en-US" altLang="en-US" smtClean="0"/>
              <a:t>Topology is generated based on the coordinates</a:t>
            </a:r>
          </a:p>
          <a:p>
            <a:pPr lvl="1"/>
            <a:r>
              <a:rPr lang="en-US" altLang="en-US" smtClean="0"/>
              <a:t>Representation, e.g., by triangle or quad strips</a:t>
            </a:r>
          </a:p>
        </p:txBody>
      </p:sp>
      <p:sp>
        <p:nvSpPr>
          <p:cNvPr id="27652"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ACDA05A2-BDEE-4E77-937C-9800535723DF}" type="slidenum">
              <a:rPr lang="de-DE" altLang="en-US" smtClean="0">
                <a:solidFill>
                  <a:schemeClr val="tx2"/>
                </a:solidFill>
                <a:latin typeface="Candara" pitchFamily="34" charset="0"/>
              </a:rPr>
              <a:pPr/>
              <a:t>24</a:t>
            </a:fld>
            <a:endParaRPr lang="de-DE" altLang="en-US" smtClean="0">
              <a:solidFill>
                <a:schemeClr val="tx2"/>
              </a:solidFill>
              <a:latin typeface="Candara" pitchFamily="34" charset="0"/>
            </a:endParaRPr>
          </a:p>
        </p:txBody>
      </p:sp>
      <p:pic>
        <p:nvPicPr>
          <p:cNvPr id="27653" name="Picture 2" descr="File:Unstructured grid.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787900"/>
            <a:ext cx="16414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http://velos0.ltt.mech.ntua.gr/research/f/ug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4894263"/>
            <a:ext cx="278923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descr="http://www.mathworks.com/matlabcentral/fx_files/24827/3/screen_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938" y="4559300"/>
            <a:ext cx="250031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Grid Structures</a:t>
            </a:r>
          </a:p>
        </p:txBody>
      </p:sp>
      <p:sp>
        <p:nvSpPr>
          <p:cNvPr id="28675" name="Content Placeholder 2"/>
          <p:cNvSpPr>
            <a:spLocks noGrp="1"/>
          </p:cNvSpPr>
          <p:nvPr>
            <p:ph idx="1"/>
          </p:nvPr>
        </p:nvSpPr>
        <p:spPr>
          <a:xfrm>
            <a:off x="319088" y="1652588"/>
            <a:ext cx="8524875" cy="4554537"/>
          </a:xfrm>
        </p:spPr>
        <p:txBody>
          <a:bodyPr/>
          <a:lstStyle/>
          <a:p>
            <a:r>
              <a:rPr lang="en-US" altLang="en-US" smtClean="0"/>
              <a:t>Distribution of observation points</a:t>
            </a:r>
          </a:p>
        </p:txBody>
      </p:sp>
      <p:sp>
        <p:nvSpPr>
          <p:cNvPr id="28676"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CDFFA765-4EC0-47E9-8A61-9A2BA75926CC}" type="slidenum">
              <a:rPr lang="de-DE" altLang="en-US" smtClean="0">
                <a:solidFill>
                  <a:schemeClr val="tx2"/>
                </a:solidFill>
                <a:latin typeface="Candara" pitchFamily="34" charset="0"/>
              </a:rPr>
              <a:pPr/>
              <a:t>25</a:t>
            </a:fld>
            <a:endParaRPr lang="de-DE" altLang="en-US" smtClean="0">
              <a:solidFill>
                <a:schemeClr val="tx2"/>
              </a:solidFill>
              <a:latin typeface="Candara" pitchFamily="34" charset="0"/>
            </a:endParaRPr>
          </a:p>
        </p:txBody>
      </p:sp>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95550"/>
            <a:ext cx="7019925" cy="381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Grid Structures</a:t>
            </a:r>
          </a:p>
        </p:txBody>
      </p:sp>
      <p:sp>
        <p:nvSpPr>
          <p:cNvPr id="29699" name="Content Placeholder 2"/>
          <p:cNvSpPr>
            <a:spLocks noGrp="1"/>
          </p:cNvSpPr>
          <p:nvPr>
            <p:ph idx="1"/>
          </p:nvPr>
        </p:nvSpPr>
        <p:spPr>
          <a:xfrm>
            <a:off x="319088" y="1652588"/>
            <a:ext cx="8524875" cy="4554537"/>
          </a:xfrm>
        </p:spPr>
        <p:txBody>
          <a:bodyPr/>
          <a:lstStyle/>
          <a:p>
            <a:r>
              <a:rPr lang="en-US" altLang="en-US" smtClean="0"/>
              <a:t>Example: Element with a hole</a:t>
            </a:r>
          </a:p>
          <a:p>
            <a:pPr lvl="1"/>
            <a:r>
              <a:rPr lang="en-US" altLang="en-US" smtClean="0"/>
              <a:t>Two different unstructured grid representations. </a:t>
            </a:r>
          </a:p>
          <a:p>
            <a:pPr lvl="1"/>
            <a:r>
              <a:rPr lang="en-US" altLang="en-US" smtClean="0"/>
              <a:t>Structured grids fail to represent this complex area</a:t>
            </a:r>
          </a:p>
        </p:txBody>
      </p:sp>
      <p:sp>
        <p:nvSpPr>
          <p:cNvPr id="29700"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03F5DD06-CFA1-4458-AD88-4A36B13F622A}" type="slidenum">
              <a:rPr lang="de-DE" altLang="en-US" smtClean="0">
                <a:solidFill>
                  <a:schemeClr val="tx2"/>
                </a:solidFill>
                <a:latin typeface="Candara" pitchFamily="34" charset="0"/>
              </a:rPr>
              <a:pPr/>
              <a:t>26</a:t>
            </a:fld>
            <a:endParaRPr lang="de-DE" altLang="en-US" smtClean="0">
              <a:solidFill>
                <a:schemeClr val="tx2"/>
              </a:solidFill>
              <a:latin typeface="Candara" pitchFamily="34" charset="0"/>
            </a:endParaRPr>
          </a:p>
        </p:txBody>
      </p:sp>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3217863"/>
            <a:ext cx="6205538" cy="314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r>
              <a:rPr lang="en-US" dirty="0"/>
              <a:t>Properties of Grid Structures</a:t>
            </a:r>
          </a:p>
        </p:txBody>
      </p:sp>
      <p:sp>
        <p:nvSpPr>
          <p:cNvPr id="32771" name="Content Placeholder 2"/>
          <p:cNvSpPr>
            <a:spLocks noGrp="1"/>
          </p:cNvSpPr>
          <p:nvPr>
            <p:ph idx="1"/>
          </p:nvPr>
        </p:nvSpPr>
        <p:spPr>
          <a:xfrm>
            <a:off x="319088" y="1652588"/>
            <a:ext cx="8524875" cy="4554537"/>
          </a:xfrm>
        </p:spPr>
        <p:txBody>
          <a:bodyPr/>
          <a:lstStyle/>
          <a:p>
            <a:r>
              <a:rPr lang="en-US" altLang="en-US" dirty="0" smtClean="0"/>
              <a:t>Storage requirements (increasing complexity):</a:t>
            </a:r>
          </a:p>
          <a:p>
            <a:pPr lvl="1"/>
            <a:r>
              <a:rPr lang="en-US" altLang="en-US" dirty="0" smtClean="0"/>
              <a:t>Regular </a:t>
            </a:r>
            <a:r>
              <a:rPr lang="en-US" altLang="en-US" dirty="0" smtClean="0"/>
              <a:t>grid: </a:t>
            </a:r>
            <a:endParaRPr lang="en-US" altLang="en-US" dirty="0" smtClean="0"/>
          </a:p>
          <a:p>
            <a:pPr lvl="2"/>
            <a:r>
              <a:rPr lang="en-US" altLang="en-US" dirty="0" smtClean="0"/>
              <a:t>Minimal </a:t>
            </a:r>
            <a:r>
              <a:rPr lang="en-US" altLang="en-US" dirty="0" smtClean="0"/>
              <a:t>and maximal position plus the number of points in each dimension</a:t>
            </a:r>
          </a:p>
          <a:p>
            <a:pPr lvl="1"/>
            <a:r>
              <a:rPr lang="en-US" altLang="en-US" dirty="0" smtClean="0"/>
              <a:t>Rectilinear </a:t>
            </a:r>
            <a:r>
              <a:rPr lang="en-US" altLang="en-US" dirty="0" smtClean="0"/>
              <a:t>grid: </a:t>
            </a:r>
            <a:endParaRPr lang="en-US" altLang="en-US" dirty="0" smtClean="0"/>
          </a:p>
          <a:p>
            <a:pPr lvl="2"/>
            <a:r>
              <a:rPr lang="en-US" altLang="en-US" dirty="0" smtClean="0"/>
              <a:t>I</a:t>
            </a:r>
            <a:r>
              <a:rPr lang="en-US" altLang="en-US" dirty="0" smtClean="0"/>
              <a:t>n </a:t>
            </a:r>
            <a:r>
              <a:rPr lang="en-US" altLang="en-US" dirty="0" smtClean="0"/>
              <a:t>2D list with x‐ and y‐coordinates in complexity</a:t>
            </a:r>
          </a:p>
          <a:p>
            <a:pPr lvl="1"/>
            <a:r>
              <a:rPr lang="en-US" altLang="en-US" dirty="0" smtClean="0"/>
              <a:t>Curvilinear </a:t>
            </a:r>
            <a:r>
              <a:rPr lang="en-US" altLang="en-US" dirty="0" smtClean="0"/>
              <a:t>grid: </a:t>
            </a:r>
            <a:endParaRPr lang="en-US" altLang="en-US" dirty="0" smtClean="0"/>
          </a:p>
          <a:p>
            <a:pPr lvl="2"/>
            <a:r>
              <a:rPr lang="en-US" altLang="en-US" dirty="0" smtClean="0"/>
              <a:t>Curve </a:t>
            </a:r>
            <a:r>
              <a:rPr lang="en-US" altLang="en-US" dirty="0" smtClean="0"/>
              <a:t>descriptions and values of parameter </a:t>
            </a:r>
            <a:r>
              <a:rPr lang="en-US" altLang="en-US" dirty="0" smtClean="0"/>
              <a:t> ‘</a:t>
            </a:r>
            <a:r>
              <a:rPr lang="en-US" altLang="en-US" i="1" dirty="0" smtClean="0"/>
              <a:t>t’</a:t>
            </a:r>
            <a:endParaRPr lang="en-US" altLang="en-US" i="1" dirty="0" smtClean="0"/>
          </a:p>
          <a:p>
            <a:pPr lvl="1"/>
            <a:r>
              <a:rPr lang="en-US" altLang="en-US" dirty="0" smtClean="0"/>
              <a:t>Unstructured </a:t>
            </a:r>
            <a:r>
              <a:rPr lang="en-US" altLang="en-US" dirty="0" smtClean="0"/>
              <a:t>grid: </a:t>
            </a:r>
            <a:endParaRPr lang="en-US" altLang="en-US" dirty="0" smtClean="0"/>
          </a:p>
          <a:p>
            <a:pPr lvl="2"/>
            <a:r>
              <a:rPr lang="en-US" altLang="en-US" dirty="0" smtClean="0"/>
              <a:t>Lists </a:t>
            </a:r>
            <a:r>
              <a:rPr lang="en-US" altLang="en-US" dirty="0" smtClean="0"/>
              <a:t>with coordinates and topology</a:t>
            </a:r>
          </a:p>
        </p:txBody>
      </p:sp>
      <p:sp>
        <p:nvSpPr>
          <p:cNvPr id="32772"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5AED2223-70DE-4C60-A1B7-8CA711DD6F07}" type="slidenum">
              <a:rPr lang="de-DE" altLang="en-US" smtClean="0">
                <a:solidFill>
                  <a:schemeClr val="tx2"/>
                </a:solidFill>
                <a:latin typeface="Candara" pitchFamily="34" charset="0"/>
              </a:rPr>
              <a:pPr/>
              <a:t>27</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r>
              <a:rPr lang="en-US" dirty="0"/>
              <a:t>Properties of Grid Structures</a:t>
            </a:r>
          </a:p>
        </p:txBody>
      </p:sp>
      <p:sp>
        <p:nvSpPr>
          <p:cNvPr id="33795" name="Content Placeholder 2"/>
          <p:cNvSpPr>
            <a:spLocks noGrp="1"/>
          </p:cNvSpPr>
          <p:nvPr>
            <p:ph idx="1"/>
          </p:nvPr>
        </p:nvSpPr>
        <p:spPr>
          <a:xfrm>
            <a:off x="319088" y="1652588"/>
            <a:ext cx="8524875" cy="4554537"/>
          </a:xfrm>
        </p:spPr>
        <p:txBody>
          <a:bodyPr/>
          <a:lstStyle/>
          <a:p>
            <a:pPr>
              <a:spcBef>
                <a:spcPts val="0"/>
              </a:spcBef>
            </a:pPr>
            <a:r>
              <a:rPr lang="en-US" altLang="en-US" sz="2600" dirty="0" smtClean="0"/>
              <a:t>Topology </a:t>
            </a:r>
          </a:p>
          <a:p>
            <a:pPr lvl="1">
              <a:spcBef>
                <a:spcPts val="0"/>
              </a:spcBef>
            </a:pPr>
            <a:r>
              <a:rPr lang="en-US" altLang="en-US" sz="2300" dirty="0" smtClean="0"/>
              <a:t>Regular Grids: It is implicitly represented. </a:t>
            </a:r>
          </a:p>
          <a:p>
            <a:pPr lvl="2">
              <a:spcBef>
                <a:spcPts val="0"/>
              </a:spcBef>
            </a:pPr>
            <a:r>
              <a:rPr lang="en-US" altLang="en-US" dirty="0" smtClean="0"/>
              <a:t>Based on the indices and the constant distance, coordinates are determined.</a:t>
            </a:r>
          </a:p>
          <a:p>
            <a:pPr lvl="1">
              <a:spcBef>
                <a:spcPts val="0"/>
              </a:spcBef>
            </a:pPr>
            <a:r>
              <a:rPr lang="en-US" altLang="en-US" sz="2300" dirty="0" smtClean="0"/>
              <a:t>Rectilinear Grids: It is implicitly represented. </a:t>
            </a:r>
          </a:p>
          <a:p>
            <a:pPr lvl="2">
              <a:spcBef>
                <a:spcPts val="0"/>
              </a:spcBef>
            </a:pPr>
            <a:r>
              <a:rPr lang="en-US" altLang="en-US" dirty="0" smtClean="0"/>
              <a:t>Distances along one row and column have to be stored. Coordinates can be easily computed based on the indices.</a:t>
            </a:r>
          </a:p>
          <a:p>
            <a:pPr lvl="1">
              <a:spcBef>
                <a:spcPts val="0"/>
              </a:spcBef>
            </a:pPr>
            <a:r>
              <a:rPr lang="en-US" altLang="en-US" sz="2300" dirty="0" smtClean="0"/>
              <a:t>Structured Grids: It is implicitly represented, most coordinates can be computed. </a:t>
            </a:r>
          </a:p>
          <a:p>
            <a:pPr lvl="2">
              <a:spcBef>
                <a:spcPts val="0"/>
              </a:spcBef>
            </a:pPr>
            <a:r>
              <a:rPr lang="en-US" altLang="en-US" dirty="0" smtClean="0"/>
              <a:t>The number of adjacent cells is equal for all inner cells (important for interpolation).</a:t>
            </a:r>
          </a:p>
          <a:p>
            <a:pPr lvl="1">
              <a:spcBef>
                <a:spcPts val="0"/>
              </a:spcBef>
            </a:pPr>
            <a:r>
              <a:rPr lang="en-US" altLang="en-US" sz="2300" dirty="0" smtClean="0"/>
              <a:t>Unstructured Grids: </a:t>
            </a:r>
          </a:p>
          <a:p>
            <a:pPr lvl="2">
              <a:spcBef>
                <a:spcPts val="0"/>
              </a:spcBef>
            </a:pPr>
            <a:r>
              <a:rPr lang="en-US" altLang="en-US" dirty="0" smtClean="0"/>
              <a:t>Coordinates of each measurement and their connectivity have 38 / 68 to be stored explicitly (high memory consumption!).</a:t>
            </a:r>
          </a:p>
        </p:txBody>
      </p:sp>
      <p:sp>
        <p:nvSpPr>
          <p:cNvPr id="33796"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3392D3FF-5799-43F7-91C2-D9AC8B169442}" type="slidenum">
              <a:rPr lang="de-DE" altLang="en-US" smtClean="0">
                <a:solidFill>
                  <a:schemeClr val="tx2"/>
                </a:solidFill>
                <a:latin typeface="Candara" pitchFamily="34" charset="0"/>
              </a:rPr>
              <a:pPr/>
              <a:t>28</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r>
              <a:rPr lang="en-US" dirty="0"/>
              <a:t>Properties of Grid Structures</a:t>
            </a:r>
          </a:p>
        </p:txBody>
      </p:sp>
      <p:sp>
        <p:nvSpPr>
          <p:cNvPr id="3" name="Content Placeholder 2"/>
          <p:cNvSpPr>
            <a:spLocks noGrp="1"/>
          </p:cNvSpPr>
          <p:nvPr>
            <p:ph idx="1"/>
          </p:nvPr>
        </p:nvSpPr>
        <p:spPr/>
        <p:txBody>
          <a:bodyPr/>
          <a:lstStyle/>
          <a:p>
            <a:r>
              <a:rPr lang="en-US" sz="2600" dirty="0"/>
              <a:t>Complexity of visualization algorithms and </a:t>
            </a:r>
            <a:r>
              <a:rPr lang="en-US" sz="2600" dirty="0" smtClean="0"/>
              <a:t>computational effort </a:t>
            </a:r>
            <a:r>
              <a:rPr lang="en-US" sz="2600" dirty="0"/>
              <a:t>increase from regular to unstructured grids.</a:t>
            </a:r>
          </a:p>
          <a:p>
            <a:r>
              <a:rPr lang="en-US" sz="2600" dirty="0" smtClean="0"/>
              <a:t> </a:t>
            </a:r>
            <a:r>
              <a:rPr lang="en-US" sz="2600" dirty="0"/>
              <a:t>Some algorithms require regular or structured </a:t>
            </a:r>
            <a:r>
              <a:rPr lang="en-US" sz="2600" dirty="0" smtClean="0"/>
              <a:t>grids</a:t>
            </a:r>
          </a:p>
          <a:p>
            <a:pPr lvl="1"/>
            <a:r>
              <a:rPr lang="en-US" sz="2200" dirty="0" smtClean="0"/>
              <a:t>Data </a:t>
            </a:r>
            <a:r>
              <a:rPr lang="en-US" sz="2200" dirty="0"/>
              <a:t>on other grid types has to be converted. </a:t>
            </a:r>
            <a:endParaRPr lang="en-US" sz="2200" dirty="0" smtClean="0"/>
          </a:p>
          <a:p>
            <a:pPr lvl="1"/>
            <a:r>
              <a:rPr lang="en-US" sz="2200" dirty="0" smtClean="0"/>
              <a:t>Conversion requires interpolation.</a:t>
            </a:r>
            <a:endParaRPr lang="en-US" sz="2200" dirty="0"/>
          </a:p>
          <a:p>
            <a:r>
              <a:rPr lang="en-US" sz="2600" dirty="0" smtClean="0"/>
              <a:t>Structured </a:t>
            </a:r>
            <a:r>
              <a:rPr lang="en-US" sz="2600" dirty="0"/>
              <a:t>3D data may be stored in a 3D array (</a:t>
            </a:r>
            <a:r>
              <a:rPr lang="en-US" sz="2600" dirty="0" smtClean="0"/>
              <a:t>low memory </a:t>
            </a:r>
            <a:r>
              <a:rPr lang="en-US" sz="2600" dirty="0"/>
              <a:t>consumption, fast direct access)</a:t>
            </a:r>
          </a:p>
          <a:p>
            <a:r>
              <a:rPr lang="en-US" sz="2600" dirty="0" smtClean="0"/>
              <a:t>Unstructured </a:t>
            </a:r>
            <a:r>
              <a:rPr lang="en-US" sz="2600" dirty="0"/>
              <a:t>grid is appropriate if larger </a:t>
            </a:r>
            <a:r>
              <a:rPr lang="en-US" sz="2600" dirty="0" smtClean="0"/>
              <a:t>homogeneous areas </a:t>
            </a:r>
            <a:r>
              <a:rPr lang="en-US" sz="2600" dirty="0"/>
              <a:t>and smaller inhomogeneous areas </a:t>
            </a:r>
            <a:r>
              <a:rPr lang="en-US" sz="2600" dirty="0" smtClean="0"/>
              <a:t>occur</a:t>
            </a:r>
          </a:p>
          <a:p>
            <a:pPr lvl="1"/>
            <a:r>
              <a:rPr lang="en-US" sz="2200" dirty="0" smtClean="0"/>
              <a:t>Strategy: adaptive </a:t>
            </a:r>
            <a:r>
              <a:rPr lang="en-US" sz="2200" dirty="0"/>
              <a:t>refinement of an initial coarse grid in areas </a:t>
            </a:r>
            <a:r>
              <a:rPr lang="en-US" sz="2200" dirty="0" smtClean="0"/>
              <a:t>with higher </a:t>
            </a:r>
            <a:r>
              <a:rPr lang="en-US" sz="2200" dirty="0"/>
              <a:t>variability in the </a:t>
            </a:r>
            <a:r>
              <a:rPr lang="en-US" sz="2200" dirty="0" smtClean="0"/>
              <a:t>data.</a:t>
            </a:r>
            <a:endParaRPr lang="en-US" sz="2200"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29</a:t>
            </a:fld>
            <a:endParaRPr lang="de-DE" altLang="en-US"/>
          </a:p>
        </p:txBody>
      </p:sp>
    </p:spTree>
    <p:extLst>
      <p:ext uri="{BB962C8B-B14F-4D97-AF65-F5344CB8AC3E}">
        <p14:creationId xmlns:p14="http://schemas.microsoft.com/office/powerpoint/2010/main" val="37217696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Data Characterization</a:t>
            </a:r>
          </a:p>
        </p:txBody>
      </p:sp>
      <p:sp>
        <p:nvSpPr>
          <p:cNvPr id="6147" name="Content Placeholder 2"/>
          <p:cNvSpPr>
            <a:spLocks noGrp="1"/>
          </p:cNvSpPr>
          <p:nvPr>
            <p:ph idx="1"/>
          </p:nvPr>
        </p:nvSpPr>
        <p:spPr>
          <a:xfrm>
            <a:off x="319088" y="1652588"/>
            <a:ext cx="8524875" cy="4554537"/>
          </a:xfrm>
        </p:spPr>
        <p:txBody>
          <a:bodyPr/>
          <a:lstStyle/>
          <a:p>
            <a:r>
              <a:rPr lang="en-US" altLang="en-US" sz="2400" smtClean="0"/>
              <a:t>Data Sources:</a:t>
            </a:r>
          </a:p>
          <a:p>
            <a:pPr lvl="1"/>
            <a:r>
              <a:rPr lang="en-US" altLang="en-US" sz="2000" smtClean="0"/>
              <a:t>Measurement or Observation of Real World Data</a:t>
            </a:r>
          </a:p>
          <a:p>
            <a:pPr lvl="2"/>
            <a:r>
              <a:rPr lang="en-US" altLang="en-US" sz="1800" smtClean="0"/>
              <a:t>Medicine, Microscopy (MByte), </a:t>
            </a:r>
          </a:p>
          <a:p>
            <a:pPr lvl="2"/>
            <a:r>
              <a:rPr lang="en-US" altLang="en-US" sz="1800" smtClean="0"/>
              <a:t>Seismic Data (GByte), </a:t>
            </a:r>
          </a:p>
          <a:p>
            <a:pPr lvl="2"/>
            <a:r>
              <a:rPr lang="en-US" altLang="en-US" sz="1800" smtClean="0"/>
              <a:t>Astronomy, Meteorology (TByte)</a:t>
            </a:r>
          </a:p>
          <a:p>
            <a:pPr lvl="1"/>
            <a:r>
              <a:rPr lang="en-US" altLang="en-US" sz="2000" smtClean="0"/>
              <a:t>Computation or Simulation</a:t>
            </a:r>
          </a:p>
          <a:p>
            <a:pPr lvl="2"/>
            <a:r>
              <a:rPr lang="en-US" altLang="en-US" sz="1800" smtClean="0"/>
              <a:t>Business graphics, plant layout (dt. Anlagenplanung), mathematics (MByte), simulation of flow, models of climate, finance models (GByte)</a:t>
            </a:r>
          </a:p>
          <a:p>
            <a:r>
              <a:rPr lang="en-US" altLang="en-US" sz="2400" smtClean="0"/>
              <a:t>Properties of measured and simulated data:</a:t>
            </a:r>
          </a:p>
          <a:p>
            <a:pPr lvl="1"/>
            <a:r>
              <a:rPr lang="en-US" altLang="en-US" sz="2000" smtClean="0"/>
              <a:t>Typically large amounts of data (MByte … TByte)</a:t>
            </a:r>
          </a:p>
          <a:p>
            <a:pPr lvl="1"/>
            <a:r>
              <a:rPr lang="en-US" altLang="en-US" sz="2000" smtClean="0"/>
              <a:t>Discrete, limited resolution</a:t>
            </a:r>
          </a:p>
          <a:p>
            <a:pPr lvl="1"/>
            <a:r>
              <a:rPr lang="en-US" altLang="en-US" sz="2000" smtClean="0"/>
              <a:t>Data are only available at discrete locations or points of time. The distribution of these locations is characterized by a grid type:</a:t>
            </a:r>
          </a:p>
          <a:p>
            <a:pPr lvl="2"/>
            <a:r>
              <a:rPr lang="en-US" altLang="en-US" sz="1800" smtClean="0"/>
              <a:t>Structured and unstructured grids</a:t>
            </a:r>
          </a:p>
        </p:txBody>
      </p:sp>
      <p:sp>
        <p:nvSpPr>
          <p:cNvPr id="6148"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D7265C92-EF16-4E8E-9060-FF90CB19871D}" type="slidenum">
              <a:rPr lang="de-DE" altLang="en-US" smtClean="0">
                <a:solidFill>
                  <a:schemeClr val="tx2"/>
                </a:solidFill>
                <a:latin typeface="Candara" pitchFamily="34" charset="0"/>
              </a:rPr>
              <a:pPr/>
              <a:t>3</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Representation of Unstructured Grids</a:t>
            </a:r>
          </a:p>
        </p:txBody>
      </p:sp>
      <p:sp>
        <p:nvSpPr>
          <p:cNvPr id="31747" name="Content Placeholder 2"/>
          <p:cNvSpPr>
            <a:spLocks noGrp="1"/>
          </p:cNvSpPr>
          <p:nvPr>
            <p:ph idx="1"/>
          </p:nvPr>
        </p:nvSpPr>
        <p:spPr>
          <a:xfrm>
            <a:off x="319088" y="1652588"/>
            <a:ext cx="8524875" cy="4554537"/>
          </a:xfrm>
        </p:spPr>
        <p:txBody>
          <a:bodyPr/>
          <a:lstStyle/>
          <a:p>
            <a:r>
              <a:rPr lang="en-US" altLang="en-US" b="1" smtClean="0"/>
              <a:t>Triangle strip</a:t>
            </a:r>
            <a:r>
              <a:rPr lang="en-US" altLang="en-US" smtClean="0"/>
              <a:t>:</a:t>
            </a:r>
          </a:p>
          <a:p>
            <a:pPr lvl="1"/>
            <a:r>
              <a:rPr lang="en-US" altLang="en-US" smtClean="0"/>
              <a:t>Data structure composed p of </a:t>
            </a:r>
            <a:r>
              <a:rPr lang="en-US" altLang="en-US" i="1" smtClean="0"/>
              <a:t>n </a:t>
            </a:r>
            <a:r>
              <a:rPr lang="en-US" altLang="en-US" smtClean="0"/>
              <a:t>triangles, </a:t>
            </a:r>
            <a:r>
              <a:rPr lang="en-US" altLang="en-US" i="1" smtClean="0"/>
              <a:t>n+2 </a:t>
            </a:r>
            <a:r>
              <a:rPr lang="en-US" altLang="en-US" smtClean="0"/>
              <a:t>vertices, triangle </a:t>
            </a:r>
            <a:r>
              <a:rPr lang="en-US" altLang="en-US" i="1" smtClean="0"/>
              <a:t>i </a:t>
            </a:r>
            <a:r>
              <a:rPr lang="en-US" altLang="en-US" smtClean="0"/>
              <a:t>with vertices (</a:t>
            </a:r>
            <a:r>
              <a:rPr lang="en-US" altLang="en-US" i="1" smtClean="0"/>
              <a:t>i</a:t>
            </a:r>
            <a:r>
              <a:rPr lang="en-US" altLang="en-US" smtClean="0"/>
              <a:t>, </a:t>
            </a:r>
            <a:r>
              <a:rPr lang="en-US" altLang="en-US" i="1" smtClean="0"/>
              <a:t>i+1</a:t>
            </a:r>
            <a:r>
              <a:rPr lang="en-US" altLang="en-US" smtClean="0"/>
              <a:t>, </a:t>
            </a:r>
            <a:r>
              <a:rPr lang="en-US" altLang="en-US" i="1" smtClean="0"/>
              <a:t>i+2</a:t>
            </a:r>
            <a:r>
              <a:rPr lang="en-US" altLang="en-US" smtClean="0"/>
              <a:t>).</a:t>
            </a:r>
          </a:p>
          <a:p>
            <a:pPr lvl="1"/>
            <a:r>
              <a:rPr lang="en-US" altLang="en-US" smtClean="0"/>
              <a:t>Why triangles (recall computer graphics)?</a:t>
            </a:r>
          </a:p>
          <a:p>
            <a:pPr lvl="2"/>
            <a:r>
              <a:rPr lang="en-US" altLang="en-US" smtClean="0"/>
              <a:t>Each polygon may be decomposed into triangles.</a:t>
            </a:r>
          </a:p>
          <a:p>
            <a:pPr lvl="2"/>
            <a:r>
              <a:rPr lang="en-US" altLang="en-US" smtClean="0"/>
              <a:t>Triangles are planar, convex polygons.</a:t>
            </a:r>
          </a:p>
          <a:p>
            <a:pPr lvl="2"/>
            <a:r>
              <a:rPr lang="en-US" altLang="en-US" smtClean="0"/>
              <a:t>Rendering of convex polygons is fast and simple.</a:t>
            </a:r>
          </a:p>
          <a:p>
            <a:pPr lvl="2"/>
            <a:r>
              <a:rPr lang="en-US" altLang="en-US" smtClean="0"/>
              <a:t>Rendering hardware supports transformation, clipping, illumination and texturing of triangles.</a:t>
            </a:r>
          </a:p>
          <a:p>
            <a:pPr lvl="1"/>
            <a:r>
              <a:rPr lang="en-US" altLang="en-US" smtClean="0"/>
              <a:t>Note on 3D: </a:t>
            </a:r>
          </a:p>
          <a:p>
            <a:pPr lvl="2"/>
            <a:r>
              <a:rPr lang="en-US" altLang="en-US" smtClean="0"/>
              <a:t>Polyhedra are decomposed into tetrahedra – the most simple and convex polyhedra.</a:t>
            </a:r>
          </a:p>
        </p:txBody>
      </p:sp>
      <p:sp>
        <p:nvSpPr>
          <p:cNvPr id="31748"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A1D85234-7F94-4A1F-8310-B03C18AC1219}" type="slidenum">
              <a:rPr lang="de-DE" altLang="en-US" smtClean="0">
                <a:solidFill>
                  <a:schemeClr val="tx2"/>
                </a:solidFill>
                <a:latin typeface="Candara" pitchFamily="34" charset="0"/>
              </a:rPr>
              <a:pPr/>
              <a:t>30</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Representation of Unstructured Grids</a:t>
            </a:r>
          </a:p>
        </p:txBody>
      </p:sp>
      <p:sp>
        <p:nvSpPr>
          <p:cNvPr id="34819" name="Content Placeholder 2"/>
          <p:cNvSpPr>
            <a:spLocks noGrp="1"/>
          </p:cNvSpPr>
          <p:nvPr>
            <p:ph idx="1"/>
          </p:nvPr>
        </p:nvSpPr>
        <p:spPr>
          <a:xfrm>
            <a:off x="319088" y="1652588"/>
            <a:ext cx="8524875" cy="4554537"/>
          </a:xfrm>
        </p:spPr>
        <p:txBody>
          <a:bodyPr/>
          <a:lstStyle/>
          <a:p>
            <a:r>
              <a:rPr lang="en-US" altLang="en-US" b="1" smtClean="0"/>
              <a:t>Indexed Faceset</a:t>
            </a:r>
            <a:r>
              <a:rPr lang="en-US" altLang="en-US" smtClean="0"/>
              <a:t>: </a:t>
            </a:r>
          </a:p>
          <a:p>
            <a:pPr lvl="1"/>
            <a:r>
              <a:rPr lang="en-US" altLang="en-US" smtClean="0"/>
              <a:t>Motivation: </a:t>
            </a:r>
          </a:p>
          <a:p>
            <a:pPr lvl="2"/>
            <a:r>
              <a:rPr lang="en-US" altLang="en-US" smtClean="0"/>
              <a:t>Reuse of vertex coordinates (e.g. triangle strip, quad strip) saves memory</a:t>
            </a:r>
          </a:p>
          <a:p>
            <a:pPr lvl="1"/>
            <a:r>
              <a:rPr lang="en-US" altLang="en-US" smtClean="0"/>
              <a:t>Large memory consumption for each vertex (3 floats with high accuracy → 12 Byte)</a:t>
            </a:r>
          </a:p>
          <a:p>
            <a:pPr lvl="1"/>
            <a:r>
              <a:rPr lang="en-US" altLang="en-US" smtClean="0"/>
              <a:t>Vertex list: Array with all coordinates</a:t>
            </a:r>
          </a:p>
          <a:p>
            <a:pPr lvl="1"/>
            <a:r>
              <a:rPr lang="en-US" altLang="en-US" smtClean="0"/>
              <a:t>Representation of shapes:</a:t>
            </a:r>
          </a:p>
          <a:p>
            <a:pPr lvl="2"/>
            <a:r>
              <a:rPr lang="en-US" altLang="en-US" smtClean="0"/>
              <a:t>Indices in the vertex list</a:t>
            </a:r>
          </a:p>
          <a:p>
            <a:pPr lvl="1"/>
            <a:r>
              <a:rPr lang="en-US" altLang="en-US" smtClean="0"/>
              <a:t>Variants:</a:t>
            </a:r>
          </a:p>
          <a:p>
            <a:pPr lvl="2"/>
            <a:r>
              <a:rPr lang="en-US" altLang="en-US" smtClean="0"/>
              <a:t>Separation of faces by a special value (often: ‐1)</a:t>
            </a:r>
          </a:p>
          <a:p>
            <a:pPr lvl="2"/>
            <a:r>
              <a:rPr lang="en-US" altLang="en-US" smtClean="0"/>
              <a:t>Faces with a constant number of vertices (e.g. triangle meshes)</a:t>
            </a:r>
          </a:p>
        </p:txBody>
      </p:sp>
      <p:sp>
        <p:nvSpPr>
          <p:cNvPr id="34820"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1CA31ED1-0BB2-4FEB-9D1D-A1F9E70BEA1A}" type="slidenum">
              <a:rPr lang="de-DE" altLang="en-US" smtClean="0">
                <a:solidFill>
                  <a:schemeClr val="tx2"/>
                </a:solidFill>
                <a:latin typeface="Candara" pitchFamily="34" charset="0"/>
              </a:rPr>
              <a:pPr/>
              <a:t>31</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r>
              <a:rPr lang="en-US" dirty="0" err="1"/>
              <a:t>Multigrids</a:t>
            </a:r>
            <a:endParaRPr lang="en-US" dirty="0"/>
          </a:p>
        </p:txBody>
      </p:sp>
      <p:sp>
        <p:nvSpPr>
          <p:cNvPr id="3" name="Content Placeholder 2"/>
          <p:cNvSpPr>
            <a:spLocks noGrp="1"/>
          </p:cNvSpPr>
          <p:nvPr>
            <p:ph idx="1"/>
          </p:nvPr>
        </p:nvSpPr>
        <p:spPr/>
        <p:txBody>
          <a:bodyPr/>
          <a:lstStyle/>
          <a:p>
            <a:r>
              <a:rPr lang="en-US" dirty="0"/>
              <a:t>Focus in some areas (high resolution grid) and </a:t>
            </a:r>
            <a:r>
              <a:rPr lang="en-US" dirty="0" smtClean="0"/>
              <a:t>low resolution </a:t>
            </a:r>
            <a:r>
              <a:rPr lang="en-US" dirty="0"/>
              <a:t>in less relevant regions (in order to </a:t>
            </a:r>
            <a:r>
              <a:rPr lang="en-US" dirty="0" smtClean="0"/>
              <a:t>avoid unnecessary </a:t>
            </a:r>
            <a:r>
              <a:rPr lang="en-US" dirty="0"/>
              <a:t>data).</a:t>
            </a:r>
          </a:p>
          <a:p>
            <a:r>
              <a:rPr lang="en-US" dirty="0" smtClean="0"/>
              <a:t>“</a:t>
            </a:r>
            <a:r>
              <a:rPr lang="en-US" dirty="0"/>
              <a:t>Inflation” of interesting regions into a finer grid</a:t>
            </a:r>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32</a:t>
            </a:fld>
            <a:endParaRPr lang="de-DE" altLang="en-US"/>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318" y="4010025"/>
            <a:ext cx="5972357" cy="223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81038366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r>
              <a:rPr lang="en-US" dirty="0"/>
              <a:t>Merging Grids</a:t>
            </a:r>
          </a:p>
        </p:txBody>
      </p:sp>
      <p:sp>
        <p:nvSpPr>
          <p:cNvPr id="3" name="Content Placeholder 2"/>
          <p:cNvSpPr>
            <a:spLocks noGrp="1"/>
          </p:cNvSpPr>
          <p:nvPr>
            <p:ph idx="1"/>
          </p:nvPr>
        </p:nvSpPr>
        <p:spPr/>
        <p:txBody>
          <a:bodyPr/>
          <a:lstStyle/>
          <a:p>
            <a:r>
              <a:rPr lang="en-US" dirty="0"/>
              <a:t>Merging grids referring </a:t>
            </a:r>
            <a:r>
              <a:rPr lang="en-US" dirty="0" smtClean="0"/>
              <a:t>to different </a:t>
            </a:r>
            <a:r>
              <a:rPr lang="en-US" dirty="0"/>
              <a:t>areas by means </a:t>
            </a:r>
            <a:r>
              <a:rPr lang="en-US" dirty="0" smtClean="0"/>
              <a:t>of a </a:t>
            </a:r>
            <a:r>
              <a:rPr lang="en-US" dirty="0"/>
              <a:t>union of the domains.</a:t>
            </a:r>
          </a:p>
          <a:p>
            <a:pPr lvl="1"/>
            <a:r>
              <a:rPr lang="en-US" dirty="0"/>
              <a:t>Note: </a:t>
            </a:r>
            <a:r>
              <a:rPr lang="en-US" dirty="0" smtClean="0"/>
              <a:t>The </a:t>
            </a:r>
            <a:r>
              <a:rPr lang="en-US" dirty="0"/>
              <a:t>domains are </a:t>
            </a:r>
            <a:r>
              <a:rPr lang="en-US" dirty="0" smtClean="0"/>
              <a:t>not rectangular</a:t>
            </a:r>
            <a:r>
              <a:rPr lang="en-US" dirty="0"/>
              <a:t>. </a:t>
            </a:r>
            <a:endParaRPr lang="en-US" dirty="0" smtClean="0"/>
          </a:p>
          <a:p>
            <a:pPr lvl="1"/>
            <a:r>
              <a:rPr lang="en-US" dirty="0" smtClean="0"/>
              <a:t>Examples: Geographic </a:t>
            </a:r>
            <a:r>
              <a:rPr lang="en-US" dirty="0"/>
              <a:t>data</a:t>
            </a:r>
            <a:r>
              <a:rPr lang="en-US" dirty="0" smtClean="0"/>
              <a:t>.</a:t>
            </a:r>
          </a:p>
          <a:p>
            <a:r>
              <a:rPr lang="en-US" dirty="0"/>
              <a:t>Merging grids in </a:t>
            </a:r>
            <a:r>
              <a:rPr lang="en-US" dirty="0" smtClean="0"/>
              <a:t>different resolutions</a:t>
            </a:r>
            <a:r>
              <a:rPr lang="en-US" dirty="0"/>
              <a:t>.</a:t>
            </a:r>
          </a:p>
          <a:p>
            <a:pPr lvl="1"/>
            <a:r>
              <a:rPr lang="en-US" dirty="0"/>
              <a:t>If a uniform resolution </a:t>
            </a:r>
            <a:r>
              <a:rPr lang="en-US" dirty="0" smtClean="0"/>
              <a:t>is desired</a:t>
            </a:r>
            <a:r>
              <a:rPr lang="en-US" dirty="0"/>
              <a:t>, </a:t>
            </a:r>
            <a:r>
              <a:rPr lang="en-US" dirty="0" smtClean="0"/>
              <a:t/>
            </a:r>
            <a:br>
              <a:rPr lang="en-US" dirty="0" smtClean="0"/>
            </a:br>
            <a:r>
              <a:rPr lang="en-US" dirty="0" smtClean="0"/>
              <a:t>additional values must </a:t>
            </a:r>
            <a:r>
              <a:rPr lang="en-US" dirty="0"/>
              <a:t>be interpolated.</a:t>
            </a:r>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33</a:t>
            </a:fld>
            <a:endParaRPr lang="de-DE" altLang="en-US"/>
          </a:p>
        </p:txBody>
      </p:sp>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3909651"/>
            <a:ext cx="3024188" cy="250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188" y="3903944"/>
            <a:ext cx="2552700" cy="2506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544679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blinds(horizontal)">
                                      <p:cBhvr>
                                        <p:cTn id="7" dur="500"/>
                                        <p:tgtEl>
                                          <p:spTgt spid="737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3730"/>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0"/>
                            </p:stCondLst>
                            <p:childTnLst>
                              <p:par>
                                <p:cTn id="17" presetID="3" presetClass="entr" presetSubtype="10" fill="hold" nodeType="afterEffect">
                                  <p:stCondLst>
                                    <p:cond delay="0"/>
                                  </p:stCondLst>
                                  <p:childTnLst>
                                    <p:set>
                                      <p:cBhvr>
                                        <p:cTn id="18" dur="1" fill="hold">
                                          <p:stCondLst>
                                            <p:cond delay="0"/>
                                          </p:stCondLst>
                                        </p:cTn>
                                        <p:tgtEl>
                                          <p:spTgt spid="73731"/>
                                        </p:tgtEl>
                                        <p:attrNameLst>
                                          <p:attrName>style.visibility</p:attrName>
                                        </p:attrNameLst>
                                      </p:cBhvr>
                                      <p:to>
                                        <p:strVal val="visible"/>
                                      </p:to>
                                    </p:set>
                                    <p:animEffect transition="in" filter="blinds(horizontal)">
                                      <p:cBhvr>
                                        <p:cTn id="19" dur="5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smtClean="0"/>
              <a:t>Polygonal meshes</a:t>
            </a:r>
            <a:endParaRPr lang="en-US" dirty="0"/>
          </a:p>
        </p:txBody>
      </p:sp>
      <p:sp>
        <p:nvSpPr>
          <p:cNvPr id="35843" name="Content Placeholder 2"/>
          <p:cNvSpPr>
            <a:spLocks noGrp="1"/>
          </p:cNvSpPr>
          <p:nvPr>
            <p:ph idx="1"/>
          </p:nvPr>
        </p:nvSpPr>
        <p:spPr>
          <a:xfrm>
            <a:off x="319088" y="1652588"/>
            <a:ext cx="8720137" cy="4554537"/>
          </a:xfrm>
        </p:spPr>
        <p:txBody>
          <a:bodyPr/>
          <a:lstStyle/>
          <a:p>
            <a:r>
              <a:rPr lang="en-US" altLang="en-US" smtClean="0"/>
              <a:t>Characterization of polygonal meshes</a:t>
            </a:r>
          </a:p>
          <a:p>
            <a:pPr lvl="1"/>
            <a:r>
              <a:rPr lang="en-US" altLang="en-US" i="1" smtClean="0"/>
              <a:t>nspace</a:t>
            </a:r>
            <a:r>
              <a:rPr lang="en-US" altLang="en-US" smtClean="0"/>
              <a:t>: </a:t>
            </a:r>
          </a:p>
          <a:p>
            <a:pPr lvl="2"/>
            <a:r>
              <a:rPr lang="en-US" altLang="en-US" smtClean="0"/>
              <a:t>physical dimension (number of coordinates per node)</a:t>
            </a:r>
          </a:p>
          <a:p>
            <a:pPr lvl="1"/>
            <a:r>
              <a:rPr lang="en-US" altLang="en-US" i="1" smtClean="0"/>
              <a:t>ndim</a:t>
            </a:r>
            <a:r>
              <a:rPr lang="en-US" altLang="en-US" smtClean="0"/>
              <a:t>: </a:t>
            </a:r>
          </a:p>
          <a:p>
            <a:pPr lvl="2"/>
            <a:r>
              <a:rPr lang="en-US" altLang="en-US" smtClean="0"/>
              <a:t>number of coordinates which characterize the space, the mesh is part of.</a:t>
            </a:r>
          </a:p>
          <a:p>
            <a:pPr lvl="1"/>
            <a:r>
              <a:rPr lang="en-US" altLang="en-US" smtClean="0"/>
              <a:t>Volume data: </a:t>
            </a:r>
          </a:p>
          <a:p>
            <a:pPr lvl="2"/>
            <a:r>
              <a:rPr lang="en-US" altLang="en-US" i="1" smtClean="0"/>
              <a:t>nspace</a:t>
            </a:r>
            <a:r>
              <a:rPr lang="en-US" altLang="en-US" smtClean="0"/>
              <a:t>, </a:t>
            </a:r>
            <a:r>
              <a:rPr lang="en-US" altLang="en-US" i="1" smtClean="0"/>
              <a:t>ndim </a:t>
            </a:r>
            <a:r>
              <a:rPr lang="en-US" altLang="en-US" smtClean="0"/>
              <a:t>= 3</a:t>
            </a:r>
          </a:p>
          <a:p>
            <a:pPr lvl="1"/>
            <a:r>
              <a:rPr lang="en-US" altLang="en-US" smtClean="0"/>
              <a:t>Curved plane: </a:t>
            </a:r>
          </a:p>
          <a:p>
            <a:pPr lvl="2"/>
            <a:r>
              <a:rPr lang="en-US" altLang="en-US" i="1" smtClean="0"/>
              <a:t>nspace </a:t>
            </a:r>
            <a:r>
              <a:rPr lang="en-US" altLang="en-US" smtClean="0"/>
              <a:t>=3, </a:t>
            </a:r>
            <a:r>
              <a:rPr lang="en-US" altLang="en-US" i="1" smtClean="0"/>
              <a:t>ndim </a:t>
            </a:r>
            <a:r>
              <a:rPr lang="en-US" altLang="en-US" smtClean="0"/>
              <a:t>= 2</a:t>
            </a:r>
          </a:p>
        </p:txBody>
      </p:sp>
      <p:sp>
        <p:nvSpPr>
          <p:cNvPr id="35844"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EB72CC7F-0791-4FC3-ADAF-1C01AF4A3C65}" type="slidenum">
              <a:rPr lang="de-DE" altLang="en-US" smtClean="0">
                <a:solidFill>
                  <a:schemeClr val="tx2"/>
                </a:solidFill>
                <a:latin typeface="Candara" pitchFamily="34" charset="0"/>
              </a:rPr>
              <a:pPr/>
              <a:t>34</a:t>
            </a:fld>
            <a:endParaRPr lang="de-DE" altLang="en-US" smtClean="0">
              <a:solidFill>
                <a:schemeClr val="tx2"/>
              </a:solidFill>
              <a:latin typeface="Candara" pitchFamily="34" charset="0"/>
            </a:endParaRPr>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5381625"/>
            <a:ext cx="4757738" cy="91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smtClean="0"/>
              <a:t>Polygonal </a:t>
            </a:r>
            <a:r>
              <a:rPr lang="en-US" dirty="0"/>
              <a:t>mesh</a:t>
            </a:r>
            <a:br>
              <a:rPr lang="en-US" dirty="0"/>
            </a:br>
            <a:endParaRPr lang="en-US" dirty="0"/>
          </a:p>
        </p:txBody>
      </p:sp>
      <p:sp>
        <p:nvSpPr>
          <p:cNvPr id="36867" name="Content Placeholder 2"/>
          <p:cNvSpPr>
            <a:spLocks noGrp="1"/>
          </p:cNvSpPr>
          <p:nvPr>
            <p:ph idx="1"/>
          </p:nvPr>
        </p:nvSpPr>
        <p:spPr>
          <a:xfrm>
            <a:off x="319088" y="1652588"/>
            <a:ext cx="8524875" cy="4554537"/>
          </a:xfrm>
        </p:spPr>
        <p:txBody>
          <a:bodyPr/>
          <a:lstStyle/>
          <a:p>
            <a:r>
              <a:rPr lang="en-US" altLang="en-US" sz="2400" smtClean="0"/>
              <a:t>A polygon mesh is a collection of vertices, edges and faces that defines the shape of a polyhedral object in 3D computer graphics and solid modeling. </a:t>
            </a:r>
          </a:p>
          <a:p>
            <a:pPr lvl="1"/>
            <a:r>
              <a:rPr lang="en-US" altLang="en-US" sz="2000" smtClean="0"/>
              <a:t>The faces usually consist of triangles, quadrilaterals or other simple convex polygons, since this simplifies rendering, but may also be composed of more general concave polygons, or polygons with holes.</a:t>
            </a:r>
          </a:p>
          <a:p>
            <a:r>
              <a:rPr lang="en-US" altLang="en-US" sz="2400" smtClean="0"/>
              <a:t>Volumetric meshes are distinct from polygon meshes in that they explicitly represent both the surface and volume of a structure, while polygon meshes only explicitly represent the surface (the volume is implicit). </a:t>
            </a:r>
          </a:p>
          <a:p>
            <a:pPr lvl="1"/>
            <a:r>
              <a:rPr lang="en-US" altLang="en-US" sz="2000" smtClean="0"/>
              <a:t>As polygonal meshes are extensively used in computer graphics, algorithms also exist for ray tracing, collision detection, and rigid-body dynamics of polygon meshes.</a:t>
            </a:r>
          </a:p>
        </p:txBody>
      </p:sp>
      <p:sp>
        <p:nvSpPr>
          <p:cNvPr id="36868"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27A9044C-152D-4CF4-962A-7992B4EA6ADB}" type="slidenum">
              <a:rPr lang="de-DE" altLang="en-US" smtClean="0">
                <a:solidFill>
                  <a:schemeClr val="tx2"/>
                </a:solidFill>
                <a:latin typeface="Candara" pitchFamily="34" charset="0"/>
              </a:rPr>
              <a:pPr/>
              <a:t>35</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Elements of </a:t>
            </a:r>
            <a:r>
              <a:rPr lang="en-US" dirty="0" smtClean="0"/>
              <a:t>mesh model</a:t>
            </a:r>
            <a:endParaRPr lang="en-US" dirty="0"/>
          </a:p>
        </p:txBody>
      </p:sp>
      <p:sp>
        <p:nvSpPr>
          <p:cNvPr id="3" name="Content Placeholder 2"/>
          <p:cNvSpPr>
            <a:spLocks noGrp="1"/>
          </p:cNvSpPr>
          <p:nvPr>
            <p:ph idx="1"/>
          </p:nvPr>
        </p:nvSpPr>
        <p:spPr>
          <a:xfrm>
            <a:off x="319088" y="1652588"/>
            <a:ext cx="8524875" cy="4554537"/>
          </a:xfrm>
        </p:spPr>
        <p:txBody>
          <a:bodyPr/>
          <a:lstStyle/>
          <a:p>
            <a:r>
              <a:rPr lang="en-US" altLang="en-US" sz="2400" smtClean="0"/>
              <a:t>A </a:t>
            </a:r>
            <a:r>
              <a:rPr lang="en-US" altLang="en-US" sz="2400" b="1" smtClean="0"/>
              <a:t>vertex</a:t>
            </a:r>
            <a:r>
              <a:rPr lang="en-US" altLang="en-US" sz="2400" smtClean="0"/>
              <a:t> is a position along with other information such as color, normal vector and texture coordinates.</a:t>
            </a:r>
          </a:p>
          <a:p>
            <a:r>
              <a:rPr lang="en-US" altLang="en-US" sz="2400" smtClean="0"/>
              <a:t>An </a:t>
            </a:r>
            <a:r>
              <a:rPr lang="en-US" altLang="en-US" sz="2400" b="1" smtClean="0"/>
              <a:t>edge</a:t>
            </a:r>
            <a:r>
              <a:rPr lang="en-US" altLang="en-US" sz="2400" smtClean="0"/>
              <a:t> is a connection between two vertices. </a:t>
            </a:r>
          </a:p>
          <a:p>
            <a:r>
              <a:rPr lang="en-US" altLang="en-US" sz="2400" smtClean="0"/>
              <a:t>A </a:t>
            </a:r>
            <a:r>
              <a:rPr lang="en-US" altLang="en-US" sz="2400" b="1" smtClean="0"/>
              <a:t>face</a:t>
            </a:r>
            <a:r>
              <a:rPr lang="en-US" altLang="en-US" sz="2400" smtClean="0"/>
              <a:t> is a closed set of edges, in which a triangle face has three edges, and a quad face has four edges. </a:t>
            </a:r>
          </a:p>
          <a:p>
            <a:r>
              <a:rPr lang="en-US" altLang="en-US" sz="2400" smtClean="0"/>
              <a:t>A </a:t>
            </a:r>
            <a:r>
              <a:rPr lang="en-US" altLang="en-US" sz="2400" b="1" smtClean="0"/>
              <a:t>polygon</a:t>
            </a:r>
            <a:r>
              <a:rPr lang="en-US" altLang="en-US" sz="2400" smtClean="0"/>
              <a:t> is a coplanar set of faces. In systems that support multi-sided faces, polygons and faces are equivalent. </a:t>
            </a:r>
          </a:p>
          <a:p>
            <a:pPr lvl="1"/>
            <a:r>
              <a:rPr lang="en-US" altLang="en-US" sz="2000" smtClean="0"/>
              <a:t>Mathematically a polygonal mesh may be considered an unstructured grid, or undirected graph, with additional properties of geometry, shape and topology.</a:t>
            </a:r>
          </a:p>
          <a:p>
            <a:r>
              <a:rPr lang="en-US" altLang="en-US" sz="2400" b="1" smtClean="0"/>
              <a:t>Surfaces </a:t>
            </a:r>
            <a:r>
              <a:rPr lang="en-US" altLang="en-US" sz="2400" smtClean="0"/>
              <a:t>group smooth regions.</a:t>
            </a:r>
          </a:p>
        </p:txBody>
      </p:sp>
      <p:sp>
        <p:nvSpPr>
          <p:cNvPr id="37892"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3B11F7AF-1ACC-4921-830A-7AE2DC1AD1D3}" type="slidenum">
              <a:rPr lang="de-DE" altLang="en-US" smtClean="0">
                <a:solidFill>
                  <a:schemeClr val="tx2"/>
                </a:solidFill>
                <a:latin typeface="Candara" pitchFamily="34" charset="0"/>
              </a:rPr>
              <a:pPr/>
              <a:t>36</a:t>
            </a:fld>
            <a:endParaRPr lang="de-DE" altLang="en-US" smtClean="0">
              <a:solidFill>
                <a:schemeClr val="tx2"/>
              </a:solidFill>
              <a:latin typeface="Candara" pitchFamily="34" charset="0"/>
            </a:endParaRPr>
          </a:p>
        </p:txBody>
      </p:sp>
      <p:pic>
        <p:nvPicPr>
          <p:cNvPr id="116738" name="Picture 2" descr="File:Mesh overview.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67025"/>
            <a:ext cx="836295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22" presetClass="entr" presetSubtype="4" fill="hold" nodeType="withEffect">
                                  <p:stCondLst>
                                    <p:cond delay="0"/>
                                  </p:stCondLst>
                                  <p:childTnLst>
                                    <p:set>
                                      <p:cBhvr>
                                        <p:cTn id="18" dur="1" fill="hold">
                                          <p:stCondLst>
                                            <p:cond delay="0"/>
                                          </p:stCondLst>
                                        </p:cTn>
                                        <p:tgtEl>
                                          <p:spTgt spid="116738"/>
                                        </p:tgtEl>
                                        <p:attrNameLst>
                                          <p:attrName>style.visibility</p:attrName>
                                        </p:attrNameLst>
                                      </p:cBhvr>
                                      <p:to>
                                        <p:strVal val="visible"/>
                                      </p:to>
                                    </p:set>
                                    <p:animEffect transition="in" filter="wipe(down)">
                                      <p:cBhvr>
                                        <p:cTn id="19" dur="500"/>
                                        <p:tgtEl>
                                          <p:spTgt spid="116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r>
              <a:rPr lang="en-US" dirty="0"/>
              <a:t>Mesh Objects Representations</a:t>
            </a:r>
            <a:br>
              <a:rPr lang="en-US" dirty="0"/>
            </a:br>
            <a:endParaRPr lang="en-US" dirty="0"/>
          </a:p>
        </p:txBody>
      </p:sp>
      <p:sp>
        <p:nvSpPr>
          <p:cNvPr id="38915" name="Content Placeholder 2"/>
          <p:cNvSpPr>
            <a:spLocks noGrp="1"/>
          </p:cNvSpPr>
          <p:nvPr>
            <p:ph idx="1"/>
          </p:nvPr>
        </p:nvSpPr>
        <p:spPr>
          <a:xfrm>
            <a:off x="319088" y="1652588"/>
            <a:ext cx="8524875" cy="4554537"/>
          </a:xfrm>
        </p:spPr>
        <p:txBody>
          <a:bodyPr/>
          <a:lstStyle/>
          <a:p>
            <a:r>
              <a:rPr lang="en-US" altLang="en-US" smtClean="0"/>
              <a:t>Vertex-vertex meshes</a:t>
            </a:r>
          </a:p>
          <a:p>
            <a:r>
              <a:rPr lang="en-US" altLang="en-US" smtClean="0"/>
              <a:t>Face-vertex meshes</a:t>
            </a:r>
          </a:p>
          <a:p>
            <a:r>
              <a:rPr lang="en-US" altLang="en-US" smtClean="0"/>
              <a:t>Winged-edge meshes</a:t>
            </a:r>
          </a:p>
          <a:p>
            <a:r>
              <a:rPr lang="en-US" altLang="en-US" smtClean="0"/>
              <a:t>Half-edge meshes</a:t>
            </a:r>
          </a:p>
          <a:p>
            <a:r>
              <a:rPr lang="en-US" altLang="en-US" smtClean="0"/>
              <a:t>Quad-edge meshes</a:t>
            </a:r>
          </a:p>
          <a:p>
            <a:r>
              <a:rPr lang="en-US" altLang="en-US" smtClean="0"/>
              <a:t>Corner-tables meshes</a:t>
            </a:r>
          </a:p>
          <a:p>
            <a:r>
              <a:rPr lang="en-US" altLang="en-US" smtClean="0"/>
              <a:t>Streaming meshes</a:t>
            </a:r>
          </a:p>
          <a:p>
            <a:r>
              <a:rPr lang="en-US" altLang="en-US" smtClean="0"/>
              <a:t>Progressive meshes</a:t>
            </a:r>
          </a:p>
          <a:p>
            <a:r>
              <a:rPr lang="en-US" altLang="en-US" smtClean="0"/>
              <a:t>Normal meshes</a:t>
            </a:r>
          </a:p>
          <a:p>
            <a:r>
              <a:rPr lang="en-US" altLang="en-US" smtClean="0"/>
              <a:t>Render dynamic meshes</a:t>
            </a:r>
          </a:p>
        </p:txBody>
      </p:sp>
      <p:sp>
        <p:nvSpPr>
          <p:cNvPr id="38916"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CF818F84-2DA9-428D-84DB-6B0A442BE92B}" type="slidenum">
              <a:rPr lang="de-DE" altLang="en-US" smtClean="0">
                <a:solidFill>
                  <a:schemeClr val="tx2"/>
                </a:solidFill>
                <a:latin typeface="Candara" pitchFamily="34" charset="0"/>
              </a:rPr>
              <a:pPr/>
              <a:t>37</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smtClean="0"/>
              <a:t>Vertex-Vertex Meshes (VV meshes)</a:t>
            </a:r>
            <a:r>
              <a:rPr lang="en-US" dirty="0"/>
              <a:t/>
            </a:r>
            <a:br>
              <a:rPr lang="en-US" dirty="0"/>
            </a:br>
            <a:endParaRPr lang="en-US" dirty="0"/>
          </a:p>
        </p:txBody>
      </p:sp>
      <p:sp>
        <p:nvSpPr>
          <p:cNvPr id="3" name="Content Placeholder 2"/>
          <p:cNvSpPr>
            <a:spLocks noGrp="1"/>
          </p:cNvSpPr>
          <p:nvPr>
            <p:ph idx="1"/>
          </p:nvPr>
        </p:nvSpPr>
        <p:spPr>
          <a:xfrm>
            <a:off x="319088" y="1652588"/>
            <a:ext cx="8524875" cy="4554537"/>
          </a:xfrm>
        </p:spPr>
        <p:txBody>
          <a:bodyPr/>
          <a:lstStyle/>
          <a:p>
            <a:r>
              <a:rPr lang="en-US" altLang="en-US" dirty="0" smtClean="0"/>
              <a:t>They represent an object as a set of vertices connected to other vertices. </a:t>
            </a:r>
          </a:p>
          <a:p>
            <a:pPr lvl="1"/>
            <a:r>
              <a:rPr lang="en-US" altLang="en-US" dirty="0" smtClean="0"/>
              <a:t>This is the simplest representation, but not widely used since the face and edge information is implicit. </a:t>
            </a:r>
          </a:p>
          <a:p>
            <a:pPr lvl="1"/>
            <a:r>
              <a:rPr lang="en-US" altLang="en-US" dirty="0" smtClean="0"/>
              <a:t>It is necessary to traverse the data in order to generate a list of faces for rendering. In addition, operations on edges and faces are not easily accomplished.</a:t>
            </a:r>
          </a:p>
          <a:p>
            <a:r>
              <a:rPr lang="en-US" altLang="en-US" dirty="0" smtClean="0"/>
              <a:t>They benefit </a:t>
            </a:r>
            <a:r>
              <a:rPr lang="en-US" altLang="en-US" dirty="0" smtClean="0"/>
              <a:t>from small storage space and efficient morphing of shape. </a:t>
            </a:r>
          </a:p>
          <a:p>
            <a:pPr lvl="1"/>
            <a:r>
              <a:rPr lang="en-US" altLang="en-US" dirty="0" smtClean="0"/>
              <a:t>A general system must be able to handle an arbitrary number of vertices connected to any given vertex.</a:t>
            </a:r>
          </a:p>
          <a:p>
            <a:endParaRPr lang="en-US" altLang="en-US" dirty="0" smtClean="0"/>
          </a:p>
        </p:txBody>
      </p:sp>
      <p:sp>
        <p:nvSpPr>
          <p:cNvPr id="39940"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45305576-B523-41EA-BF7E-52AAC1BD6193}" type="slidenum">
              <a:rPr lang="de-DE" altLang="en-US" smtClean="0">
                <a:solidFill>
                  <a:schemeClr val="tx2"/>
                </a:solidFill>
                <a:latin typeface="Candara" pitchFamily="34" charset="0"/>
              </a:rPr>
              <a:pPr/>
              <a:t>38</a:t>
            </a:fld>
            <a:endParaRPr lang="de-DE" altLang="en-US" smtClean="0">
              <a:solidFill>
                <a:schemeClr val="tx2"/>
              </a:solidFill>
              <a:latin typeface="Candara" pitchFamily="34" charset="0"/>
            </a:endParaRPr>
          </a:p>
        </p:txBody>
      </p:sp>
      <p:pic>
        <p:nvPicPr>
          <p:cNvPr id="1177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2147888"/>
            <a:ext cx="68961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22" presetClass="entr" presetSubtype="4" fill="hold" nodeType="withEffect">
                                  <p:stCondLst>
                                    <p:cond delay="0"/>
                                  </p:stCondLst>
                                  <p:childTnLst>
                                    <p:set>
                                      <p:cBhvr>
                                        <p:cTn id="16" dur="1" fill="hold">
                                          <p:stCondLst>
                                            <p:cond delay="0"/>
                                          </p:stCondLst>
                                        </p:cTn>
                                        <p:tgtEl>
                                          <p:spTgt spid="117763"/>
                                        </p:tgtEl>
                                        <p:attrNameLst>
                                          <p:attrName>style.visibility</p:attrName>
                                        </p:attrNameLst>
                                      </p:cBhvr>
                                      <p:to>
                                        <p:strVal val="visible"/>
                                      </p:to>
                                    </p:set>
                                    <p:animEffect transition="in" filter="wipe(down)">
                                      <p:cBhvr>
                                        <p:cTn id="17" dur="500"/>
                                        <p:tgtEl>
                                          <p:spTgt spid="11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smtClean="0"/>
              <a:t>Face-Vertex Meshes (FV meshes)</a:t>
            </a:r>
            <a:endParaRPr lang="en-US" dirty="0"/>
          </a:p>
        </p:txBody>
      </p:sp>
      <p:sp>
        <p:nvSpPr>
          <p:cNvPr id="3" name="Content Placeholder 2"/>
          <p:cNvSpPr>
            <a:spLocks noGrp="1"/>
          </p:cNvSpPr>
          <p:nvPr>
            <p:ph idx="1"/>
          </p:nvPr>
        </p:nvSpPr>
        <p:spPr>
          <a:xfrm>
            <a:off x="319088" y="1652588"/>
            <a:ext cx="8524875" cy="4554537"/>
          </a:xfrm>
        </p:spPr>
        <p:txBody>
          <a:bodyPr/>
          <a:lstStyle/>
          <a:p>
            <a:r>
              <a:rPr lang="en-US" altLang="en-US" smtClean="0"/>
              <a:t>They represent an object as a set of faces and a set of vertices. </a:t>
            </a:r>
          </a:p>
          <a:p>
            <a:pPr lvl="1"/>
            <a:r>
              <a:rPr lang="en-US" altLang="en-US" smtClean="0"/>
              <a:t>This is the most widely used mesh representation, being the input typically accepted by modern graphics hardware.</a:t>
            </a:r>
          </a:p>
          <a:p>
            <a:pPr lvl="1"/>
            <a:r>
              <a:rPr lang="en-US" altLang="en-US" smtClean="0"/>
              <a:t>They improve on VV-mesh for modeling in that they allow explicit lookup of the vertices of a face, and the faces surrounding a vertex.</a:t>
            </a:r>
          </a:p>
          <a:p>
            <a:pPr lvl="1"/>
            <a:r>
              <a:rPr lang="en-US" altLang="en-US" smtClean="0"/>
              <a:t>The vertex list contains a list of faces connected to each vertex. </a:t>
            </a:r>
          </a:p>
          <a:p>
            <a:pPr lvl="2"/>
            <a:r>
              <a:rPr lang="en-US" altLang="en-US" smtClean="0"/>
              <a:t>With FV meshes it is easy to find the vertices of a face.</a:t>
            </a:r>
          </a:p>
          <a:p>
            <a:pPr lvl="2"/>
            <a:r>
              <a:rPr lang="en-US" altLang="en-US" smtClean="0"/>
              <a:t>Unlike VV meshes, both faces and vertices are explicit, so locating neighboring faces and vertices is constant time.</a:t>
            </a:r>
          </a:p>
        </p:txBody>
      </p:sp>
      <p:sp>
        <p:nvSpPr>
          <p:cNvPr id="40964"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F648CCE0-953B-4103-9FD1-31C795DB30B8}" type="slidenum">
              <a:rPr lang="de-DE" altLang="en-US" smtClean="0">
                <a:solidFill>
                  <a:schemeClr val="tx2"/>
                </a:solidFill>
                <a:latin typeface="Candara" pitchFamily="34" charset="0"/>
              </a:rPr>
              <a:pPr/>
              <a:t>39</a:t>
            </a:fld>
            <a:endParaRPr lang="de-DE" altLang="en-US" smtClean="0">
              <a:solidFill>
                <a:schemeClr val="tx2"/>
              </a:solidFill>
              <a:latin typeface="Candara" pitchFamily="34" charset="0"/>
            </a:endParaRPr>
          </a:p>
        </p:txBody>
      </p:sp>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1905000"/>
            <a:ext cx="7834313"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par>
                                <p:cTn id="17" presetID="22" presetClass="entr" presetSubtype="4" fill="hold" nodeType="withEffect">
                                  <p:stCondLst>
                                    <p:cond delay="0"/>
                                  </p:stCondLst>
                                  <p:childTnLst>
                                    <p:set>
                                      <p:cBhvr>
                                        <p:cTn id="18" dur="1" fill="hold">
                                          <p:stCondLst>
                                            <p:cond delay="0"/>
                                          </p:stCondLst>
                                        </p:cTn>
                                        <p:tgtEl>
                                          <p:spTgt spid="118786"/>
                                        </p:tgtEl>
                                        <p:attrNameLst>
                                          <p:attrName>style.visibility</p:attrName>
                                        </p:attrNameLst>
                                      </p:cBhvr>
                                      <p:to>
                                        <p:strVal val="visible"/>
                                      </p:to>
                                    </p:set>
                                    <p:animEffect transition="in" filter="wipe(down)">
                                      <p:cBhvr>
                                        <p:cTn id="19" dur="5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Data Characterization</a:t>
            </a:r>
          </a:p>
        </p:txBody>
      </p:sp>
      <p:sp>
        <p:nvSpPr>
          <p:cNvPr id="3" name="Content Placeholder 2"/>
          <p:cNvSpPr>
            <a:spLocks noGrp="1"/>
          </p:cNvSpPr>
          <p:nvPr>
            <p:ph idx="1"/>
          </p:nvPr>
        </p:nvSpPr>
        <p:spPr>
          <a:xfrm>
            <a:off x="319088" y="1652588"/>
            <a:ext cx="8524875" cy="4554537"/>
          </a:xfrm>
        </p:spPr>
        <p:txBody>
          <a:bodyPr/>
          <a:lstStyle/>
          <a:p>
            <a:r>
              <a:rPr lang="en-US" altLang="en-US" sz="2600" smtClean="0"/>
              <a:t>Space of observation:</a:t>
            </a:r>
          </a:p>
          <a:p>
            <a:pPr lvl="1"/>
            <a:r>
              <a:rPr lang="en-US" altLang="en-US" sz="2300" smtClean="0"/>
              <a:t>Space, in which data are sampled. </a:t>
            </a:r>
          </a:p>
          <a:p>
            <a:r>
              <a:rPr lang="en-US" altLang="en-US" sz="2600" smtClean="0"/>
              <a:t>Observation points:</a:t>
            </a:r>
          </a:p>
          <a:p>
            <a:pPr lvl="1"/>
            <a:r>
              <a:rPr lang="en-US" altLang="en-US" sz="2300" smtClean="0"/>
              <a:t>Elements of the space, where data are observed </a:t>
            </a:r>
            <a:r>
              <a:rPr lang="en-US" altLang="en-US" smtClean="0"/>
              <a:t>or sampled.</a:t>
            </a:r>
          </a:p>
          <a:p>
            <a:r>
              <a:rPr lang="en-US" altLang="en-US" sz="2600" smtClean="0"/>
              <a:t>Dimension:</a:t>
            </a:r>
          </a:p>
          <a:p>
            <a:pPr lvl="1"/>
            <a:r>
              <a:rPr lang="en-US" altLang="en-US" sz="2300" smtClean="0"/>
              <a:t>Number of independent variables, typically: </a:t>
            </a:r>
          </a:p>
          <a:p>
            <a:pPr lvl="2"/>
            <a:r>
              <a:rPr lang="en-US" altLang="en-US" smtClean="0"/>
              <a:t>1D, 2D, 3D, 4D (3D + time).</a:t>
            </a:r>
          </a:p>
        </p:txBody>
      </p:sp>
      <p:sp>
        <p:nvSpPr>
          <p:cNvPr id="7172"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10F92C73-4A93-433D-AD6B-0CD5BF4BA137}" type="slidenum">
              <a:rPr lang="de-DE" altLang="en-US" smtClean="0">
                <a:solidFill>
                  <a:schemeClr val="tx2"/>
                </a:solidFill>
                <a:latin typeface="Candara" pitchFamily="34" charset="0"/>
              </a:rPr>
              <a:pPr/>
              <a:t>4</a:t>
            </a:fld>
            <a:endParaRPr lang="de-DE" altLang="en-US" smtClean="0">
              <a:solidFill>
                <a:schemeClr val="tx2"/>
              </a:solidFill>
              <a:latin typeface="Candara" pitchFamily="34" charset="0"/>
            </a:endParaRP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3448050"/>
            <a:ext cx="518795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89090"/>
                                        </p:tgtEl>
                                        <p:attrNameLst>
                                          <p:attrName>style.visibility</p:attrName>
                                        </p:attrNameLst>
                                      </p:cBhvr>
                                      <p:to>
                                        <p:strVal val="visible"/>
                                      </p:to>
                                    </p:set>
                                    <p:animEffect transition="in" filter="wipe(down)">
                                      <p:cBhvr>
                                        <p:cTn id="13"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smtClean="0"/>
              <a:t>Winged-edge </a:t>
            </a:r>
            <a:r>
              <a:rPr lang="en-US" dirty="0"/>
              <a:t>meshes</a:t>
            </a:r>
          </a:p>
        </p:txBody>
      </p:sp>
      <p:sp>
        <p:nvSpPr>
          <p:cNvPr id="3" name="Content Placeholder 2"/>
          <p:cNvSpPr>
            <a:spLocks noGrp="1"/>
          </p:cNvSpPr>
          <p:nvPr>
            <p:ph idx="1"/>
          </p:nvPr>
        </p:nvSpPr>
        <p:spPr>
          <a:xfrm>
            <a:off x="319088" y="1652588"/>
            <a:ext cx="8524875" cy="4554537"/>
          </a:xfrm>
        </p:spPr>
        <p:txBody>
          <a:bodyPr/>
          <a:lstStyle/>
          <a:p>
            <a:r>
              <a:rPr lang="en-US" altLang="en-US" smtClean="0"/>
              <a:t>They explicitly represent the vertices, faces, and edges of a mesh. </a:t>
            </a:r>
          </a:p>
          <a:p>
            <a:pPr lvl="1"/>
            <a:r>
              <a:rPr lang="en-US" altLang="en-US" smtClean="0"/>
              <a:t>This representation is widely used to provide the greatest flexibility in dynamically changing the mesh geometry, because split and merge operations can be done quickly. </a:t>
            </a:r>
          </a:p>
          <a:p>
            <a:pPr lvl="1"/>
            <a:r>
              <a:rPr lang="en-US" altLang="en-US" smtClean="0"/>
              <a:t>Their primary drawback is large storage requirements and increased complexity due to maintaining many indices.</a:t>
            </a:r>
          </a:p>
          <a:p>
            <a:r>
              <a:rPr lang="en-US" altLang="en-US" smtClean="0"/>
              <a:t>They address the issue of traversing from edge to edge, and providing an ordered set of faces around an edge. </a:t>
            </a:r>
          </a:p>
        </p:txBody>
      </p:sp>
      <p:sp>
        <p:nvSpPr>
          <p:cNvPr id="41988"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0D111676-CF3B-41B2-8690-AE39E7CF7DFD}" type="slidenum">
              <a:rPr lang="de-DE" altLang="en-US" smtClean="0">
                <a:solidFill>
                  <a:schemeClr val="tx2"/>
                </a:solidFill>
                <a:latin typeface="Candara" pitchFamily="34" charset="0"/>
              </a:rPr>
              <a:pPr/>
              <a:t>40</a:t>
            </a:fld>
            <a:endParaRPr lang="de-DE" altLang="en-US" smtClean="0">
              <a:solidFill>
                <a:schemeClr val="tx2"/>
              </a:solidFill>
              <a:latin typeface="Candara" pitchFamily="34" charset="0"/>
            </a:endParaRPr>
          </a:p>
        </p:txBody>
      </p:sp>
      <p:pic>
        <p:nvPicPr>
          <p:cNvPr id="419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685800"/>
            <a:ext cx="58293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22" presetClass="entr" presetSubtype="8" fill="hold" nodeType="withEffect">
                                  <p:stCondLst>
                                    <p:cond delay="0"/>
                                  </p:stCondLst>
                                  <p:childTnLst>
                                    <p:set>
                                      <p:cBhvr>
                                        <p:cTn id="14" dur="1" fill="hold">
                                          <p:stCondLst>
                                            <p:cond delay="0"/>
                                          </p:stCondLst>
                                        </p:cTn>
                                        <p:tgtEl>
                                          <p:spTgt spid="41989"/>
                                        </p:tgtEl>
                                        <p:attrNameLst>
                                          <p:attrName>style.visibility</p:attrName>
                                        </p:attrNameLst>
                                      </p:cBhvr>
                                      <p:to>
                                        <p:strVal val="visible"/>
                                      </p:to>
                                    </p:set>
                                    <p:animEffect transition="in" filter="wipe(left)">
                                      <p:cBhvr>
                                        <p:cTn id="15"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smtClean="0"/>
              <a:t>Other meshes types</a:t>
            </a:r>
            <a:endParaRPr lang="en-US" dirty="0"/>
          </a:p>
        </p:txBody>
      </p:sp>
      <p:sp>
        <p:nvSpPr>
          <p:cNvPr id="43011" name="Content Placeholder 2"/>
          <p:cNvSpPr>
            <a:spLocks noGrp="1"/>
          </p:cNvSpPr>
          <p:nvPr>
            <p:ph idx="1"/>
          </p:nvPr>
        </p:nvSpPr>
        <p:spPr>
          <a:xfrm>
            <a:off x="319088" y="1652588"/>
            <a:ext cx="8524875" cy="4554537"/>
          </a:xfrm>
        </p:spPr>
        <p:txBody>
          <a:bodyPr/>
          <a:lstStyle/>
          <a:p>
            <a:r>
              <a:rPr lang="en-US" altLang="en-US" smtClean="0"/>
              <a:t>Half-edge meshes: </a:t>
            </a:r>
          </a:p>
          <a:p>
            <a:pPr lvl="1"/>
            <a:r>
              <a:rPr lang="en-US" altLang="en-US" smtClean="0"/>
              <a:t>Similar to winged-edge meshes except that only half the edge traversal information is used. </a:t>
            </a:r>
          </a:p>
          <a:p>
            <a:r>
              <a:rPr lang="en-US" altLang="en-US" smtClean="0"/>
              <a:t>Quad-edge meshes</a:t>
            </a:r>
          </a:p>
          <a:p>
            <a:pPr lvl="1"/>
            <a:r>
              <a:rPr lang="en-US" altLang="en-US" smtClean="0"/>
              <a:t>They store edges, half-edges, and vertices without any reference to polygons. </a:t>
            </a:r>
          </a:p>
          <a:p>
            <a:pPr lvl="1"/>
            <a:r>
              <a:rPr lang="en-US" altLang="en-US" smtClean="0"/>
              <a:t>The polygons are implicit in the representation, and may be found by traversing the structure. </a:t>
            </a:r>
          </a:p>
          <a:p>
            <a:pPr lvl="1"/>
            <a:r>
              <a:rPr lang="en-US" altLang="en-US" smtClean="0"/>
              <a:t>Memory requirements are similar to half-edge meshes.</a:t>
            </a:r>
          </a:p>
        </p:txBody>
      </p:sp>
      <p:sp>
        <p:nvSpPr>
          <p:cNvPr id="43012"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6CD6C2F3-912D-4155-88FC-CB308F458502}" type="slidenum">
              <a:rPr lang="de-DE" altLang="en-US" smtClean="0">
                <a:solidFill>
                  <a:schemeClr val="tx2"/>
                </a:solidFill>
                <a:latin typeface="Candara" pitchFamily="34" charset="0"/>
              </a:rPr>
              <a:pPr/>
              <a:t>41</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smtClean="0"/>
              <a:t>Other meshes types</a:t>
            </a:r>
            <a:endParaRPr lang="en-US" dirty="0"/>
          </a:p>
        </p:txBody>
      </p:sp>
      <p:sp>
        <p:nvSpPr>
          <p:cNvPr id="44035" name="Content Placeholder 2"/>
          <p:cNvSpPr>
            <a:spLocks noGrp="1"/>
          </p:cNvSpPr>
          <p:nvPr>
            <p:ph idx="1"/>
          </p:nvPr>
        </p:nvSpPr>
        <p:spPr>
          <a:xfrm>
            <a:off x="319088" y="1652588"/>
            <a:ext cx="8524875" cy="4554537"/>
          </a:xfrm>
        </p:spPr>
        <p:txBody>
          <a:bodyPr/>
          <a:lstStyle/>
          <a:p>
            <a:r>
              <a:rPr lang="en-US" altLang="en-US" smtClean="0"/>
              <a:t>Corner-tables</a:t>
            </a:r>
          </a:p>
          <a:p>
            <a:pPr lvl="1"/>
            <a:r>
              <a:rPr lang="en-US" altLang="en-US" smtClean="0"/>
              <a:t>They store vertices in a predefined table, such that traversing the table implicitly defines polygons. </a:t>
            </a:r>
          </a:p>
          <a:p>
            <a:pPr lvl="2"/>
            <a:r>
              <a:rPr lang="en-US" altLang="en-US" smtClean="0"/>
              <a:t>This is in essence the triangle fan used in hardware graphics rendering. </a:t>
            </a:r>
          </a:p>
          <a:p>
            <a:pPr lvl="1"/>
            <a:r>
              <a:rPr lang="en-US" altLang="en-US" smtClean="0"/>
              <a:t>The representation is more compact, and more efficient to retrieve polygons, but operations to change polygons are slow. </a:t>
            </a:r>
          </a:p>
          <a:p>
            <a:pPr lvl="2"/>
            <a:r>
              <a:rPr lang="en-US" altLang="en-US" smtClean="0"/>
              <a:t>They do not represent meshes completely. </a:t>
            </a:r>
          </a:p>
          <a:p>
            <a:pPr lvl="2"/>
            <a:r>
              <a:rPr lang="en-US" altLang="en-US" smtClean="0"/>
              <a:t>Multiple corner-tables (triangle fans) are needed to represent most meshes.</a:t>
            </a:r>
          </a:p>
          <a:p>
            <a:endParaRPr lang="en-US" altLang="en-US" smtClean="0"/>
          </a:p>
        </p:txBody>
      </p:sp>
      <p:sp>
        <p:nvSpPr>
          <p:cNvPr id="44036"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7418FD16-D400-4F9A-A3F2-25D83D2633C8}" type="slidenum">
              <a:rPr lang="de-DE" altLang="en-US" smtClean="0">
                <a:solidFill>
                  <a:schemeClr val="tx2"/>
                </a:solidFill>
                <a:latin typeface="Candara" pitchFamily="34" charset="0"/>
              </a:rPr>
              <a:pPr/>
              <a:t>42</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Other meshes types</a:t>
            </a:r>
          </a:p>
        </p:txBody>
      </p:sp>
      <p:sp>
        <p:nvSpPr>
          <p:cNvPr id="45059" name="Content Placeholder 2"/>
          <p:cNvSpPr>
            <a:spLocks noGrp="1"/>
          </p:cNvSpPr>
          <p:nvPr>
            <p:ph idx="1"/>
          </p:nvPr>
        </p:nvSpPr>
        <p:spPr>
          <a:xfrm>
            <a:off x="319088" y="1652588"/>
            <a:ext cx="8524875" cy="4554537"/>
          </a:xfrm>
        </p:spPr>
        <p:txBody>
          <a:bodyPr/>
          <a:lstStyle/>
          <a:p>
            <a:r>
              <a:rPr lang="en-US" altLang="en-US" smtClean="0"/>
              <a:t>Render dynamic meshes</a:t>
            </a:r>
          </a:p>
          <a:p>
            <a:pPr lvl="1"/>
            <a:r>
              <a:rPr lang="en-US" altLang="en-US" smtClean="0"/>
              <a:t>They combine winged-edge meshes and face-vertex meshes.</a:t>
            </a:r>
          </a:p>
          <a:p>
            <a:pPr lvl="2"/>
            <a:r>
              <a:rPr lang="en-US" altLang="en-US" smtClean="0"/>
              <a:t>They explicitly store the vertices of a face, the faces of a vertex</a:t>
            </a:r>
            <a:r>
              <a:rPr lang="bg-BG" altLang="en-US" smtClean="0"/>
              <a:t>,</a:t>
            </a:r>
            <a:r>
              <a:rPr lang="en-US" altLang="en-US" smtClean="0"/>
              <a:t> and the faces and vertices of an edge (like winged-edge).</a:t>
            </a:r>
            <a:endParaRPr lang="bg-BG" altLang="en-US" smtClean="0"/>
          </a:p>
          <a:p>
            <a:pPr lvl="1"/>
            <a:r>
              <a:rPr lang="en-US" altLang="en-US" smtClean="0"/>
              <a:t>They</a:t>
            </a:r>
            <a:r>
              <a:rPr lang="bg-BG" altLang="en-US" smtClean="0"/>
              <a:t> </a:t>
            </a:r>
            <a:r>
              <a:rPr lang="en-US" altLang="en-US" smtClean="0"/>
              <a:t>require slightly less storage space than standard winged-edge meshes, and can be directly rendered by graphics hardware since the face list contains an index of vertices. </a:t>
            </a:r>
            <a:endParaRPr lang="bg-BG" altLang="en-US" smtClean="0"/>
          </a:p>
          <a:p>
            <a:pPr lvl="2"/>
            <a:r>
              <a:rPr lang="en-US" altLang="en-US" smtClean="0"/>
              <a:t>Traversal from vertex to face is explicit (constant time), as is from face to vertex. </a:t>
            </a:r>
          </a:p>
          <a:p>
            <a:pPr lvl="2"/>
            <a:r>
              <a:rPr lang="en-US" altLang="en-US" smtClean="0"/>
              <a:t>RD meshes do not require the four outgoing edges since these can be found by traversing from edge to face, then face to neighboring edge.</a:t>
            </a:r>
          </a:p>
          <a:p>
            <a:pPr lvl="1"/>
            <a:r>
              <a:rPr lang="en-US" altLang="en-US" smtClean="0"/>
              <a:t>They benefit from the features of winged-edge meshes by allowing for geometry to be dynamically updated.</a:t>
            </a:r>
          </a:p>
        </p:txBody>
      </p:sp>
      <p:sp>
        <p:nvSpPr>
          <p:cNvPr id="45060"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B95010EC-2689-411D-87DD-69F752815713}" type="slidenum">
              <a:rPr lang="de-DE" altLang="en-US" smtClean="0">
                <a:solidFill>
                  <a:schemeClr val="tx2"/>
                </a:solidFill>
                <a:latin typeface="Candara" pitchFamily="34" charset="0"/>
              </a:rPr>
              <a:pPr/>
              <a:t>43</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Other meshes types</a:t>
            </a:r>
          </a:p>
        </p:txBody>
      </p:sp>
      <p:sp>
        <p:nvSpPr>
          <p:cNvPr id="46083" name="Content Placeholder 2"/>
          <p:cNvSpPr>
            <a:spLocks noGrp="1"/>
          </p:cNvSpPr>
          <p:nvPr>
            <p:ph idx="1"/>
          </p:nvPr>
        </p:nvSpPr>
        <p:spPr>
          <a:xfrm>
            <a:off x="319088" y="1652588"/>
            <a:ext cx="8524875" cy="4554537"/>
          </a:xfrm>
        </p:spPr>
        <p:txBody>
          <a:bodyPr/>
          <a:lstStyle/>
          <a:p>
            <a:r>
              <a:rPr lang="en-US" altLang="en-US" smtClean="0"/>
              <a:t>Streaming meshes </a:t>
            </a:r>
          </a:p>
          <a:p>
            <a:pPr lvl="1"/>
            <a:r>
              <a:rPr lang="en-US" altLang="en-US" smtClean="0"/>
              <a:t>They store faces in an ordered, yet independent, way so that the mesh can be transmitted in pieces. </a:t>
            </a:r>
          </a:p>
          <a:p>
            <a:pPr lvl="2"/>
            <a:r>
              <a:rPr lang="en-US" altLang="en-US" smtClean="0"/>
              <a:t>The order of faces may be spatial, spectral, or based on other properties of the mesh. </a:t>
            </a:r>
          </a:p>
          <a:p>
            <a:pPr lvl="1"/>
            <a:r>
              <a:rPr lang="en-US" altLang="en-US" smtClean="0"/>
              <a:t>They allow a very large mesh to be rendered even while it is still being loaded.</a:t>
            </a:r>
          </a:p>
        </p:txBody>
      </p:sp>
      <p:sp>
        <p:nvSpPr>
          <p:cNvPr id="46084"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35D3C723-3523-4F07-AF23-85FC92C36B6E}" type="slidenum">
              <a:rPr lang="de-DE" altLang="en-US" smtClean="0">
                <a:solidFill>
                  <a:schemeClr val="tx2"/>
                </a:solidFill>
                <a:latin typeface="Candara" pitchFamily="34" charset="0"/>
              </a:rPr>
              <a:pPr/>
              <a:t>44</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Other meshes types</a:t>
            </a:r>
          </a:p>
        </p:txBody>
      </p:sp>
      <p:sp>
        <p:nvSpPr>
          <p:cNvPr id="47107" name="Content Placeholder 2"/>
          <p:cNvSpPr>
            <a:spLocks noGrp="1"/>
          </p:cNvSpPr>
          <p:nvPr>
            <p:ph idx="1"/>
          </p:nvPr>
        </p:nvSpPr>
        <p:spPr>
          <a:xfrm>
            <a:off x="319088" y="1652588"/>
            <a:ext cx="8524875" cy="4554537"/>
          </a:xfrm>
        </p:spPr>
        <p:txBody>
          <a:bodyPr/>
          <a:lstStyle/>
          <a:p>
            <a:r>
              <a:rPr lang="en-US" altLang="en-US" smtClean="0"/>
              <a:t>Progressive meshes</a:t>
            </a:r>
          </a:p>
          <a:p>
            <a:pPr lvl="1"/>
            <a:r>
              <a:rPr lang="en-US" altLang="en-US" smtClean="0"/>
              <a:t>They transmit the vertex and face data with increasing levels of detail. </a:t>
            </a:r>
          </a:p>
          <a:p>
            <a:pPr lvl="2"/>
            <a:r>
              <a:rPr lang="en-US" altLang="en-US" smtClean="0"/>
              <a:t>Unlike streaming meshes, progressive meshes give the overall shape of the entire object, but at a low level of detail. </a:t>
            </a:r>
          </a:p>
          <a:p>
            <a:pPr lvl="1"/>
            <a:r>
              <a:rPr lang="en-US" altLang="en-US" smtClean="0"/>
              <a:t>Additional data, new edges and faces, progressively increase the detail of the mesh.</a:t>
            </a:r>
          </a:p>
        </p:txBody>
      </p:sp>
      <p:sp>
        <p:nvSpPr>
          <p:cNvPr id="47108"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F81410BF-3BF0-43D5-B6FD-023E51DE2902}" type="slidenum">
              <a:rPr lang="de-DE" altLang="en-US" smtClean="0">
                <a:solidFill>
                  <a:schemeClr val="tx2"/>
                </a:solidFill>
                <a:latin typeface="Candara" pitchFamily="34" charset="0"/>
              </a:rPr>
              <a:pPr/>
              <a:t>45</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Other meshes types</a:t>
            </a:r>
          </a:p>
        </p:txBody>
      </p:sp>
      <p:sp>
        <p:nvSpPr>
          <p:cNvPr id="48131" name="Content Placeholder 2"/>
          <p:cNvSpPr>
            <a:spLocks noGrp="1"/>
          </p:cNvSpPr>
          <p:nvPr>
            <p:ph idx="1"/>
          </p:nvPr>
        </p:nvSpPr>
        <p:spPr>
          <a:xfrm>
            <a:off x="319088" y="1652588"/>
            <a:ext cx="8524875" cy="4554537"/>
          </a:xfrm>
        </p:spPr>
        <p:txBody>
          <a:bodyPr/>
          <a:lstStyle/>
          <a:p>
            <a:r>
              <a:rPr lang="en-US" altLang="en-US" smtClean="0"/>
              <a:t>Normal meshes </a:t>
            </a:r>
          </a:p>
          <a:p>
            <a:pPr lvl="1"/>
            <a:r>
              <a:rPr lang="en-US" altLang="en-US" smtClean="0"/>
              <a:t>They transmit progressive changes to a mesh as a set of normal displacements from a base mesh. </a:t>
            </a:r>
          </a:p>
          <a:p>
            <a:pPr lvl="2"/>
            <a:r>
              <a:rPr lang="en-US" altLang="en-US" smtClean="0"/>
              <a:t>With this technique, a series of textures represent the desired incremental modifications. </a:t>
            </a:r>
          </a:p>
          <a:p>
            <a:pPr lvl="1"/>
            <a:r>
              <a:rPr lang="en-US" altLang="en-US" smtClean="0"/>
              <a:t>They are compact, since only a single scalar value is needed to express displacement. </a:t>
            </a:r>
          </a:p>
          <a:p>
            <a:pPr lvl="2"/>
            <a:r>
              <a:rPr lang="en-US" altLang="en-US" smtClean="0"/>
              <a:t>However, the technique requires a complex series of transformations to create the displacement textures.</a:t>
            </a:r>
          </a:p>
        </p:txBody>
      </p:sp>
      <p:sp>
        <p:nvSpPr>
          <p:cNvPr id="48132"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6B3760A5-FB51-4FA7-9B71-B0A14B91690D}" type="slidenum">
              <a:rPr lang="de-DE" altLang="en-US" smtClean="0">
                <a:solidFill>
                  <a:schemeClr val="tx2"/>
                </a:solidFill>
                <a:latin typeface="Candara" pitchFamily="34" charset="0"/>
              </a:rPr>
              <a:pPr/>
              <a:t>46</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r>
              <a:rPr lang="en-US" dirty="0" smtClean="0"/>
              <a:t>Data in Metric Spaces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47</a:t>
            </a:fld>
            <a:endParaRPr lang="de-DE" altLang="en-US"/>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33" y="2019300"/>
            <a:ext cx="8145469" cy="428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78654222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Mesh Quality</a:t>
            </a:r>
          </a:p>
        </p:txBody>
      </p:sp>
      <p:sp>
        <p:nvSpPr>
          <p:cNvPr id="3" name="Content Placeholder 2"/>
          <p:cNvSpPr>
            <a:spLocks noGrp="1"/>
          </p:cNvSpPr>
          <p:nvPr>
            <p:ph idx="1"/>
          </p:nvPr>
        </p:nvSpPr>
        <p:spPr/>
        <p:txBody>
          <a:bodyPr/>
          <a:lstStyle/>
          <a:p>
            <a:r>
              <a:rPr lang="en-US" dirty="0"/>
              <a:t>Element type?</a:t>
            </a:r>
          </a:p>
          <a:p>
            <a:pPr lvl="1"/>
            <a:r>
              <a:rPr lang="en-US" dirty="0"/>
              <a:t>2d: triangles </a:t>
            </a:r>
            <a:r>
              <a:rPr lang="en-US" dirty="0" err="1"/>
              <a:t>vs</a:t>
            </a:r>
            <a:r>
              <a:rPr lang="en-US" dirty="0"/>
              <a:t> quadrilaterals</a:t>
            </a:r>
          </a:p>
          <a:p>
            <a:pPr lvl="1"/>
            <a:r>
              <a:rPr lang="en-US" dirty="0"/>
              <a:t>3d: </a:t>
            </a:r>
            <a:r>
              <a:rPr lang="en-US" dirty="0" err="1"/>
              <a:t>tetrahedra</a:t>
            </a:r>
            <a:r>
              <a:rPr lang="en-US" dirty="0"/>
              <a:t> </a:t>
            </a:r>
            <a:r>
              <a:rPr lang="en-US" dirty="0" err="1"/>
              <a:t>vs</a:t>
            </a:r>
            <a:r>
              <a:rPr lang="en-US" dirty="0"/>
              <a:t> hexahedra</a:t>
            </a:r>
          </a:p>
          <a:p>
            <a:pPr lvl="1"/>
            <a:r>
              <a:rPr lang="en-US" dirty="0"/>
              <a:t>This talk: primarily triangles and </a:t>
            </a:r>
            <a:r>
              <a:rPr lang="en-US" dirty="0" err="1"/>
              <a:t>tetrahedra</a:t>
            </a:r>
            <a:endParaRPr lang="en-US" dirty="0"/>
          </a:p>
          <a:p>
            <a:pPr lvl="1"/>
            <a:r>
              <a:rPr lang="en-US" dirty="0"/>
              <a:t>Quality guarantees for quad/hex meshes much less developed</a:t>
            </a:r>
          </a:p>
          <a:p>
            <a:r>
              <a:rPr lang="en-US" dirty="0"/>
              <a:t>Element shape?</a:t>
            </a:r>
          </a:p>
          <a:p>
            <a:pPr lvl="1"/>
            <a:r>
              <a:rPr lang="en-US" dirty="0"/>
              <a:t>Avoid sharp angles, flat angles, distorted elements</a:t>
            </a:r>
          </a:p>
          <a:p>
            <a:pPr lvl="1"/>
            <a:r>
              <a:rPr lang="en-US" dirty="0"/>
              <a:t>Affects accuracy of numerical </a:t>
            </a:r>
            <a:r>
              <a:rPr lang="en-US" dirty="0" smtClean="0"/>
              <a:t>simulation</a:t>
            </a:r>
          </a:p>
          <a:p>
            <a:r>
              <a:rPr lang="en-US" dirty="0"/>
              <a:t>Number of elements?</a:t>
            </a:r>
          </a:p>
          <a:p>
            <a:pPr lvl="1"/>
            <a:r>
              <a:rPr lang="en-US" dirty="0"/>
              <a:t>More elements = slower solution </a:t>
            </a:r>
            <a:r>
              <a:rPr lang="en-US" dirty="0" smtClean="0"/>
              <a:t>time</a:t>
            </a:r>
            <a:endParaRPr lang="en-US"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48</a:t>
            </a:fld>
            <a:endParaRPr lang="de-DE" altLang="en-US"/>
          </a:p>
        </p:txBody>
      </p:sp>
    </p:spTree>
    <p:extLst>
      <p:ext uri="{BB962C8B-B14F-4D97-AF65-F5344CB8AC3E}">
        <p14:creationId xmlns:p14="http://schemas.microsoft.com/office/powerpoint/2010/main" val="71114706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Mesh Quality</a:t>
            </a:r>
          </a:p>
        </p:txBody>
      </p:sp>
      <p:sp>
        <p:nvSpPr>
          <p:cNvPr id="3" name="Content Placeholder 2"/>
          <p:cNvSpPr>
            <a:spLocks noGrp="1"/>
          </p:cNvSpPr>
          <p:nvPr>
            <p:ph idx="1"/>
          </p:nvPr>
        </p:nvSpPr>
        <p:spPr/>
        <p:txBody>
          <a:bodyPr/>
          <a:lstStyle/>
          <a:p>
            <a:r>
              <a:rPr lang="en-US" dirty="0"/>
              <a:t>Element size?</a:t>
            </a:r>
          </a:p>
          <a:p>
            <a:pPr lvl="1"/>
            <a:r>
              <a:rPr lang="en-US" dirty="0"/>
              <a:t>Need small elements near small features or abrupt changes in </a:t>
            </a:r>
            <a:r>
              <a:rPr lang="en-US" dirty="0" smtClean="0"/>
              <a:t>solution large </a:t>
            </a:r>
            <a:r>
              <a:rPr lang="en-US" dirty="0"/>
              <a:t>elements ok in uninteresting parts of domain</a:t>
            </a:r>
          </a:p>
          <a:p>
            <a:r>
              <a:rPr lang="en-US" dirty="0" smtClean="0"/>
              <a:t>Elements </a:t>
            </a:r>
            <a:r>
              <a:rPr lang="en-US" dirty="0"/>
              <a:t>on domain boundaries?</a:t>
            </a:r>
          </a:p>
          <a:p>
            <a:pPr lvl="1"/>
            <a:r>
              <a:rPr lang="en-US" dirty="0"/>
              <a:t>May be required to match existing domain boundary </a:t>
            </a:r>
            <a:r>
              <a:rPr lang="en-US" dirty="0" smtClean="0"/>
              <a:t>mesh for </a:t>
            </a:r>
            <a:r>
              <a:rPr lang="en-US" dirty="0"/>
              <a:t>quality reasons or to mesh multi-domain input</a:t>
            </a:r>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49</a:t>
            </a:fld>
            <a:endParaRPr lang="de-DE" altLang="en-US"/>
          </a:p>
        </p:txBody>
      </p:sp>
    </p:spTree>
    <p:extLst>
      <p:ext uri="{BB962C8B-B14F-4D97-AF65-F5344CB8AC3E}">
        <p14:creationId xmlns:p14="http://schemas.microsoft.com/office/powerpoint/2010/main" val="26005809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Data Characterization</a:t>
            </a:r>
          </a:p>
        </p:txBody>
      </p:sp>
      <p:sp>
        <p:nvSpPr>
          <p:cNvPr id="3" name="Content Placeholder 2"/>
          <p:cNvSpPr>
            <a:spLocks noGrp="1"/>
          </p:cNvSpPr>
          <p:nvPr>
            <p:ph idx="1"/>
          </p:nvPr>
        </p:nvSpPr>
        <p:spPr>
          <a:xfrm>
            <a:off x="319088" y="1652588"/>
            <a:ext cx="8634412" cy="4554537"/>
          </a:xfrm>
        </p:spPr>
        <p:txBody>
          <a:bodyPr/>
          <a:lstStyle/>
          <a:p>
            <a:r>
              <a:rPr lang="en-US" altLang="en-US" dirty="0" smtClean="0"/>
              <a:t>Example</a:t>
            </a:r>
          </a:p>
          <a:p>
            <a:pPr lvl="1"/>
            <a:r>
              <a:rPr lang="en-US" altLang="en-US" dirty="0" smtClean="0"/>
              <a:t>Net of public transport (Berlin): </a:t>
            </a:r>
          </a:p>
          <a:p>
            <a:pPr lvl="2"/>
            <a:r>
              <a:rPr lang="en-US" altLang="en-US" dirty="0" smtClean="0"/>
              <a:t>observed, 2D, unstructured grid</a:t>
            </a:r>
          </a:p>
          <a:p>
            <a:pPr lvl="1"/>
            <a:r>
              <a:rPr lang="en-US" altLang="en-US" dirty="0" smtClean="0"/>
              <a:t>Observation points:</a:t>
            </a:r>
          </a:p>
          <a:p>
            <a:pPr lvl="2"/>
            <a:r>
              <a:rPr lang="en-US" altLang="en-US" dirty="0" smtClean="0"/>
              <a:t>Coordinates of tram/bus stops</a:t>
            </a:r>
          </a:p>
          <a:p>
            <a:pPr lvl="1"/>
            <a:r>
              <a:rPr lang="en-US" altLang="en-US" dirty="0" smtClean="0"/>
              <a:t>Topology:</a:t>
            </a:r>
          </a:p>
          <a:p>
            <a:pPr lvl="2"/>
            <a:r>
              <a:rPr lang="en-US" altLang="en-US" dirty="0" smtClean="0"/>
              <a:t>Sequence of tram/bus stops</a:t>
            </a:r>
          </a:p>
          <a:p>
            <a:pPr lvl="1"/>
            <a:r>
              <a:rPr lang="en-US" altLang="en-US" dirty="0" smtClean="0"/>
              <a:t>Attributes:</a:t>
            </a:r>
          </a:p>
          <a:p>
            <a:pPr lvl="2"/>
            <a:r>
              <a:rPr lang="en-US" altLang="en-US" dirty="0" smtClean="0"/>
              <a:t>Mapping of tram/bus stops to a set of lines </a:t>
            </a:r>
            <a:r>
              <a:rPr lang="pt-BR" altLang="en-US" dirty="0" smtClean="0"/>
              <a:t>(bus No. </a:t>
            </a:r>
            <a:r>
              <a:rPr lang="pt-BR" altLang="en-US" dirty="0" err="1" smtClean="0"/>
              <a:t>xx</a:t>
            </a:r>
            <a:r>
              <a:rPr lang="pt-BR" altLang="en-US" dirty="0" smtClean="0"/>
              <a:t>, </a:t>
            </a:r>
            <a:r>
              <a:rPr lang="pt-BR" altLang="en-US" dirty="0" err="1" smtClean="0"/>
              <a:t>tram</a:t>
            </a:r>
            <a:r>
              <a:rPr lang="pt-BR" altLang="en-US" dirty="0" smtClean="0"/>
              <a:t> No. </a:t>
            </a:r>
            <a:r>
              <a:rPr lang="pt-BR" altLang="en-US" dirty="0" err="1" smtClean="0"/>
              <a:t>yy</a:t>
            </a:r>
            <a:r>
              <a:rPr lang="pt-BR" altLang="en-US" dirty="0" smtClean="0"/>
              <a:t>, …)</a:t>
            </a:r>
          </a:p>
          <a:p>
            <a:pPr lvl="2"/>
            <a:r>
              <a:rPr lang="en-US" altLang="en-US" dirty="0" smtClean="0"/>
              <a:t>Type of the Line (underground, tram, bus)</a:t>
            </a:r>
          </a:p>
          <a:p>
            <a:pPr lvl="2"/>
            <a:r>
              <a:rPr lang="en-US" altLang="en-US" dirty="0" smtClean="0"/>
              <a:t>Terminal stop (Yes/No), Label with line numbers</a:t>
            </a:r>
          </a:p>
          <a:p>
            <a:endParaRPr lang="en-US" altLang="en-US" dirty="0" smtClean="0"/>
          </a:p>
        </p:txBody>
      </p:sp>
      <p:sp>
        <p:nvSpPr>
          <p:cNvPr id="8196"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987C769C-1B71-4830-AE08-FD5EE222745A}" type="slidenum">
              <a:rPr lang="de-DE" altLang="en-US" smtClean="0">
                <a:solidFill>
                  <a:schemeClr val="tx2"/>
                </a:solidFill>
                <a:latin typeface="Candara" pitchFamily="34" charset="0"/>
              </a:rPr>
              <a:pPr/>
              <a:t>5</a:t>
            </a:fld>
            <a:endParaRPr lang="de-DE" altLang="en-US" smtClean="0">
              <a:solidFill>
                <a:schemeClr val="tx2"/>
              </a:solidFill>
              <a:latin typeface="Candara" pitchFamily="34" charset="0"/>
            </a:endParaRPr>
          </a:p>
        </p:txBody>
      </p:sp>
      <p:pic>
        <p:nvPicPr>
          <p:cNvPr id="101378" name="Picture 2" descr="http://www.isarsteve.de/wp-content/uploads/5845221721_cac4fc7702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2176463"/>
            <a:ext cx="61658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wipe(left)">
                                      <p:cBhvr>
                                        <p:cTn id="7" dur="500"/>
                                        <p:tgtEl>
                                          <p:spTgt spid="1013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101378"/>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r>
              <a:rPr lang="en-US" dirty="0"/>
              <a:t>Scattered Data Triangulation</a:t>
            </a:r>
          </a:p>
        </p:txBody>
      </p:sp>
      <p:sp>
        <p:nvSpPr>
          <p:cNvPr id="3" name="Content Placeholder 2"/>
          <p:cNvSpPr>
            <a:spLocks noGrp="1"/>
          </p:cNvSpPr>
          <p:nvPr>
            <p:ph idx="1"/>
          </p:nvPr>
        </p:nvSpPr>
        <p:spPr/>
        <p:txBody>
          <a:bodyPr/>
          <a:lstStyle/>
          <a:p>
            <a:r>
              <a:rPr lang="en-US" dirty="0"/>
              <a:t>Scattered Data (data without grid)</a:t>
            </a:r>
          </a:p>
          <a:p>
            <a:pPr lvl="1"/>
            <a:r>
              <a:rPr lang="en-US" dirty="0" smtClean="0"/>
              <a:t>Irregularly </a:t>
            </a:r>
            <a:r>
              <a:rPr lang="en-US" dirty="0"/>
              <a:t>distributed points</a:t>
            </a:r>
          </a:p>
          <a:p>
            <a:pPr lvl="1"/>
            <a:r>
              <a:rPr lang="en-US" dirty="0" smtClean="0"/>
              <a:t>No </a:t>
            </a:r>
            <a:r>
              <a:rPr lang="en-US" dirty="0"/>
              <a:t>connectivity information</a:t>
            </a:r>
          </a:p>
          <a:p>
            <a:pPr lvl="1"/>
            <a:r>
              <a:rPr lang="en-US" dirty="0" smtClean="0"/>
              <a:t>Connectivity </a:t>
            </a:r>
            <a:r>
              <a:rPr lang="en-US" dirty="0"/>
              <a:t>is determined by means of triangulation</a:t>
            </a:r>
          </a:p>
          <a:p>
            <a:pPr lvl="2"/>
            <a:r>
              <a:rPr lang="en-US" dirty="0" smtClean="0"/>
              <a:t>Net </a:t>
            </a:r>
            <a:r>
              <a:rPr lang="en-US" dirty="0"/>
              <a:t>with triangles (2D) or </a:t>
            </a:r>
            <a:r>
              <a:rPr lang="en-US" dirty="0" err="1"/>
              <a:t>tetrahedra</a:t>
            </a:r>
            <a:r>
              <a:rPr lang="en-US" dirty="0"/>
              <a:t> (3D)</a:t>
            </a:r>
          </a:p>
          <a:p>
            <a:pPr lvl="2"/>
            <a:r>
              <a:rPr lang="en-US" dirty="0" smtClean="0"/>
              <a:t>Points </a:t>
            </a:r>
            <a:r>
              <a:rPr lang="en-US" dirty="0"/>
              <a:t>as vertices</a:t>
            </a:r>
          </a:p>
        </p:txBody>
      </p:sp>
      <p:sp>
        <p:nvSpPr>
          <p:cNvPr id="4" name="Footer Placeholder 3"/>
          <p:cNvSpPr>
            <a:spLocks noGrp="1"/>
          </p:cNvSpPr>
          <p:nvPr>
            <p:ph type="ftr" sz="quarter" idx="10"/>
          </p:nvPr>
        </p:nvSpPr>
        <p:spPr/>
        <p:txBody>
          <a:bodyPr/>
          <a:lstStyle/>
          <a:p>
            <a:pPr>
              <a:defRPr/>
            </a:pPr>
            <a:r>
              <a:rPr lang="de-DE" altLang="en-US" dirty="0" smtClean="0"/>
              <a:t>SciVis 2013  -  page </a:t>
            </a:r>
            <a:fld id="{DD131E06-883F-431D-A911-18BD93FCB555}" type="slidenum">
              <a:rPr lang="de-DE" altLang="en-US" smtClean="0"/>
              <a:pPr>
                <a:defRPr/>
              </a:pPr>
              <a:t>50</a:t>
            </a:fld>
            <a:endParaRPr lang="de-DE" altLang="en-US" dirty="0"/>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235332"/>
            <a:ext cx="3105150" cy="2132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88" y="4235332"/>
            <a:ext cx="3132391" cy="2132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19772801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r>
              <a:rPr lang="en-US" dirty="0"/>
              <a:t>Scattered Data Triangulation</a:t>
            </a:r>
          </a:p>
        </p:txBody>
      </p:sp>
      <p:sp>
        <p:nvSpPr>
          <p:cNvPr id="3" name="Content Placeholder 2"/>
          <p:cNvSpPr>
            <a:spLocks noGrp="1"/>
          </p:cNvSpPr>
          <p:nvPr>
            <p:ph idx="1"/>
          </p:nvPr>
        </p:nvSpPr>
        <p:spPr/>
        <p:txBody>
          <a:bodyPr/>
          <a:lstStyle/>
          <a:p>
            <a:r>
              <a:rPr lang="en-US" sz="2600" dirty="0"/>
              <a:t>There are many variants how a given point set may </a:t>
            </a:r>
            <a:r>
              <a:rPr lang="en-US" sz="2600" dirty="0" smtClean="0"/>
              <a:t>be transformed </a:t>
            </a:r>
            <a:r>
              <a:rPr lang="en-US" sz="2600" dirty="0"/>
              <a:t>into a triangle mesh</a:t>
            </a:r>
            <a:r>
              <a:rPr lang="en-US" sz="2400" dirty="0"/>
              <a:t>.</a:t>
            </a:r>
          </a:p>
          <a:p>
            <a:pPr lvl="1"/>
            <a:r>
              <a:rPr lang="en-US" sz="2300" dirty="0" smtClean="0"/>
              <a:t>Preferred </a:t>
            </a:r>
            <a:r>
              <a:rPr lang="en-US" sz="2300" dirty="0"/>
              <a:t>triangulations prevent thin, </a:t>
            </a:r>
            <a:r>
              <a:rPr lang="en-US" sz="2300" dirty="0" smtClean="0"/>
              <a:t>elongated triangles</a:t>
            </a:r>
            <a:r>
              <a:rPr lang="en-US" sz="2300" dirty="0"/>
              <a:t>.</a:t>
            </a:r>
          </a:p>
          <a:p>
            <a:r>
              <a:rPr lang="nn-NO" sz="2600" dirty="0" smtClean="0"/>
              <a:t>Criteria </a:t>
            </a:r>
            <a:r>
              <a:rPr lang="nn-NO" sz="2600" dirty="0"/>
              <a:t>for </a:t>
            </a:r>
            <a:r>
              <a:rPr lang="nn-NO" sz="2600" dirty="0" smtClean="0"/>
              <a:t>thinness:</a:t>
            </a:r>
            <a:endParaRPr lang="nn-NO" sz="2600" dirty="0"/>
          </a:p>
          <a:p>
            <a:pPr lvl="1"/>
            <a:r>
              <a:rPr lang="en-US" sz="2300" dirty="0" smtClean="0"/>
              <a:t>Ratio </a:t>
            </a:r>
            <a:r>
              <a:rPr lang="en-US" sz="2300" dirty="0"/>
              <a:t>of the radius of the </a:t>
            </a:r>
            <a:r>
              <a:rPr lang="en-US" sz="2300" dirty="0" err="1"/>
              <a:t>incircle</a:t>
            </a:r>
            <a:r>
              <a:rPr lang="en-US" sz="2300" dirty="0"/>
              <a:t> and the enclosing circle </a:t>
            </a:r>
            <a:r>
              <a:rPr lang="en-US" sz="2300" dirty="0" smtClean="0"/>
              <a:t>should be </a:t>
            </a:r>
            <a:r>
              <a:rPr lang="en-US" sz="2300" dirty="0"/>
              <a:t>large for all triangles.</a:t>
            </a:r>
          </a:p>
          <a:p>
            <a:pPr lvl="1"/>
            <a:r>
              <a:rPr lang="en-US" sz="2300" dirty="0" smtClean="0"/>
              <a:t>Ratio </a:t>
            </a:r>
            <a:r>
              <a:rPr lang="en-US" sz="2300" dirty="0"/>
              <a:t>of the smallest to the largest inner angle should be large.</a:t>
            </a:r>
          </a:p>
          <a:p>
            <a:r>
              <a:rPr lang="en-US" sz="2600" dirty="0" smtClean="0"/>
              <a:t>Ideal </a:t>
            </a:r>
            <a:r>
              <a:rPr lang="en-US" sz="2600" dirty="0"/>
              <a:t>result is a polygonal mesh with the </a:t>
            </a:r>
            <a:r>
              <a:rPr lang="en-US" sz="2600" dirty="0" smtClean="0"/>
              <a:t>following properties</a:t>
            </a:r>
            <a:r>
              <a:rPr lang="en-US" sz="2600" dirty="0"/>
              <a:t>:</a:t>
            </a:r>
          </a:p>
          <a:p>
            <a:pPr lvl="1"/>
            <a:r>
              <a:rPr lang="en-US" sz="2300" dirty="0" smtClean="0"/>
              <a:t>No </a:t>
            </a:r>
            <a:r>
              <a:rPr lang="en-US" sz="2300" dirty="0"/>
              <a:t>artificial holes</a:t>
            </a:r>
          </a:p>
          <a:p>
            <a:pPr lvl="1"/>
            <a:r>
              <a:rPr lang="en-US" sz="2300" dirty="0" smtClean="0"/>
              <a:t>No </a:t>
            </a:r>
            <a:r>
              <a:rPr lang="en-US" sz="2300" dirty="0"/>
              <a:t>overlapping triangles</a:t>
            </a:r>
          </a:p>
          <a:p>
            <a:pPr lvl="1"/>
            <a:r>
              <a:rPr lang="en-US" sz="2300" dirty="0" smtClean="0"/>
              <a:t>No </a:t>
            </a:r>
            <a:r>
              <a:rPr lang="en-US" sz="2300" dirty="0"/>
              <a:t>T‐junctions</a:t>
            </a:r>
          </a:p>
        </p:txBody>
      </p:sp>
      <p:sp>
        <p:nvSpPr>
          <p:cNvPr id="4" name="Footer Placeholder 3"/>
          <p:cNvSpPr>
            <a:spLocks noGrp="1"/>
          </p:cNvSpPr>
          <p:nvPr>
            <p:ph type="ftr" sz="quarter" idx="10"/>
          </p:nvPr>
        </p:nvSpPr>
        <p:spPr/>
        <p:txBody>
          <a:bodyPr/>
          <a:lstStyle/>
          <a:p>
            <a:pPr>
              <a:defRPr/>
            </a:pPr>
            <a:r>
              <a:rPr lang="de-DE" altLang="en-US" dirty="0" smtClean="0"/>
              <a:t>SciVis 2013  -  page </a:t>
            </a:r>
            <a:fld id="{DD131E06-883F-431D-A911-18BD93FCB555}" type="slidenum">
              <a:rPr lang="de-DE" altLang="en-US" smtClean="0"/>
              <a:pPr>
                <a:defRPr/>
              </a:pPr>
              <a:t>51</a:t>
            </a:fld>
            <a:endParaRPr lang="de-DE" altLang="en-US" dirty="0"/>
          </a:p>
        </p:txBody>
      </p:sp>
    </p:spTree>
    <p:extLst>
      <p:ext uri="{BB962C8B-B14F-4D97-AF65-F5344CB8AC3E}">
        <p14:creationId xmlns:p14="http://schemas.microsoft.com/office/powerpoint/2010/main" val="49852368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r>
              <a:rPr lang="en-US" dirty="0"/>
              <a:t>Scattered Data Triangulation</a:t>
            </a:r>
          </a:p>
        </p:txBody>
      </p:sp>
      <p:sp>
        <p:nvSpPr>
          <p:cNvPr id="3" name="Content Placeholder 2"/>
          <p:cNvSpPr>
            <a:spLocks noGrp="1"/>
          </p:cNvSpPr>
          <p:nvPr>
            <p:ph idx="1"/>
          </p:nvPr>
        </p:nvSpPr>
        <p:spPr/>
        <p:txBody>
          <a:bodyPr/>
          <a:lstStyle/>
          <a:p>
            <a:r>
              <a:rPr lang="en-US" sz="2400" dirty="0"/>
              <a:t>Examples for invalid triangle meshes:</a:t>
            </a:r>
            <a:endParaRPr lang="en-US" sz="2300" dirty="0"/>
          </a:p>
        </p:txBody>
      </p:sp>
      <p:sp>
        <p:nvSpPr>
          <p:cNvPr id="4" name="Footer Placeholder 3"/>
          <p:cNvSpPr>
            <a:spLocks noGrp="1"/>
          </p:cNvSpPr>
          <p:nvPr>
            <p:ph type="ftr" sz="quarter" idx="10"/>
          </p:nvPr>
        </p:nvSpPr>
        <p:spPr/>
        <p:txBody>
          <a:bodyPr/>
          <a:lstStyle/>
          <a:p>
            <a:pPr>
              <a:defRPr/>
            </a:pPr>
            <a:r>
              <a:rPr lang="de-DE" altLang="en-US" dirty="0" smtClean="0"/>
              <a:t>SciVis 2013  -  page </a:t>
            </a:r>
            <a:fld id="{DD131E06-883F-431D-A911-18BD93FCB555}" type="slidenum">
              <a:rPr lang="de-DE" altLang="en-US" smtClean="0"/>
              <a:pPr>
                <a:defRPr/>
              </a:pPr>
              <a:t>52</a:t>
            </a:fld>
            <a:endParaRPr lang="de-DE" altLang="en-US" dirty="0"/>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84" y="3238501"/>
            <a:ext cx="8863216" cy="298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28981709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r>
              <a:rPr lang="en-US" dirty="0"/>
              <a:t>Triangle Quality</a:t>
            </a:r>
          </a:p>
        </p:txBody>
      </p:sp>
      <p:sp>
        <p:nvSpPr>
          <p:cNvPr id="3" name="Content Placeholder 2"/>
          <p:cNvSpPr>
            <a:spLocks noGrp="1"/>
          </p:cNvSpPr>
          <p:nvPr>
            <p:ph idx="1"/>
          </p:nvPr>
        </p:nvSpPr>
        <p:spPr/>
        <p:txBody>
          <a:bodyPr/>
          <a:lstStyle/>
          <a:p>
            <a:r>
              <a:rPr lang="en-US" dirty="0" smtClean="0"/>
              <a:t>Minimum angle bounded </a:t>
            </a:r>
            <a:r>
              <a:rPr lang="en-US" dirty="0"/>
              <a:t>below by a </a:t>
            </a:r>
            <a:r>
              <a:rPr lang="en-US" dirty="0" smtClean="0"/>
              <a:t>constant.</a:t>
            </a:r>
          </a:p>
          <a:p>
            <a:pPr lvl="1"/>
            <a:r>
              <a:rPr lang="en-US" dirty="0"/>
              <a:t>Radius of </a:t>
            </a:r>
            <a:r>
              <a:rPr lang="en-US" dirty="0" err="1"/>
              <a:t>incircle</a:t>
            </a:r>
            <a:r>
              <a:rPr lang="en-US" dirty="0"/>
              <a:t>/Radius of enclosing circle ~ 0.1 </a:t>
            </a:r>
          </a:p>
          <a:p>
            <a:r>
              <a:rPr lang="en-US" dirty="0" smtClean="0"/>
              <a:t>Ratio </a:t>
            </a:r>
            <a:r>
              <a:rPr lang="en-US" dirty="0"/>
              <a:t>of perimeter</a:t>
            </a:r>
            <a:r>
              <a:rPr lang="en-US" baseline="30000" dirty="0"/>
              <a:t>2</a:t>
            </a:r>
            <a:r>
              <a:rPr lang="en-US" dirty="0"/>
              <a:t> to </a:t>
            </a:r>
            <a:r>
              <a:rPr lang="en-US" dirty="0" smtClean="0"/>
              <a:t>area bounded </a:t>
            </a:r>
            <a:r>
              <a:rPr lang="en-US" dirty="0"/>
              <a:t>above by a </a:t>
            </a:r>
            <a:r>
              <a:rPr lang="en-US" dirty="0" smtClean="0"/>
              <a:t>constant.</a:t>
            </a:r>
            <a:endParaRPr lang="en-US" dirty="0"/>
          </a:p>
          <a:p>
            <a:r>
              <a:rPr lang="en-US" dirty="0"/>
              <a:t>Ratio of </a:t>
            </a:r>
            <a:r>
              <a:rPr lang="en-US" dirty="0" err="1"/>
              <a:t>circumcircle</a:t>
            </a:r>
            <a:r>
              <a:rPr lang="en-US" dirty="0"/>
              <a:t> and </a:t>
            </a:r>
            <a:r>
              <a:rPr lang="en-US" dirty="0" err="1"/>
              <a:t>incircle</a:t>
            </a:r>
            <a:r>
              <a:rPr lang="en-US" dirty="0"/>
              <a:t> </a:t>
            </a:r>
            <a:r>
              <a:rPr lang="en-US" dirty="0" smtClean="0"/>
              <a:t>radii bounded </a:t>
            </a:r>
            <a:r>
              <a:rPr lang="en-US" dirty="0"/>
              <a:t>above by a </a:t>
            </a:r>
            <a:r>
              <a:rPr lang="en-US" dirty="0" smtClean="0"/>
              <a:t>constant.</a:t>
            </a:r>
          </a:p>
          <a:p>
            <a:pPr lvl="1"/>
            <a:r>
              <a:rPr lang="en-US" dirty="0"/>
              <a:t>Radius of </a:t>
            </a:r>
            <a:r>
              <a:rPr lang="en-US" dirty="0" err="1"/>
              <a:t>incircle</a:t>
            </a:r>
            <a:r>
              <a:rPr lang="en-US" dirty="0"/>
              <a:t>/Radius of enclosing circle ~ 0.5</a:t>
            </a:r>
          </a:p>
          <a:p>
            <a:r>
              <a:rPr lang="en-US" dirty="0" err="1" smtClean="0"/>
              <a:t>Semiperimeter</a:t>
            </a:r>
            <a:r>
              <a:rPr lang="en-US" dirty="0" smtClean="0"/>
              <a:t> </a:t>
            </a:r>
            <a:r>
              <a:rPr lang="en-US" dirty="0"/>
              <a:t>is longer than longest </a:t>
            </a:r>
            <a:r>
              <a:rPr lang="en-US" dirty="0" smtClean="0"/>
              <a:t>side by </a:t>
            </a:r>
            <a:r>
              <a:rPr lang="en-US" dirty="0"/>
              <a:t>a factor of at least 1+ε for some constant </a:t>
            </a:r>
            <a:r>
              <a:rPr lang="en-US" dirty="0" smtClean="0"/>
              <a:t>ε.</a:t>
            </a:r>
            <a:endParaRPr lang="en-US" dirty="0"/>
          </a:p>
          <a:p>
            <a:r>
              <a:rPr lang="en-US" dirty="0"/>
              <a:t>Ratio of diameter to height bounded by </a:t>
            </a:r>
            <a:r>
              <a:rPr lang="en-US" dirty="0" smtClean="0"/>
              <a:t>constant.</a:t>
            </a:r>
            <a:endParaRPr lang="en-US"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53</a:t>
            </a:fld>
            <a:endParaRPr lang="de-DE" altLang="en-US"/>
          </a:p>
        </p:txBody>
      </p:sp>
      <p:pic>
        <p:nvPicPr>
          <p:cNvPr id="77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788" y="3810000"/>
            <a:ext cx="2554862" cy="257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78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905" y="4010024"/>
            <a:ext cx="2448745" cy="237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78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5788" y="4641929"/>
            <a:ext cx="2554862" cy="174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044391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782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7828"/>
                                        </p:tgtEl>
                                        <p:attrNameLst>
                                          <p:attrName>style.visibility</p:attrName>
                                        </p:attrNameLst>
                                      </p:cBhvr>
                                      <p:to>
                                        <p:strVal val="visible"/>
                                      </p:to>
                                    </p:set>
                                    <p:animEffect transition="in" filter="blinds(horizontal)">
                                      <p:cBhvr>
                                        <p:cTn id="17" dur="500"/>
                                        <p:tgtEl>
                                          <p:spTgt spid="778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77828"/>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7829"/>
                                        </p:tgtEl>
                                        <p:attrNameLst>
                                          <p:attrName>style.visibility</p:attrName>
                                        </p:attrNameLst>
                                      </p:cBhvr>
                                      <p:to>
                                        <p:strVal val="visible"/>
                                      </p:to>
                                    </p:set>
                                    <p:animEffect transition="in" filter="blinds(horizontal)">
                                      <p:cBhvr>
                                        <p:cTn id="30" dur="5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Triangle Quality</a:t>
            </a:r>
          </a:p>
        </p:txBody>
      </p:sp>
      <p:sp>
        <p:nvSpPr>
          <p:cNvPr id="3" name="Content Placeholder 2"/>
          <p:cNvSpPr>
            <a:spLocks noGrp="1"/>
          </p:cNvSpPr>
          <p:nvPr>
            <p:ph idx="1"/>
          </p:nvPr>
        </p:nvSpPr>
        <p:spPr/>
        <p:txBody>
          <a:bodyPr/>
          <a:lstStyle/>
          <a:p>
            <a:r>
              <a:rPr lang="en-US" dirty="0"/>
              <a:t>Optimization of </a:t>
            </a:r>
            <a:r>
              <a:rPr lang="en-US" dirty="0" smtClean="0"/>
              <a:t>triangle quality</a:t>
            </a:r>
            <a:endParaRPr lang="en-US"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54</a:t>
            </a:fld>
            <a:endParaRPr lang="de-DE" altLang="en-US"/>
          </a:p>
        </p:txBody>
      </p:sp>
      <p:pic>
        <p:nvPicPr>
          <p:cNvPr id="78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312" y="2005013"/>
            <a:ext cx="3200400" cy="432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88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312" y="2005013"/>
            <a:ext cx="3200400" cy="432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88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312" y="2005013"/>
            <a:ext cx="3200400" cy="432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88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41" y="3324224"/>
            <a:ext cx="3770654" cy="300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88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1403" y="3324224"/>
            <a:ext cx="3770654" cy="300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885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1403" y="3324225"/>
            <a:ext cx="3770654" cy="300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381966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wipe(left)">
                                      <p:cBhvr>
                                        <p:cTn id="7" dur="500"/>
                                        <p:tgtEl>
                                          <p:spTgt spid="788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8858"/>
                                        </p:tgtEl>
                                        <p:attrNameLst>
                                          <p:attrName>style.visibility</p:attrName>
                                        </p:attrNameLst>
                                      </p:cBhvr>
                                      <p:to>
                                        <p:strVal val="visible"/>
                                      </p:to>
                                    </p:set>
                                    <p:animEffect transition="in" filter="wipe(right)">
                                      <p:cBhvr>
                                        <p:cTn id="12" dur="500"/>
                                        <p:tgtEl>
                                          <p:spTgt spid="788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8859"/>
                                        </p:tgtEl>
                                        <p:attrNameLst>
                                          <p:attrName>style.visibility</p:attrName>
                                        </p:attrNameLst>
                                      </p:cBhvr>
                                      <p:to>
                                        <p:strVal val="visible"/>
                                      </p:to>
                                    </p:set>
                                    <p:animEffect transition="in" filter="wipe(right)">
                                      <p:cBhvr>
                                        <p:cTn id="17" dur="500"/>
                                        <p:tgtEl>
                                          <p:spTgt spid="7885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78857"/>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78858"/>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78859"/>
                                        </p:tgtEl>
                                        <p:attrNameLst>
                                          <p:attrName>style.visibility</p:attrName>
                                        </p:attrNameLst>
                                      </p:cBhvr>
                                      <p:to>
                                        <p:strVal val="hidden"/>
                                      </p:to>
                                    </p:set>
                                  </p:childTnLst>
                                </p:cTn>
                              </p:par>
                              <p:par>
                                <p:cTn id="26" presetID="3" presetClass="entr" presetSubtype="10" fill="hold" nodeType="withEffect">
                                  <p:stCondLst>
                                    <p:cond delay="0"/>
                                  </p:stCondLst>
                                  <p:childTnLst>
                                    <p:set>
                                      <p:cBhvr>
                                        <p:cTn id="27" dur="1" fill="hold">
                                          <p:stCondLst>
                                            <p:cond delay="0"/>
                                          </p:stCondLst>
                                        </p:cTn>
                                        <p:tgtEl>
                                          <p:spTgt spid="78852"/>
                                        </p:tgtEl>
                                        <p:attrNameLst>
                                          <p:attrName>style.visibility</p:attrName>
                                        </p:attrNameLst>
                                      </p:cBhvr>
                                      <p:to>
                                        <p:strVal val="visible"/>
                                      </p:to>
                                    </p:set>
                                    <p:animEffect transition="in" filter="blinds(horizontal)">
                                      <p:cBhvr>
                                        <p:cTn id="28" dur="500"/>
                                        <p:tgtEl>
                                          <p:spTgt spid="7885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8853"/>
                                        </p:tgtEl>
                                        <p:attrNameLst>
                                          <p:attrName>style.visibility</p:attrName>
                                        </p:attrNameLst>
                                      </p:cBhvr>
                                      <p:to>
                                        <p:strVal val="visible"/>
                                      </p:to>
                                    </p:set>
                                    <p:animEffect transition="in" filter="blinds(horizontal)">
                                      <p:cBhvr>
                                        <p:cTn id="33" dur="500"/>
                                        <p:tgtEl>
                                          <p:spTgt spid="7885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78854"/>
                                        </p:tgtEl>
                                        <p:attrNameLst>
                                          <p:attrName>style.visibility</p:attrName>
                                        </p:attrNameLst>
                                      </p:cBhvr>
                                      <p:to>
                                        <p:strVal val="visible"/>
                                      </p:to>
                                    </p:set>
                                    <p:animEffect transition="in" filter="blinds(horizontal)">
                                      <p:cBhvr>
                                        <p:cTn id="38"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r>
              <a:rPr lang="en-US" dirty="0"/>
              <a:t>Scattered Data Triangulation</a:t>
            </a:r>
          </a:p>
        </p:txBody>
      </p:sp>
      <p:sp>
        <p:nvSpPr>
          <p:cNvPr id="3" name="Content Placeholder 2"/>
          <p:cNvSpPr>
            <a:spLocks noGrp="1"/>
          </p:cNvSpPr>
          <p:nvPr>
            <p:ph idx="1"/>
          </p:nvPr>
        </p:nvSpPr>
        <p:spPr/>
        <p:txBody>
          <a:bodyPr/>
          <a:lstStyle/>
          <a:p>
            <a:r>
              <a:rPr lang="en-US" sz="2400" dirty="0"/>
              <a:t>Generation of a triangulation for a given point set:</a:t>
            </a:r>
          </a:p>
          <a:p>
            <a:pPr lvl="1"/>
            <a:r>
              <a:rPr lang="en-US" sz="2000" dirty="0" err="1" smtClean="0"/>
              <a:t>Voronoi</a:t>
            </a:r>
            <a:r>
              <a:rPr lang="en-US" sz="2000" dirty="0" smtClean="0"/>
              <a:t> diagram</a:t>
            </a:r>
          </a:p>
          <a:p>
            <a:pPr lvl="1"/>
            <a:r>
              <a:rPr lang="en-US" sz="2000" dirty="0" smtClean="0"/>
              <a:t>Delaunay Triangulation</a:t>
            </a:r>
          </a:p>
        </p:txBody>
      </p:sp>
      <p:sp>
        <p:nvSpPr>
          <p:cNvPr id="4" name="Footer Placeholder 3"/>
          <p:cNvSpPr>
            <a:spLocks noGrp="1"/>
          </p:cNvSpPr>
          <p:nvPr>
            <p:ph type="ftr" sz="quarter" idx="10"/>
          </p:nvPr>
        </p:nvSpPr>
        <p:spPr/>
        <p:txBody>
          <a:bodyPr/>
          <a:lstStyle/>
          <a:p>
            <a:pPr>
              <a:defRPr/>
            </a:pPr>
            <a:r>
              <a:rPr lang="de-DE" altLang="en-US" dirty="0" smtClean="0"/>
              <a:t>SciVis 2013  -  page </a:t>
            </a:r>
            <a:fld id="{DD131E06-883F-431D-A911-18BD93FCB555}" type="slidenum">
              <a:rPr lang="de-DE" altLang="en-US" smtClean="0"/>
              <a:pPr>
                <a:defRPr/>
              </a:pPr>
              <a:t>55</a:t>
            </a:fld>
            <a:endParaRPr lang="de-DE" altLang="en-US" dirty="0"/>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388" y="2738438"/>
            <a:ext cx="349694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0097774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Delaunay‐Triangulation</a:t>
            </a:r>
          </a:p>
        </p:txBody>
      </p:sp>
      <p:sp>
        <p:nvSpPr>
          <p:cNvPr id="3" name="Content Placeholder 2"/>
          <p:cNvSpPr>
            <a:spLocks noGrp="1"/>
          </p:cNvSpPr>
          <p:nvPr>
            <p:ph idx="1"/>
          </p:nvPr>
        </p:nvSpPr>
        <p:spPr/>
        <p:txBody>
          <a:bodyPr/>
          <a:lstStyle/>
          <a:p>
            <a:r>
              <a:rPr lang="en-US" dirty="0" smtClean="0"/>
              <a:t>Delaunay‐Triangulation</a:t>
            </a:r>
          </a:p>
          <a:p>
            <a:pPr lvl="1"/>
            <a:r>
              <a:rPr lang="en-US" dirty="0"/>
              <a:t>Connect two points by </a:t>
            </a:r>
            <a:r>
              <a:rPr lang="en-US" dirty="0" smtClean="0"/>
              <a:t>edge if </a:t>
            </a:r>
            <a:r>
              <a:rPr lang="en-US" dirty="0"/>
              <a:t>some circle </a:t>
            </a:r>
            <a:r>
              <a:rPr lang="en-US" dirty="0" smtClean="0"/>
              <a:t>exists with </a:t>
            </a:r>
            <a:r>
              <a:rPr lang="en-US" dirty="0"/>
              <a:t>them on boundary</a:t>
            </a:r>
            <a:r>
              <a:rPr lang="en-US" dirty="0" smtClean="0"/>
              <a:t>, empty </a:t>
            </a:r>
            <a:r>
              <a:rPr lang="en-US" dirty="0"/>
              <a:t>interior</a:t>
            </a:r>
          </a:p>
          <a:p>
            <a:pPr lvl="1"/>
            <a:r>
              <a:rPr lang="en-US" dirty="0"/>
              <a:t>Collection of all such </a:t>
            </a:r>
            <a:r>
              <a:rPr lang="en-US" dirty="0" smtClean="0"/>
              <a:t>edges for </a:t>
            </a:r>
            <a:r>
              <a:rPr lang="en-US" dirty="0"/>
              <a:t>points in general </a:t>
            </a:r>
            <a:r>
              <a:rPr lang="en-US" dirty="0" smtClean="0"/>
              <a:t>position (</a:t>
            </a:r>
            <a:r>
              <a:rPr lang="en-US" dirty="0"/>
              <a:t>no four </a:t>
            </a:r>
            <a:r>
              <a:rPr lang="en-US" dirty="0" err="1"/>
              <a:t>cocircular</a:t>
            </a:r>
            <a:r>
              <a:rPr lang="en-US" dirty="0" smtClean="0"/>
              <a:t>) forms </a:t>
            </a:r>
            <a:r>
              <a:rPr lang="en-US" dirty="0"/>
              <a:t>triangle </a:t>
            </a:r>
            <a:r>
              <a:rPr lang="en-US" dirty="0" smtClean="0"/>
              <a:t>mesh covering </a:t>
            </a:r>
            <a:r>
              <a:rPr lang="en-US" dirty="0"/>
              <a:t>convex </a:t>
            </a:r>
            <a:r>
              <a:rPr lang="en-US" dirty="0" smtClean="0"/>
              <a:t>hull</a:t>
            </a:r>
          </a:p>
          <a:p>
            <a:pPr lvl="1"/>
            <a:r>
              <a:rPr lang="en-US" dirty="0" smtClean="0"/>
              <a:t>Properties</a:t>
            </a:r>
          </a:p>
          <a:p>
            <a:pPr lvl="2"/>
            <a:r>
              <a:rPr lang="en-US" dirty="0" smtClean="0"/>
              <a:t>Uniquely </a:t>
            </a:r>
            <a:r>
              <a:rPr lang="en-US" dirty="0"/>
              <a:t>defined</a:t>
            </a:r>
          </a:p>
          <a:p>
            <a:pPr lvl="2"/>
            <a:r>
              <a:rPr lang="en-US" dirty="0"/>
              <a:t>Maximizes the ratio of </a:t>
            </a:r>
            <a:r>
              <a:rPr lang="en-US" dirty="0" err="1"/>
              <a:t>incircle</a:t>
            </a:r>
            <a:r>
              <a:rPr lang="en-US" dirty="0"/>
              <a:t> to enclosing circle</a:t>
            </a:r>
          </a:p>
          <a:p>
            <a:pPr lvl="2"/>
            <a:r>
              <a:rPr lang="en-US" dirty="0"/>
              <a:t>Maximizes the smallest angle in all triangles</a:t>
            </a:r>
          </a:p>
          <a:p>
            <a:pPr lvl="2"/>
            <a:r>
              <a:rPr lang="en-US" dirty="0"/>
              <a:t>The enclosing circle of the triangle </a:t>
            </a:r>
            <a:r>
              <a:rPr lang="en-US" i="1" dirty="0"/>
              <a:t>p</a:t>
            </a:r>
            <a:r>
              <a:rPr lang="en-US" sz="1000" i="1" dirty="0"/>
              <a:t>a</a:t>
            </a:r>
            <a:r>
              <a:rPr lang="en-US" i="1" dirty="0"/>
              <a:t>, </a:t>
            </a:r>
            <a:r>
              <a:rPr lang="en-US" i="1" dirty="0" err="1"/>
              <a:t>p</a:t>
            </a:r>
            <a:r>
              <a:rPr lang="en-US" sz="1000" i="1" dirty="0" err="1"/>
              <a:t>b</a:t>
            </a:r>
            <a:r>
              <a:rPr lang="en-US" i="1" dirty="0"/>
              <a:t>, p</a:t>
            </a:r>
            <a:r>
              <a:rPr lang="en-US" sz="1000" i="1" dirty="0"/>
              <a:t>c </a:t>
            </a:r>
            <a:r>
              <a:rPr lang="en-US" dirty="0"/>
              <a:t>does not contain any </a:t>
            </a:r>
            <a:r>
              <a:rPr lang="en-US" i="1" dirty="0"/>
              <a:t>p</a:t>
            </a:r>
            <a:r>
              <a:rPr lang="en-US" sz="1000" i="1" baseline="-25000" dirty="0"/>
              <a:t>i</a:t>
            </a:r>
            <a:r>
              <a:rPr lang="en-US" sz="1000" i="1" dirty="0"/>
              <a:t> </a:t>
            </a:r>
            <a:r>
              <a:rPr lang="en-US" i="1" dirty="0"/>
              <a:t>for all p</a:t>
            </a:r>
            <a:r>
              <a:rPr lang="en-US" sz="1000" i="1" baseline="-25000" dirty="0"/>
              <a:t>i</a:t>
            </a:r>
            <a:r>
              <a:rPr lang="en-US" sz="1000" i="1" dirty="0"/>
              <a:t> </a:t>
            </a:r>
            <a:r>
              <a:rPr lang="en-US" dirty="0"/>
              <a:t>∈ </a:t>
            </a:r>
            <a:r>
              <a:rPr lang="en-US" i="1" dirty="0"/>
              <a:t>P, </a:t>
            </a:r>
            <a:r>
              <a:rPr lang="en-US" sz="1600" i="1" dirty="0" err="1"/>
              <a:t>i</a:t>
            </a:r>
            <a:r>
              <a:rPr lang="en-US" sz="1600" i="1" dirty="0"/>
              <a:t> </a:t>
            </a:r>
            <a:r>
              <a:rPr lang="en-US" dirty="0"/>
              <a:t>≠ </a:t>
            </a:r>
            <a:r>
              <a:rPr lang="en-US" sz="1600" i="1" dirty="0" err="1"/>
              <a:t>a,b,c</a:t>
            </a:r>
            <a:endParaRPr lang="en-US" sz="700" dirty="0"/>
          </a:p>
          <a:p>
            <a:pPr lvl="1"/>
            <a:endParaRPr lang="en-US" dirty="0"/>
          </a:p>
          <a:p>
            <a:endParaRPr lang="en-US"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56</a:t>
            </a:fld>
            <a:endParaRPr lang="de-DE"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388" y="2738438"/>
            <a:ext cx="349694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2738438"/>
            <a:ext cx="349694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19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388" y="2738438"/>
            <a:ext cx="349694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371735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22"/>
                                        </p:tgtEl>
                                        <p:attrNameLst>
                                          <p:attrName>style.visibility</p:attrName>
                                        </p:attrNameLst>
                                      </p:cBhvr>
                                      <p:to>
                                        <p:strVal val="visible"/>
                                      </p:to>
                                    </p:set>
                                    <p:animEffect transition="in" filter="blinds(horizontal)">
                                      <p:cBhvr>
                                        <p:cTn id="12" dur="500"/>
                                        <p:tgtEl>
                                          <p:spTgt spid="819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1923"/>
                                        </p:tgtEl>
                                        <p:attrNameLst>
                                          <p:attrName>style.visibility</p:attrName>
                                        </p:attrNameLst>
                                      </p:cBhvr>
                                      <p:to>
                                        <p:strVal val="visible"/>
                                      </p:to>
                                    </p:set>
                                    <p:animEffect transition="in" filter="blinds(horizontal)">
                                      <p:cBhvr>
                                        <p:cTn id="17" dur="500"/>
                                        <p:tgtEl>
                                          <p:spTgt spid="819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8192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81923"/>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r>
              <a:rPr lang="en-US" dirty="0"/>
              <a:t>Scattered Data Triangulation</a:t>
            </a:r>
          </a:p>
        </p:txBody>
      </p:sp>
      <p:sp>
        <p:nvSpPr>
          <p:cNvPr id="3" name="Content Placeholder 2"/>
          <p:cNvSpPr>
            <a:spLocks noGrp="1"/>
          </p:cNvSpPr>
          <p:nvPr>
            <p:ph idx="1"/>
          </p:nvPr>
        </p:nvSpPr>
        <p:spPr/>
        <p:txBody>
          <a:bodyPr/>
          <a:lstStyle/>
          <a:p>
            <a:r>
              <a:rPr lang="en-US" dirty="0" err="1" smtClean="0"/>
              <a:t>Voronoi</a:t>
            </a:r>
            <a:r>
              <a:rPr lang="en-US" dirty="0" smtClean="0"/>
              <a:t> diagram</a:t>
            </a:r>
          </a:p>
          <a:p>
            <a:pPr lvl="1"/>
            <a:r>
              <a:rPr lang="en-US" dirty="0" smtClean="0"/>
              <a:t>It is </a:t>
            </a:r>
            <a:r>
              <a:rPr lang="en-US" dirty="0"/>
              <a:t>partition into </a:t>
            </a:r>
            <a:r>
              <a:rPr lang="en-US" dirty="0" smtClean="0"/>
              <a:t>cells having </a:t>
            </a:r>
            <a:r>
              <a:rPr lang="en-US" dirty="0"/>
              <a:t>given </a:t>
            </a:r>
            <a:r>
              <a:rPr lang="en-US" dirty="0" smtClean="0"/>
              <a:t>points as </a:t>
            </a:r>
            <a:r>
              <a:rPr lang="en-US" dirty="0"/>
              <a:t>nearest neighbors</a:t>
            </a:r>
          </a:p>
          <a:p>
            <a:pPr lvl="2"/>
            <a:r>
              <a:rPr lang="en-US" dirty="0"/>
              <a:t>For a </a:t>
            </a:r>
            <a:r>
              <a:rPr lang="en-US" dirty="0" err="1"/>
              <a:t>pointset</a:t>
            </a:r>
            <a:r>
              <a:rPr lang="en-US" dirty="0"/>
              <a:t> </a:t>
            </a:r>
            <a:r>
              <a:rPr lang="en-US" i="1" dirty="0"/>
              <a:t>P </a:t>
            </a:r>
            <a:r>
              <a:rPr lang="en-US" dirty="0"/>
              <a:t>in a plane, the </a:t>
            </a:r>
            <a:r>
              <a:rPr lang="en-US" dirty="0" err="1"/>
              <a:t>Voronoi</a:t>
            </a:r>
            <a:r>
              <a:rPr lang="en-US" dirty="0"/>
              <a:t> diagram represents a decomposition into cells </a:t>
            </a:r>
            <a:r>
              <a:rPr lang="en-US" i="1" dirty="0" err="1"/>
              <a:t>z</a:t>
            </a:r>
            <a:r>
              <a:rPr lang="en-US" sz="1200" i="1" baseline="-25000" dirty="0" err="1"/>
              <a:t>i</a:t>
            </a:r>
            <a:r>
              <a:rPr lang="en-US" sz="1200" i="1" baseline="-25000" dirty="0"/>
              <a:t> </a:t>
            </a:r>
            <a:r>
              <a:rPr lang="en-US" dirty="0"/>
              <a:t>for each Point </a:t>
            </a:r>
            <a:r>
              <a:rPr lang="en-US" i="1" dirty="0"/>
              <a:t>p</a:t>
            </a:r>
            <a:r>
              <a:rPr lang="en-US" sz="1400" i="1" baseline="-25000" dirty="0"/>
              <a:t>i </a:t>
            </a:r>
            <a:r>
              <a:rPr lang="en-US" dirty="0"/>
              <a:t>∈ </a:t>
            </a:r>
            <a:r>
              <a:rPr lang="en-US" i="1" dirty="0"/>
              <a:t>P</a:t>
            </a:r>
            <a:r>
              <a:rPr lang="en-US" dirty="0"/>
              <a:t>, with the property that for each point </a:t>
            </a:r>
            <a:r>
              <a:rPr lang="en-US" i="1" dirty="0"/>
              <a:t>q </a:t>
            </a:r>
            <a:r>
              <a:rPr lang="en-US" dirty="0"/>
              <a:t>in cell </a:t>
            </a:r>
            <a:r>
              <a:rPr lang="en-US" i="1" dirty="0" err="1"/>
              <a:t>z</a:t>
            </a:r>
            <a:r>
              <a:rPr lang="en-US" sz="1200" i="1" baseline="-25000" dirty="0" err="1"/>
              <a:t>i</a:t>
            </a:r>
            <a:r>
              <a:rPr lang="en-US" sz="1200" i="1" baseline="-25000" dirty="0"/>
              <a:t> </a:t>
            </a:r>
            <a:r>
              <a:rPr lang="en-US" dirty="0"/>
              <a:t>the following relation is fulfilled: </a:t>
            </a:r>
          </a:p>
          <a:p>
            <a:pPr marL="263525" lvl="1" indent="0">
              <a:buNone/>
            </a:pPr>
            <a:r>
              <a:rPr lang="en-US" i="1" dirty="0"/>
              <a:t>		</a:t>
            </a:r>
            <a:r>
              <a:rPr lang="en-US" sz="2000" i="1" dirty="0" err="1"/>
              <a:t>dist</a:t>
            </a:r>
            <a:r>
              <a:rPr lang="en-US" sz="2000" i="1" dirty="0"/>
              <a:t> </a:t>
            </a:r>
            <a:r>
              <a:rPr lang="en-US" sz="2000" dirty="0"/>
              <a:t>(q, p</a:t>
            </a:r>
            <a:r>
              <a:rPr lang="en-US" sz="2000" baseline="-25000" dirty="0"/>
              <a:t>i</a:t>
            </a:r>
            <a:r>
              <a:rPr lang="en-US" sz="2000" dirty="0"/>
              <a:t>) &lt; </a:t>
            </a:r>
            <a:r>
              <a:rPr lang="en-US" sz="2000" i="1" dirty="0" err="1"/>
              <a:t>dist</a:t>
            </a:r>
            <a:r>
              <a:rPr lang="en-US" sz="2000" i="1" dirty="0"/>
              <a:t> </a:t>
            </a:r>
            <a:r>
              <a:rPr lang="en-US" sz="2000" dirty="0"/>
              <a:t>(q, </a:t>
            </a:r>
            <a:r>
              <a:rPr lang="en-US" sz="2000" dirty="0" err="1"/>
              <a:t>p</a:t>
            </a:r>
            <a:r>
              <a:rPr lang="en-US" sz="2000" baseline="-25000" dirty="0" err="1"/>
              <a:t>j</a:t>
            </a:r>
            <a:r>
              <a:rPr lang="en-US" sz="2000" dirty="0"/>
              <a:t>) for all </a:t>
            </a:r>
            <a:r>
              <a:rPr lang="en-US" sz="2000" dirty="0" err="1"/>
              <a:t>p</a:t>
            </a:r>
            <a:r>
              <a:rPr lang="en-US" sz="2000" baseline="-25000" dirty="0" err="1"/>
              <a:t>i,j</a:t>
            </a:r>
            <a:r>
              <a:rPr lang="en-US" sz="2000" dirty="0"/>
              <a:t> ∈ P, j ≠ </a:t>
            </a:r>
            <a:r>
              <a:rPr lang="en-US" sz="2000" dirty="0" err="1"/>
              <a:t>i</a:t>
            </a:r>
            <a:r>
              <a:rPr lang="en-US" sz="2000" dirty="0"/>
              <a:t> </a:t>
            </a:r>
          </a:p>
          <a:p>
            <a:pPr marL="263525" lvl="1" indent="0">
              <a:buNone/>
            </a:pPr>
            <a:r>
              <a:rPr lang="en-US" sz="2000" dirty="0"/>
              <a:t>	</a:t>
            </a:r>
            <a:r>
              <a:rPr lang="en-US" sz="2000" i="1" dirty="0" err="1"/>
              <a:t>dist</a:t>
            </a:r>
            <a:r>
              <a:rPr lang="en-US" sz="2000" i="1" dirty="0"/>
              <a:t> </a:t>
            </a:r>
            <a:r>
              <a:rPr lang="en-US" sz="2000" dirty="0"/>
              <a:t>represents the Euclidean distance.</a:t>
            </a:r>
          </a:p>
          <a:p>
            <a:pPr lvl="1"/>
            <a:r>
              <a:rPr lang="en-US" dirty="0" smtClean="0"/>
              <a:t>Delaunay triangulation is </a:t>
            </a:r>
            <a:r>
              <a:rPr lang="en-US" dirty="0"/>
              <a:t>planar dual of </a:t>
            </a:r>
            <a:r>
              <a:rPr lang="en-US" dirty="0" err="1" smtClean="0"/>
              <a:t>Voronoi</a:t>
            </a:r>
            <a:r>
              <a:rPr lang="en-US" dirty="0" smtClean="0"/>
              <a:t> diagram</a:t>
            </a:r>
            <a:endParaRPr lang="en-US" dirty="0"/>
          </a:p>
          <a:p>
            <a:pPr lvl="2"/>
            <a:r>
              <a:rPr lang="en-US" dirty="0" err="1"/>
              <a:t>Voronoi</a:t>
            </a:r>
            <a:r>
              <a:rPr lang="en-US" dirty="0"/>
              <a:t> edges </a:t>
            </a:r>
            <a:r>
              <a:rPr lang="en-US" dirty="0" smtClean="0"/>
              <a:t>= centers </a:t>
            </a:r>
            <a:r>
              <a:rPr lang="en-US" dirty="0"/>
              <a:t>of empty </a:t>
            </a:r>
            <a:r>
              <a:rPr lang="en-US" dirty="0" smtClean="0"/>
              <a:t>circles touching </a:t>
            </a:r>
            <a:r>
              <a:rPr lang="en-US" dirty="0"/>
              <a:t>two points</a:t>
            </a:r>
          </a:p>
          <a:p>
            <a:pPr lvl="2"/>
            <a:r>
              <a:rPr lang="en-US" dirty="0"/>
              <a:t>Unless points </a:t>
            </a:r>
            <a:r>
              <a:rPr lang="en-US" dirty="0" err="1"/>
              <a:t>cocircular</a:t>
            </a:r>
            <a:r>
              <a:rPr lang="en-US" dirty="0" smtClean="0"/>
              <a:t>, cells </a:t>
            </a:r>
            <a:r>
              <a:rPr lang="en-US" dirty="0"/>
              <a:t>meet in </a:t>
            </a:r>
            <a:r>
              <a:rPr lang="en-US" dirty="0" smtClean="0"/>
              <a:t>threes → triangulation</a:t>
            </a:r>
            <a:endParaRPr lang="en-US" dirty="0"/>
          </a:p>
        </p:txBody>
      </p:sp>
      <p:sp>
        <p:nvSpPr>
          <p:cNvPr id="4" name="Footer Placeholder 3"/>
          <p:cNvSpPr>
            <a:spLocks noGrp="1"/>
          </p:cNvSpPr>
          <p:nvPr>
            <p:ph type="ftr" sz="quarter" idx="10"/>
          </p:nvPr>
        </p:nvSpPr>
        <p:spPr/>
        <p:txBody>
          <a:bodyPr/>
          <a:lstStyle/>
          <a:p>
            <a:pPr>
              <a:defRPr/>
            </a:pPr>
            <a:r>
              <a:rPr lang="de-DE" altLang="en-US" dirty="0" smtClean="0"/>
              <a:t>SciVis 2013  -  page </a:t>
            </a:r>
            <a:fld id="{DD131E06-883F-431D-A911-18BD93FCB555}" type="slidenum">
              <a:rPr lang="de-DE" altLang="en-US" smtClean="0"/>
              <a:pPr>
                <a:defRPr/>
              </a:pPr>
              <a:t>57</a:t>
            </a:fld>
            <a:endParaRPr lang="de-DE" altLang="en-US" dirty="0"/>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507" y="2728913"/>
            <a:ext cx="349694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2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507" y="2733676"/>
            <a:ext cx="349694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801893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hidden"/>
                                      </p:to>
                                    </p:set>
                                  </p:childTnLst>
                                </p:cTn>
                              </p:par>
                              <p:par>
                                <p:cTn id="17" presetID="22" presetClass="entr" presetSubtype="1" fill="hold" nodeType="withEffect">
                                  <p:stCondLst>
                                    <p:cond delay="0"/>
                                  </p:stCondLst>
                                  <p:childTnLst>
                                    <p:set>
                                      <p:cBhvr>
                                        <p:cTn id="18" dur="1" fill="hold">
                                          <p:stCondLst>
                                            <p:cond delay="0"/>
                                          </p:stCondLst>
                                        </p:cTn>
                                        <p:tgtEl>
                                          <p:spTgt spid="82946"/>
                                        </p:tgtEl>
                                        <p:attrNameLst>
                                          <p:attrName>style.visibility</p:attrName>
                                        </p:attrNameLst>
                                      </p:cBhvr>
                                      <p:to>
                                        <p:strVal val="visible"/>
                                      </p:to>
                                    </p:set>
                                    <p:animEffect transition="in" filter="wipe(up)">
                                      <p:cBhvr>
                                        <p:cTn id="19" dur="500"/>
                                        <p:tgtEl>
                                          <p:spTgt spid="8294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2947"/>
                                        </p:tgtEl>
                                        <p:attrNameLst>
                                          <p:attrName>style.visibility</p:attrName>
                                        </p:attrNameLst>
                                      </p:cBhvr>
                                      <p:to>
                                        <p:strVal val="visible"/>
                                      </p:to>
                                    </p:set>
                                    <p:animEffect transition="in" filter="blinds(horizontal)">
                                      <p:cBhvr>
                                        <p:cTn id="24" dur="5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endParaRPr lang="en-US"/>
          </a:p>
        </p:txBody>
      </p:sp>
      <p:sp>
        <p:nvSpPr>
          <p:cNvPr id="3" name="Content Placeholder 2"/>
          <p:cNvSpPr>
            <a:spLocks noGrp="1"/>
          </p:cNvSpPr>
          <p:nvPr>
            <p:ph idx="1"/>
          </p:nvPr>
        </p:nvSpPr>
        <p:spPr>
          <a:xfrm>
            <a:off x="319088" y="1652588"/>
            <a:ext cx="8524875" cy="4554537"/>
          </a:xfrm>
        </p:spPr>
        <p:txBody>
          <a:bodyPr/>
          <a:lstStyle/>
          <a:p>
            <a:pPr marL="0" indent="0" algn="ctr">
              <a:buFont typeface="Wingdings" pitchFamily="2" charset="2"/>
              <a:buNone/>
              <a:defRPr/>
            </a:pPr>
            <a:endParaRPr lang="en-US" sz="4400" b="1" dirty="0" smtClean="0">
              <a:effectLst>
                <a:outerShdw blurRad="38100" dist="38100" dir="2700000" algn="tl">
                  <a:srgbClr val="000000">
                    <a:alpha val="43137"/>
                  </a:srgbClr>
                </a:outerShdw>
              </a:effectLst>
            </a:endParaRPr>
          </a:p>
          <a:p>
            <a:pPr marL="0" indent="0" algn="ctr">
              <a:buFont typeface="Wingdings" pitchFamily="2" charset="2"/>
              <a:buNone/>
              <a:defRPr/>
            </a:pPr>
            <a:endParaRPr lang="en-US" sz="4400" b="1" dirty="0">
              <a:effectLst>
                <a:outerShdw blurRad="38100" dist="38100" dir="2700000" algn="tl">
                  <a:srgbClr val="000000">
                    <a:alpha val="43137"/>
                  </a:srgbClr>
                </a:outerShdw>
              </a:effectLst>
            </a:endParaRPr>
          </a:p>
          <a:p>
            <a:pPr marL="0" indent="0" algn="ctr">
              <a:buFont typeface="Wingdings" pitchFamily="2" charset="2"/>
              <a:buNone/>
              <a:defRPr/>
            </a:pPr>
            <a:endParaRPr lang="en-US" sz="4400" b="1" dirty="0" smtClean="0">
              <a:effectLst>
                <a:outerShdw blurRad="38100" dist="38100" dir="2700000" algn="tl">
                  <a:srgbClr val="000000">
                    <a:alpha val="43137"/>
                  </a:srgbClr>
                </a:outerShdw>
              </a:effectLst>
            </a:endParaRPr>
          </a:p>
          <a:p>
            <a:pPr marL="0" indent="0" algn="ctr">
              <a:buFont typeface="Wingdings" pitchFamily="2" charset="2"/>
              <a:buNone/>
              <a:defRPr/>
            </a:pPr>
            <a:r>
              <a:rPr lang="en-US" sz="4400" b="1" dirty="0" smtClean="0">
                <a:effectLst>
                  <a:outerShdw blurRad="38100" dist="38100" dir="2700000" algn="tl">
                    <a:srgbClr val="000000">
                      <a:alpha val="43137"/>
                    </a:srgbClr>
                  </a:outerShdw>
                </a:effectLst>
              </a:rPr>
              <a:t>Questions ?</a:t>
            </a:r>
            <a:endParaRPr lang="en-US" sz="44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Data Characterization</a:t>
            </a:r>
          </a:p>
        </p:txBody>
      </p:sp>
      <p:sp>
        <p:nvSpPr>
          <p:cNvPr id="9219" name="Content Placeholder 2"/>
          <p:cNvSpPr>
            <a:spLocks noGrp="1"/>
          </p:cNvSpPr>
          <p:nvPr>
            <p:ph idx="1"/>
          </p:nvPr>
        </p:nvSpPr>
        <p:spPr>
          <a:xfrm>
            <a:off x="319088" y="1652588"/>
            <a:ext cx="8524875" cy="4554537"/>
          </a:xfrm>
        </p:spPr>
        <p:txBody>
          <a:bodyPr/>
          <a:lstStyle/>
          <a:p>
            <a:r>
              <a:rPr lang="en-US" altLang="en-US" smtClean="0"/>
              <a:t>Example</a:t>
            </a:r>
          </a:p>
          <a:p>
            <a:pPr lvl="1"/>
            <a:r>
              <a:rPr lang="en-US" altLang="en-US" smtClean="0"/>
              <a:t>Geometry acquisition: 3D scanner data</a:t>
            </a:r>
          </a:p>
        </p:txBody>
      </p:sp>
      <p:sp>
        <p:nvSpPr>
          <p:cNvPr id="9220"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275EC538-2E0D-4623-B964-3152CBD04BB5}" type="slidenum">
              <a:rPr lang="de-DE" altLang="en-US" smtClean="0">
                <a:solidFill>
                  <a:schemeClr val="tx2"/>
                </a:solidFill>
                <a:latin typeface="Candara" pitchFamily="34" charset="0"/>
              </a:rPr>
              <a:pPr/>
              <a:t>6</a:t>
            </a:fld>
            <a:endParaRPr lang="de-DE" altLang="en-US" smtClean="0">
              <a:solidFill>
                <a:schemeClr val="tx2"/>
              </a:solidFill>
              <a:latin typeface="Candara" pitchFamily="34" charset="0"/>
            </a:endParaRPr>
          </a:p>
        </p:txBody>
      </p:sp>
      <p:sp>
        <p:nvSpPr>
          <p:cNvPr id="9221" name="AutoShape 2" descr="data:image/jpeg;base64,/9j/4AAQSkZJRgABAQAAAQABAAD/2wCEAAkGBhMSEBUTEhAUFRQVFBUUFRUVFRUUFxgUFxUVFBQUFBQXHCYeFxkjGhQUIC8gIycpLCwsFR4xNTAqNSYrLCkBCQoKDgwOGg8PGSkcHxwsKSksKSkpKSwpLC0sLCkpLCkpKSkpKSkpKSkpKSwpLCkpKSwpKSkpLCwsLCwsLCopLP/AABEIAM0A9gMBIgACEQEDEQH/xAAcAAEAAQUBAQAAAAAAAAAAAAAABgIDBAUHAQj/xABEEAACAQICBggCBwYFAwUAAAABAgADEQQhBQYSMUFRBxMiYXGBkaEywRQjQmJysdFSgpKi4fAzQ1OywhVz0kRUY6Px/8QAGQEBAAMBAQAAAAAAAAAAAAAAAAECAwQF/8QAJBEBAAICAQMFAAMAAAAAAAAAAAECAxExEiEyBBMiQVEUofH/2gAMAwEAAhEDEQA/AO4xEQEREBERAREQEREBERAREQEREBERAREQEREBERAREQEREBERAREQEREBERAREQEREBERARLdfEKilnYKoFyzEAAcyTunPtYemfDUSVw6msw+0ezTv3He3tA6LMLH6boUB9dXp0/xOoPoTecC050qY3EXHXdWh+zS7A8C3xH1kTqY1mNySTzMjY+h8X0q6Pp/55f8CMfcgCaqv02YQfDRrN4hF/5GcJNYzzrTI2O4Dpxw/wD7ar/EkyqHTVgz8VOsv7qN+TTgweVB4H0XhelLR7/55T8aOPcAib7A6ew9b/CxFJ+5XUn0vefLIqGXExBG6Nj6xifOGiNesdhgDTrvscA/bXLfYNf2k40J02bhiqHi9I+5Q/rJ2OrxNXobWbDYpb0KytzW9mHipzm0khERAREQEREBERAREQEREBERAREQE8dgASTYDMnumv01rBQwibdeqqDgN7N3Ku8zkeuXSy+Ip1KdAGnTI2B+01/iLchYWsP2pGxrOkrX9sZVNKmSMOhOyN22R9tvkOEgJYky1W0gAcxeZeEUbWcgUijYXMtEy7jK9zYbhMYSRcnspVpdWQKRKhKxSnvVGBQDM3R1RO0rgdoDZZr2Ug93Mce6YvVnlPNk8oG1rYDZJ6usCtxYg3GYvnbz4cucqaj2cxc2AuBtZ7LX8PhX1O+a/DMRft7IyyOd/Lj/AFl166CxAuRbKxCnxGVh4QJVqdgaVSmWKkVEe20GZSMgQRY5cfSdI0LrNUo9mozVU5ubuP3uPn6zm/R4b9dwBKm38X6yYFZ10pFqw5LZJraXSsFpBKq7SMD+Y8RMicvo4lqbbSMVPMTaaG6VcO1UUKxIfa2Nu1l2t3a5eMyvTpb0yRZPIiJm0IiICIiAiIgIiRLWbpNweDJQv1tUf5dPOx5M25YEticWxvTrVY/V4ZVHfUz/ANhlnDdL5c2q9dT+8rhwP3bKfS8jY6jrDrvhMFlWq9uwPVqNp892Q3eZE5vrD02VXuuFpikv7b2Z/ED4V95F9c8P1wOMoVet2iOs7Ra+Vs75qbDcZD6WKDdx4iRsbLSGl6tdy9Wozsd7MST7zEZSSo/a3d/CUbUzsbXVkpuhs1OwI45ce8ZQI/j6Gw+fOZ4lGsGJFUhgLc/GWMBXJFiN3GShf2Z5aXZ4xkJUTJw2BdxtCyre2252VvyBPxHwBmPhE6x87hFF2tvPJQeBJyvwzPCZ4dqr2AGQA5Ki8FH6QNvobVanWYL9Np7R+yu1tHw2wt/KSuhqBQAz2mPMn3tIM+jyBkbn09JOdSdaDW+orNeooujHe6jeG5sOfEeBvAqbVDDr8VPLg1zbuDcvylw6m4b/AE/5m/WSYoCCCLg5Ed0xKSlWKHOwuh4ld1jzI3eYnTimtu0w5svVXvEtA+pOHP2CPBjMepqDQO5qg8wfzEluzPNmdHtV/GHvW/Wk0JoFcMCEZjtWuTbhfl/eU2d5fKS29OXiuu0KzbfK0wnOtasJ1eKJGQazeZ3+950Mi0iWvOHvsPbgR6Ef+UyzV3Vpht8natUtIdfgcPUJuWpJf8QGy3uDNvIl0WVb6Lo9xqL/APY36yWzjdxERAREQERNLrjp76Hgqtf7SrZO927K+5v5QIF0q9I7Ui2DwzWa1q1QHMX301PA8z5TkVKiWzJyPqYLmrVLMSSSWYniSb5+ec2DKoTa2xe/w8hzMpMi3h8ECQqgXPPwvxlNbBi5Ft2WUwqumVBsFJN7ZTLpYi+8Ee8LRWZjcQow9apQfbQ9xBF1ZeKuvETzSWghUT6ThshezpvKPvtfiDvB4jvBmdZChBB2ifK0av40UMSFf/CqfV1Pwscm8Vax8jzkxKqPDGZWZdlhv7+8S22Mku1x1Y2bkCxBIPcRlOfMSDA2i4pTvEuNVFrCXtXtWWxHbY7KcLb2/pJaejmns3O0L/emdskVnTemG143CDNXtLRxsk2P6PWsTTqHLg1j+UiOMwT0m2XFj/e6TW0TwrfFenMNzQe1EG2bHa8fsoPz/im/wOE2KYFvxHmxzmmw9K7014DZ9FX/APJl6e0kaSbKmxbPwA+csybXaytw3zGeo1KolZPiRg3mDlfx3SL4XSNRXWxJJtcd54WkppVNumeFxYjkR/WQnTtWiqAr0Uqp8LqGHnw8jlKdMaJK0+sAzpna/d3OP4bn90TG6G8d1mANM5mlUI8m7Q97yd1KIIIIyIIPgcjNYnXdWY3GkAKykiXxSsqg71BQ+KEof9stkT0oncbeVManS3aeWlUASULNSnIvrjS+rX9/8gflJeVkV1wPwr9128sh+sxy+Et8PlCf9FSW0XS72qH+cyXzSalYA0dH4dDv6sMfF7uf903c4XoEREBERATmPTrjSuFoUwfjqsx/cXL3edOnKOnqkerwrcA1VfMhCPyMiRyXArkTzJ9spZ0lUPwj+/7EytHlctq9gTe2/fKqOiGxOIFOkwVm2tm9zfsNZMuLEbI72Er9jV6KoXu/fYdw4zYnkJaweH6slD9lyL8wbMp8wQZfRgCZnPL2sER7Ua/FdL4b99pj4xcgZcptmfL5yrHVboBYC2WXzl4eTlrFbzEJ7tDEYOlUbMvRXaPNlvTY+qX85yHT2G2K7Dvv6zqOg65XAUR92p6ddUnOdbGviCe4Sd91dfF0jVWghwtAra3Vr6j4r997yV4lchxnCtX9ZK2FPYIKHMo2a35jkfCTrDdIqlf8MhuKsbr5MJzXxzvbuw5q8SmlempACgbs5zjX3R42C5FiLW8b2tMvE9JFVb7OEHjtN+kiOnNP18URtpYDMKoIF+Z5mWrE9lsuWvTNeWbo/wDxl/C3ymFrMfrrNkOx6EBvnMvR5+spk8QR6gH5GY2tNLt35ge2Xym7zWNoJQ+MpX3dYp9M5LsRTCYiqBxYP/EAT73kI0VihTr033BWUnwBF/nJzj2DYioRyQfy3+cpPk9COmfRT+xeP7iU86FMTs1cVTPJW9CR851VsQBxnGuiZz9MxP8A2hfx6xZ0yoxmsPPaPGv9bUHKq5/is/8AyMxiZ7iW+sqfi/4LLV56WPxh5eTylVeVLLd56DLqQqdpG8Hhvp2OCjNCypf/AONTtOfPt+omJrJrSCeooNcnJ3G4Diqnie/hJ10Y6C6ukazDNuyn4RvPrl5TjzXifjDuwUmPlKcKthYbhkJ7ETndJERAREQEhfS3oc19Guyi7USKo8BcP/KSfKTSUVqIdSrC6sCCDxBFiIHyfhXzI55/Iyuup3qSDzUkEciCNxE2mu2rL4DGPTz2b7dJuDId3puPhMHC4zsmwGeRvvEoNEmMdHu9yLBSe4ZAjwE2a4lWFwb+G+XnoKd4l1tH9XY2A2hcc7SJiJl04vUWx16Y/wAUYekeVyczbOWsY+QHnMlcSUuQbZEeRmXqpok4jEbZW9OlZ25Eg9hPM+waS55nc7Sj6P1VClSOTJSUN3Obu48i5HlOV6drbddyN20QPLKdJ1rxJpUmZj23JC8yxzJ8t85zSwBYysfq9uNMHC0iWk61R1eWoC75jcv6y7qv0d1sQlR0TsojEk3AJAvsLzYyR6uYPq6Qtu3SmWZ12aenrE23LDq6vopyGUxq+gkIyFpJaiC8svhZzu2XO9J4c0qngVby3H2vL2l8B11Ps71Fx3g8JvNbNFfVioB8OTfhPH1/OaTRGJuuwT2ly8V4GdVZ3Dz8tem0omMExIXZO0DbdJlo/DFUANybXPHcLZ+AEytm/pLOJr7Cm28gr675Znv6Tfoeo3bFVP8AtoPV2P5LOkPIh0a6P6nAKSLNVY1T+E2VP5Vv+9N5pnSy4fD1KzbqaFvE7lHmxA85ZDU1XBdyOLt7HZ+UxcVpCnTF6lRE/EwHtOVVtYMQw2TWcKMrAkD23zXMCTckk9+c6/f1Gohyfx9zuZdG0j0gYenlT2qp7uyvqf0kS0vrjiMQCtxTQ/ZS+Y+828zTLRm+1b1WqYmoFVcuJO4DmZlbNazauGtWy1C1XfE1gAMt7HgBxM7/AITCrTRUUWVQAPATS6uaMo4OiKaXJy2mtmT+k2r6QFsgb98yasomUmso+0PWauo5OZM9WnlvkjY/SV/aEfSV/aE1xuJ5t90DYNjV5k+UTADxA20REDRa3ao0tIUDTqCzDOnUAzRufeOYnz/rRqVisBU+tQ7P2aq5ow8eHgZ9OyitQV1KsoZTvDAEHxBkaHycuLPEekrbG9x8zPojHdGOjqpucIqn7hZPZTb2mLS6KcChvTpKDzdet9mNvaRocS0JqzXxjAqNmlfOow7A57P7Z7h7TowbD6Pw4QZAZ23vUfi1uJPoBJq2pl8vpDKN3YRQbcgW2gPIRhujzBK221Nqr/tVnZz6bvK1o0OM1dH4nSVe6UmbgqrmqLyvu7yTJ/qt0QLTs+KIY/6a7v3m+Q9Z0fD4ZEXZRFVRwUBR6CXZOhboYdUUIihVAsABYAdwE5hrzh/o2KtRUWqL1hXcFO0VPgCc51Ocj0vtvXrvUJLGqVz4KtwqjkBM8vDbD5I/iKFcjaFQr3KBPKFSvbOsfNV/Sbiw2bTDWnnOR6EtdiKdYgg1SQciLLYjkcpGdI6MakwZTYX7LDO33W/vOThsLfhLD4HfkM8iDmCO8HfL1t0ssmP3IRGnpLLtLn3HL+k2erWgnxtcXFqSEGo3ALv2B94/1myXQFK9+pU923UA9A0y6uuC4RFpoKV7gClTtlfeWtu88zN4vEuS2G1eXRlqAAACwAsAOAGQAnO+kbWLrSMLTN1RtqsRu2x8NPv2d577cjPa2seJrjZR1pKd5UEv5Mfh8hfvEx8Nqwts2PkJPXCPatP0iC4YzIoaMZjYKSZO8Jq5SG9SfE/pNlhNHqo7KgeAlJyxHC8YJ+5R3VrUYVaqpWfYuCQLXJtmQOANp1zRmhqVBAlJAo9z3k8ZDqx6sLUG+kyuPAHtDzW4nQksQCNxzl8V+pXLj6OFo0hHVy7aLTVis9XKES2UybSiosCyd8p2ZVU3Az0yRRsTyViIGyiIkBERAREQEREBERATnmuVJaWIYmwDgP57m9x7zochHSDh71KLWysy+dwfnM8ni1xeSB4nEVG+Bdkc2/8AETFprW41APBR87zOxNXZNyO6WE0gh4zk07/pYqmr/qP/ACj5TX1q1f8A1H9v0m969LXLAAcSbD1lo6Ywh+KsnkQfyjutuscy1I0bVqCzksp8c5GKmjxTxJp8FqAeWR+ck+ktdaVMFcOpduDNkg77bz7SO6EY1MUhY3LVASTxJOc3rWYiZcua9bTEQm+jcJYDlJFhqQtMXD6N2d1/ATZU8MeUwidumaq6aTJo0JbVJk0mElVXVwe0hU8QR6i0kuhXJw9Inf1aX8dkAyPGvYTb6q4jbwlM9xHoxE1w8y58/i2xnkXidLkJ4YnhgWH3ec8JlT8JQJIRKbxIG1iIgIiICIiAiIgIiICcz6T+kGhSvhkTraykEm9kptyJ3s1jmBz3yb61aY+i4KtX406ZK/iPZX+YifK2maj7PWMSTUZjc7ybnaJ87yJN6bjSmttdwckUcdlTf1JM0FTHVD9th4G0r0ICzBWzBZfIE5j0m0raNF/hB9pXphbrt+o5WqO3xOzeJJ9pmYTG2FiJl4nRVgCBvmI2Dlld7XCbza6u5YimTwdfzmmFO0z8LVK2PH5iRPCa9p27ZhqgIyma+SyCaC1yUgLUybdfgf0ksXSKsBn3zk1rl6cW3wzRc7hLq0e6WqOKTnLwxA5wqxNJvsUmO6wM3WolLZwNLP4gX/iJPzkP1vxp6vq0BZ3yCrmT4AToGhMP1WHpIcitNFI7woB95pijvtjnn4xDYz2UbYnu1OlxvYM8BnjNlAsmeExeUWvJHrzyVERIGziIgIiICIiAiIgIiIEd6QdGtX0biKaAlygZQN5KMr2H8M+YdIh3QKPs3t4E3In2BOT9IHRMGL4nBqbklnojmcy1Mf8AH05SJHHNGLsEEnO+0fG1ptVrnx8M5hYjBshIIIIlkMRG0Npiq4IA5D3mDUlvrILSRYqS6jyhlnhQyBmU3kq1X14q4TsFEq0WN2puAfNW3g+0hQYiXaeJIkaTFph3VKuHxuHatguy6226ZyZD3jkeYykUxWKxiPsbF2JsMt57rTVdFumDT0lSUbqt6TDmCCR7gTur6JQm4uD3W9pWccS1rkmES1e1dNJRUrWau287wv3V/Wb4MZnHRf3z6CUHRZ4P7f1l4iI7Qpa02ncsTbPOVrVPOXjotuDD3EtnRtT7vr/SSqrGIlaveW/+mvzX1P6Sk6PqDeA3gbH3gZBeUGtLLbS71I8c/eFbvki910TCq4mewN9ERICIiAiIgIiICIiAiIgRPW3o8oY27j6utb4wMmP314+O/wAZxfWbUyvg32atPI/CwzVvBvlvn0pLOLwaVUKVEV1O9WAIPrI0PlBqMpNOdq1k6G0clsLUCfce9h+Fxn6+shON6J9JIezSVx3Mpv7gyDSGpSlZpSWaN1A0hUqik+DKCx7bdlBYc8xNrW6JcaN1NT4OvzMDnhoyk4aTxujHGj/058ip+cuYTotxrtY0dgcWdgAPQkwMDol0K1XSdJrdmiGqsfBSqj+Jh6T6Fmh1Q1Sp4CjsL2nbOpUtYseAHJRwE30sEREBERAREQEsvg0O9R+X5S9EDG/6dT/YETJiAiIgIiICIiAiIgIiICIiAiIgIiICIiAiIgIiICIiAiIgIiICIiAiIgf/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222" name="AutoShape 4" descr="data:image/jpeg;base64,/9j/4AAQSkZJRgABAQAAAQABAAD/2wCEAAkGBhMSEBUTEhAUFRQVFBUUFRUVFRUUFxgUFxUVFBQUFBQXHCYeFxkjGhQUIC8gIycpLCwsFR4xNTAqNSYrLCkBCQoKDgwOGg8PGSkcHxwsKSksKSkpKSwpLC0sLCkpLCkpKSkpKSkpKSkpKSwpLCkpKSwpKSkpLCwsLCwsLCopLP/AABEIAM0A9gMBIgACEQEDEQH/xAAcAAEAAQUBAQAAAAAAAAAAAAAABgIDBAUHAQj/xABEEAACAQICBggCBwYFAwUAAAABAgADEQQhBQYSMUFRBxMiYXGBkaEywRQjQmJysdFSgpKi4fAzQ1OywhVz0kRUY6Px/8QAGQEBAAMBAQAAAAAAAAAAAAAAAAECAwQF/8QAJBEBAAICAQMFAAMAAAAAAAAAAAECAxExEiEyBBMiQVEUofH/2gAMAwEAAhEDEQA/AO4xEQEREBERAREQEREBERAREQEREBERAREQEREBERAREQEREBERAREQEREBERAREQEREBERARLdfEKilnYKoFyzEAAcyTunPtYemfDUSVw6msw+0ezTv3He3tA6LMLH6boUB9dXp0/xOoPoTecC050qY3EXHXdWh+zS7A8C3xH1kTqY1mNySTzMjY+h8X0q6Pp/55f8CMfcgCaqv02YQfDRrN4hF/5GcJNYzzrTI2O4Dpxw/wD7ar/EkyqHTVgz8VOsv7qN+TTgweVB4H0XhelLR7/55T8aOPcAib7A6ew9b/CxFJ+5XUn0vefLIqGXExBG6Nj6xifOGiNesdhgDTrvscA/bXLfYNf2k40J02bhiqHi9I+5Q/rJ2OrxNXobWbDYpb0KytzW9mHipzm0khERAREQEREBERAREQEREBERAREQE8dgASTYDMnumv01rBQwibdeqqDgN7N3Ku8zkeuXSy+Ip1KdAGnTI2B+01/iLchYWsP2pGxrOkrX9sZVNKmSMOhOyN22R9tvkOEgJYky1W0gAcxeZeEUbWcgUijYXMtEy7jK9zYbhMYSRcnspVpdWQKRKhKxSnvVGBQDM3R1RO0rgdoDZZr2Ug93Mce6YvVnlPNk8oG1rYDZJ6usCtxYg3GYvnbz4cucqaj2cxc2AuBtZ7LX8PhX1O+a/DMRft7IyyOd/Lj/AFl166CxAuRbKxCnxGVh4QJVqdgaVSmWKkVEe20GZSMgQRY5cfSdI0LrNUo9mozVU5ubuP3uPn6zm/R4b9dwBKm38X6yYFZ10pFqw5LZJraXSsFpBKq7SMD+Y8RMicvo4lqbbSMVPMTaaG6VcO1UUKxIfa2Nu1l2t3a5eMyvTpb0yRZPIiJm0IiICIiAiIgIiRLWbpNweDJQv1tUf5dPOx5M25YEticWxvTrVY/V4ZVHfUz/ANhlnDdL5c2q9dT+8rhwP3bKfS8jY6jrDrvhMFlWq9uwPVqNp892Q3eZE5vrD02VXuuFpikv7b2Z/ED4V95F9c8P1wOMoVet2iOs7Ra+Vs75qbDcZD6WKDdx4iRsbLSGl6tdy9Wozsd7MST7zEZSSo/a3d/CUbUzsbXVkpuhs1OwI45ce8ZQI/j6Gw+fOZ4lGsGJFUhgLc/GWMBXJFiN3GShf2Z5aXZ4xkJUTJw2BdxtCyre2252VvyBPxHwBmPhE6x87hFF2tvPJQeBJyvwzPCZ4dqr2AGQA5Ki8FH6QNvobVanWYL9Np7R+yu1tHw2wt/KSuhqBQAz2mPMn3tIM+jyBkbn09JOdSdaDW+orNeooujHe6jeG5sOfEeBvAqbVDDr8VPLg1zbuDcvylw6m4b/AE/5m/WSYoCCCLg5Ed0xKSlWKHOwuh4ld1jzI3eYnTimtu0w5svVXvEtA+pOHP2CPBjMepqDQO5qg8wfzEluzPNmdHtV/GHvW/Wk0JoFcMCEZjtWuTbhfl/eU2d5fKS29OXiuu0KzbfK0wnOtasJ1eKJGQazeZ3+950Mi0iWvOHvsPbgR6Ef+UyzV3Vpht8natUtIdfgcPUJuWpJf8QGy3uDNvIl0WVb6Lo9xqL/APY36yWzjdxERAREQERNLrjp76Hgqtf7SrZO927K+5v5QIF0q9I7Ui2DwzWa1q1QHMX301PA8z5TkVKiWzJyPqYLmrVLMSSSWYniSb5+ec2DKoTa2xe/w8hzMpMi3h8ECQqgXPPwvxlNbBi5Ft2WUwqumVBsFJN7ZTLpYi+8Ee8LRWZjcQow9apQfbQ9xBF1ZeKuvETzSWghUT6ThshezpvKPvtfiDvB4jvBmdZChBB2ifK0av40UMSFf/CqfV1Pwscm8Vax8jzkxKqPDGZWZdlhv7+8S22Mku1x1Y2bkCxBIPcRlOfMSDA2i4pTvEuNVFrCXtXtWWxHbY7KcLb2/pJaejmns3O0L/emdskVnTemG143CDNXtLRxsk2P6PWsTTqHLg1j+UiOMwT0m2XFj/e6TW0TwrfFenMNzQe1EG2bHa8fsoPz/im/wOE2KYFvxHmxzmmw9K7014DZ9FX/APJl6e0kaSbKmxbPwA+csybXaytw3zGeo1KolZPiRg3mDlfx3SL4XSNRXWxJJtcd54WkppVNumeFxYjkR/WQnTtWiqAr0Uqp8LqGHnw8jlKdMaJK0+sAzpna/d3OP4bn90TG6G8d1mANM5mlUI8m7Q97yd1KIIIIyIIPgcjNYnXdWY3GkAKykiXxSsqg71BQ+KEof9stkT0oncbeVManS3aeWlUASULNSnIvrjS+rX9/8gflJeVkV1wPwr9128sh+sxy+Et8PlCf9FSW0XS72qH+cyXzSalYA0dH4dDv6sMfF7uf903c4XoEREBERATmPTrjSuFoUwfjqsx/cXL3edOnKOnqkerwrcA1VfMhCPyMiRyXArkTzJ9spZ0lUPwj+/7EytHlctq9gTe2/fKqOiGxOIFOkwVm2tm9zfsNZMuLEbI72Er9jV6KoXu/fYdw4zYnkJaweH6slD9lyL8wbMp8wQZfRgCZnPL2sER7Ua/FdL4b99pj4xcgZcptmfL5yrHVboBYC2WXzl4eTlrFbzEJ7tDEYOlUbMvRXaPNlvTY+qX85yHT2G2K7Dvv6zqOg65XAUR92p6ddUnOdbGviCe4Sd91dfF0jVWghwtAra3Vr6j4r997yV4lchxnCtX9ZK2FPYIKHMo2a35jkfCTrDdIqlf8MhuKsbr5MJzXxzvbuw5q8SmlempACgbs5zjX3R42C5FiLW8b2tMvE9JFVb7OEHjtN+kiOnNP18URtpYDMKoIF+Z5mWrE9lsuWvTNeWbo/wDxl/C3ymFrMfrrNkOx6EBvnMvR5+spk8QR6gH5GY2tNLt35ge2Xym7zWNoJQ+MpX3dYp9M5LsRTCYiqBxYP/EAT73kI0VihTr033BWUnwBF/nJzj2DYioRyQfy3+cpPk9COmfRT+xeP7iU86FMTs1cVTPJW9CR851VsQBxnGuiZz9MxP8A2hfx6xZ0yoxmsPPaPGv9bUHKq5/is/8AyMxiZ7iW+sqfi/4LLV56WPxh5eTylVeVLLd56DLqQqdpG8Hhvp2OCjNCypf/AONTtOfPt+omJrJrSCeooNcnJ3G4Diqnie/hJ10Y6C6ukazDNuyn4RvPrl5TjzXifjDuwUmPlKcKthYbhkJ7ETndJERAREQEhfS3oc19Guyi7USKo8BcP/KSfKTSUVqIdSrC6sCCDxBFiIHyfhXzI55/Iyuup3qSDzUkEciCNxE2mu2rL4DGPTz2b7dJuDId3puPhMHC4zsmwGeRvvEoNEmMdHu9yLBSe4ZAjwE2a4lWFwb+G+XnoKd4l1tH9XY2A2hcc7SJiJl04vUWx16Y/wAUYekeVyczbOWsY+QHnMlcSUuQbZEeRmXqpok4jEbZW9OlZ25Eg9hPM+waS55nc7Sj6P1VClSOTJSUN3Obu48i5HlOV6drbddyN20QPLKdJ1rxJpUmZj23JC8yxzJ8t85zSwBYysfq9uNMHC0iWk61R1eWoC75jcv6y7qv0d1sQlR0TsojEk3AJAvsLzYyR6uYPq6Qtu3SmWZ12aenrE23LDq6vopyGUxq+gkIyFpJaiC8svhZzu2XO9J4c0qngVby3H2vL2l8B11Ps71Fx3g8JvNbNFfVioB8OTfhPH1/OaTRGJuuwT2ly8V4GdVZ3Dz8tem0omMExIXZO0DbdJlo/DFUANybXPHcLZ+AEytm/pLOJr7Cm28gr675Znv6Tfoeo3bFVP8AtoPV2P5LOkPIh0a6P6nAKSLNVY1T+E2VP5Vv+9N5pnSy4fD1KzbqaFvE7lHmxA85ZDU1XBdyOLt7HZ+UxcVpCnTF6lRE/EwHtOVVtYMQw2TWcKMrAkD23zXMCTckk9+c6/f1Gohyfx9zuZdG0j0gYenlT2qp7uyvqf0kS0vrjiMQCtxTQ/ZS+Y+828zTLRm+1b1WqYmoFVcuJO4DmZlbNazauGtWy1C1XfE1gAMt7HgBxM7/AITCrTRUUWVQAPATS6uaMo4OiKaXJy2mtmT+k2r6QFsgb98yasomUmso+0PWauo5OZM9WnlvkjY/SV/aEfSV/aE1xuJ5t90DYNjV5k+UTADxA20REDRa3ao0tIUDTqCzDOnUAzRufeOYnz/rRqVisBU+tQ7P2aq5ow8eHgZ9OyitQV1KsoZTvDAEHxBkaHycuLPEekrbG9x8zPojHdGOjqpucIqn7hZPZTb2mLS6KcChvTpKDzdet9mNvaRocS0JqzXxjAqNmlfOow7A57P7Z7h7TowbD6Pw4QZAZ23vUfi1uJPoBJq2pl8vpDKN3YRQbcgW2gPIRhujzBK221Nqr/tVnZz6bvK1o0OM1dH4nSVe6UmbgqrmqLyvu7yTJ/qt0QLTs+KIY/6a7v3m+Q9Z0fD4ZEXZRFVRwUBR6CXZOhboYdUUIihVAsABYAdwE5hrzh/o2KtRUWqL1hXcFO0VPgCc51Ocj0vtvXrvUJLGqVz4KtwqjkBM8vDbD5I/iKFcjaFQr3KBPKFSvbOsfNV/Sbiw2bTDWnnOR6EtdiKdYgg1SQciLLYjkcpGdI6MakwZTYX7LDO33W/vOThsLfhLD4HfkM8iDmCO8HfL1t0ssmP3IRGnpLLtLn3HL+k2erWgnxtcXFqSEGo3ALv2B94/1myXQFK9+pU923UA9A0y6uuC4RFpoKV7gClTtlfeWtu88zN4vEuS2G1eXRlqAAACwAsAOAGQAnO+kbWLrSMLTN1RtqsRu2x8NPv2d577cjPa2seJrjZR1pKd5UEv5Mfh8hfvEx8Nqwts2PkJPXCPatP0iC4YzIoaMZjYKSZO8Jq5SG9SfE/pNlhNHqo7KgeAlJyxHC8YJ+5R3VrUYVaqpWfYuCQLXJtmQOANp1zRmhqVBAlJAo9z3k8ZDqx6sLUG+kyuPAHtDzW4nQksQCNxzl8V+pXLj6OFo0hHVy7aLTVis9XKES2UybSiosCyd8p2ZVU3Az0yRRsTyViIGyiIkBERAREQEREBERATnmuVJaWIYmwDgP57m9x7zochHSDh71KLWysy+dwfnM8ni1xeSB4nEVG+Bdkc2/8AETFprW41APBR87zOxNXZNyO6WE0gh4zk07/pYqmr/qP/ACj5TX1q1f8A1H9v0m969LXLAAcSbD1lo6Ywh+KsnkQfyjutuscy1I0bVqCzksp8c5GKmjxTxJp8FqAeWR+ck+ktdaVMFcOpduDNkg77bz7SO6EY1MUhY3LVASTxJOc3rWYiZcua9bTEQm+jcJYDlJFhqQtMXD6N2d1/ATZU8MeUwidumaq6aTJo0JbVJk0mElVXVwe0hU8QR6i0kuhXJw9Inf1aX8dkAyPGvYTb6q4jbwlM9xHoxE1w8y58/i2xnkXidLkJ4YnhgWH3ec8JlT8JQJIRKbxIG1iIgIiICIiAiIgIiICcz6T+kGhSvhkTraykEm9kptyJ3s1jmBz3yb61aY+i4KtX406ZK/iPZX+YifK2maj7PWMSTUZjc7ybnaJ87yJN6bjSmttdwckUcdlTf1JM0FTHVD9th4G0r0ICzBWzBZfIE5j0m0raNF/hB9pXphbrt+o5WqO3xOzeJJ9pmYTG2FiJl4nRVgCBvmI2Dlld7XCbza6u5YimTwdfzmmFO0z8LVK2PH5iRPCa9p27ZhqgIyma+SyCaC1yUgLUybdfgf0ksXSKsBn3zk1rl6cW3wzRc7hLq0e6WqOKTnLwxA5wqxNJvsUmO6wM3WolLZwNLP4gX/iJPzkP1vxp6vq0BZ3yCrmT4AToGhMP1WHpIcitNFI7woB95pijvtjnn4xDYz2UbYnu1OlxvYM8BnjNlAsmeExeUWvJHrzyVERIGziIgIiICIiAiIgIiIEd6QdGtX0biKaAlygZQN5KMr2H8M+YdIh3QKPs3t4E3In2BOT9IHRMGL4nBqbklnojmcy1Mf8AH05SJHHNGLsEEnO+0fG1ptVrnx8M5hYjBshIIIIlkMRG0Npiq4IA5D3mDUlvrILSRYqS6jyhlnhQyBmU3kq1X14q4TsFEq0WN2puAfNW3g+0hQYiXaeJIkaTFph3VKuHxuHatguy6226ZyZD3jkeYykUxWKxiPsbF2JsMt57rTVdFumDT0lSUbqt6TDmCCR7gTur6JQm4uD3W9pWccS1rkmES1e1dNJRUrWau287wv3V/Wb4MZnHRf3z6CUHRZ4P7f1l4iI7Qpa02ncsTbPOVrVPOXjotuDD3EtnRtT7vr/SSqrGIlaveW/+mvzX1P6Sk6PqDeA3gbH3gZBeUGtLLbS71I8c/eFbvki910TCq4mewN9ERICIiAiIgIiICIiAiIgRPW3o8oY27j6utb4wMmP314+O/wAZxfWbUyvg32atPI/CwzVvBvlvn0pLOLwaVUKVEV1O9WAIPrI0PlBqMpNOdq1k6G0clsLUCfce9h+Fxn6+shON6J9JIezSVx3Mpv7gyDSGpSlZpSWaN1A0hUqik+DKCx7bdlBYc8xNrW6JcaN1NT4OvzMDnhoyk4aTxujHGj/058ip+cuYTotxrtY0dgcWdgAPQkwMDol0K1XSdJrdmiGqsfBSqj+Jh6T6Fmh1Q1Sp4CjsL2nbOpUtYseAHJRwE30sEREBERAREQEsvg0O9R+X5S9EDG/6dT/YETJiAiIgIiICIiAiIgIiICIiAiIgIiICIiAiIgIiICIiAiIgIiICIiAiIgf/2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223" name="AutoShape 8" descr="data:image/jpeg;base64,/9j/4AAQSkZJRgABAQAAAQABAAD/2wCEAAkGBhQQEBQUEhQUFBUUFBQUFxUVFBQUFBQUFBQVFBQVFRUXHCYeFxkjGRQUHy8gIycpLCwsFR4xNTAqNSYrLCkBCQoKDgwOGg8PGikkHyQsLCkqKiwpKSwsKSwsKSwsKikpLCwsKSwpKSwpLCwsLCwsLCwsLCwsLCwpLCwsLCwpKf/AABEIAN4A4wMBIgACEQEDEQH/xAAcAAABBQEBAQAAAAAAAAAAAAACAAEDBAUGBwj/xAA/EAABAwEFBAcFBgYBBQAAAAABAAIRAwQFEiExQVFhkQYTInGBodEyUrHB8AcUFUJigiNykrLh8aIzNENz0v/EABkBAQADAQEAAAAAAAAAAAAAAAABAwQCBf/EAC0RAAICAQQABQMDBQEAAAAAAAABAhEDBBIhMRMiQVFhFDJxgZGhQmLR4fEV/9oADAMBAAIRAxEAPwDoEbQhCIIAwpGhAFI1AE0KQBA0KQKAOiCZOFAHCcJBEgEAnSSQBBJMESAZJIpBAJMkUkAxKE1BvHMLG6S14wN34ncoA+JXPlY82q8OW2i+GHcrs7jrm+8OYTCqN45hcM5vchqmB4gecKla7+3+Tv6f5O+TFVLprF9Cm45ktEneR2SfJW16MXuSZmap0MmTpKSAUxRJkAKdJJAZgRhCEYXQDCMKMKRqAkCMIAjaoAQThMnCAIIghCIKAOnTJ0A6SZPCASSdKEA0Jk6ZAcv0jqzWj3WgeJl3zCyXFWb2r4q9T+cj+ns/JVAJK8HO92Rs9HGqig2DNBXdlHGeUk+QKPMKGu3Kd3zy+arj3yds6votXx2OkeDv73LVlY3RCgWWKkDrD/Oo8rYXv4/tR5su2JJJMrDkSYpJpUAUpJkkBnhEEIRBdAMIwgCMICRqMIAiUANOEIRBQAgiCFEEA4KcJBIIAkxcN4SXM2qvic5wOp8tB5Qq8mTYrOox3M6XrW7xzCbrm+8OYXKOtUDMBVKlqnTJZJa1L0L44LfJ2brYz32f1D1Q/f6fvs/qHquIc0O0gHdsPdx4ctyhLSNFV/6Df9P8l0tHt5u0Sl2IknaSeZlEWxtCh6woDVWC0+WXJE2NQ13gtIB1yUdStCr1Kuzx70RNHcdGK+KzNnVpc3kZHkQtVcHc96uoOkZtPtN38RxXcUa7XtDmmQRIK9rT5VONeqPOyw2sNMnTLSVCTQnTIBJJJIDOCMIAjC6AQUjVGFDVt7W8Tw9VzKSjy2Sk30XAjCzfxT9Pml+LH3RzVP1GP3O/Dl7GoEQWO6+iPyjzTC+3bm+a5+px+48KRthEFh/jL9wQ/jNT9PJQ9TjJ8KRvp5XOi+am8f0p3XzU3jkFH1WP5J8GRs26thpuO2IHeclzFSrCs1rxc9kOO3cBsWbVdvWTU51OqLseNrsCtWnVVsUo3NlRmF57ds1JUE3jCF1pxGD7Xvf/AF6/QiL0gJRNMsjJxDFMzny+tUgVJTOx0kcNWztHpw8U76EcQdDsPoeBU/g6lBNbode3sAGDaoK1EafX+EVV0ZJCmXRn9bl1EoZWJc3iPNdB0SvWH9UTk+XNnY4CSPESfBY9VkKnZ3mlWpuGjajHdwxDEJ7pWjDLbNM4yLdFo9RSTSlK9o80UpJJpQClJNKSAoqvWtwbkMz5KSsSGuw5nCYG8xl5rDp21rgDOvOd0b1m1OWUElEuxwUnyXKlpc7U+A0URaqZvuloXZjeCFG6/qUxJJ0gAry5NyfLs1qNdIvgIgsqr0ipN1Jy/ShHSSmZ1gak5AKEmTRrkoQsM9Kme47mPAp6PSTEYFMnx+KmmKN8JiVl/joGzkdED7/b7p5hG7Q2s1wUznLH/GifZDSdxMKFl9uc6MLRHtSdBv4rmydjNmo+NFXc5VvxEO0cChrWgbD9b1DjfYXAVRyHRRPpyJ12qEvI4hVtUWIsZEoxkqgqgowd2fBTSHJZa6eamL4BB0cI7j+V3eD896oYyOf+Uq1qMI4p8HeOUsclJAPBmHDP6OR3Qo828RvU1nf1rS387QS39QAJczidSOMj82UdOoO+UflZszYoyj4mPr1XsMKs8VDaKsAyoqlpAeQFl3leQEq/HFyaR58qSs9C6FX/ANYDQee0wSw7SzaO8ZeB4LqQ1eQdBLNaKtrpVabSabH9t/5Q0g4geJB04r19ezBNKmeZOm+BFMlKYldnA8pJJKSSkFjXh0bxvL6dQsJzLSJaTv4StkIgolFSVMJtO0cRet0VKedRkj32Zt8drfFYNVmAucDuA2HtQPhK9Xhch0q6Kdk1KA07TmDZxZ6LBk0qjzH9jXj1F8SOUDy0YXCRsnUE8VStj8w2chB7ydZWlhDmzv2rGfk8hU40my+T4Ldhe5z2sHHXY2M1q1aoptGDfnvJ4rPuxsEnuHdtPy5oLfXwzG9cyjunSJulySV7xgnTPYFA28juKq0aZeeJzWh92pt9pzidsQrJbY8UcK2SWW3tnd3q5UeHtIPgdqoGxMd7DwT7rsp7io2OLDB2b1S4Rk+Ozu2uyF1R1J2R9CtGz3uHZHIqhXqB0+XoqGOcx/o7leob1yVt7WdU23CNYUD73DY2rBbbHRvUNWvtSOnV0w8h1nW7W6GCFPRcsG7rb2TOnZjzn5LWstoyzzCyTxuPBcnfJoPqb98f8SoHjJEwSWbiT/Y4qtedsFPXWNNZXCXoiSKnaeqeCCQQQQRsIMg+Q5Kzezg14c0Q2qG1WjY3HOJo4NeHt/auXqWsvfA1J02rdvzsPpUBJNGnhc7e5z3VTpuNQjwKuyQqk+z0dJCUscqMe01j1kjesx1Wamf5ScjvXVWC6hqczqla7tYTiwgOGuWverceeMXVHl5sTsPoTeDrNVL8xTee23ZBORHET8QvVQ6dF5VjDWiPJehdHa5fZqZOoBb/AEuIHlC0abK5SaZlz41FJo00xSTFbjKPKSZMgKwRBCEQUgMIggCIIDi+ldwdSTWpj+G4/wARo/IT+YD3Tt3Lh7fTwvDthy9F7a5gIIIBBEEHQg6ghebdLOjBs5JaCaLj2Tr1ZP5Dw3HwWPJi2y3r9TTjyWtr/Qw7LVjy9Pkqt4VJKNpgcRkfHQ/W9RVxt3KiKSlZol0WbCQ1ridTl5KCrVkpTu0QPG7LPbp4olbsN0gMZWjQearSDnAgnwy+Co0rE5/ugb8QhXn1mUafV0ziJ9pw03QFGSul2IX6lFzslUayA52wuMDjtKsVaoAz1+PBQ5wAdnqSVojwiqTtgh0KXGFWdqrTCeHzXckuziJNY6Zhx0GwKWhby0pmVMgFaFnbVGeR3jLmFlm13JGiKfSLxvsDBI0k7PdcAsO8LyNV5cdn0AOKmq3E/LNpEhS2e4SCC6OG4eC4i8MObLFvb6Kt3NGWYBJHaOzlnkugvKm5lprEtiHukTMdo5Cdigs92BpmBPct20/xWdZq4ENqcTHZf4gQeIO9Y8+oTlx0z3dFkWPE4rvv8lCy1hHftR1BPw71C5uHTROy1RxG1cwVvg8/UyUnuRRqnAeC6vor0gDQKbyMBPZd7pOw8D5LjLdeQxkCNuqV2Wsuc/Ls7O8aret0FvR50kpeU9jlOsHolevXUIcZdTOE8Qc2n4jwW5K9KMlJWYJKnQkkpSXRyVgiCEIgpAYRBAEQQBhNVote0tcA5rhBBEgjikEQUA876R9CnUSX0QX09o1cwbZ95vHUbVyb2L3ELl+kXQVleX0YpvzJH5HE/wBp8lnnh9YmiGX0keb0nCIdpv3cE9azkcQdDsKnvC6KtndhqsLDsnNrv5XaFRWe1FkgjE3cVlkmnwaE00VY4J+rJWjgpv8AZMHcfVE6wuGmYUeL7k7DLdZ4z2qKpT27PnC1arN4gqq6nALdsf6XUchDgUoGaPDE79T6IqbJI4/6TVCQSIggx3ztPgrr9CuvUfrVNTtEaKs5MKkJtsJtG0234g3+dn9wVmrb84lc46tmM9CDyKkfXcVRLT2Wxym022mcity5a3aDXezU/hu4YvZd4OwnwK4alXOId63qVsjIHzWXUaby7UbNPn86Zp2hpa4giCCWkcQYKyra90QyBO07Ft3zWxVMUf8AUZTqx/7KbXO/5Fy5222vYq9MrSZ3qo7JtGJaKbmmSZV6jbMDAAqFptErrbn+zV9ZrKj6zBTe0OGAFziCJymACvZ2b4qzx9+2To1fsvc5xtDj7P8ADE/ql5jl8Qu9lUboumnZaQp0hDRmScy4nVzjtKuSrYxpUUt27HlOhlJdHJCiCEIgpAQRIQnQBhEgCJAGE4QBEFAGtFmbUaWvaHNOocARyK5C+Ps5a6XWd2A+48kt8HajxldkXgCSqV4PfHut2g5Ehcyin2Sm10eO17G5hMgj4c9EzLS9uhK6yt0bdiPV1SBOQc2T3SDmq9TovVO2k7wc08wFieOfqjYskfcxTeziIcGkHeFSdBdkIGwLYtnRurTBmm+N7CHjlqsc09xnukEHuVago+lFm6+ga7YdOw5jv2hCWlxkRO2dCpXEVG/qGZ9QorOMBz8PRWLr5I9fgq1GEZbdvfJlQYpK07Z2zDcjoTv+pWfUo4dTpHkr8cr7KZxoA0M5UjGED0TttGw8FpWO7sdN9QwG0wC47sRwgADUk/AqJ5Ni8xfp9NLO6h/gr3dYqlZwawS4ydQMmguOvAFXqlgfRexroLnwQ1pDnakAEDQ8OIU123rZ6DgWue52Cq1wLQ0S9uFoBJkakk9yxLWJdiBOQEcFm8+SdNVH8HouGHBiTtSlfNP9ztL7tzWPDNTTp02GMxiYxoInv+C4q8LXicTvKiFQnIkqIiTEKzTaVYV3Z5+s1fjytKgKVMvdGxeufZ5aSbJ1bv8AxPc0fyuAePMuXl1GoGr0n7Of+3qO96rA/axvzJ5LVbcvgwtJR+TsMSSDEnxK0rCSQYk6AAIggCIIAwU4QhOgDBTgoQnCAMFECgTyoBBbWudAaCYBJgTGgkqpUpuf7bhA0krfuC04LSzc6WH9wkeYC6i23JRre3TaTvAwu/qGagk84FnYNXDwTfeGNOTZ7/QLpby6CN1pVCP0vzHdiHosa09Ha1ESWFw3t7Q8k4BHTtOYyA8FXvjo3QtbC4tAqD87Bhd4+94oTVU9W+Kdmpue8w3SNpdsAUSSaJV+h5df/R2pZXS7NpPZqtGXAPGwqnSeH9h8B2o3O4tXRXx0rNdrmYWhhyg5kjcVx9qbGmmze08CsrSbpGlSaVsuGzOpuk5tJ13HcUd4UQQMpkT9c1JdN5YwadTM/FFa7C5pBaZaNh1z3FUttTqX/S5U42jJq2It2ZfULeucTYLUDvoHk5/qhpVGuYQdRsKu9G2tL8JIDarXUnzoA/IO/a7C79qrzZJShz6NHo6DZDJ+TjhZyc0IDm6HwW9arnLHuaTDmkgtOoIMEfFZ9qshbmVrhmUjDqNP4cn7oz2GXDYVNaCAckmCXahMKRcVdfJirgBrV650Kez7mxjMiyQ8bcZOInuMyOWxea2SwSukuK8Pu1ZpnsOAa8cDt7wc+e9V+OlJInwnts9FhKEwKdajOJJMkgGCcFCESAIJwhTygDlOEAKIFAFKeUIKdAN1haQ4atIcO8GQuvsV7tqDcT9Bce5S2auQ0Z6ZcvoLiSB37HiJnIak/ElOys06OB7iD8FxN42upWs5ZTdDs4Kg6H3dXovxVXAjTUu+OzTkltA7C8rmpVQS+mCd4ydzGq8f+1i6fu7qABOBwqOg6hwLQAT3Fe1m0jL6y3rlftL6LfiFiIZHW0j1jNk5dpp7x5gLiatcExdOz5267XyQBpd3DVaVC6hJDwRh12EFRVWAQ1ug8yqN6ukalF1yZZ7D53HyWzQt5PZKy7e2Hck4PZB4LucVJKyIS2tm2Hg5PaDxIzU1is1MwQI7iRzWZZrUDk8wdjvkVJQxNHwI0OZWGcGlXRuxT8ykjpb3sFOpVNR2fWjrWyR+aZGW5wc3wWdUuikBm2TxJ+t6ltVebJQcR2hUrs/aOqeBzqP5rLfbDvVGOLqk2bNWvMpV2v8AQVe5WkyyAqrMFLKo1wPDQqw28C05p6l4NeIcARuKvW9cPlHntR9Cs+/KbR2WknjkEdkrlwBdq48hGQCgdZqWoU9jo4jOgCtexLhfuVpSvlnpfR20Y7Mw7Wyw/tMDyhaSx+izIszeLnO8Jj5LXlb8f2KzDP7mKEkpSVhyCEUoJSlAHKfEo5SlAS4k+JRYk2JAThyfGq+NLrEBPiTUnQTz+vJQ9YmZU7Q45KGC2KscFasdvc06yqEqOrbRT4nd6qCTffe2HtOdDfj4LMvW/nWhpAJZS2ic3by4/Jc9b7xyxPdH1oAuXvS/XVJa3st8z3+iigHfdsYaYaDic0QXjbsAnauZY7PTh47FdL8lXtTMO6J8FnyKpfk0Y3aM21gl0qw1owNxAjJM4KbrZEHPv+SiU7o6jGihahMBoMDaVbu+3uptgiWicj37CiGFurXHuOSs3bYhUcC8YKLH46jjlLQZwNn2nHSB/lcyknGmuC/T4pTyeU33U2voPplpa+i4Vi12RDKjWsJ8CKZ7n8Fi1rtOxV7zvJ73VaskdYXEgExBMhvcMuSzqNsqDRxHis2LTuriz0NdqI2oexqOsTkH4YSqIv2r73MAoH3xVOWLkAFesOT3R5bzQNL7kB7RAC0Lhs/3qqadMwxoBe7aBpDd5Ma7NVyVSoXHMk969A+zi7TToPquy60jD/KyRPiSeSuhgXcnZTPNf28HaUWBjQ1ogAAAbgMgjxKEORYlqM5LiSUWJJAEkmToBSmlKExQDymlCUJKAIuQ4kJchLkJJMajq1I8E2JR1XZKAWKlqk4WnM7VjXnbm0Sc5dumeao3rfHVktGRgSfDYudq23EcgSooFu1211Qy49w2DuVGo5AcZ4JhY3HUldEAvro7PUZ2xV9k034cz/1AJZ5qRlgG5DbLBLDA0zVeSO5F+nyvFNSqyj99YKTiWy4wB+kzJPlHjwUdG0tcz8wdPDDhjnMqhVbDlo2QNg8QY5KqUFFcFyzylSdcKuv5/JM2mzqseLtY4w69mJxcM8latl5te2kAMqdNrSMw3Hq5wG85SVzrqhWhdNkfWOvZBz3qJYL7LI62UFUElxT+fkK1VS+J0GgGiquOwLpm9FQR7cd4n5qzT6EzrVjuYPVdRjXCM08m522ccaQaENOltK7hnQNk51XH9on4rSs3RCzs1aXne5x+AgKymVNo4i4Oj7rVWAgimD23bhuH6j/leqUaYY0NaAAAAANABkAo6FBrGhrQGgaACApl2jkIFECgTqQEkmTIQTSlKFPKAJKEydAC4KMtUyWFAVi1A5WixRupqAVSVFVdkrL2KtVaoJMO22ZrnkuaCd6rdQ0bAta00FnVWQoBAWjchKJyEhSBkxKdMgOWvezYHn6yVZjpb3Lfv6zywHw+a52iYMLk6KtQldN0Kq51G8GnlIPxC5ysM1f6OWnq67dxOE9zsvTku30cnotnCuseqjBCkDlWSXmOUgKqscpA9dkFkOThyrhyIFAWJT4lCHIgVIJZSQSkgP/Z"/>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pic>
        <p:nvPicPr>
          <p:cNvPr id="102412" name="Picture 12" descr="http://www.buildlog.net/blog/wp-content/uploads/2010/08/3dsc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248025"/>
            <a:ext cx="405765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3876675"/>
            <a:ext cx="4310063" cy="238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12"/>
                                        </p:tgtEl>
                                        <p:attrNameLst>
                                          <p:attrName>style.visibility</p:attrName>
                                        </p:attrNameLst>
                                      </p:cBhvr>
                                      <p:to>
                                        <p:strVal val="visible"/>
                                      </p:to>
                                    </p:set>
                                    <p:animEffect transition="in" filter="blinds(horizontal)">
                                      <p:cBhvr>
                                        <p:cTn id="7" dur="500"/>
                                        <p:tgtEl>
                                          <p:spTgt spid="102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Data Characterization</a:t>
            </a:r>
          </a:p>
        </p:txBody>
      </p:sp>
      <p:sp>
        <p:nvSpPr>
          <p:cNvPr id="3" name="Content Placeholder 2"/>
          <p:cNvSpPr>
            <a:spLocks noGrp="1"/>
          </p:cNvSpPr>
          <p:nvPr>
            <p:ph idx="1"/>
          </p:nvPr>
        </p:nvSpPr>
        <p:spPr>
          <a:xfrm>
            <a:off x="319088" y="1652588"/>
            <a:ext cx="8524875" cy="4554537"/>
          </a:xfrm>
        </p:spPr>
        <p:txBody>
          <a:bodyPr/>
          <a:lstStyle/>
          <a:p>
            <a:r>
              <a:rPr lang="en-US" altLang="en-US" dirty="0" smtClean="0"/>
              <a:t>Example</a:t>
            </a:r>
          </a:p>
          <a:p>
            <a:pPr lvl="1"/>
            <a:r>
              <a:rPr lang="en-US" altLang="en-US" dirty="0" smtClean="0"/>
              <a:t>3D scanner data</a:t>
            </a:r>
          </a:p>
          <a:p>
            <a:pPr lvl="2"/>
            <a:r>
              <a:rPr lang="en-US" altLang="en-US" dirty="0" smtClean="0"/>
              <a:t>measured, 3D, grid‐free (scattered) data</a:t>
            </a:r>
          </a:p>
          <a:p>
            <a:pPr lvl="1"/>
            <a:r>
              <a:rPr lang="en-US" altLang="en-US" dirty="0" smtClean="0"/>
              <a:t>Observation points:</a:t>
            </a:r>
          </a:p>
          <a:p>
            <a:pPr lvl="2"/>
            <a:r>
              <a:rPr lang="en-US" altLang="en-US" dirty="0" smtClean="0"/>
              <a:t>Points on the </a:t>
            </a:r>
            <a:r>
              <a:rPr lang="en-US" altLang="en-US" dirty="0" smtClean="0"/>
              <a:t>object’s surface</a:t>
            </a:r>
            <a:endParaRPr lang="en-US" altLang="en-US" dirty="0" smtClean="0"/>
          </a:p>
          <a:p>
            <a:pPr lvl="1"/>
            <a:r>
              <a:rPr lang="en-US" altLang="en-US" dirty="0" smtClean="0"/>
              <a:t>Topology:</a:t>
            </a:r>
          </a:p>
          <a:p>
            <a:pPr lvl="2"/>
            <a:r>
              <a:rPr lang="en-US" altLang="en-US" dirty="0" smtClean="0"/>
              <a:t>Must be defined such that adjacent vertices are connected and holes are avoided</a:t>
            </a:r>
          </a:p>
          <a:p>
            <a:pPr lvl="1"/>
            <a:r>
              <a:rPr lang="en-US" altLang="en-US" dirty="0" smtClean="0"/>
              <a:t>Attributes:</a:t>
            </a:r>
          </a:p>
          <a:p>
            <a:pPr lvl="2"/>
            <a:r>
              <a:rPr lang="en-US" altLang="en-US" dirty="0" smtClean="0"/>
              <a:t>None</a:t>
            </a:r>
          </a:p>
        </p:txBody>
      </p:sp>
      <p:sp>
        <p:nvSpPr>
          <p:cNvPr id="10244"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C5CDA31F-7EC9-4C10-ABC7-23FB479A97B7}" type="slidenum">
              <a:rPr lang="de-DE" altLang="en-US" smtClean="0">
                <a:solidFill>
                  <a:schemeClr val="tx2"/>
                </a:solidFill>
                <a:latin typeface="Candara" pitchFamily="34" charset="0"/>
              </a:rPr>
              <a:pPr/>
              <a:t>7</a:t>
            </a:fld>
            <a:endParaRPr lang="de-DE" altLang="en-US" smtClean="0">
              <a:solidFill>
                <a:schemeClr val="tx2"/>
              </a:solidFill>
              <a:latin typeface="Candara" pitchFamily="34" charset="0"/>
            </a:endParaRPr>
          </a:p>
        </p:txBody>
      </p:sp>
      <p:pic>
        <p:nvPicPr>
          <p:cNvPr id="103426" name="Picture 2" descr="3D Laser Scan of 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75" y="3076575"/>
            <a:ext cx="69723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hidden"/>
                                      </p:to>
                                    </p:set>
                                  </p:childTnLst>
                                </p:cTn>
                              </p:par>
                              <p:par>
                                <p:cTn id="17" presetID="22" presetClass="entr" presetSubtype="4" fill="hold" nodeType="withEffect">
                                  <p:stCondLst>
                                    <p:cond delay="0"/>
                                  </p:stCondLst>
                                  <p:childTnLst>
                                    <p:set>
                                      <p:cBhvr>
                                        <p:cTn id="18" dur="1" fill="hold">
                                          <p:stCondLst>
                                            <p:cond delay="0"/>
                                          </p:stCondLst>
                                        </p:cTn>
                                        <p:tgtEl>
                                          <p:spTgt spid="103426"/>
                                        </p:tgtEl>
                                        <p:attrNameLst>
                                          <p:attrName>style.visibility</p:attrName>
                                        </p:attrNameLst>
                                      </p:cBhvr>
                                      <p:to>
                                        <p:strVal val="visible"/>
                                      </p:to>
                                    </p:set>
                                    <p:animEffect transition="in" filter="wipe(down)">
                                      <p:cBhvr>
                                        <p:cTn id="19" dur="5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smtClean="0"/>
              <a:t>Topology vs. Geometry</a:t>
            </a:r>
            <a:endParaRPr lang="en-US" dirty="0"/>
          </a:p>
        </p:txBody>
      </p:sp>
      <p:sp>
        <p:nvSpPr>
          <p:cNvPr id="11267" name="Content Placeholder 2"/>
          <p:cNvSpPr>
            <a:spLocks noGrp="1"/>
          </p:cNvSpPr>
          <p:nvPr>
            <p:ph idx="1"/>
          </p:nvPr>
        </p:nvSpPr>
        <p:spPr>
          <a:xfrm>
            <a:off x="319088" y="1652588"/>
            <a:ext cx="8524875" cy="4554537"/>
          </a:xfrm>
        </p:spPr>
        <p:txBody>
          <a:bodyPr/>
          <a:lstStyle/>
          <a:p>
            <a:r>
              <a:rPr lang="en-US" altLang="en-US" sz="2400" i="1" dirty="0" smtClean="0"/>
              <a:t>Topology</a:t>
            </a:r>
          </a:p>
          <a:p>
            <a:pPr lvl="1"/>
            <a:r>
              <a:rPr lang="en-US" altLang="en-US" sz="2000" dirty="0" smtClean="0"/>
              <a:t>Describes properties which are </a:t>
            </a:r>
            <a:r>
              <a:rPr lang="en-US" altLang="en-US" sz="2000" dirty="0" smtClean="0"/>
              <a:t>invariant </a:t>
            </a:r>
            <a:r>
              <a:rPr lang="en-US" altLang="en-US" sz="2000" dirty="0" smtClean="0"/>
              <a:t>with respect to affine transformations (translation, shearing, rotation, …).  </a:t>
            </a:r>
            <a:endParaRPr lang="en-US" altLang="en-US" sz="2000" dirty="0" smtClean="0"/>
          </a:p>
          <a:p>
            <a:pPr lvl="2"/>
            <a:r>
              <a:rPr lang="en-US" altLang="en-US" sz="1600" dirty="0" smtClean="0"/>
              <a:t>Such </a:t>
            </a:r>
            <a:r>
              <a:rPr lang="en-US" altLang="en-US" sz="1600" dirty="0" smtClean="0"/>
              <a:t>transformations are topology preserving</a:t>
            </a:r>
            <a:r>
              <a:rPr lang="en-US" altLang="en-US" sz="1600" dirty="0" smtClean="0"/>
              <a:t>.</a:t>
            </a:r>
          </a:p>
          <a:p>
            <a:pPr lvl="2"/>
            <a:r>
              <a:rPr lang="en-US" altLang="en-US" sz="1600" dirty="0" smtClean="0"/>
              <a:t>Simplification </a:t>
            </a:r>
            <a:r>
              <a:rPr lang="en-US" altLang="en-US" sz="1600" dirty="0" smtClean="0"/>
              <a:t>of a polygonal mesh, in general, is not topology preserving.</a:t>
            </a:r>
          </a:p>
          <a:p>
            <a:pPr lvl="1"/>
            <a:r>
              <a:rPr lang="en-US" altLang="en-US" sz="2000" i="1" dirty="0" smtClean="0"/>
              <a:t>Topologic properties</a:t>
            </a:r>
          </a:p>
          <a:p>
            <a:pPr lvl="2"/>
            <a:r>
              <a:rPr lang="en-US" altLang="en-US" sz="1800" dirty="0" smtClean="0"/>
              <a:t>Connectivity of vertices, number of connected components, incidence of edges (at vertices).</a:t>
            </a:r>
          </a:p>
          <a:p>
            <a:pPr lvl="2"/>
            <a:r>
              <a:rPr lang="en-US" altLang="en-US" sz="1800" dirty="0" smtClean="0"/>
              <a:t>Public transport example: sequence of tram/bus stops, connecting stations</a:t>
            </a:r>
          </a:p>
          <a:p>
            <a:r>
              <a:rPr lang="en-US" altLang="en-US" sz="2400" i="1" dirty="0" smtClean="0"/>
              <a:t>Geometry</a:t>
            </a:r>
          </a:p>
          <a:p>
            <a:pPr lvl="1"/>
            <a:r>
              <a:rPr lang="en-US" altLang="en-US" sz="2000" dirty="0" smtClean="0"/>
              <a:t>Coordinates which determine the shape</a:t>
            </a:r>
          </a:p>
          <a:p>
            <a:r>
              <a:rPr lang="en-US" altLang="en-US" sz="2400" dirty="0" smtClean="0"/>
              <a:t>Example</a:t>
            </a:r>
          </a:p>
          <a:p>
            <a:pPr lvl="1"/>
            <a:r>
              <a:rPr lang="en-US" altLang="en-US" sz="2000" dirty="0" smtClean="0"/>
              <a:t>Topology:  triangle,  </a:t>
            </a:r>
            <a:r>
              <a:rPr lang="en-US" altLang="en-US" sz="2000" dirty="0" err="1" smtClean="0"/>
              <a:t>tetrahedra</a:t>
            </a:r>
            <a:r>
              <a:rPr lang="en-US" altLang="en-US" sz="2000" dirty="0" smtClean="0"/>
              <a:t>, …</a:t>
            </a:r>
          </a:p>
          <a:p>
            <a:pPr lvl="1"/>
            <a:r>
              <a:rPr lang="en-US" altLang="en-US" sz="2000" dirty="0" smtClean="0"/>
              <a:t>Geometry: 3 or 4 coordinates</a:t>
            </a:r>
          </a:p>
        </p:txBody>
      </p:sp>
      <p:sp>
        <p:nvSpPr>
          <p:cNvPr id="11268"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32F04AA1-E6CE-40AA-A93D-58774645E867}" type="slidenum">
              <a:rPr lang="de-DE" altLang="en-US" smtClean="0">
                <a:solidFill>
                  <a:schemeClr val="tx2"/>
                </a:solidFill>
                <a:latin typeface="Candara" pitchFamily="34" charset="0"/>
              </a:rPr>
              <a:pPr/>
              <a:t>8</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r>
              <a:rPr lang="en-US" dirty="0"/>
              <a:t>Data: Scope of Observations</a:t>
            </a:r>
          </a:p>
        </p:txBody>
      </p:sp>
      <p:sp>
        <p:nvSpPr>
          <p:cNvPr id="12291" name="Content Placeholder 2"/>
          <p:cNvSpPr>
            <a:spLocks noGrp="1"/>
          </p:cNvSpPr>
          <p:nvPr>
            <p:ph idx="1"/>
          </p:nvPr>
        </p:nvSpPr>
        <p:spPr>
          <a:xfrm>
            <a:off x="319088" y="1652588"/>
            <a:ext cx="8524875" cy="4554537"/>
          </a:xfrm>
        </p:spPr>
        <p:txBody>
          <a:bodyPr/>
          <a:lstStyle/>
          <a:p>
            <a:r>
              <a:rPr lang="en-US" altLang="en-US" smtClean="0"/>
              <a:t>Measured or simulated data always refer to a certain scope.</a:t>
            </a:r>
          </a:p>
          <a:p>
            <a:r>
              <a:rPr lang="en-US" altLang="en-US" smtClean="0"/>
              <a:t>Examples for scope:</a:t>
            </a:r>
          </a:p>
          <a:p>
            <a:pPr lvl="1"/>
            <a:r>
              <a:rPr lang="en-US" altLang="en-US" i="1" smtClean="0"/>
              <a:t>Point: </a:t>
            </a:r>
            <a:r>
              <a:rPr lang="en-US" altLang="en-US" smtClean="0"/>
              <a:t>Temperature measurement</a:t>
            </a:r>
          </a:p>
          <a:p>
            <a:pPr lvl="1"/>
            <a:r>
              <a:rPr lang="en-US" altLang="en-US" i="1" smtClean="0"/>
              <a:t>Local: </a:t>
            </a:r>
            <a:r>
              <a:rPr lang="en-US" altLang="en-US" smtClean="0"/>
              <a:t>Unemployment rate in a town, specific region, …</a:t>
            </a:r>
          </a:p>
          <a:p>
            <a:pPr lvl="1"/>
            <a:r>
              <a:rPr lang="en-US" altLang="en-US" i="1" smtClean="0"/>
              <a:t>Global: </a:t>
            </a:r>
            <a:r>
              <a:rPr lang="en-US" altLang="en-US" smtClean="0"/>
              <a:t>Pollution of a lake</a:t>
            </a:r>
          </a:p>
          <a:p>
            <a:pPr lvl="2"/>
            <a:r>
              <a:rPr lang="en-US" altLang="en-US" smtClean="0"/>
              <a:t>If there is any location in the lake where the pollution is above some threshold, the whole lake is regarded as heavily polluted</a:t>
            </a:r>
          </a:p>
        </p:txBody>
      </p:sp>
      <p:sp>
        <p:nvSpPr>
          <p:cNvPr id="12292" name="Footer Placeholder 3"/>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en-US" smtClean="0">
                <a:solidFill>
                  <a:schemeClr val="tx2"/>
                </a:solidFill>
                <a:latin typeface="Candara" pitchFamily="34" charset="0"/>
              </a:rPr>
              <a:t>SciVis 2013  -  page </a:t>
            </a:r>
            <a:fld id="{CDD00830-BB0F-484F-BAA3-F513077C2CED}" type="slidenum">
              <a:rPr lang="de-DE" altLang="en-US" smtClean="0">
                <a:solidFill>
                  <a:schemeClr val="tx2"/>
                </a:solidFill>
                <a:latin typeface="Candara" pitchFamily="34" charset="0"/>
              </a:rPr>
              <a:pPr/>
              <a:t>9</a:t>
            </a:fld>
            <a:endParaRPr lang="de-DE" altLang="en-US" smtClean="0">
              <a:solidFill>
                <a:schemeClr val="tx2"/>
              </a:solidFill>
              <a:latin typeface="Candara" pitchFamily="34"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 name="THINKCELLUNDODONOTDELETE" val="2"/>
</p:tagLst>
</file>

<file path=ppt/theme/theme1.xml><?xml version="1.0" encoding="utf-8"?>
<a:theme xmlns:a="http://schemas.openxmlformats.org/drawingml/2006/main" name="Standarddesign">
  <a:themeElements>
    <a:clrScheme name="Standarddesign 1">
      <a:dk1>
        <a:srgbClr val="000000"/>
      </a:dk1>
      <a:lt1>
        <a:srgbClr val="FFFFFF"/>
      </a:lt1>
      <a:dk2>
        <a:srgbClr val="0D3D65"/>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D3D65"/>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TotalTime>
  <Words>3879</Words>
  <Application>Microsoft Office PowerPoint</Application>
  <PresentationFormat>On-screen Show (4:3)</PresentationFormat>
  <Paragraphs>492</Paragraphs>
  <Slides>58</Slides>
  <Notes>10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Standarddesign</vt:lpstr>
      <vt:lpstr>Science Visualization</vt:lpstr>
      <vt:lpstr>Lecture’s Goals</vt:lpstr>
      <vt:lpstr>Data Characterization</vt:lpstr>
      <vt:lpstr>Data Characterization</vt:lpstr>
      <vt:lpstr>Data Characterization</vt:lpstr>
      <vt:lpstr>Data Characterization</vt:lpstr>
      <vt:lpstr>Data Characterization</vt:lpstr>
      <vt:lpstr>Topology vs. Geometry</vt:lpstr>
      <vt:lpstr>Data: Scope of Observations</vt:lpstr>
      <vt:lpstr>Data: Scope of Observations</vt:lpstr>
      <vt:lpstr>Data: Scope of Observations</vt:lpstr>
      <vt:lpstr>Data: Scope of Observations</vt:lpstr>
      <vt:lpstr>Data: Scope of Observations</vt:lpstr>
      <vt:lpstr>Data Structures</vt:lpstr>
      <vt:lpstr>Data Structures</vt:lpstr>
      <vt:lpstr>Cells and Grid Structures</vt:lpstr>
      <vt:lpstr>Cell Type Examples</vt:lpstr>
      <vt:lpstr>Grid Structures</vt:lpstr>
      <vt:lpstr>Structured Grids</vt:lpstr>
      <vt:lpstr>Grid Structures</vt:lpstr>
      <vt:lpstr>Grid Structures</vt:lpstr>
      <vt:lpstr>Grid Structures</vt:lpstr>
      <vt:lpstr>Grid Structures</vt:lpstr>
      <vt:lpstr>Grid Structures</vt:lpstr>
      <vt:lpstr>Grid Structures</vt:lpstr>
      <vt:lpstr>Grid Structures</vt:lpstr>
      <vt:lpstr>Properties of Grid Structures</vt:lpstr>
      <vt:lpstr>Properties of Grid Structures</vt:lpstr>
      <vt:lpstr>Properties of Grid Structures</vt:lpstr>
      <vt:lpstr>Representation of Unstructured Grids</vt:lpstr>
      <vt:lpstr>Representation of Unstructured Grids</vt:lpstr>
      <vt:lpstr>Multigrids</vt:lpstr>
      <vt:lpstr>Merging Grids</vt:lpstr>
      <vt:lpstr>Polygonal meshes</vt:lpstr>
      <vt:lpstr>Polygonal mesh </vt:lpstr>
      <vt:lpstr>Elements of mesh model</vt:lpstr>
      <vt:lpstr>Mesh Objects Representations </vt:lpstr>
      <vt:lpstr>Vertex-Vertex Meshes (VV meshes) </vt:lpstr>
      <vt:lpstr>Face-Vertex Meshes (FV meshes)</vt:lpstr>
      <vt:lpstr>Winged-edge meshes</vt:lpstr>
      <vt:lpstr>Other meshes types</vt:lpstr>
      <vt:lpstr>Other meshes types</vt:lpstr>
      <vt:lpstr>Other meshes types</vt:lpstr>
      <vt:lpstr>Other meshes types</vt:lpstr>
      <vt:lpstr>Other meshes types</vt:lpstr>
      <vt:lpstr>Other meshes types</vt:lpstr>
      <vt:lpstr>Data in Metric Spaces</vt:lpstr>
      <vt:lpstr>Mesh Quality</vt:lpstr>
      <vt:lpstr>Mesh Quality</vt:lpstr>
      <vt:lpstr>Scattered Data Triangulation</vt:lpstr>
      <vt:lpstr>Scattered Data Triangulation</vt:lpstr>
      <vt:lpstr>Scattered Data Triangulation</vt:lpstr>
      <vt:lpstr>Triangle Quality</vt:lpstr>
      <vt:lpstr>Triangle Quality</vt:lpstr>
      <vt:lpstr>Scattered Data Triangulation</vt:lpstr>
      <vt:lpstr>Delaunay‐Triangulation</vt:lpstr>
      <vt:lpstr>Scattered Data Triangulation</vt:lpstr>
      <vt:lpstr>PowerPoint Presentation</vt:lpstr>
    </vt:vector>
  </TitlesOfParts>
  <Company>PresentationPoint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screen</dc:title>
  <dc:creator>PresentationPoint</dc:creator>
  <cp:lastModifiedBy>v.e.g</cp:lastModifiedBy>
  <cp:revision>620</cp:revision>
  <cp:lastPrinted>2005-03-15T07:48:11Z</cp:lastPrinted>
  <dcterms:created xsi:type="dcterms:W3CDTF">2004-11-16T16:03:16Z</dcterms:created>
  <dcterms:modified xsi:type="dcterms:W3CDTF">2013-10-31T07:10:50Z</dcterms:modified>
</cp:coreProperties>
</file>