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8"/>
  </p:notesMasterIdLst>
  <p:handoutMasterIdLst>
    <p:handoutMasterId r:id="rId59"/>
  </p:handoutMasterIdLst>
  <p:sldIdLst>
    <p:sldId id="485" r:id="rId2"/>
    <p:sldId id="546" r:id="rId3"/>
    <p:sldId id="547" r:id="rId4"/>
    <p:sldId id="548" r:id="rId5"/>
    <p:sldId id="549" r:id="rId6"/>
    <p:sldId id="542" r:id="rId7"/>
    <p:sldId id="543" r:id="rId8"/>
    <p:sldId id="544" r:id="rId9"/>
    <p:sldId id="545" r:id="rId10"/>
    <p:sldId id="550" r:id="rId11"/>
    <p:sldId id="551" r:id="rId12"/>
    <p:sldId id="552" r:id="rId13"/>
    <p:sldId id="553" r:id="rId14"/>
    <p:sldId id="554" r:id="rId15"/>
    <p:sldId id="555" r:id="rId16"/>
    <p:sldId id="591" r:id="rId17"/>
    <p:sldId id="593" r:id="rId18"/>
    <p:sldId id="594" r:id="rId19"/>
    <p:sldId id="595" r:id="rId20"/>
    <p:sldId id="596" r:id="rId21"/>
    <p:sldId id="597" r:id="rId22"/>
    <p:sldId id="598" r:id="rId23"/>
    <p:sldId id="599" r:id="rId24"/>
    <p:sldId id="600" r:id="rId25"/>
    <p:sldId id="601" r:id="rId26"/>
    <p:sldId id="602" r:id="rId27"/>
    <p:sldId id="603" r:id="rId28"/>
    <p:sldId id="604" r:id="rId29"/>
    <p:sldId id="605" r:id="rId30"/>
    <p:sldId id="606" r:id="rId31"/>
    <p:sldId id="607" r:id="rId32"/>
    <p:sldId id="609" r:id="rId33"/>
    <p:sldId id="614" r:id="rId34"/>
    <p:sldId id="615" r:id="rId35"/>
    <p:sldId id="616" r:id="rId36"/>
    <p:sldId id="617" r:id="rId37"/>
    <p:sldId id="618" r:id="rId38"/>
    <p:sldId id="619" r:id="rId39"/>
    <p:sldId id="621" r:id="rId40"/>
    <p:sldId id="622" r:id="rId41"/>
    <p:sldId id="623" r:id="rId42"/>
    <p:sldId id="624" r:id="rId43"/>
    <p:sldId id="625" r:id="rId44"/>
    <p:sldId id="626" r:id="rId45"/>
    <p:sldId id="627" r:id="rId46"/>
    <p:sldId id="628" r:id="rId47"/>
    <p:sldId id="629" r:id="rId48"/>
    <p:sldId id="630" r:id="rId49"/>
    <p:sldId id="631" r:id="rId50"/>
    <p:sldId id="632" r:id="rId51"/>
    <p:sldId id="633" r:id="rId52"/>
    <p:sldId id="634" r:id="rId53"/>
    <p:sldId id="635" r:id="rId54"/>
    <p:sldId id="636" r:id="rId55"/>
    <p:sldId id="637" r:id="rId56"/>
    <p:sldId id="541" r:id="rId57"/>
  </p:sldIdLst>
  <p:sldSz cx="9144000" cy="6858000" type="screen4x3"/>
  <p:notesSz cx="6699250" cy="9836150"/>
  <p:custDataLst>
    <p:tags r:id="rId60"/>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E6C00"/>
    <a:srgbClr val="B4D2EE"/>
    <a:srgbClr val="539AD5"/>
    <a:srgbClr val="1D4F7C"/>
    <a:srgbClr val="1E5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179" autoAdjust="0"/>
  </p:normalViewPr>
  <p:slideViewPr>
    <p:cSldViewPr snapToGrid="0">
      <p:cViewPr varScale="1">
        <p:scale>
          <a:sx n="98" d="100"/>
          <a:sy n="98" d="100"/>
        </p:scale>
        <p:origin x="-840" y="-102"/>
      </p:cViewPr>
      <p:guideLst>
        <p:guide orient="horz" pos="4319"/>
        <p:guide pos="213"/>
        <p:guide pos="556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166" y="-84"/>
      </p:cViewPr>
      <p:guideLst>
        <p:guide orient="horz" pos="3098"/>
        <p:guide pos="2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a:lvl1pPr>
          </a:lstStyle>
          <a:p>
            <a:pPr>
              <a:defRPr/>
            </a:pPr>
            <a:endParaRPr lang="en-GB" altLang="en-US"/>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pPr>
              <a:defRPr/>
            </a:pPr>
            <a:endParaRPr lang="en-GB" altLang="en-US"/>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a:lvl1pPr>
          </a:lstStyle>
          <a:p>
            <a:pPr>
              <a:defRPr/>
            </a:pPr>
            <a:endParaRPr lang="en-GB" altLang="en-US"/>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pPr>
              <a:defRPr/>
            </a:pPr>
            <a:fld id="{E2DA38F8-F869-4E2A-AFC7-5B9147AA72A7}" type="slidenum">
              <a:rPr lang="en-GB" altLang="en-US"/>
              <a:pPr>
                <a:defRPr/>
              </a:pPr>
              <a:t>‹#›</a:t>
            </a:fld>
            <a:endParaRPr lang="en-GB" altLang="en-US"/>
          </a:p>
        </p:txBody>
      </p:sp>
    </p:spTree>
    <p:extLst>
      <p:ext uri="{BB962C8B-B14F-4D97-AF65-F5344CB8AC3E}">
        <p14:creationId xmlns:p14="http://schemas.microsoft.com/office/powerpoint/2010/main" val="1187246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a:lvl1pPr>
          </a:lstStyle>
          <a:p>
            <a:pPr>
              <a:defRPr/>
            </a:pPr>
            <a:endParaRPr lang="en-GB" altLang="en-US"/>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pPr>
              <a:defRPr/>
            </a:pPr>
            <a:endParaRPr lang="en-GB" altLang="en-US"/>
          </a:p>
        </p:txBody>
      </p:sp>
      <p:sp>
        <p:nvSpPr>
          <p:cNvPr id="5018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altLang="en-US" noProof="0" dirty="0" err="1" smtClean="0"/>
              <a:t>Klicken</a:t>
            </a:r>
            <a:r>
              <a:rPr lang="en-GB" altLang="en-US" noProof="0" dirty="0" smtClean="0"/>
              <a:t> </a:t>
            </a:r>
            <a:r>
              <a:rPr lang="en-GB" altLang="en-US" noProof="0" dirty="0" err="1" smtClean="0"/>
              <a:t>Sie</a:t>
            </a:r>
            <a:r>
              <a:rPr lang="en-GB" altLang="en-US" noProof="0" dirty="0" smtClean="0"/>
              <a:t>, um die </a:t>
            </a:r>
            <a:r>
              <a:rPr lang="en-GB" altLang="en-US" noProof="0" dirty="0" err="1" smtClean="0"/>
              <a:t>Formate</a:t>
            </a:r>
            <a:r>
              <a:rPr lang="en-GB" altLang="en-US" noProof="0" dirty="0" smtClean="0"/>
              <a:t> des </a:t>
            </a:r>
            <a:r>
              <a:rPr lang="en-GB" altLang="en-US" noProof="0" dirty="0" err="1" smtClean="0"/>
              <a:t>Vorlagentextes</a:t>
            </a:r>
            <a:r>
              <a:rPr lang="en-GB" altLang="en-US" noProof="0" dirty="0" smtClean="0"/>
              <a:t> </a:t>
            </a:r>
            <a:r>
              <a:rPr lang="en-GB" altLang="en-US" noProof="0" dirty="0" err="1" smtClean="0"/>
              <a:t>zu</a:t>
            </a:r>
            <a:r>
              <a:rPr lang="en-GB" altLang="en-US" noProof="0" dirty="0" smtClean="0"/>
              <a:t> </a:t>
            </a:r>
            <a:r>
              <a:rPr lang="en-GB" altLang="en-US" noProof="0" dirty="0" err="1" smtClean="0"/>
              <a:t>bearbeiten</a:t>
            </a:r>
            <a:endParaRPr lang="en-GB" altLang="en-US" noProof="0" dirty="0" smtClean="0"/>
          </a:p>
          <a:p>
            <a:pPr lvl="1"/>
            <a:r>
              <a:rPr lang="en-GB" altLang="en-US" noProof="0" dirty="0" err="1" smtClean="0"/>
              <a:t>Zweite</a:t>
            </a:r>
            <a:r>
              <a:rPr lang="en-GB" altLang="en-US" noProof="0" dirty="0" smtClean="0"/>
              <a:t> </a:t>
            </a:r>
            <a:r>
              <a:rPr lang="en-GB" altLang="en-US" noProof="0" dirty="0" err="1" smtClean="0"/>
              <a:t>Ebene</a:t>
            </a:r>
            <a:endParaRPr lang="en-GB" altLang="en-US" noProof="0" dirty="0" smtClean="0"/>
          </a:p>
          <a:p>
            <a:pPr lvl="2"/>
            <a:r>
              <a:rPr lang="en-GB" altLang="en-US" noProof="0" dirty="0" err="1" smtClean="0"/>
              <a:t>Dritte</a:t>
            </a:r>
            <a:r>
              <a:rPr lang="en-GB" altLang="en-US" noProof="0" dirty="0" smtClean="0"/>
              <a:t> </a:t>
            </a:r>
            <a:r>
              <a:rPr lang="en-GB" altLang="en-US" noProof="0" dirty="0" err="1" smtClean="0"/>
              <a:t>Ebene</a:t>
            </a:r>
            <a:endParaRPr lang="en-GB" altLang="en-US" noProof="0" dirty="0" smtClean="0"/>
          </a:p>
          <a:p>
            <a:pPr lvl="3"/>
            <a:r>
              <a:rPr lang="en-GB" altLang="en-US" noProof="0" dirty="0" err="1" smtClean="0"/>
              <a:t>Vierte</a:t>
            </a:r>
            <a:r>
              <a:rPr lang="en-GB" altLang="en-US" noProof="0" dirty="0" smtClean="0"/>
              <a:t> </a:t>
            </a:r>
            <a:r>
              <a:rPr lang="en-GB" altLang="en-US" noProof="0" dirty="0" err="1" smtClean="0"/>
              <a:t>Ebene</a:t>
            </a:r>
            <a:endParaRPr lang="en-GB" altLang="en-US" noProof="0" dirty="0" smtClean="0"/>
          </a:p>
          <a:p>
            <a:pPr lvl="4"/>
            <a:r>
              <a:rPr lang="en-GB" altLang="en-US" noProof="0" dirty="0" err="1" smtClean="0"/>
              <a:t>Fünfte</a:t>
            </a:r>
            <a:r>
              <a:rPr lang="en-GB" altLang="en-US" noProof="0" dirty="0" smtClean="0"/>
              <a:t> </a:t>
            </a:r>
            <a:r>
              <a:rPr lang="en-GB" altLang="en-US" noProof="0" dirty="0" err="1" smtClean="0"/>
              <a:t>Ebene</a:t>
            </a:r>
            <a:endParaRPr lang="en-GB" altLang="en-US" noProof="0" dirty="0" smtClean="0"/>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a:lvl1pPr>
          </a:lstStyle>
          <a:p>
            <a:pPr>
              <a:defRPr/>
            </a:pPr>
            <a:endParaRPr lang="en-GB" altLang="en-US"/>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pPr>
              <a:defRPr/>
            </a:pPr>
            <a:fld id="{4E4E0800-D968-4387-A2D3-DA96740F3160}" type="slidenum">
              <a:rPr lang="en-GB" altLang="en-US"/>
              <a:pPr>
                <a:defRPr/>
              </a:pPr>
              <a:t>‹#›</a:t>
            </a:fld>
            <a:endParaRPr lang="en-GB" altLang="en-US"/>
          </a:p>
        </p:txBody>
      </p:sp>
    </p:spTree>
    <p:extLst>
      <p:ext uri="{BB962C8B-B14F-4D97-AF65-F5344CB8AC3E}">
        <p14:creationId xmlns:p14="http://schemas.microsoft.com/office/powerpoint/2010/main" val="3365486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62082EB7-0BE5-4299-BEFF-9B3389320399}" type="slidenum">
              <a:rPr lang="en-GB" altLang="en-US" smtClean="0"/>
              <a:pPr/>
              <a:t>1</a:t>
            </a:fld>
            <a:endParaRPr lang="en-GB" altLang="en-US" smtClean="0"/>
          </a:p>
        </p:txBody>
      </p:sp>
      <p:sp>
        <p:nvSpPr>
          <p:cNvPr id="51203" name="Rectangle 1026"/>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altLang="en-US" smtClean="0"/>
          </a:p>
        </p:txBody>
      </p:sp>
      <p:sp>
        <p:nvSpPr>
          <p:cNvPr id="51204" name="Rectangle 1027"/>
          <p:cNvSpPr>
            <a:spLocks noGrp="1" noRot="1" noChangeAspect="1" noChangeArrowheads="1" noTextEdit="1"/>
          </p:cNvSpPr>
          <p:nvPr>
            <p:ph type="sldImg"/>
          </p:nvPr>
        </p:nvSpPr>
        <p:spPr>
          <a:xfrm>
            <a:off x="1588" y="0"/>
            <a:ext cx="6696075" cy="50228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err="1" smtClean="0"/>
              <a:t>Spie</a:t>
            </a:r>
            <a:r>
              <a:rPr lang="en-US" sz="2000" b="1" dirty="0" smtClean="0"/>
              <a:t> chart</a:t>
            </a:r>
            <a:r>
              <a:rPr lang="en-US" sz="2000" dirty="0" smtClean="0"/>
              <a:t>: The base pie chart represents the first state in the usual way, with different slice sizes. The second state is represented by the superimposed polar area chart, using the same angles as the base, and adjusting the radii to fit the data. This is useful, among other things, for visualizing hazards to different population groups.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t>3D pie chart</a:t>
            </a:r>
            <a:r>
              <a:rPr lang="en-US" sz="2000" dirty="0" smtClean="0"/>
              <a:t>: The use of superfluous dimensions not used to display the data of interest is discouraged for charts in general, not only for pie charts.</a:t>
            </a:r>
          </a:p>
          <a:p>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24</a:t>
            </a:fld>
            <a:endParaRPr lang="en-US"/>
          </a:p>
        </p:txBody>
      </p:sp>
    </p:spTree>
    <p:extLst>
      <p:ext uri="{BB962C8B-B14F-4D97-AF65-F5344CB8AC3E}">
        <p14:creationId xmlns:p14="http://schemas.microsoft.com/office/powerpoint/2010/main" val="332688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similar to a scatter plot except that </a:t>
            </a:r>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25</a:t>
            </a:fld>
            <a:endParaRPr lang="en-US"/>
          </a:p>
        </p:txBody>
      </p:sp>
    </p:spTree>
    <p:extLst>
      <p:ext uri="{BB962C8B-B14F-4D97-AF65-F5344CB8AC3E}">
        <p14:creationId xmlns:p14="http://schemas.microsoft.com/office/powerpoint/2010/main" val="3382556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company's organizational chart typically illustrates relations between people within an organization.</a:t>
            </a:r>
          </a:p>
          <a:p>
            <a:pPr lvl="1"/>
            <a:r>
              <a:rPr lang="en-US" dirty="0" smtClean="0"/>
              <a:t> Such relations might include managers to sub-workers, directors to managing directors, chief executive officer to various departments, and so forth. </a:t>
            </a:r>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27</a:t>
            </a:fld>
            <a:endParaRPr lang="en-US"/>
          </a:p>
        </p:txBody>
      </p:sp>
    </p:spTree>
    <p:extLst>
      <p:ext uri="{BB962C8B-B14F-4D97-AF65-F5344CB8AC3E}">
        <p14:creationId xmlns:p14="http://schemas.microsoft.com/office/powerpoint/2010/main" val="24573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company's organizational chart typically illustrates relations between people within an organization.</a:t>
            </a:r>
          </a:p>
          <a:p>
            <a:pPr lvl="1"/>
            <a:r>
              <a:rPr lang="en-US" dirty="0" smtClean="0"/>
              <a:t> Such relations might include managers to sub-workers, directors to managing directors, chief executive officer to various departments, and so forth</a:t>
            </a:r>
            <a:r>
              <a:rPr lang="en-US" smtClean="0"/>
              <a:t>. </a:t>
            </a:r>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28</a:t>
            </a:fld>
            <a:endParaRPr lang="en-US"/>
          </a:p>
        </p:txBody>
      </p:sp>
    </p:spTree>
    <p:extLst>
      <p:ext uri="{BB962C8B-B14F-4D97-AF65-F5344CB8AC3E}">
        <p14:creationId xmlns:p14="http://schemas.microsoft.com/office/powerpoint/2010/main" val="245736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It is named a "tree structure" because the classic representation resembles a tree, even though the chart is generally upside down compared to an actual tree, with the "root" at the top and the "leaves" at the bottom.</a:t>
            </a:r>
          </a:p>
          <a:p>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29</a:t>
            </a:fld>
            <a:endParaRPr lang="en-US"/>
          </a:p>
        </p:txBody>
      </p:sp>
    </p:spTree>
    <p:extLst>
      <p:ext uri="{BB962C8B-B14F-4D97-AF65-F5344CB8AC3E}">
        <p14:creationId xmlns:p14="http://schemas.microsoft.com/office/powerpoint/2010/main" val="279398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30</a:t>
            </a:fld>
            <a:endParaRPr lang="en-US"/>
          </a:p>
        </p:txBody>
      </p:sp>
    </p:spTree>
    <p:extLst>
      <p:ext uri="{BB962C8B-B14F-4D97-AF65-F5344CB8AC3E}">
        <p14:creationId xmlns:p14="http://schemas.microsoft.com/office/powerpoint/2010/main" val="2793982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GNP - Gross National Product</a:t>
            </a:r>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45</a:t>
            </a:fld>
            <a:endParaRPr lang="en-US"/>
          </a:p>
        </p:txBody>
      </p:sp>
    </p:spTree>
    <p:extLst>
      <p:ext uri="{BB962C8B-B14F-4D97-AF65-F5344CB8AC3E}">
        <p14:creationId xmlns:p14="http://schemas.microsoft.com/office/powerpoint/2010/main" val="231210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GNP - Gross National Product</a:t>
            </a:r>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46</a:t>
            </a:fld>
            <a:endParaRPr lang="en-US"/>
          </a:p>
        </p:txBody>
      </p:sp>
    </p:spTree>
    <p:extLst>
      <p:ext uri="{BB962C8B-B14F-4D97-AF65-F5344CB8AC3E}">
        <p14:creationId xmlns:p14="http://schemas.microsoft.com/office/powerpoint/2010/main" val="2312102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r>
              <a:rPr lang="en-US" dirty="0" smtClean="0"/>
              <a:t>Node colors depict cluster memberships computed by a community detection algorithm.</a:t>
            </a:r>
            <a:endParaRPr lang="en-US" dirty="0"/>
          </a:p>
        </p:txBody>
      </p:sp>
      <p:sp>
        <p:nvSpPr>
          <p:cNvPr id="4" name="Slide Number Placeholder 3"/>
          <p:cNvSpPr>
            <a:spLocks noGrp="1"/>
          </p:cNvSpPr>
          <p:nvPr>
            <p:ph type="sldNum" sz="quarter" idx="10"/>
          </p:nvPr>
        </p:nvSpPr>
        <p:spPr/>
        <p:txBody>
          <a:bodyPr/>
          <a:lstStyle/>
          <a:p>
            <a:pPr>
              <a:defRPr/>
            </a:pPr>
            <a:fld id="{4E4E0800-D968-4387-A2D3-DA96740F3160}" type="slidenum">
              <a:rPr lang="en-GB" altLang="en-US" smtClean="0"/>
              <a:pPr>
                <a:defRPr/>
              </a:pPr>
              <a:t>54</a:t>
            </a:fld>
            <a:endParaRPr lang="en-GB" altLang="en-US"/>
          </a:p>
        </p:txBody>
      </p:sp>
    </p:spTree>
    <p:extLst>
      <p:ext uri="{BB962C8B-B14F-4D97-AF65-F5344CB8AC3E}">
        <p14:creationId xmlns:p14="http://schemas.microsoft.com/office/powerpoint/2010/main" val="423330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 internet has led to an explosion in the amount of data we have collected, stored and easily accessible. </a:t>
            </a:r>
          </a:p>
          <a:p>
            <a:endParaRPr lang="en-US" dirty="0"/>
          </a:p>
        </p:txBody>
      </p:sp>
      <p:sp>
        <p:nvSpPr>
          <p:cNvPr id="4" name="Slide Number Placeholder 3"/>
          <p:cNvSpPr>
            <a:spLocks noGrp="1"/>
          </p:cNvSpPr>
          <p:nvPr>
            <p:ph type="sldNum" sz="quarter" idx="10"/>
          </p:nvPr>
        </p:nvSpPr>
        <p:spPr/>
        <p:txBody>
          <a:bodyPr/>
          <a:lstStyle/>
          <a:p>
            <a:pPr>
              <a:defRPr/>
            </a:pPr>
            <a:fld id="{4E4E0800-D968-4387-A2D3-DA96740F3160}" type="slidenum">
              <a:rPr lang="en-GB" altLang="en-US" smtClean="0"/>
              <a:pPr>
                <a:defRPr/>
              </a:pPr>
              <a:t>8</a:t>
            </a:fld>
            <a:endParaRPr lang="en-GB" altLang="en-US"/>
          </a:p>
        </p:txBody>
      </p:sp>
    </p:spTree>
    <p:extLst>
      <p:ext uri="{BB962C8B-B14F-4D97-AF65-F5344CB8AC3E}">
        <p14:creationId xmlns:p14="http://schemas.microsoft.com/office/powerpoint/2010/main" val="401022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One must determine which questions to ask, identify the appropriate data, and select effective </a:t>
            </a:r>
            <a:r>
              <a:rPr lang="en-US" i="1" dirty="0" smtClean="0"/>
              <a:t>visual encodings</a:t>
            </a:r>
            <a:r>
              <a:rPr lang="en-US" dirty="0" smtClean="0"/>
              <a:t> to map data values to graphical features such as position, size, shape, and color. </a:t>
            </a:r>
          </a:p>
          <a:p>
            <a:endParaRPr lang="en-US" dirty="0"/>
          </a:p>
        </p:txBody>
      </p:sp>
      <p:sp>
        <p:nvSpPr>
          <p:cNvPr id="4" name="Slide Number Placeholder 3"/>
          <p:cNvSpPr>
            <a:spLocks noGrp="1"/>
          </p:cNvSpPr>
          <p:nvPr>
            <p:ph type="sldNum" sz="quarter" idx="10"/>
          </p:nvPr>
        </p:nvSpPr>
        <p:spPr/>
        <p:txBody>
          <a:bodyPr/>
          <a:lstStyle/>
          <a:p>
            <a:pPr>
              <a:defRPr/>
            </a:pPr>
            <a:fld id="{4E4E0800-D968-4387-A2D3-DA96740F3160}" type="slidenum">
              <a:rPr lang="en-GB" altLang="en-US" smtClean="0"/>
              <a:pPr>
                <a:defRPr/>
              </a:pPr>
              <a:t>9</a:t>
            </a:fld>
            <a:endParaRPr lang="en-GB" altLang="en-US"/>
          </a:p>
        </p:txBody>
      </p:sp>
    </p:spTree>
    <p:extLst>
      <p:ext uri="{BB962C8B-B14F-4D97-AF65-F5344CB8AC3E}">
        <p14:creationId xmlns:p14="http://schemas.microsoft.com/office/powerpoint/2010/main" val="210642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"chart" as a graphical representation of data has multiple meanings:</a:t>
            </a:r>
          </a:p>
          <a:p>
            <a:pPr marL="171450" indent="-171450">
              <a:buFont typeface="Arial" panose="020B0604020202020204" pitchFamily="34" charset="0"/>
              <a:buChar char="•"/>
            </a:pPr>
            <a:r>
              <a:rPr lang="en-US" dirty="0" smtClean="0"/>
              <a:t>A data chart is a type of diagram or graph, that organizes and represents a set of numerical or qualitative data.</a:t>
            </a:r>
          </a:p>
          <a:p>
            <a:pPr marL="171450" indent="-171450">
              <a:buFont typeface="Arial" panose="020B0604020202020204" pitchFamily="34" charset="0"/>
              <a:buChar char="•"/>
            </a:pPr>
            <a:r>
              <a:rPr lang="en-US" dirty="0" smtClean="0"/>
              <a:t>Maps that are adorned with extra information for some specific purpose are often known as charts, such as a nautical chart or aeronautical chart.</a:t>
            </a:r>
          </a:p>
          <a:p>
            <a:pPr marL="171450" indent="-171450">
              <a:buFont typeface="Arial" panose="020B0604020202020204" pitchFamily="34" charset="0"/>
              <a:buChar char="•"/>
            </a:pPr>
            <a:r>
              <a:rPr lang="en-US" dirty="0" smtClean="0"/>
              <a:t>Other domain specific constructs are sometimes called charts, such as the chord chart in music notation or a record chart for album popularity.</a:t>
            </a:r>
          </a:p>
          <a:p>
            <a:pPr marL="171450" indent="-171450">
              <a:buFont typeface="Arial" panose="020B0604020202020204" pitchFamily="34" charset="0"/>
              <a:buChar char="•"/>
            </a:pPr>
            <a:endParaRPr lang="en-US" dirty="0" smtClean="0"/>
          </a:p>
          <a:p>
            <a:pPr marL="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They are used in a wide variety of fields, and can be created by hand (often on graph paper) or by computer using a charting application. </a:t>
            </a:r>
          </a:p>
          <a:p>
            <a:pPr marL="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Certain types of charts are more useful for presenting a given data set than others.</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4E4E0800-D968-4387-A2D3-DA96740F3160}" type="slidenum">
              <a:rPr lang="en-GB" altLang="en-US" smtClean="0"/>
              <a:pPr>
                <a:defRPr/>
              </a:pPr>
              <a:t>13</a:t>
            </a:fld>
            <a:endParaRPr lang="en-GB" altLang="en-US"/>
          </a:p>
        </p:txBody>
      </p:sp>
    </p:spTree>
    <p:extLst>
      <p:ext uri="{BB962C8B-B14F-4D97-AF65-F5344CB8AC3E}">
        <p14:creationId xmlns:p14="http://schemas.microsoft.com/office/powerpoint/2010/main" val="236240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smtClean="0">
                <a:solidFill>
                  <a:schemeClr val="tx1"/>
                </a:solidFill>
                <a:effectLst/>
                <a:latin typeface="Arial" charset="0"/>
                <a:ea typeface="+mn-ea"/>
                <a:cs typeface="+mn-cs"/>
              </a:rPr>
              <a:t>If a horizontal and a vertical axis are used, they are usually referred to as the x-axis and y-axis respectively. </a:t>
            </a:r>
          </a:p>
          <a:p>
            <a:pPr marL="0" indent="0">
              <a:buFont typeface="Arial" panose="020B0604020202020204" pitchFamily="34" charset="0"/>
              <a:buNone/>
            </a:pPr>
            <a:r>
              <a:rPr lang="en-US" sz="1200" b="0" i="0" kern="1200" dirty="0" smtClean="0">
                <a:solidFill>
                  <a:schemeClr val="tx1"/>
                </a:solidFill>
                <a:effectLst/>
                <a:latin typeface="Arial" charset="0"/>
                <a:ea typeface="+mn-ea"/>
                <a:cs typeface="+mn-cs"/>
              </a:rPr>
              <a:t>Each axis will have a </a:t>
            </a:r>
            <a:r>
              <a:rPr lang="en-US" sz="1200" b="1" i="0" kern="1200" dirty="0" smtClean="0">
                <a:solidFill>
                  <a:schemeClr val="tx1"/>
                </a:solidFill>
                <a:effectLst/>
                <a:latin typeface="Arial" charset="0"/>
                <a:ea typeface="+mn-ea"/>
                <a:cs typeface="+mn-cs"/>
              </a:rPr>
              <a:t>scale</a:t>
            </a:r>
            <a:r>
              <a:rPr lang="en-US" sz="1200" b="0" i="0" kern="1200" dirty="0" smtClean="0">
                <a:solidFill>
                  <a:schemeClr val="tx1"/>
                </a:solidFill>
                <a:effectLst/>
                <a:latin typeface="Arial" charset="0"/>
                <a:ea typeface="+mn-ea"/>
                <a:cs typeface="+mn-cs"/>
              </a:rPr>
              <a:t>, denoted by periodic graduations and usually accompanied by numerical or categorical indications. </a:t>
            </a:r>
          </a:p>
          <a:p>
            <a:pPr marL="0" indent="0">
              <a:buFont typeface="Arial" panose="020B0604020202020204" pitchFamily="34" charset="0"/>
              <a:buNone/>
            </a:pPr>
            <a:r>
              <a:rPr lang="en-US" sz="1200" b="0" i="0" kern="1200" dirty="0" smtClean="0">
                <a:solidFill>
                  <a:schemeClr val="tx1"/>
                </a:solidFill>
                <a:effectLst/>
                <a:latin typeface="Arial" charset="0"/>
                <a:ea typeface="+mn-ea"/>
                <a:cs typeface="+mn-cs"/>
              </a:rPr>
              <a:t>Each axis will typically also have a label displayed outside or beside it, briefly describing the dimension represented. </a:t>
            </a:r>
          </a:p>
          <a:p>
            <a:pPr marL="0" indent="0">
              <a:buFont typeface="Arial" panose="020B0604020202020204" pitchFamily="34" charset="0"/>
              <a:buNone/>
            </a:pPr>
            <a:r>
              <a:rPr lang="en-US" sz="1200" b="0" i="0" kern="1200" dirty="0" smtClean="0">
                <a:solidFill>
                  <a:schemeClr val="tx1"/>
                </a:solidFill>
                <a:effectLst/>
                <a:latin typeface="Arial" charset="0"/>
                <a:ea typeface="+mn-ea"/>
                <a:cs typeface="+mn-cs"/>
              </a:rPr>
              <a:t>If the scale is numerical, the label will often be suffixed with the unit of that scale in parentheses. </a:t>
            </a:r>
            <a:endParaRPr lang="en-US" dirty="0" smtClean="0"/>
          </a:p>
        </p:txBody>
      </p:sp>
      <p:sp>
        <p:nvSpPr>
          <p:cNvPr id="4" name="Slide Number Placeholder 3"/>
          <p:cNvSpPr>
            <a:spLocks noGrp="1"/>
          </p:cNvSpPr>
          <p:nvPr>
            <p:ph type="sldNum" sz="quarter" idx="10"/>
          </p:nvPr>
        </p:nvSpPr>
        <p:spPr/>
        <p:txBody>
          <a:bodyPr/>
          <a:lstStyle/>
          <a:p>
            <a:pPr>
              <a:defRPr/>
            </a:pPr>
            <a:fld id="{4E4E0800-D968-4387-A2D3-DA96740F3160}" type="slidenum">
              <a:rPr lang="en-GB" altLang="en-US" smtClean="0"/>
              <a:pPr>
                <a:defRPr/>
              </a:pPr>
              <a:t>14</a:t>
            </a:fld>
            <a:endParaRPr lang="en-GB" altLang="en-US"/>
          </a:p>
        </p:txBody>
      </p:sp>
    </p:spTree>
    <p:extLst>
      <p:ext uri="{BB962C8B-B14F-4D97-AF65-F5344CB8AC3E}">
        <p14:creationId xmlns:p14="http://schemas.microsoft.com/office/powerpoint/2010/main" val="236240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grid can be enhanced by visually emphasizing the lines at regular or significant graduations. The emphasized lines are then called major grid lines and the remainder are minor grid lines.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When the data appearing in a chart contains multiple variables, the chart may include a</a:t>
            </a:r>
            <a:r>
              <a:rPr lang="en-US" smtClean="0"/>
              <a:t> </a:t>
            </a:r>
            <a:r>
              <a:rPr lang="en-US" b="1" smtClean="0"/>
              <a:t>legend</a:t>
            </a:r>
            <a:r>
              <a:rPr lang="en-US" smtClean="0"/>
              <a:t>. </a:t>
            </a:r>
            <a:endParaRPr lang="en-US" dirty="0" smtClean="0"/>
          </a:p>
        </p:txBody>
      </p:sp>
      <p:sp>
        <p:nvSpPr>
          <p:cNvPr id="4" name="Slide Number Placeholder 3"/>
          <p:cNvSpPr>
            <a:spLocks noGrp="1"/>
          </p:cNvSpPr>
          <p:nvPr>
            <p:ph type="sldNum" sz="quarter" idx="10"/>
          </p:nvPr>
        </p:nvSpPr>
        <p:spPr/>
        <p:txBody>
          <a:bodyPr/>
          <a:lstStyle/>
          <a:p>
            <a:pPr>
              <a:defRPr/>
            </a:pPr>
            <a:fld id="{4E4E0800-D968-4387-A2D3-DA96740F3160}" type="slidenum">
              <a:rPr lang="en-GB" altLang="en-US" smtClean="0"/>
              <a:pPr>
                <a:defRPr/>
              </a:pPr>
              <a:t>15</a:t>
            </a:fld>
            <a:endParaRPr lang="en-GB" altLang="en-US"/>
          </a:p>
        </p:txBody>
      </p:sp>
    </p:spTree>
    <p:extLst>
      <p:ext uri="{BB962C8B-B14F-4D97-AF65-F5344CB8AC3E}">
        <p14:creationId xmlns:p14="http://schemas.microsoft.com/office/powerpoint/2010/main" val="236240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Histograms are used to plot the density of data, and often for density estimation: estimating the probability density function of the underlying variable. </a:t>
            </a:r>
          </a:p>
          <a:p>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17</a:t>
            </a:fld>
            <a:endParaRPr lang="en-US"/>
          </a:p>
        </p:txBody>
      </p:sp>
    </p:spTree>
    <p:extLst>
      <p:ext uri="{BB962C8B-B14F-4D97-AF65-F5344CB8AC3E}">
        <p14:creationId xmlns:p14="http://schemas.microsoft.com/office/powerpoint/2010/main" val="57801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Pie charts are very widely used in the business world and the mass media.</a:t>
            </a:r>
          </a:p>
          <a:p>
            <a:r>
              <a:rPr lang="en-US" sz="2000" dirty="0" smtClean="0"/>
              <a:t>But many experts recommend avoiding them, pointing out that research has shown.</a:t>
            </a:r>
          </a:p>
          <a:p>
            <a:r>
              <a:rPr lang="en-US" sz="2400" dirty="0" smtClean="0"/>
              <a:t>Pie charts can be replaced in most cases by other plots such as the bar chart.</a:t>
            </a:r>
          </a:p>
          <a:p>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22</a:t>
            </a:fld>
            <a:endParaRPr lang="en-US"/>
          </a:p>
        </p:txBody>
      </p:sp>
    </p:spTree>
    <p:extLst>
      <p:ext uri="{BB962C8B-B14F-4D97-AF65-F5344CB8AC3E}">
        <p14:creationId xmlns:p14="http://schemas.microsoft.com/office/powerpoint/2010/main" val="105484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 use of superfluous dimensions not used to display the data of interest is discouraged for charts in general, not only for pie charts.</a:t>
            </a:r>
          </a:p>
          <a:p>
            <a:endParaRPr lang="en-US" dirty="0"/>
          </a:p>
        </p:txBody>
      </p:sp>
      <p:sp>
        <p:nvSpPr>
          <p:cNvPr id="4" name="Slide Number Placeholder 3"/>
          <p:cNvSpPr>
            <a:spLocks noGrp="1"/>
          </p:cNvSpPr>
          <p:nvPr>
            <p:ph type="sldNum" sz="quarter" idx="10"/>
          </p:nvPr>
        </p:nvSpPr>
        <p:spPr/>
        <p:txBody>
          <a:bodyPr/>
          <a:lstStyle/>
          <a:p>
            <a:fld id="{D826F20A-409B-4CD3-BC8A-E4A0260D3FA9}" type="slidenum">
              <a:rPr lang="en-US" smtClean="0"/>
              <a:t>23</a:t>
            </a:fld>
            <a:endParaRPr lang="en-US"/>
          </a:p>
        </p:txBody>
      </p:sp>
    </p:spTree>
    <p:extLst>
      <p:ext uri="{BB962C8B-B14F-4D97-AF65-F5344CB8AC3E}">
        <p14:creationId xmlns:p14="http://schemas.microsoft.com/office/powerpoint/2010/main" val="3326881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Unbenannt-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7713" y="2887663"/>
            <a:ext cx="13811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506" name="Rectangle 2"/>
          <p:cNvSpPr>
            <a:spLocks noGrp="1" noChangeArrowheads="1"/>
          </p:cNvSpPr>
          <p:nvPr>
            <p:ph type="ctrTitle" sz="quarter"/>
          </p:nvPr>
        </p:nvSpPr>
        <p:spPr>
          <a:xfrm>
            <a:off x="1679331" y="1485900"/>
            <a:ext cx="6983657" cy="1401763"/>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4400">
                <a:solidFill>
                  <a:schemeClr val="bg1"/>
                </a:solidFill>
                <a:latin typeface="Candara" panose="020E0502030303020204" pitchFamily="34" charset="0"/>
                <a:cs typeface="Lucida Sans Unicode" panose="020B0602030504020204" pitchFamily="34" charset="0"/>
              </a:defRPr>
            </a:lvl1pPr>
          </a:lstStyle>
          <a:p>
            <a:pPr lvl="0"/>
            <a:r>
              <a:rPr lang="en-US" altLang="en-US" noProof="0" dirty="0" smtClean="0"/>
              <a:t>Click to edit Master title style</a:t>
            </a:r>
            <a:endParaRPr lang="de-DE" altLang="en-US" noProof="0" dirty="0" smtClean="0"/>
          </a:p>
        </p:txBody>
      </p:sp>
      <p:sp>
        <p:nvSpPr>
          <p:cNvPr id="1045507" name="Rectangle 3"/>
          <p:cNvSpPr>
            <a:spLocks noGrp="1" noChangeArrowheads="1"/>
          </p:cNvSpPr>
          <p:nvPr>
            <p:ph type="subTitle" sz="quarter" idx="1"/>
          </p:nvPr>
        </p:nvSpPr>
        <p:spPr>
          <a:xfrm>
            <a:off x="620590" y="5519738"/>
            <a:ext cx="6088063" cy="904875"/>
          </a:xfrm>
        </p:spPr>
        <p:txBody>
          <a:bodyPr lIns="91440" rIns="91440" anchor="ctr"/>
          <a:lstStyle>
            <a:lvl1pPr marL="0" indent="0">
              <a:spcBef>
                <a:spcPct val="0"/>
              </a:spcBef>
              <a:buFont typeface="Wingdings" pitchFamily="2" charset="2"/>
              <a:buNone/>
              <a:defRPr b="1">
                <a:solidFill>
                  <a:schemeClr val="bg1"/>
                </a:solidFill>
                <a:latin typeface="Candara" panose="020E0502030303020204" pitchFamily="34" charset="0"/>
                <a:cs typeface="Lucida Sans Unicode" panose="020B0602030504020204" pitchFamily="34" charset="0"/>
              </a:defRPr>
            </a:lvl1pPr>
          </a:lstStyle>
          <a:p>
            <a:pPr lvl="0"/>
            <a:r>
              <a:rPr lang="en-US" altLang="en-US" noProof="0" dirty="0" smtClean="0"/>
              <a:t>Click to edit Master text styles</a:t>
            </a:r>
          </a:p>
        </p:txBody>
      </p:sp>
    </p:spTree>
    <p:extLst>
      <p:ext uri="{BB962C8B-B14F-4D97-AF65-F5344CB8AC3E}">
        <p14:creationId xmlns:p14="http://schemas.microsoft.com/office/powerpoint/2010/main" val="25064535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842151FD-D1F1-4A77-884A-53873480082D}" type="slidenum">
              <a:rPr lang="de-DE" altLang="en-US"/>
              <a:pPr>
                <a:defRPr/>
              </a:pPr>
              <a:t>‹#›</a:t>
            </a:fld>
            <a:endParaRPr lang="de-DE" altLang="en-US" dirty="0"/>
          </a:p>
        </p:txBody>
      </p:sp>
    </p:spTree>
    <p:extLst>
      <p:ext uri="{BB962C8B-B14F-4D97-AF65-F5344CB8AC3E}">
        <p14:creationId xmlns:p14="http://schemas.microsoft.com/office/powerpoint/2010/main" val="35390004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622300"/>
            <a:ext cx="2132013" cy="5286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622300"/>
            <a:ext cx="6245225" cy="528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19815726-55DC-4ABE-90C5-5D483FB2EA24}" type="slidenum">
              <a:rPr lang="de-DE" altLang="en-US"/>
              <a:pPr>
                <a:defRPr/>
              </a:pPr>
              <a:t>‹#›</a:t>
            </a:fld>
            <a:endParaRPr lang="de-DE" altLang="en-US" dirty="0"/>
          </a:p>
        </p:txBody>
      </p:sp>
    </p:spTree>
    <p:extLst>
      <p:ext uri="{BB962C8B-B14F-4D97-AF65-F5344CB8AC3E}">
        <p14:creationId xmlns:p14="http://schemas.microsoft.com/office/powerpoint/2010/main" val="42016888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765046"/>
            <a:ext cx="8515350" cy="668337"/>
          </a:xfrm>
        </p:spPr>
        <p:txBody>
          <a:bodyPr/>
          <a:lstStyle>
            <a:lvl1pPr>
              <a:defRPr sz="4000" b="1">
                <a:effectLst>
                  <a:outerShdw blurRad="38100" dist="38100" dir="2700000" algn="tl">
                    <a:srgbClr val="000000">
                      <a:alpha val="43137"/>
                    </a:srgbClr>
                  </a:outerShdw>
                </a:effectLst>
                <a:latin typeface="Candara" panose="020E0502030303020204" pitchFamily="34" charset="0"/>
                <a:cs typeface="Lucida Sans Unicode" panose="020B0602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9088" y="1652587"/>
            <a:ext cx="8524875" cy="4555265"/>
          </a:xfrm>
        </p:spPr>
        <p:txBody>
          <a:bodyPr/>
          <a:lstStyle>
            <a:lvl1pPr>
              <a:spcBef>
                <a:spcPts val="300"/>
              </a:spcBef>
              <a:defRPr>
                <a:latin typeface="Candara" panose="020E0502030303020204" pitchFamily="34" charset="0"/>
                <a:ea typeface="Adobe Fan Heiti Std B" pitchFamily="34" charset="-128"/>
                <a:cs typeface="Lucida Sans Unicode" panose="020B0602030504020204" pitchFamily="34" charset="0"/>
              </a:defRPr>
            </a:lvl1pPr>
            <a:lvl2pPr>
              <a:spcBef>
                <a:spcPts val="300"/>
              </a:spcBef>
              <a:defRPr>
                <a:latin typeface="Candara" panose="020E0502030303020204" pitchFamily="34" charset="0"/>
                <a:ea typeface="Adobe Fan Heiti Std B" pitchFamily="34" charset="-128"/>
                <a:cs typeface="Lucida Sans Unicode" panose="020B0602030504020204" pitchFamily="34" charset="0"/>
              </a:defRPr>
            </a:lvl2pPr>
            <a:lvl3pPr>
              <a:spcBef>
                <a:spcPts val="300"/>
              </a:spcBef>
              <a:defRPr>
                <a:latin typeface="Candara" panose="020E0502030303020204" pitchFamily="34" charset="0"/>
                <a:ea typeface="Adobe Fan Heiti Std B" pitchFamily="34" charset="-128"/>
                <a:cs typeface="Lucida Sans Unicode" panose="020B0602030504020204" pitchFamily="34" charset="0"/>
              </a:defRPr>
            </a:lvl3pPr>
            <a:lvl4pPr>
              <a:spcBef>
                <a:spcPts val="300"/>
              </a:spcBef>
              <a:defRPr>
                <a:latin typeface="Candara" panose="020E0502030303020204" pitchFamily="34" charset="0"/>
                <a:ea typeface="Adobe Fan Heiti Std B" pitchFamily="34" charset="-128"/>
                <a:cs typeface="Lucida Sans Unicode" panose="020B0602030504020204" pitchFamily="34" charset="0"/>
              </a:defRPr>
            </a:lvl4pPr>
            <a:lvl5pPr>
              <a:spcBef>
                <a:spcPts val="300"/>
              </a:spcBef>
              <a:defRPr>
                <a:latin typeface="Candara" panose="020E0502030303020204" pitchFamily="34" charset="0"/>
                <a:ea typeface="Adobe Fan Heiti Std B" pitchFamily="34" charset="-128"/>
                <a:cs typeface="Lucida Sans Unicode" panose="020B0602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84150" y="6543675"/>
            <a:ext cx="2762250" cy="247650"/>
          </a:xfrm>
        </p:spPr>
        <p:txBody>
          <a:bodyPr/>
          <a:lstStyle>
            <a:lvl1pPr>
              <a:defRPr sz="1000">
                <a:latin typeface="Candara" panose="020E0502030303020204" pitchFamily="34" charset="0"/>
              </a:defRPr>
            </a:lvl1pPr>
          </a:lstStyle>
          <a:p>
            <a:pPr>
              <a:defRPr/>
            </a:pPr>
            <a:r>
              <a:rPr lang="de-DE" altLang="en-US"/>
              <a:t>SciVis 2013  -  page </a:t>
            </a:r>
            <a:fld id="{DD131E06-883F-431D-A911-18BD93FCB555}" type="slidenum">
              <a:rPr lang="de-DE" altLang="en-US"/>
              <a:pPr>
                <a:defRPr/>
              </a:pPr>
              <a:t>‹#›</a:t>
            </a:fld>
            <a:endParaRPr lang="de-DE" altLang="en-US"/>
          </a:p>
        </p:txBody>
      </p:sp>
    </p:spTree>
    <p:extLst>
      <p:ext uri="{BB962C8B-B14F-4D97-AF65-F5344CB8AC3E}">
        <p14:creationId xmlns:p14="http://schemas.microsoft.com/office/powerpoint/2010/main" val="35513070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0859D721-7C1B-4BBD-9AC4-1E43E05049C8}" type="slidenum">
              <a:rPr lang="de-DE" altLang="en-US"/>
              <a:pPr>
                <a:defRPr/>
              </a:pPr>
              <a:t>‹#›</a:t>
            </a:fld>
            <a:endParaRPr lang="de-DE" altLang="en-US" dirty="0"/>
          </a:p>
        </p:txBody>
      </p:sp>
    </p:spTree>
    <p:extLst>
      <p:ext uri="{BB962C8B-B14F-4D97-AF65-F5344CB8AC3E}">
        <p14:creationId xmlns:p14="http://schemas.microsoft.com/office/powerpoint/2010/main" val="32672827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9088" y="1879600"/>
            <a:ext cx="4186237"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879600"/>
            <a:ext cx="4186238"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5FAB66A0-069E-40DD-8F6A-264FC8AD0D97}" type="slidenum">
              <a:rPr lang="de-DE" altLang="en-US"/>
              <a:pPr>
                <a:defRPr/>
              </a:pPr>
              <a:t>‹#›</a:t>
            </a:fld>
            <a:endParaRPr lang="de-DE" altLang="en-US" dirty="0"/>
          </a:p>
        </p:txBody>
      </p:sp>
    </p:spTree>
    <p:extLst>
      <p:ext uri="{BB962C8B-B14F-4D97-AF65-F5344CB8AC3E}">
        <p14:creationId xmlns:p14="http://schemas.microsoft.com/office/powerpoint/2010/main" val="137629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7DF73773-9A81-406C-B36F-11ABC1426A2A}" type="slidenum">
              <a:rPr lang="de-DE" altLang="en-US"/>
              <a:pPr>
                <a:defRPr/>
              </a:pPr>
              <a:t>‹#›</a:t>
            </a:fld>
            <a:endParaRPr lang="de-DE" altLang="en-US" dirty="0"/>
          </a:p>
        </p:txBody>
      </p:sp>
    </p:spTree>
    <p:extLst>
      <p:ext uri="{BB962C8B-B14F-4D97-AF65-F5344CB8AC3E}">
        <p14:creationId xmlns:p14="http://schemas.microsoft.com/office/powerpoint/2010/main" val="29725506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7E417ED3-4009-4698-BA8C-1072E865F21C}" type="slidenum">
              <a:rPr lang="de-DE" altLang="en-US"/>
              <a:pPr>
                <a:defRPr/>
              </a:pPr>
              <a:t>‹#›</a:t>
            </a:fld>
            <a:endParaRPr lang="de-DE" altLang="en-US" dirty="0"/>
          </a:p>
        </p:txBody>
      </p:sp>
    </p:spTree>
    <p:extLst>
      <p:ext uri="{BB962C8B-B14F-4D97-AF65-F5344CB8AC3E}">
        <p14:creationId xmlns:p14="http://schemas.microsoft.com/office/powerpoint/2010/main" val="5986752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05641B4A-E73D-4B16-99AA-6F68D8EEBA7C}" type="slidenum">
              <a:rPr lang="de-DE" altLang="en-US"/>
              <a:pPr>
                <a:defRPr/>
              </a:pPr>
              <a:t>‹#›</a:t>
            </a:fld>
            <a:endParaRPr lang="de-DE" altLang="en-US" dirty="0"/>
          </a:p>
        </p:txBody>
      </p:sp>
    </p:spTree>
    <p:extLst>
      <p:ext uri="{BB962C8B-B14F-4D97-AF65-F5344CB8AC3E}">
        <p14:creationId xmlns:p14="http://schemas.microsoft.com/office/powerpoint/2010/main" val="11847459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F88AEDCC-390E-47AC-A7AE-63F6881FEBC1}" type="slidenum">
              <a:rPr lang="de-DE" altLang="en-US"/>
              <a:pPr>
                <a:defRPr/>
              </a:pPr>
              <a:t>‹#›</a:t>
            </a:fld>
            <a:endParaRPr lang="de-DE" altLang="en-US" dirty="0"/>
          </a:p>
        </p:txBody>
      </p:sp>
    </p:spTree>
    <p:extLst>
      <p:ext uri="{BB962C8B-B14F-4D97-AF65-F5344CB8AC3E}">
        <p14:creationId xmlns:p14="http://schemas.microsoft.com/office/powerpoint/2010/main" val="1641017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en-US"/>
              <a:t>SciVis 2013  -  page </a:t>
            </a:r>
            <a:fld id="{BA6C3C77-B45C-4BCD-8457-A17AF9B19C96}" type="slidenum">
              <a:rPr lang="de-DE" altLang="en-US"/>
              <a:pPr>
                <a:defRPr/>
              </a:pPr>
              <a:t>‹#›</a:t>
            </a:fld>
            <a:endParaRPr lang="de-DE" altLang="en-US" dirty="0"/>
          </a:p>
        </p:txBody>
      </p:sp>
    </p:spTree>
    <p:extLst>
      <p:ext uri="{BB962C8B-B14F-4D97-AF65-F5344CB8AC3E}">
        <p14:creationId xmlns:p14="http://schemas.microsoft.com/office/powerpoint/2010/main" val="266993804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bwMode="auto">
          <a:xfrm>
            <a:off x="314325" y="554038"/>
            <a:ext cx="851535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t" anchorCtr="0" compatLnSpc="1">
            <a:prstTxWarp prst="textNoShape">
              <a:avLst/>
            </a:prstTxWarp>
          </a:bodyPr>
          <a:lstStyle/>
          <a:p>
            <a:pPr lvl="0"/>
            <a:r>
              <a:rPr lang="en-US" altLang="en-US" dirty="0" smtClean="0"/>
              <a:t>Click to edit Master title style</a:t>
            </a:r>
            <a:endParaRPr lang="de-DE" altLang="en-US" dirty="0" smtClean="0"/>
          </a:p>
        </p:txBody>
      </p:sp>
      <p:sp>
        <p:nvSpPr>
          <p:cNvPr id="1027" name="Rectangle 3"/>
          <p:cNvSpPr>
            <a:spLocks noGrp="1" noChangeArrowheads="1"/>
          </p:cNvSpPr>
          <p:nvPr>
            <p:ph type="body" idx="1"/>
          </p:nvPr>
        </p:nvSpPr>
        <p:spPr bwMode="auto">
          <a:xfrm>
            <a:off x="319088" y="1652588"/>
            <a:ext cx="852487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de-DE" altLang="en-US" smtClean="0"/>
          </a:p>
        </p:txBody>
      </p:sp>
      <p:sp>
        <p:nvSpPr>
          <p:cNvPr id="1044485" name="Rectangle 5"/>
          <p:cNvSpPr>
            <a:spLocks noGrp="1" noChangeArrowheads="1"/>
          </p:cNvSpPr>
          <p:nvPr>
            <p:ph type="ftr" sz="quarter" idx="3"/>
          </p:nvPr>
        </p:nvSpPr>
        <p:spPr bwMode="auto">
          <a:xfrm>
            <a:off x="209550" y="6475413"/>
            <a:ext cx="27622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tx2"/>
                </a:solidFill>
                <a:latin typeface="Candara" panose="020E0502030303020204" pitchFamily="34" charset="0"/>
              </a:defRPr>
            </a:lvl1pPr>
          </a:lstStyle>
          <a:p>
            <a:pPr>
              <a:defRPr/>
            </a:pPr>
            <a:r>
              <a:rPr lang="de-DE" altLang="en-US"/>
              <a:t>SciVis 2013  -  page </a:t>
            </a:r>
            <a:fld id="{94AAD0E3-B60B-43C3-A05C-2E7C9D9B7CAC}" type="slidenum">
              <a:rPr lang="de-DE" altLang="en-US"/>
              <a:pPr>
                <a:defRPr/>
              </a:pPr>
              <a:t>‹#›</a:t>
            </a:fld>
            <a:endParaRPr lang="de-DE" altLang="en-US"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iming>
    <p:tnLst>
      <p:par>
        <p:cTn id="1" dur="indefinite" restart="never" nodeType="tmRoot"/>
      </p:par>
    </p:tnLst>
  </p:timing>
  <p:hf sldNum="0" hdr="0" dt="0"/>
  <p:txStyles>
    <p:titleStyle>
      <a:lvl1pPr algn="l" rtl="0" eaLnBrk="0" fontAlgn="base" hangingPunct="0">
        <a:lnSpc>
          <a:spcPct val="95000"/>
        </a:lnSpc>
        <a:spcBef>
          <a:spcPct val="0"/>
        </a:spcBef>
        <a:spcAft>
          <a:spcPct val="0"/>
        </a:spcAft>
        <a:defRPr sz="4000" b="1">
          <a:solidFill>
            <a:schemeClr val="accent2"/>
          </a:solidFill>
          <a:effectLst>
            <a:outerShdw blurRad="38100" dist="38100" dir="2700000" algn="tl">
              <a:srgbClr val="000000">
                <a:alpha val="43137"/>
              </a:srgbClr>
            </a:outerShdw>
          </a:effectLst>
          <a:latin typeface="Calibri" panose="020F0502020204030204" pitchFamily="34" charset="0"/>
          <a:ea typeface="+mj-ea"/>
          <a:cs typeface="+mj-cs"/>
        </a:defRPr>
      </a:lvl1pPr>
      <a:lvl2pPr algn="l" rtl="0" eaLnBrk="0" fontAlgn="base" hangingPunct="0">
        <a:lnSpc>
          <a:spcPct val="95000"/>
        </a:lnSpc>
        <a:spcBef>
          <a:spcPct val="0"/>
        </a:spcBef>
        <a:spcAft>
          <a:spcPct val="0"/>
        </a:spcAft>
        <a:defRPr sz="4000" b="1">
          <a:solidFill>
            <a:schemeClr val="accent2"/>
          </a:solidFill>
          <a:latin typeface="Calibri" pitchFamily="34" charset="0"/>
        </a:defRPr>
      </a:lvl2pPr>
      <a:lvl3pPr algn="l" rtl="0" eaLnBrk="0" fontAlgn="base" hangingPunct="0">
        <a:lnSpc>
          <a:spcPct val="95000"/>
        </a:lnSpc>
        <a:spcBef>
          <a:spcPct val="0"/>
        </a:spcBef>
        <a:spcAft>
          <a:spcPct val="0"/>
        </a:spcAft>
        <a:defRPr sz="4000" b="1">
          <a:solidFill>
            <a:schemeClr val="accent2"/>
          </a:solidFill>
          <a:latin typeface="Calibri" pitchFamily="34" charset="0"/>
        </a:defRPr>
      </a:lvl3pPr>
      <a:lvl4pPr algn="l" rtl="0" eaLnBrk="0" fontAlgn="base" hangingPunct="0">
        <a:lnSpc>
          <a:spcPct val="95000"/>
        </a:lnSpc>
        <a:spcBef>
          <a:spcPct val="0"/>
        </a:spcBef>
        <a:spcAft>
          <a:spcPct val="0"/>
        </a:spcAft>
        <a:defRPr sz="4000" b="1">
          <a:solidFill>
            <a:schemeClr val="accent2"/>
          </a:solidFill>
          <a:latin typeface="Calibri" pitchFamily="34" charset="0"/>
        </a:defRPr>
      </a:lvl4pPr>
      <a:lvl5pPr algn="l" rtl="0" eaLnBrk="0" fontAlgn="base" hangingPunct="0">
        <a:lnSpc>
          <a:spcPct val="95000"/>
        </a:lnSpc>
        <a:spcBef>
          <a:spcPct val="0"/>
        </a:spcBef>
        <a:spcAft>
          <a:spcPct val="0"/>
        </a:spcAft>
        <a:defRPr sz="4000" b="1">
          <a:solidFill>
            <a:schemeClr val="accent2"/>
          </a:solidFill>
          <a:latin typeface="Calibri" pitchFamily="34"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p:titleStyle>
    <p:bodyStyle>
      <a:lvl1pPr marL="273050" indent="-273050" algn="l" rtl="0" eaLnBrk="0" fontAlgn="base" hangingPunct="0">
        <a:spcBef>
          <a:spcPct val="40000"/>
        </a:spcBef>
        <a:spcAft>
          <a:spcPct val="0"/>
        </a:spcAft>
        <a:buClr>
          <a:schemeClr val="accent1"/>
        </a:buClr>
        <a:buSzPct val="80000"/>
        <a:buFont typeface="Wingdings" pitchFamily="2" charset="2"/>
        <a:buChar char="ü"/>
        <a:defRPr sz="2800">
          <a:solidFill>
            <a:schemeClr val="tx1"/>
          </a:solidFill>
          <a:latin typeface="Calibri" panose="020F0502020204030204" pitchFamily="34" charset="0"/>
          <a:ea typeface="+mn-ea"/>
          <a:cs typeface="+mn-cs"/>
        </a:defRPr>
      </a:lvl1pPr>
      <a:lvl2pPr marL="536575" indent="-273050" algn="l" rtl="0" eaLnBrk="0" fontAlgn="base" hangingPunct="0">
        <a:spcBef>
          <a:spcPct val="40000"/>
        </a:spcBef>
        <a:spcAft>
          <a:spcPct val="0"/>
        </a:spcAft>
        <a:buClr>
          <a:schemeClr val="accent1"/>
        </a:buClr>
        <a:buSzPct val="80000"/>
        <a:buFont typeface="Wingdings" pitchFamily="2" charset="2"/>
        <a:buChar char=""/>
        <a:defRPr sz="2400">
          <a:solidFill>
            <a:schemeClr val="tx1"/>
          </a:solidFill>
          <a:latin typeface="Calibri" panose="020F0502020204030204" pitchFamily="34" charset="0"/>
        </a:defRPr>
      </a:lvl2pPr>
      <a:lvl3pPr marL="896938" indent="-350838" algn="l" rtl="0" eaLnBrk="0" fontAlgn="base" hangingPunct="0">
        <a:spcBef>
          <a:spcPct val="40000"/>
        </a:spcBef>
        <a:spcAft>
          <a:spcPct val="0"/>
        </a:spcAft>
        <a:buClr>
          <a:schemeClr val="accent1"/>
        </a:buClr>
        <a:buFont typeface="Wingdings" pitchFamily="2" charset="2"/>
        <a:buChar char=""/>
        <a:defRPr sz="2000">
          <a:solidFill>
            <a:schemeClr val="tx1"/>
          </a:solidFill>
          <a:latin typeface="Calibri" panose="020F0502020204030204" pitchFamily="34" charset="0"/>
        </a:defRPr>
      </a:lvl3pPr>
      <a:lvl4pPr marL="1169988" indent="-273050" algn="l" rtl="0" eaLnBrk="0" fontAlgn="base" hangingPunct="0">
        <a:spcBef>
          <a:spcPct val="40000"/>
        </a:spcBef>
        <a:spcAft>
          <a:spcPct val="0"/>
        </a:spcAft>
        <a:buClr>
          <a:schemeClr val="accent1"/>
        </a:buClr>
        <a:buSzPct val="80000"/>
        <a:buFont typeface="Wingdings" pitchFamily="2" charset="2"/>
        <a:buChar char=""/>
        <a:defRPr>
          <a:solidFill>
            <a:schemeClr val="tx1"/>
          </a:solidFill>
          <a:latin typeface="Calibri" panose="020F0502020204030204" pitchFamily="34" charset="0"/>
        </a:defRPr>
      </a:lvl4pPr>
      <a:lvl5pPr marL="1347788" indent="-207963" algn="l" rtl="0" eaLnBrk="0" fontAlgn="base" hangingPunct="0">
        <a:spcBef>
          <a:spcPct val="40000"/>
        </a:spcBef>
        <a:spcAft>
          <a:spcPct val="0"/>
        </a:spcAft>
        <a:buClr>
          <a:schemeClr val="accent1"/>
        </a:buClr>
        <a:buFont typeface="Wingdings" pitchFamily="2" charset="2"/>
        <a:buChar char="§"/>
        <a:defRPr sz="1600">
          <a:solidFill>
            <a:schemeClr val="tx1"/>
          </a:solidFill>
          <a:latin typeface="Calibri" panose="020F0502020204030204" pitchFamily="34" charset="0"/>
        </a:defRPr>
      </a:lvl5pPr>
      <a:lvl6pPr marL="1419225" indent="-207963" algn="l" rtl="0" fontAlgn="base">
        <a:spcBef>
          <a:spcPct val="4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4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4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40000"/>
        </a:spcBef>
        <a:spcAft>
          <a:spcPct val="0"/>
        </a:spcAft>
        <a:buClr>
          <a:schemeClr val="accent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gif"/><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3198" name="Rectangle 14"/>
          <p:cNvSpPr>
            <a:spLocks noGrp="1" noChangeArrowheads="1"/>
          </p:cNvSpPr>
          <p:nvPr>
            <p:ph type="ctrTitle"/>
          </p:nvPr>
        </p:nvSpPr>
        <p:spPr>
          <a:xfrm>
            <a:off x="1679575" y="1485900"/>
            <a:ext cx="6983413" cy="1401763"/>
          </a:xfrm>
        </p:spPr>
        <p:txBody>
          <a:bodyPr/>
          <a:lstStyle/>
          <a:p>
            <a:pPr eaLnBrk="1" hangingPunct="1">
              <a:defRPr/>
            </a:pPr>
            <a:r>
              <a:rPr lang="de-DE" altLang="en-US" dirty="0" smtClean="0"/>
              <a:t>Science Visualization</a:t>
            </a:r>
          </a:p>
        </p:txBody>
      </p:sp>
      <p:sp>
        <p:nvSpPr>
          <p:cNvPr id="4099" name="Rectangle 15"/>
          <p:cNvSpPr>
            <a:spLocks noGrp="1" noChangeArrowheads="1"/>
          </p:cNvSpPr>
          <p:nvPr>
            <p:ph type="subTitle" idx="1"/>
          </p:nvPr>
        </p:nvSpPr>
        <p:spPr>
          <a:xfrm>
            <a:off x="620712" y="5519738"/>
            <a:ext cx="7875587" cy="904875"/>
          </a:xfrm>
        </p:spPr>
        <p:txBody>
          <a:bodyPr/>
          <a:lstStyle/>
          <a:p>
            <a:pPr eaLnBrk="1" hangingPunct="1"/>
            <a:r>
              <a:rPr lang="de-DE" altLang="en-US" sz="3600" dirty="0" smtClean="0"/>
              <a:t>Taxonomy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Taxonomy</a:t>
            </a:r>
            <a:endParaRPr lang="en-US" dirty="0"/>
          </a:p>
        </p:txBody>
      </p:sp>
      <p:sp>
        <p:nvSpPr>
          <p:cNvPr id="3" name="Content Placeholder 2"/>
          <p:cNvSpPr>
            <a:spLocks noGrp="1"/>
          </p:cNvSpPr>
          <p:nvPr>
            <p:ph idx="1"/>
          </p:nvPr>
        </p:nvSpPr>
        <p:spPr/>
        <p:txBody>
          <a:bodyPr/>
          <a:lstStyle/>
          <a:p>
            <a:r>
              <a:rPr lang="en-US" dirty="0" smtClean="0"/>
              <a:t>Many types of taxonomy</a:t>
            </a:r>
          </a:p>
          <a:p>
            <a:pPr lvl="1"/>
            <a:r>
              <a:rPr lang="en-US" dirty="0"/>
              <a:t>Jeffrey </a:t>
            </a:r>
            <a:r>
              <a:rPr lang="en-US" dirty="0" err="1"/>
              <a:t>Heer</a:t>
            </a:r>
            <a:r>
              <a:rPr lang="en-US" dirty="0"/>
              <a:t>, Michael </a:t>
            </a:r>
            <a:r>
              <a:rPr lang="en-US" dirty="0" err="1"/>
              <a:t>Bostock</a:t>
            </a:r>
            <a:r>
              <a:rPr lang="en-US" dirty="0"/>
              <a:t>, and </a:t>
            </a:r>
            <a:r>
              <a:rPr lang="en-US" dirty="0" err="1"/>
              <a:t>Vadim</a:t>
            </a:r>
            <a:r>
              <a:rPr lang="en-US" dirty="0"/>
              <a:t> </a:t>
            </a:r>
            <a:r>
              <a:rPr lang="en-US" dirty="0" err="1"/>
              <a:t>Ogievetsky</a:t>
            </a:r>
            <a:r>
              <a:rPr lang="en-US" dirty="0"/>
              <a:t> (Stanford University)</a:t>
            </a:r>
          </a:p>
          <a:p>
            <a:pPr lvl="2"/>
            <a:r>
              <a:rPr lang="en-US" dirty="0" smtClean="0"/>
              <a:t>"</a:t>
            </a:r>
            <a:r>
              <a:rPr lang="en-US" dirty="0"/>
              <a:t>A Tour Through the Visualization Zoo” </a:t>
            </a:r>
            <a:endParaRPr lang="en-US" dirty="0" smtClean="0"/>
          </a:p>
          <a:p>
            <a:pPr lvl="1"/>
            <a:r>
              <a:rPr lang="en-US" dirty="0" smtClean="0"/>
              <a:t>Christian </a:t>
            </a:r>
            <a:r>
              <a:rPr lang="en-US" dirty="0"/>
              <a:t>Behrens' </a:t>
            </a:r>
            <a:endParaRPr lang="en-US" dirty="0" smtClean="0"/>
          </a:p>
          <a:p>
            <a:pPr lvl="2"/>
            <a:r>
              <a:rPr lang="en-US" dirty="0" smtClean="0"/>
              <a:t>A list </a:t>
            </a:r>
            <a:r>
              <a:rPr lang="en-US" dirty="0"/>
              <a:t>of Design Pattern </a:t>
            </a:r>
            <a:r>
              <a:rPr lang="en-US" dirty="0" smtClean="0"/>
              <a:t>categories</a:t>
            </a:r>
          </a:p>
          <a:p>
            <a:pPr lvl="1"/>
            <a:r>
              <a:rPr lang="en-US" dirty="0" smtClean="0"/>
              <a:t>Edward Lee </a:t>
            </a:r>
          </a:p>
          <a:p>
            <a:pPr lvl="2"/>
            <a:r>
              <a:rPr lang="en-US" dirty="0" smtClean="0"/>
              <a:t>"</a:t>
            </a:r>
            <a:r>
              <a:rPr lang="en-US" dirty="0"/>
              <a:t>A Taxonomy of Data Visualization</a:t>
            </a:r>
            <a:r>
              <a:rPr lang="en-US" dirty="0" smtClean="0"/>
              <a:t>"</a:t>
            </a:r>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10</a:t>
            </a:fld>
            <a:endParaRPr lang="de-DE" altLang="en-US"/>
          </a:p>
        </p:txBody>
      </p:sp>
    </p:spTree>
    <p:extLst>
      <p:ext uri="{BB962C8B-B14F-4D97-AF65-F5344CB8AC3E}">
        <p14:creationId xmlns:p14="http://schemas.microsoft.com/office/powerpoint/2010/main" val="17141034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Taxonomy</a:t>
            </a:r>
            <a:endParaRPr lang="en-US" dirty="0"/>
          </a:p>
        </p:txBody>
      </p:sp>
      <p:sp>
        <p:nvSpPr>
          <p:cNvPr id="3" name="Content Placeholder 2"/>
          <p:cNvSpPr>
            <a:spLocks noGrp="1"/>
          </p:cNvSpPr>
          <p:nvPr>
            <p:ph idx="1"/>
          </p:nvPr>
        </p:nvSpPr>
        <p:spPr/>
        <p:txBody>
          <a:bodyPr/>
          <a:lstStyle/>
          <a:p>
            <a:r>
              <a:rPr lang="en-US" dirty="0" smtClean="0"/>
              <a:t>Many types of taxonomy</a:t>
            </a:r>
          </a:p>
          <a:p>
            <a:pPr lvl="1"/>
            <a:r>
              <a:rPr lang="en-US" dirty="0"/>
              <a:t>Jeffrey </a:t>
            </a:r>
            <a:r>
              <a:rPr lang="en-US" dirty="0" err="1"/>
              <a:t>Heer</a:t>
            </a:r>
            <a:r>
              <a:rPr lang="en-US" dirty="0"/>
              <a:t>, Michael </a:t>
            </a:r>
            <a:r>
              <a:rPr lang="en-US" dirty="0" err="1"/>
              <a:t>Bostock</a:t>
            </a:r>
            <a:r>
              <a:rPr lang="en-US" dirty="0"/>
              <a:t>, and </a:t>
            </a:r>
            <a:r>
              <a:rPr lang="en-US" dirty="0" err="1"/>
              <a:t>Vadim</a:t>
            </a:r>
            <a:r>
              <a:rPr lang="en-US" dirty="0"/>
              <a:t> </a:t>
            </a:r>
            <a:r>
              <a:rPr lang="en-US" dirty="0" err="1"/>
              <a:t>Ogievetsky</a:t>
            </a:r>
            <a:r>
              <a:rPr lang="en-US" dirty="0"/>
              <a:t> (Stanford University)</a:t>
            </a:r>
          </a:p>
          <a:p>
            <a:pPr lvl="2"/>
            <a:r>
              <a:rPr lang="en-US" dirty="0" smtClean="0"/>
              <a:t>"</a:t>
            </a:r>
            <a:r>
              <a:rPr lang="en-US" dirty="0"/>
              <a:t>A Tour Through the Visualization Zoo” </a:t>
            </a:r>
            <a:endParaRPr lang="en-US" dirty="0" smtClean="0"/>
          </a:p>
          <a:p>
            <a:pPr lvl="1"/>
            <a:r>
              <a:rPr lang="en-US" dirty="0" smtClean="0"/>
              <a:t>Christian </a:t>
            </a:r>
            <a:r>
              <a:rPr lang="en-US" dirty="0"/>
              <a:t>Behrens' </a:t>
            </a:r>
            <a:endParaRPr lang="en-US" dirty="0" smtClean="0"/>
          </a:p>
          <a:p>
            <a:pPr lvl="2"/>
            <a:r>
              <a:rPr lang="en-US" dirty="0" smtClean="0"/>
              <a:t>A list </a:t>
            </a:r>
            <a:r>
              <a:rPr lang="en-US" dirty="0"/>
              <a:t>of Design Pattern </a:t>
            </a:r>
            <a:r>
              <a:rPr lang="en-US" dirty="0" smtClean="0"/>
              <a:t>categories</a:t>
            </a:r>
          </a:p>
          <a:p>
            <a:pPr lvl="1"/>
            <a:r>
              <a:rPr lang="en-US" dirty="0" smtClean="0"/>
              <a:t>Edward Lee </a:t>
            </a:r>
          </a:p>
          <a:p>
            <a:pPr lvl="2"/>
            <a:r>
              <a:rPr lang="en-US" dirty="0" smtClean="0"/>
              <a:t>"</a:t>
            </a:r>
            <a:r>
              <a:rPr lang="en-US" dirty="0"/>
              <a:t>A Taxonomy of Data Visualization</a:t>
            </a:r>
            <a:r>
              <a:rPr lang="en-US" dirty="0" smtClean="0"/>
              <a:t>"</a:t>
            </a:r>
            <a:endParaRPr lang="en-US" dirty="0"/>
          </a:p>
          <a:p>
            <a:pPr lvl="1"/>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11</a:t>
            </a:fld>
            <a:endParaRPr lang="de-DE" altLang="en-US"/>
          </a:p>
        </p:txBody>
      </p:sp>
    </p:spTree>
    <p:extLst>
      <p:ext uri="{BB962C8B-B14F-4D97-AF65-F5344CB8AC3E}">
        <p14:creationId xmlns:p14="http://schemas.microsoft.com/office/powerpoint/2010/main" val="26665129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Taxonomy</a:t>
            </a:r>
            <a:endParaRPr lang="en-US" dirty="0"/>
          </a:p>
        </p:txBody>
      </p:sp>
      <p:sp>
        <p:nvSpPr>
          <p:cNvPr id="3" name="Content Placeholder 2"/>
          <p:cNvSpPr>
            <a:spLocks noGrp="1"/>
          </p:cNvSpPr>
          <p:nvPr>
            <p:ph idx="1"/>
          </p:nvPr>
        </p:nvSpPr>
        <p:spPr/>
        <p:txBody>
          <a:bodyPr/>
          <a:lstStyle/>
          <a:p>
            <a:r>
              <a:rPr lang="en-US" dirty="0" smtClean="0"/>
              <a:t>Commonsense taxonomy:</a:t>
            </a:r>
          </a:p>
          <a:p>
            <a:pPr lvl="1"/>
            <a:r>
              <a:rPr lang="en-US" dirty="0" smtClean="0"/>
              <a:t>Chart</a:t>
            </a:r>
          </a:p>
          <a:p>
            <a:pPr lvl="1"/>
            <a:r>
              <a:rPr lang="en-US" dirty="0" smtClean="0"/>
              <a:t>Map</a:t>
            </a:r>
          </a:p>
          <a:p>
            <a:pPr lvl="1"/>
            <a:r>
              <a:rPr lang="en-US" dirty="0" smtClean="0"/>
              <a:t>Network</a:t>
            </a:r>
          </a:p>
          <a:p>
            <a:pPr lvl="1"/>
            <a:r>
              <a:rPr lang="en-US" dirty="0" smtClean="0"/>
              <a:t>Time series</a:t>
            </a:r>
          </a:p>
          <a:p>
            <a:pPr lvl="1"/>
            <a:r>
              <a:rPr lang="en-US" dirty="0" smtClean="0"/>
              <a:t>Hierarchy</a:t>
            </a:r>
          </a:p>
          <a:p>
            <a:pPr lvl="1"/>
            <a:r>
              <a:rPr lang="en-US" dirty="0" smtClean="0"/>
              <a:t>Flow</a:t>
            </a:r>
          </a:p>
          <a:p>
            <a:pPr lvl="1"/>
            <a:r>
              <a:rPr lang="en-US" dirty="0" smtClean="0"/>
              <a:t>Matrix</a:t>
            </a:r>
          </a:p>
          <a:p>
            <a:pPr lvl="1"/>
            <a:r>
              <a:rPr lang="en-US" dirty="0" err="1" smtClean="0"/>
              <a:t>Infographic</a:t>
            </a:r>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12</a:t>
            </a:fld>
            <a:endParaRPr lang="de-DE" altLang="en-US"/>
          </a:p>
        </p:txBody>
      </p:sp>
    </p:spTree>
    <p:extLst>
      <p:ext uri="{BB962C8B-B14F-4D97-AF65-F5344CB8AC3E}">
        <p14:creationId xmlns:p14="http://schemas.microsoft.com/office/powerpoint/2010/main" val="42418530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a:t>
            </a:r>
            <a:endParaRPr lang="en-US" dirty="0"/>
          </a:p>
        </p:txBody>
      </p:sp>
      <p:sp>
        <p:nvSpPr>
          <p:cNvPr id="3" name="Content Placeholder 2"/>
          <p:cNvSpPr>
            <a:spLocks noGrp="1"/>
          </p:cNvSpPr>
          <p:nvPr>
            <p:ph idx="1"/>
          </p:nvPr>
        </p:nvSpPr>
        <p:spPr/>
        <p:txBody>
          <a:bodyPr/>
          <a:lstStyle/>
          <a:p>
            <a:r>
              <a:rPr lang="en-US" dirty="0" smtClean="0"/>
              <a:t>It</a:t>
            </a:r>
            <a:r>
              <a:rPr lang="en-US" dirty="0"/>
              <a:t> is a graphical representation of data, in which "the data is represented by </a:t>
            </a:r>
            <a:r>
              <a:rPr lang="en-US" dirty="0" smtClean="0"/>
              <a:t>symbols</a:t>
            </a:r>
            <a:r>
              <a:rPr lang="en-US" dirty="0"/>
              <a:t>, such as bars in a bar chart, lines in a line chart, or slices in a pie chart</a:t>
            </a:r>
            <a:r>
              <a:rPr lang="en-US" dirty="0" smtClean="0"/>
              <a:t>".</a:t>
            </a:r>
            <a:r>
              <a:rPr lang="en-US" baseline="30000" dirty="0" smtClean="0"/>
              <a:t> </a:t>
            </a:r>
            <a:r>
              <a:rPr lang="en-US" dirty="0"/>
              <a:t> </a:t>
            </a:r>
            <a:endParaRPr lang="en-US" dirty="0" smtClean="0"/>
          </a:p>
          <a:p>
            <a:pPr lvl="1"/>
            <a:r>
              <a:rPr lang="en-US" dirty="0" smtClean="0"/>
              <a:t>It can </a:t>
            </a:r>
            <a:r>
              <a:rPr lang="en-US" dirty="0"/>
              <a:t>represent tabular </a:t>
            </a:r>
            <a:r>
              <a:rPr lang="en-US" dirty="0" smtClean="0"/>
              <a:t>numeric data</a:t>
            </a:r>
            <a:r>
              <a:rPr lang="en-US" dirty="0"/>
              <a:t>, functions or some kinds of qualitative structure and provides different info</a:t>
            </a:r>
            <a:r>
              <a:rPr lang="en-US" dirty="0" smtClean="0"/>
              <a:t>.</a:t>
            </a:r>
          </a:p>
          <a:p>
            <a:r>
              <a:rPr lang="en-US" dirty="0" smtClean="0"/>
              <a:t>They are </a:t>
            </a:r>
            <a:r>
              <a:rPr lang="en-US" dirty="0"/>
              <a:t>often used to ease understanding of large quantities of data and the relationships between parts of the data. </a:t>
            </a:r>
            <a:endParaRPr lang="en-US" dirty="0" smtClean="0"/>
          </a:p>
          <a:p>
            <a:pPr lvl="1"/>
            <a:r>
              <a:rPr lang="en-US" dirty="0"/>
              <a:t>They can usually be read more quickly than the raw data that they are produced from. </a:t>
            </a:r>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13</a:t>
            </a:fld>
            <a:endParaRPr lang="de-DE" altLang="en-US" dirty="0"/>
          </a:p>
        </p:txBody>
      </p:sp>
    </p:spTree>
    <p:extLst>
      <p:ext uri="{BB962C8B-B14F-4D97-AF65-F5344CB8AC3E}">
        <p14:creationId xmlns:p14="http://schemas.microsoft.com/office/powerpoint/2010/main" val="168739193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a:t>
            </a:r>
            <a:endParaRPr lang="en-US" dirty="0"/>
          </a:p>
        </p:txBody>
      </p:sp>
      <p:sp>
        <p:nvSpPr>
          <p:cNvPr id="3" name="Content Placeholder 2"/>
          <p:cNvSpPr>
            <a:spLocks noGrp="1"/>
          </p:cNvSpPr>
          <p:nvPr>
            <p:ph idx="1"/>
          </p:nvPr>
        </p:nvSpPr>
        <p:spPr/>
        <p:txBody>
          <a:bodyPr/>
          <a:lstStyle/>
          <a:p>
            <a:r>
              <a:rPr lang="en-US" dirty="0" smtClean="0"/>
              <a:t>Main features:</a:t>
            </a:r>
          </a:p>
          <a:p>
            <a:pPr lvl="1"/>
            <a:r>
              <a:rPr lang="en-US" dirty="0"/>
              <a:t>A </a:t>
            </a:r>
            <a:r>
              <a:rPr lang="en-US" dirty="0" smtClean="0"/>
              <a:t>large </a:t>
            </a:r>
            <a:r>
              <a:rPr lang="en-US" dirty="0"/>
              <a:t>variety of </a:t>
            </a:r>
            <a:r>
              <a:rPr lang="en-US" dirty="0" smtClean="0"/>
              <a:t>forms</a:t>
            </a:r>
          </a:p>
          <a:p>
            <a:pPr lvl="2"/>
            <a:r>
              <a:rPr lang="en-US" dirty="0" smtClean="0"/>
              <a:t>There </a:t>
            </a:r>
            <a:r>
              <a:rPr lang="en-US" dirty="0"/>
              <a:t>are common features that provide the chart with its ability to extract meaning from data.</a:t>
            </a:r>
          </a:p>
          <a:p>
            <a:pPr lvl="1"/>
            <a:r>
              <a:rPr lang="en-US" dirty="0" smtClean="0"/>
              <a:t>Text </a:t>
            </a:r>
            <a:r>
              <a:rPr lang="en-US" dirty="0"/>
              <a:t>is generally used only to annotate the data.</a:t>
            </a:r>
          </a:p>
          <a:p>
            <a:pPr lvl="1"/>
            <a:r>
              <a:rPr lang="en-US" dirty="0" smtClean="0"/>
              <a:t>Title</a:t>
            </a:r>
          </a:p>
          <a:p>
            <a:pPr lvl="2"/>
            <a:r>
              <a:rPr lang="en-US" dirty="0" smtClean="0"/>
              <a:t>It usually </a:t>
            </a:r>
            <a:r>
              <a:rPr lang="en-US" dirty="0"/>
              <a:t>appears above the main graphic and provides a succinct description of what the data in the graph refers to</a:t>
            </a:r>
            <a:r>
              <a:rPr lang="en-US" dirty="0" smtClean="0"/>
              <a:t>.</a:t>
            </a:r>
          </a:p>
          <a:p>
            <a:pPr lvl="1"/>
            <a:r>
              <a:rPr lang="en-US" dirty="0" smtClean="0"/>
              <a:t>Axes and their scales</a:t>
            </a:r>
          </a:p>
          <a:p>
            <a:pPr lvl="2"/>
            <a:r>
              <a:rPr lang="en-US" dirty="0" smtClean="0"/>
              <a:t>Dimensions </a:t>
            </a:r>
            <a:r>
              <a:rPr lang="en-US" dirty="0"/>
              <a:t>in the data are often displayed on axes</a:t>
            </a:r>
            <a:r>
              <a:rPr lang="en-US" dirty="0" smtClean="0"/>
              <a:t>.</a:t>
            </a:r>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14</a:t>
            </a:fld>
            <a:endParaRPr lang="de-DE" altLang="en-US" dirty="0"/>
          </a:p>
        </p:txBody>
      </p:sp>
    </p:spTree>
    <p:extLst>
      <p:ext uri="{BB962C8B-B14F-4D97-AF65-F5344CB8AC3E}">
        <p14:creationId xmlns:p14="http://schemas.microsoft.com/office/powerpoint/2010/main" val="23784942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a:t>
            </a:r>
            <a:endParaRPr lang="en-US" dirty="0"/>
          </a:p>
        </p:txBody>
      </p:sp>
      <p:sp>
        <p:nvSpPr>
          <p:cNvPr id="3" name="Content Placeholder 2"/>
          <p:cNvSpPr>
            <a:spLocks noGrp="1"/>
          </p:cNvSpPr>
          <p:nvPr>
            <p:ph idx="1"/>
          </p:nvPr>
        </p:nvSpPr>
        <p:spPr/>
        <p:txBody>
          <a:bodyPr/>
          <a:lstStyle/>
          <a:p>
            <a:r>
              <a:rPr lang="en-US" dirty="0" smtClean="0"/>
              <a:t>Main features:</a:t>
            </a:r>
          </a:p>
          <a:p>
            <a:pPr lvl="1"/>
            <a:r>
              <a:rPr lang="en-US" dirty="0" smtClean="0"/>
              <a:t>Grid</a:t>
            </a:r>
          </a:p>
          <a:p>
            <a:pPr lvl="2"/>
            <a:r>
              <a:rPr lang="en-US" dirty="0" smtClean="0"/>
              <a:t>Within </a:t>
            </a:r>
            <a:r>
              <a:rPr lang="en-US" dirty="0"/>
              <a:t>the graph a grid of lines may appear to aid in the visual alignment of data. </a:t>
            </a:r>
            <a:endParaRPr lang="en-US" dirty="0" smtClean="0"/>
          </a:p>
          <a:p>
            <a:pPr lvl="1"/>
            <a:r>
              <a:rPr lang="en-US" dirty="0" smtClean="0"/>
              <a:t>Textual</a:t>
            </a:r>
            <a:r>
              <a:rPr lang="en-US" dirty="0"/>
              <a:t> labels</a:t>
            </a:r>
            <a:endParaRPr lang="en-US" dirty="0" smtClean="0"/>
          </a:p>
          <a:p>
            <a:pPr lvl="2"/>
            <a:r>
              <a:rPr lang="en-US" dirty="0" smtClean="0"/>
              <a:t>The </a:t>
            </a:r>
            <a:r>
              <a:rPr lang="en-US" dirty="0"/>
              <a:t>data of a chart can appear in all manner of formats, and may include individual textual labels describing the datum associated with the indicated position in the chart. </a:t>
            </a:r>
            <a:endParaRPr lang="en-US" dirty="0" smtClean="0"/>
          </a:p>
          <a:p>
            <a:pPr lvl="1"/>
            <a:r>
              <a:rPr lang="en-US" dirty="0" smtClean="0"/>
              <a:t>Legend</a:t>
            </a:r>
          </a:p>
          <a:p>
            <a:pPr lvl="2"/>
            <a:r>
              <a:rPr lang="en-US" dirty="0" smtClean="0"/>
              <a:t>A </a:t>
            </a:r>
            <a:r>
              <a:rPr lang="en-US" dirty="0"/>
              <a:t>legend contains a list of the variables appearing in the chart and an example of their appearance. This information allows the data from each variable to be identified in the chart.</a:t>
            </a:r>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15</a:t>
            </a:fld>
            <a:endParaRPr lang="de-DE" altLang="en-US" dirty="0"/>
          </a:p>
        </p:txBody>
      </p:sp>
    </p:spTree>
    <p:extLst>
      <p:ext uri="{BB962C8B-B14F-4D97-AF65-F5344CB8AC3E}">
        <p14:creationId xmlns:p14="http://schemas.microsoft.com/office/powerpoint/2010/main" val="11799710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Charts Types</a:t>
            </a:r>
            <a:endParaRPr lang="en-US" dirty="0"/>
          </a:p>
        </p:txBody>
      </p:sp>
      <p:sp>
        <p:nvSpPr>
          <p:cNvPr id="3" name="Content Placeholder 2"/>
          <p:cNvSpPr>
            <a:spLocks noGrp="1"/>
          </p:cNvSpPr>
          <p:nvPr>
            <p:ph sz="half" idx="1"/>
          </p:nvPr>
        </p:nvSpPr>
        <p:spPr/>
        <p:txBody>
          <a:bodyPr>
            <a:normAutofit fontScale="77500" lnSpcReduction="20000"/>
          </a:bodyPr>
          <a:lstStyle/>
          <a:p>
            <a:r>
              <a:rPr lang="en-US" sz="3100" dirty="0" smtClean="0"/>
              <a:t>Common types</a:t>
            </a:r>
          </a:p>
          <a:p>
            <a:pPr lvl="1"/>
            <a:r>
              <a:rPr lang="en-US" sz="2600" dirty="0" smtClean="0"/>
              <a:t>Histograms</a:t>
            </a:r>
          </a:p>
          <a:p>
            <a:pPr lvl="1"/>
            <a:r>
              <a:rPr lang="en-US" sz="2600" dirty="0" smtClean="0"/>
              <a:t>Bar chart</a:t>
            </a:r>
          </a:p>
          <a:p>
            <a:pPr lvl="1"/>
            <a:r>
              <a:rPr lang="en-US" sz="2600" dirty="0" smtClean="0"/>
              <a:t>Pie chart</a:t>
            </a:r>
          </a:p>
          <a:p>
            <a:pPr lvl="1"/>
            <a:r>
              <a:rPr lang="en-US" sz="2600" dirty="0" smtClean="0"/>
              <a:t>Line chart</a:t>
            </a:r>
          </a:p>
          <a:p>
            <a:pPr lvl="1"/>
            <a:r>
              <a:rPr lang="en-US" sz="2600" dirty="0" smtClean="0"/>
              <a:t>Timeline chart</a:t>
            </a:r>
          </a:p>
          <a:p>
            <a:pPr lvl="1"/>
            <a:r>
              <a:rPr lang="en-US" sz="2600" dirty="0" smtClean="0"/>
              <a:t>Organizational chart</a:t>
            </a:r>
          </a:p>
          <a:p>
            <a:pPr lvl="1"/>
            <a:r>
              <a:rPr lang="en-US" sz="2600" dirty="0" smtClean="0"/>
              <a:t>Tree chart</a:t>
            </a:r>
          </a:p>
          <a:p>
            <a:pPr lvl="1"/>
            <a:r>
              <a:rPr lang="en-US" sz="2600" dirty="0" smtClean="0"/>
              <a:t>Flow chart</a:t>
            </a:r>
          </a:p>
          <a:p>
            <a:pPr lvl="1"/>
            <a:r>
              <a:rPr lang="en-US" sz="2600" dirty="0" smtClean="0"/>
              <a:t>Area </a:t>
            </a:r>
            <a:r>
              <a:rPr lang="en-US" sz="2600" dirty="0" smtClean="0"/>
              <a:t>chart</a:t>
            </a:r>
            <a:endParaRPr lang="en-US" sz="2600" dirty="0" smtClean="0"/>
          </a:p>
        </p:txBody>
      </p:sp>
      <p:sp>
        <p:nvSpPr>
          <p:cNvPr id="4" name="Content Placeholder 3"/>
          <p:cNvSpPr>
            <a:spLocks noGrp="1"/>
          </p:cNvSpPr>
          <p:nvPr>
            <p:ph sz="half" idx="2"/>
          </p:nvPr>
        </p:nvSpPr>
        <p:spPr/>
        <p:txBody>
          <a:bodyPr/>
          <a:lstStyle/>
          <a:p>
            <a:pPr>
              <a:lnSpc>
                <a:spcPct val="80000"/>
              </a:lnSpc>
            </a:pPr>
            <a:r>
              <a:rPr lang="en-US" sz="2200" dirty="0" smtClean="0"/>
              <a:t>Common </a:t>
            </a:r>
            <a:r>
              <a:rPr lang="en-US" sz="2200" dirty="0"/>
              <a:t>plots</a:t>
            </a:r>
          </a:p>
          <a:p>
            <a:pPr lvl="1"/>
            <a:r>
              <a:rPr lang="en-US" sz="1600" dirty="0"/>
              <a:t>Box plot</a:t>
            </a:r>
          </a:p>
          <a:p>
            <a:pPr lvl="1"/>
            <a:r>
              <a:rPr lang="en-US" sz="1600" dirty="0"/>
              <a:t>Dot plot (statistics)</a:t>
            </a:r>
          </a:p>
          <a:p>
            <a:pPr lvl="1"/>
            <a:r>
              <a:rPr lang="en-US" sz="1600" dirty="0"/>
              <a:t>Probability plot</a:t>
            </a:r>
          </a:p>
          <a:p>
            <a:pPr lvl="1"/>
            <a:r>
              <a:rPr lang="en-US" sz="1600" dirty="0"/>
              <a:t>Scatterplot</a:t>
            </a:r>
          </a:p>
          <a:p>
            <a:pPr lvl="1"/>
            <a:r>
              <a:rPr lang="en-US" sz="1600" dirty="0" err="1"/>
              <a:t>Biplot</a:t>
            </a:r>
            <a:endParaRPr lang="en-US" sz="1600" dirty="0"/>
          </a:p>
          <a:p>
            <a:endParaRPr lang="en-US" sz="1800" dirty="0"/>
          </a:p>
        </p:txBody>
      </p:sp>
    </p:spTree>
    <p:extLst>
      <p:ext uri="{BB962C8B-B14F-4D97-AF65-F5344CB8AC3E}">
        <p14:creationId xmlns:p14="http://schemas.microsoft.com/office/powerpoint/2010/main" val="13838295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 </a:t>
            </a:r>
            <a:endParaRPr lang="en-US" dirty="0"/>
          </a:p>
        </p:txBody>
      </p:sp>
      <p:sp>
        <p:nvSpPr>
          <p:cNvPr id="3" name="Content Placeholder 2"/>
          <p:cNvSpPr>
            <a:spLocks noGrp="1"/>
          </p:cNvSpPr>
          <p:nvPr>
            <p:ph idx="1"/>
          </p:nvPr>
        </p:nvSpPr>
        <p:spPr/>
        <p:txBody>
          <a:bodyPr>
            <a:normAutofit fontScale="92500"/>
          </a:bodyPr>
          <a:lstStyle/>
          <a:p>
            <a:r>
              <a:rPr lang="en-US" dirty="0" smtClean="0"/>
              <a:t>It is a graphical representation of the distribution of data.</a:t>
            </a:r>
          </a:p>
          <a:p>
            <a:pPr lvl="1"/>
            <a:r>
              <a:rPr lang="en-US" dirty="0" smtClean="0"/>
              <a:t>It is an estimate of the probability distribution of a continuous variable and was first introduced by Karl Pearson.</a:t>
            </a:r>
          </a:p>
          <a:p>
            <a:r>
              <a:rPr lang="en-US" dirty="0" smtClean="0"/>
              <a:t>A histogram is a representation of tabulated frequencies, shown as adjacent rectangles, erected over discrete intervals (bins), with an area equal to the frequency of the observations in the interval. </a:t>
            </a:r>
          </a:p>
          <a:p>
            <a:pPr lvl="1"/>
            <a:r>
              <a:rPr lang="en-US" dirty="0" smtClean="0"/>
              <a:t>The height of a rectangle is also equal to the frequency density of the interval, i.e., the frequency divided by the width of the interval. </a:t>
            </a:r>
          </a:p>
          <a:p>
            <a:pPr lvl="1"/>
            <a:r>
              <a:rPr lang="en-US" dirty="0" smtClean="0"/>
              <a:t>The total area of the histogram is equal to the number of data. </a:t>
            </a:r>
          </a:p>
          <a:p>
            <a:pPr lvl="2"/>
            <a:r>
              <a:rPr lang="en-US" dirty="0" smtClean="0"/>
              <a:t>The total area of a histogram used for probability density is always normalized to 1.</a:t>
            </a:r>
          </a:p>
        </p:txBody>
      </p:sp>
      <p:pic>
        <p:nvPicPr>
          <p:cNvPr id="2050" name="Picture 2" descr="File:Histogram of arrivals per minut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044" y="2914650"/>
            <a:ext cx="4151541" cy="351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79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rectangles of a histogram are drawn so that they touch each other to indicate that the original variable is continuous.</a:t>
            </a:r>
          </a:p>
          <a:p>
            <a:pPr lvl="1"/>
            <a:r>
              <a:rPr lang="en-US" dirty="0" smtClean="0"/>
              <a:t>If the length of the intervals on the x-axis are all 1, then a histogram is identical to a relative frequency plot.</a:t>
            </a:r>
          </a:p>
          <a:p>
            <a:r>
              <a:rPr lang="en-US" dirty="0" smtClean="0"/>
              <a:t>A histogram may also be normalized displaying relative frequencies. </a:t>
            </a:r>
          </a:p>
          <a:p>
            <a:pPr lvl="1"/>
            <a:r>
              <a:rPr lang="en-US" dirty="0" smtClean="0"/>
              <a:t>It then shows the proportion of cases that fall into each of several categories, with the total area equaling. </a:t>
            </a:r>
          </a:p>
          <a:p>
            <a:pPr lvl="1"/>
            <a:r>
              <a:rPr lang="en-US" dirty="0" smtClean="0"/>
              <a:t>The categories are usually specified as consecutive, non-overlapping intervals of a variable. </a:t>
            </a:r>
          </a:p>
          <a:p>
            <a:pPr lvl="1"/>
            <a:r>
              <a:rPr lang="en-US" dirty="0" smtClean="0"/>
              <a:t>The categories (intervals) must be adjacent, and often are chosen to be of the same size.</a:t>
            </a:r>
          </a:p>
        </p:txBody>
      </p:sp>
    </p:spTree>
    <p:extLst>
      <p:ext uri="{BB962C8B-B14F-4D97-AF65-F5344CB8AC3E}">
        <p14:creationId xmlns:p14="http://schemas.microsoft.com/office/powerpoint/2010/main" val="22818473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Bar </a:t>
            </a:r>
            <a:r>
              <a:rPr lang="en-US" dirty="0" smtClean="0"/>
              <a:t>chart</a:t>
            </a:r>
            <a:endParaRPr lang="en-US" dirty="0"/>
          </a:p>
        </p:txBody>
      </p:sp>
      <p:sp>
        <p:nvSpPr>
          <p:cNvPr id="3" name="Content Placeholder 2"/>
          <p:cNvSpPr>
            <a:spLocks noGrp="1"/>
          </p:cNvSpPr>
          <p:nvPr>
            <p:ph idx="1"/>
          </p:nvPr>
        </p:nvSpPr>
        <p:spPr/>
        <p:txBody>
          <a:bodyPr>
            <a:normAutofit/>
          </a:bodyPr>
          <a:lstStyle/>
          <a:p>
            <a:r>
              <a:rPr lang="en-US" sz="2800" dirty="0"/>
              <a:t>A bar graph is a chart that uses either horizontal or vertical bars to show comparisons among categories. </a:t>
            </a:r>
            <a:endParaRPr lang="en-US" sz="2800" dirty="0" smtClean="0"/>
          </a:p>
          <a:p>
            <a:pPr lvl="1"/>
            <a:r>
              <a:rPr lang="en-US" sz="2400" dirty="0" smtClean="0"/>
              <a:t>One </a:t>
            </a:r>
            <a:r>
              <a:rPr lang="en-US" sz="2400" dirty="0"/>
              <a:t>axis of the chart shows the specific categories being compared, and the other axis represents a discrete value. </a:t>
            </a:r>
            <a:endParaRPr lang="en-US" sz="2400" dirty="0" smtClean="0"/>
          </a:p>
        </p:txBody>
      </p:sp>
      <p:pic>
        <p:nvPicPr>
          <p:cNvPr id="3074" name="Picture 2" descr="File:Incarceration Rates Worldwide ZP.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484744"/>
            <a:ext cx="2449419" cy="272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136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pPr>
              <a:lnSpc>
                <a:spcPct val="80000"/>
              </a:lnSpc>
            </a:pPr>
            <a:r>
              <a:rPr lang="en-US" altLang="en-US" sz="2400" b="1" dirty="0"/>
              <a:t>Scientific Visualization</a:t>
            </a:r>
          </a:p>
          <a:p>
            <a:pPr lvl="1">
              <a:lnSpc>
                <a:spcPct val="80000"/>
              </a:lnSpc>
            </a:pPr>
            <a:r>
              <a:rPr lang="en-US" altLang="en-US" sz="2000" dirty="0"/>
              <a:t>Field in computer science that encompasses user interface, data representation and processing algorithms, visual representations, and other sensory presentation such as sound or touch (McCormick, 1987</a:t>
            </a:r>
            <a:r>
              <a:rPr lang="en-US" altLang="en-US" sz="2000" dirty="0" smtClean="0"/>
              <a:t>)</a:t>
            </a:r>
            <a:endParaRPr lang="en-US" altLang="en-US" sz="2000" dirty="0"/>
          </a:p>
          <a:p>
            <a:pPr>
              <a:lnSpc>
                <a:spcPct val="80000"/>
              </a:lnSpc>
            </a:pPr>
            <a:r>
              <a:rPr lang="en-US" altLang="en-US" sz="2400" b="1" dirty="0"/>
              <a:t>Data Visualization</a:t>
            </a:r>
          </a:p>
          <a:p>
            <a:pPr lvl="1">
              <a:lnSpc>
                <a:spcPct val="80000"/>
              </a:lnSpc>
            </a:pPr>
            <a:r>
              <a:rPr lang="en-US" altLang="en-US" sz="2000" dirty="0"/>
              <a:t>More general than scientific visualization, since it implies treatment of data sources beyond the sciences and engineering, e.g., financial, marketing, numerical data generally</a:t>
            </a:r>
          </a:p>
          <a:p>
            <a:pPr lvl="1">
              <a:lnSpc>
                <a:spcPct val="80000"/>
              </a:lnSpc>
            </a:pPr>
            <a:r>
              <a:rPr lang="en-US" altLang="en-US" sz="2000" dirty="0"/>
              <a:t>Includes application of statistical methods and other standard data analysis techniques (</a:t>
            </a:r>
            <a:r>
              <a:rPr lang="en-US" altLang="en-US" sz="2000" dirty="0" err="1"/>
              <a:t>Rosenblum</a:t>
            </a:r>
            <a:r>
              <a:rPr lang="en-US" altLang="en-US" sz="2000" dirty="0"/>
              <a:t>, 1994</a:t>
            </a:r>
            <a:r>
              <a:rPr lang="en-US" altLang="en-US" sz="2000" dirty="0" smtClean="0"/>
              <a:t>)</a:t>
            </a:r>
            <a:endParaRPr lang="en-US" altLang="en-US" sz="2000" dirty="0"/>
          </a:p>
          <a:p>
            <a:pPr>
              <a:lnSpc>
                <a:spcPct val="80000"/>
              </a:lnSpc>
            </a:pPr>
            <a:r>
              <a:rPr lang="en-US" altLang="en-US" sz="2400" b="1" dirty="0"/>
              <a:t>Information Visualization</a:t>
            </a:r>
          </a:p>
          <a:p>
            <a:pPr lvl="1">
              <a:lnSpc>
                <a:spcPct val="80000"/>
              </a:lnSpc>
            </a:pPr>
            <a:r>
              <a:rPr lang="en-US" altLang="en-US" sz="2000" dirty="0"/>
              <a:t>Concerned typically with more abstract, often semantic, information, e.g., hypertext documents, WWW, text documents</a:t>
            </a:r>
          </a:p>
          <a:p>
            <a:pPr lvl="1">
              <a:lnSpc>
                <a:spcPct val="80000"/>
              </a:lnSpc>
            </a:pPr>
            <a:r>
              <a:rPr lang="en-US" altLang="ja-JP" sz="2000" dirty="0"/>
              <a:t>From </a:t>
            </a:r>
            <a:r>
              <a:rPr lang="en-US" altLang="ja-JP" sz="2000" dirty="0" err="1"/>
              <a:t>Shneiderman</a:t>
            </a:r>
            <a:r>
              <a:rPr lang="en-US" altLang="ja-JP" sz="2000" dirty="0"/>
              <a:t>: ~ “use of interactive visual representations of abstract data to amplify cognition” (Ware, 2008; Card et al., 1999)</a:t>
            </a:r>
            <a:endParaRPr lang="en-US" altLang="en-US" sz="2000"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2</a:t>
            </a:fld>
            <a:endParaRPr lang="de-DE" altLang="en-US"/>
          </a:p>
        </p:txBody>
      </p:sp>
    </p:spTree>
    <p:extLst>
      <p:ext uri="{BB962C8B-B14F-4D97-AF65-F5344CB8AC3E}">
        <p14:creationId xmlns:p14="http://schemas.microsoft.com/office/powerpoint/2010/main" val="29623459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Bar </a:t>
            </a:r>
            <a:r>
              <a:rPr lang="en-US" dirty="0" smtClean="0"/>
              <a:t>chart</a:t>
            </a:r>
            <a:endParaRPr lang="en-US" dirty="0"/>
          </a:p>
        </p:txBody>
      </p:sp>
      <p:sp>
        <p:nvSpPr>
          <p:cNvPr id="3" name="Content Placeholder 2"/>
          <p:cNvSpPr>
            <a:spLocks noGrp="1"/>
          </p:cNvSpPr>
          <p:nvPr>
            <p:ph idx="1"/>
          </p:nvPr>
        </p:nvSpPr>
        <p:spPr/>
        <p:txBody>
          <a:bodyPr>
            <a:normAutofit/>
          </a:bodyPr>
          <a:lstStyle/>
          <a:p>
            <a:r>
              <a:rPr lang="en-US" sz="2800" dirty="0" smtClean="0"/>
              <a:t>Some </a:t>
            </a:r>
            <a:r>
              <a:rPr lang="en-US" sz="2800" dirty="0"/>
              <a:t>bar graphs present bars clustered in </a:t>
            </a:r>
            <a:r>
              <a:rPr lang="en-US" sz="2800" dirty="0" smtClean="0"/>
              <a:t>groups – they </a:t>
            </a:r>
            <a:r>
              <a:rPr lang="en-US" sz="2800" dirty="0"/>
              <a:t> can </a:t>
            </a:r>
            <a:r>
              <a:rPr lang="en-US" sz="2800" dirty="0" smtClean="0"/>
              <a:t>be </a:t>
            </a:r>
            <a:r>
              <a:rPr lang="en-US" sz="2800" dirty="0"/>
              <a:t>used for more complex comparisons of data</a:t>
            </a:r>
            <a:r>
              <a:rPr lang="en-US" sz="2800" dirty="0" smtClean="0"/>
              <a:t>:</a:t>
            </a:r>
          </a:p>
          <a:p>
            <a:pPr lvl="1"/>
            <a:r>
              <a:rPr lang="en-US" sz="2400" dirty="0" smtClean="0"/>
              <a:t>Grouped bar graphs</a:t>
            </a:r>
          </a:p>
          <a:p>
            <a:pPr lvl="2"/>
            <a:r>
              <a:rPr lang="en-US" sz="2000" dirty="0" smtClean="0"/>
              <a:t>They show more </a:t>
            </a:r>
            <a:r>
              <a:rPr lang="en-US" sz="2000" dirty="0"/>
              <a:t>than one </a:t>
            </a:r>
            <a:r>
              <a:rPr lang="en-US" sz="2000" dirty="0" smtClean="0"/>
              <a:t>group: for </a:t>
            </a:r>
            <a:r>
              <a:rPr lang="en-US" sz="2000" dirty="0"/>
              <a:t>each categorical group there are two or more </a:t>
            </a:r>
            <a:r>
              <a:rPr lang="en-US" sz="2000" dirty="0" smtClean="0"/>
              <a:t>bars (these </a:t>
            </a:r>
            <a:r>
              <a:rPr lang="en-US" sz="2000" dirty="0"/>
              <a:t>bars are color-coded to represent a particular </a:t>
            </a:r>
            <a:r>
              <a:rPr lang="en-US" sz="2000" dirty="0" smtClean="0"/>
              <a:t>grouping)</a:t>
            </a:r>
          </a:p>
          <a:p>
            <a:pPr lvl="2"/>
            <a:r>
              <a:rPr lang="en-US" sz="2000" dirty="0" smtClean="0"/>
              <a:t>They are preferable where groups have negative values</a:t>
            </a:r>
          </a:p>
          <a:p>
            <a:pPr lvl="1"/>
            <a:r>
              <a:rPr lang="en-US" sz="2400" dirty="0"/>
              <a:t>Stacked bar graphs</a:t>
            </a:r>
          </a:p>
        </p:txBody>
      </p:sp>
      <p:pic>
        <p:nvPicPr>
          <p:cNvPr id="5122" name="Picture 2" descr="http://jcharts.sourceforge.net/samples/images/samples/clusteredBar/clusteredBar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1" y="3439312"/>
            <a:ext cx="4334750" cy="283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61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Bar </a:t>
            </a:r>
            <a:r>
              <a:rPr lang="en-US" dirty="0" smtClean="0"/>
              <a:t>chart</a:t>
            </a:r>
            <a:endParaRPr lang="en-US" dirty="0"/>
          </a:p>
        </p:txBody>
      </p:sp>
      <p:sp>
        <p:nvSpPr>
          <p:cNvPr id="3" name="Content Placeholder 2"/>
          <p:cNvSpPr>
            <a:spLocks noGrp="1"/>
          </p:cNvSpPr>
          <p:nvPr>
            <p:ph idx="1"/>
          </p:nvPr>
        </p:nvSpPr>
        <p:spPr/>
        <p:txBody>
          <a:bodyPr>
            <a:normAutofit/>
          </a:bodyPr>
          <a:lstStyle/>
          <a:p>
            <a:r>
              <a:rPr lang="en-US" sz="2800" dirty="0" smtClean="0"/>
              <a:t>Some </a:t>
            </a:r>
            <a:r>
              <a:rPr lang="en-US" sz="2800" dirty="0"/>
              <a:t>bar graphs present bars clustered in </a:t>
            </a:r>
            <a:r>
              <a:rPr lang="en-US" sz="2800" dirty="0" smtClean="0"/>
              <a:t>groups – they </a:t>
            </a:r>
            <a:r>
              <a:rPr lang="en-US" sz="2800" dirty="0"/>
              <a:t> can </a:t>
            </a:r>
            <a:r>
              <a:rPr lang="en-US" sz="2800" dirty="0" smtClean="0"/>
              <a:t>be </a:t>
            </a:r>
            <a:r>
              <a:rPr lang="en-US" sz="2800" dirty="0"/>
              <a:t>used for more complex comparisons of data</a:t>
            </a:r>
            <a:r>
              <a:rPr lang="en-US" sz="2800" dirty="0" smtClean="0"/>
              <a:t>:</a:t>
            </a:r>
          </a:p>
          <a:p>
            <a:pPr lvl="1"/>
            <a:r>
              <a:rPr lang="en-US" sz="2400" dirty="0" smtClean="0"/>
              <a:t>Grouped bar graphs</a:t>
            </a:r>
          </a:p>
          <a:p>
            <a:pPr lvl="1"/>
            <a:r>
              <a:rPr lang="en-US" sz="2400" dirty="0" smtClean="0"/>
              <a:t>Stacked bar graphs</a:t>
            </a:r>
          </a:p>
          <a:p>
            <a:pPr lvl="2"/>
            <a:r>
              <a:rPr lang="en-US" sz="2000" dirty="0"/>
              <a:t>T</a:t>
            </a:r>
            <a:r>
              <a:rPr lang="en-US" sz="2000" dirty="0" smtClean="0"/>
              <a:t>hey </a:t>
            </a:r>
            <a:r>
              <a:rPr lang="en-US" sz="2000" dirty="0"/>
              <a:t>show the bars divided into subparts to show cumulate </a:t>
            </a:r>
            <a:r>
              <a:rPr lang="en-US" sz="2000" dirty="0" smtClean="0"/>
              <a:t>effect.</a:t>
            </a:r>
          </a:p>
          <a:p>
            <a:pPr lvl="2"/>
            <a:r>
              <a:rPr lang="en-US" sz="2000" dirty="0" smtClean="0"/>
              <a:t>They stacks </a:t>
            </a:r>
            <a:r>
              <a:rPr lang="en-US" sz="2000" dirty="0"/>
              <a:t>bars that represent different groups on top of each </a:t>
            </a:r>
            <a:r>
              <a:rPr lang="en-US" sz="2000" dirty="0" smtClean="0"/>
              <a:t>other - the </a:t>
            </a:r>
            <a:r>
              <a:rPr lang="en-US" sz="2000" dirty="0"/>
              <a:t>height of the resulting bar shows the combined result of the groups. </a:t>
            </a:r>
            <a:endParaRPr lang="en-US" sz="2000" dirty="0" smtClean="0"/>
          </a:p>
          <a:p>
            <a:pPr lvl="2"/>
            <a:r>
              <a:rPr lang="en-US" sz="2000" dirty="0" smtClean="0"/>
              <a:t>They aren’t </a:t>
            </a:r>
            <a:r>
              <a:rPr lang="en-US" sz="2000" dirty="0"/>
              <a:t>suited to </a:t>
            </a:r>
            <a:r>
              <a:rPr lang="en-US" sz="2000" dirty="0" smtClean="0"/>
              <a:t>show data </a:t>
            </a:r>
            <a:r>
              <a:rPr lang="en-US" sz="2000" dirty="0"/>
              <a:t>where some groups have negative values. </a:t>
            </a:r>
          </a:p>
        </p:txBody>
      </p:sp>
      <p:pic>
        <p:nvPicPr>
          <p:cNvPr id="4098" name="Picture 2" descr="http://i.stack.imgur.com/wnN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129384"/>
            <a:ext cx="3272772" cy="3272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783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A pie chart is a circular chart divided into sectors, illustrating numerical proportion. </a:t>
            </a:r>
          </a:p>
          <a:p>
            <a:pPr lvl="1"/>
            <a:r>
              <a:rPr lang="en-US" sz="2400" dirty="0" smtClean="0"/>
              <a:t>The arc length of each sector (and consequently its central angle and area), is proportional to the quantity it represents. </a:t>
            </a:r>
          </a:p>
          <a:p>
            <a:pPr lvl="1"/>
            <a:r>
              <a:rPr lang="en-US" sz="2400" dirty="0" smtClean="0"/>
              <a:t>While it is named for its resemblance to a pie which has been sliced, there are variations on the way it can be presented. </a:t>
            </a:r>
          </a:p>
          <a:p>
            <a:pPr lvl="1"/>
            <a:r>
              <a:rPr lang="en-US" sz="2400" dirty="0" smtClean="0"/>
              <a:t>The earliest known pie chart is generally credited to William </a:t>
            </a:r>
            <a:r>
              <a:rPr lang="en-US" sz="2400" dirty="0" err="1" smtClean="0"/>
              <a:t>Playfair's</a:t>
            </a:r>
            <a:r>
              <a:rPr lang="en-US" sz="2400" dirty="0" smtClean="0"/>
              <a:t> Statistical Breviary of 1801.</a:t>
            </a:r>
          </a:p>
          <a:p>
            <a:r>
              <a:rPr lang="en-US" sz="3000" dirty="0" smtClean="0"/>
              <a:t>The problem: </a:t>
            </a:r>
            <a:endParaRPr lang="en-US" sz="3000" dirty="0" smtClean="0"/>
          </a:p>
          <a:p>
            <a:pPr lvl="1"/>
            <a:r>
              <a:rPr lang="en-US" sz="2600" dirty="0" smtClean="0"/>
              <a:t>It </a:t>
            </a:r>
            <a:r>
              <a:rPr lang="en-US" sz="2600" dirty="0" smtClean="0"/>
              <a:t>is difficult to compare different sections of a given pie chart, or to compare data across different pie charts. </a:t>
            </a:r>
          </a:p>
        </p:txBody>
      </p:sp>
      <p:pic>
        <p:nvPicPr>
          <p:cNvPr id="6146" name="Picture 2" descr="File:Badp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61" y="2833117"/>
            <a:ext cx="4653186" cy="3102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81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4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a:t>
            </a:r>
            <a:endParaRPr lang="en-US" dirty="0"/>
          </a:p>
        </p:txBody>
      </p:sp>
      <p:sp>
        <p:nvSpPr>
          <p:cNvPr id="3" name="Content Placeholder 2"/>
          <p:cNvSpPr>
            <a:spLocks noGrp="1"/>
          </p:cNvSpPr>
          <p:nvPr>
            <p:ph idx="1"/>
          </p:nvPr>
        </p:nvSpPr>
        <p:spPr/>
        <p:txBody>
          <a:bodyPr>
            <a:noAutofit/>
          </a:bodyPr>
          <a:lstStyle/>
          <a:p>
            <a:r>
              <a:rPr lang="en-US" sz="2800" dirty="0" smtClean="0"/>
              <a:t>Exploded pie chart</a:t>
            </a:r>
          </a:p>
          <a:p>
            <a:pPr lvl="1"/>
            <a:r>
              <a:rPr lang="en-US" sz="2400" dirty="0" smtClean="0"/>
              <a:t>A chart with one or more sectors separated from the rest of the disk is known as an exploded pie chart: This effect is used to either highlight a sector, or to highlight smaller segments of the chart with small proportions.</a:t>
            </a:r>
          </a:p>
          <a:p>
            <a:r>
              <a:rPr lang="en-US" sz="2800" dirty="0" smtClean="0"/>
              <a:t>Multilevel pie chart</a:t>
            </a:r>
          </a:p>
          <a:p>
            <a:pPr lvl="1"/>
            <a:r>
              <a:rPr lang="en-US" sz="2400" dirty="0" smtClean="0"/>
              <a:t>It is used to visualize hierarchical data, depicted by concentric circles.</a:t>
            </a:r>
          </a:p>
          <a:p>
            <a:pPr lvl="2"/>
            <a:r>
              <a:rPr lang="en-US" sz="1800" dirty="0" smtClean="0"/>
              <a:t>The circle in the center represents the root node, with the hierarchy moving outward from the center. </a:t>
            </a:r>
          </a:p>
          <a:p>
            <a:pPr lvl="2"/>
            <a:r>
              <a:rPr lang="en-US" sz="1800" dirty="0" smtClean="0"/>
              <a:t>A segment of the inner circle bears a hierarchical relationship to those segments of the outer circle which lie within the angular sweep of the parent segment.</a:t>
            </a:r>
          </a:p>
        </p:txBody>
      </p:sp>
      <p:pic>
        <p:nvPicPr>
          <p:cNvPr id="7170" name="Picture 2" descr="File:Pie chart EP election 2004 explod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6025" y="3790974"/>
            <a:ext cx="2553791" cy="255379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Disk usage (Boaba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245" y="3790974"/>
            <a:ext cx="2419350" cy="260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79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1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a:t>
            </a:r>
            <a:endParaRPr lang="en-US" dirty="0"/>
          </a:p>
        </p:txBody>
      </p:sp>
      <p:sp>
        <p:nvSpPr>
          <p:cNvPr id="3" name="Content Placeholder 2"/>
          <p:cNvSpPr>
            <a:spLocks noGrp="1"/>
          </p:cNvSpPr>
          <p:nvPr>
            <p:ph idx="1"/>
          </p:nvPr>
        </p:nvSpPr>
        <p:spPr/>
        <p:txBody>
          <a:bodyPr>
            <a:noAutofit/>
          </a:bodyPr>
          <a:lstStyle/>
          <a:p>
            <a:r>
              <a:rPr lang="en-US" sz="2800" dirty="0" err="1"/>
              <a:t>Spie</a:t>
            </a:r>
            <a:r>
              <a:rPr lang="en-US" sz="2800" dirty="0"/>
              <a:t> </a:t>
            </a:r>
            <a:r>
              <a:rPr lang="en-US" sz="2800" dirty="0" smtClean="0"/>
              <a:t>chart</a:t>
            </a:r>
          </a:p>
          <a:p>
            <a:pPr lvl="1"/>
            <a:r>
              <a:rPr lang="en-US" sz="2400" dirty="0"/>
              <a:t>A useful variant of the polar area chart is the </a:t>
            </a:r>
            <a:r>
              <a:rPr lang="en-US" sz="2400" dirty="0" err="1"/>
              <a:t>spie</a:t>
            </a:r>
            <a:r>
              <a:rPr lang="en-US" sz="2400" dirty="0"/>
              <a:t> chart designed by </a:t>
            </a:r>
            <a:r>
              <a:rPr lang="en-US" sz="2400" dirty="0" err="1" smtClean="0"/>
              <a:t>Feitelson</a:t>
            </a:r>
            <a:r>
              <a:rPr lang="en-US" sz="2400" dirty="0" smtClean="0"/>
              <a:t>.</a:t>
            </a:r>
          </a:p>
          <a:p>
            <a:pPr lvl="1"/>
            <a:r>
              <a:rPr lang="en-US" sz="2400" dirty="0" smtClean="0"/>
              <a:t>This superimposes a normal pie chart with a modified polar area chart to permit the comparison of a set of data at two different states.</a:t>
            </a:r>
            <a:endParaRPr lang="en-US" sz="2400" dirty="0"/>
          </a:p>
          <a:p>
            <a:r>
              <a:rPr lang="en-US" sz="2800" dirty="0" smtClean="0"/>
              <a:t>3D pie chart</a:t>
            </a:r>
          </a:p>
          <a:p>
            <a:pPr lvl="1"/>
            <a:r>
              <a:rPr lang="en-US" sz="2400" dirty="0" smtClean="0"/>
              <a:t>It is used to give the chart a 3D look. </a:t>
            </a:r>
          </a:p>
          <a:p>
            <a:pPr lvl="1"/>
            <a:r>
              <a:rPr lang="en-US" sz="2400" dirty="0" smtClean="0"/>
              <a:t>Often used for aesthetic reasons, the third dimension does not improve the reading of the data; </a:t>
            </a:r>
          </a:p>
          <a:p>
            <a:pPr lvl="2"/>
            <a:r>
              <a:rPr lang="en-US" sz="1800" dirty="0" smtClean="0"/>
              <a:t>Bur these plots are difficult to interpret because of the distorted effect of perspective associated with the third dimension. </a:t>
            </a:r>
          </a:p>
        </p:txBody>
      </p:sp>
      <p:pic>
        <p:nvPicPr>
          <p:cNvPr id="9218" name="Picture 2" descr="http://t3.gstatic.com/images?q=tbn:ANd9GcRKGQ1gSVnIQ1EXRWuYgp0xdR3c4S_2ZqUOr_V8yQmGDbVm-AW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544" y="4049427"/>
            <a:ext cx="2998842" cy="22175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datavis.ca/gallery/images/traff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1" y="3888569"/>
            <a:ext cx="4021435" cy="237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727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down)">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wipe(down)">
                                      <p:cBhvr>
                                        <p:cTn id="2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Line </a:t>
            </a:r>
            <a:r>
              <a:rPr lang="en-US" dirty="0" smtClean="0"/>
              <a:t>chart</a:t>
            </a:r>
            <a:endParaRPr lang="en-US" dirty="0"/>
          </a:p>
        </p:txBody>
      </p:sp>
      <p:sp>
        <p:nvSpPr>
          <p:cNvPr id="3" name="Content Placeholder 2"/>
          <p:cNvSpPr>
            <a:spLocks noGrp="1"/>
          </p:cNvSpPr>
          <p:nvPr>
            <p:ph idx="1"/>
          </p:nvPr>
        </p:nvSpPr>
        <p:spPr/>
        <p:txBody>
          <a:bodyPr>
            <a:noAutofit/>
          </a:bodyPr>
          <a:lstStyle/>
          <a:p>
            <a:r>
              <a:rPr lang="en-US" sz="2400" dirty="0" smtClean="0"/>
              <a:t>It is a type of chart which displays information as a series of data points connected by straight line segments.</a:t>
            </a:r>
          </a:p>
          <a:p>
            <a:pPr lvl="1"/>
            <a:r>
              <a:rPr lang="en-US" sz="2000" dirty="0" smtClean="0"/>
              <a:t>Its other name is </a:t>
            </a:r>
            <a:r>
              <a:rPr lang="en-US" sz="2000" i="1" dirty="0" smtClean="0"/>
              <a:t>line graph</a:t>
            </a:r>
            <a:r>
              <a:rPr lang="en-US" sz="2000" dirty="0" smtClean="0"/>
              <a:t>.</a:t>
            </a:r>
          </a:p>
          <a:p>
            <a:r>
              <a:rPr lang="en-US" sz="2400" dirty="0" smtClean="0"/>
              <a:t>It is a basic type of chart common in many fields. </a:t>
            </a:r>
          </a:p>
          <a:p>
            <a:pPr lvl="1"/>
            <a:r>
              <a:rPr lang="en-US" sz="2000" dirty="0" smtClean="0"/>
              <a:t>It is typically drawn bordered by two perpendicular lines, called </a:t>
            </a:r>
            <a:r>
              <a:rPr lang="en-US" sz="2000" i="1" dirty="0" smtClean="0"/>
              <a:t>axes: </a:t>
            </a:r>
            <a:r>
              <a:rPr lang="en-US" sz="2000" dirty="0" smtClean="0"/>
              <a:t>Typically the y-axis represents the </a:t>
            </a:r>
            <a:r>
              <a:rPr lang="en-US" sz="2000" i="1" dirty="0" smtClean="0"/>
              <a:t>dependent variable </a:t>
            </a:r>
            <a:r>
              <a:rPr lang="en-US" sz="2000" dirty="0" smtClean="0"/>
              <a:t>and the x-axis represents the </a:t>
            </a:r>
            <a:r>
              <a:rPr lang="en-US" sz="2000" i="1" dirty="0" smtClean="0"/>
              <a:t>independent variable</a:t>
            </a:r>
            <a:r>
              <a:rPr lang="en-US" sz="2000" dirty="0" smtClean="0"/>
              <a:t>.</a:t>
            </a:r>
          </a:p>
          <a:p>
            <a:pPr lvl="1"/>
            <a:r>
              <a:rPr lang="en-US" sz="2000" dirty="0" smtClean="0"/>
              <a:t>The measurement points are ordered and joined with straight line segments.</a:t>
            </a:r>
          </a:p>
          <a:p>
            <a:r>
              <a:rPr lang="en-US" sz="2400" dirty="0" smtClean="0"/>
              <a:t>It is often used to visualize a trend in data over intervals of time (a time series) thus the line is often drawn chronologically.</a:t>
            </a:r>
          </a:p>
          <a:p>
            <a:pPr lvl="1"/>
            <a:endParaRPr lang="en-US" sz="2000" dirty="0" smtClean="0"/>
          </a:p>
        </p:txBody>
      </p:sp>
      <p:pic>
        <p:nvPicPr>
          <p:cNvPr id="10242" name="Picture 2" descr="File:ScientificGraphSpeedVsTim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933" y="3432051"/>
            <a:ext cx="3905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67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a:t>
            </a:r>
            <a:endParaRPr lang="en-US" dirty="0"/>
          </a:p>
        </p:txBody>
      </p:sp>
      <p:sp>
        <p:nvSpPr>
          <p:cNvPr id="3" name="Content Placeholder 2"/>
          <p:cNvSpPr>
            <a:spLocks noGrp="1"/>
          </p:cNvSpPr>
          <p:nvPr>
            <p:ph idx="1"/>
          </p:nvPr>
        </p:nvSpPr>
        <p:spPr/>
        <p:txBody>
          <a:bodyPr>
            <a:normAutofit/>
          </a:bodyPr>
          <a:lstStyle/>
          <a:p>
            <a:r>
              <a:rPr lang="en-US" sz="2800" dirty="0" smtClean="0"/>
              <a:t>A timeline is a way of displaying a list of events in chronological order, sometimes described as a project artifact. </a:t>
            </a:r>
          </a:p>
          <a:p>
            <a:pPr lvl="1"/>
            <a:r>
              <a:rPr lang="en-US" sz="2400" dirty="0" smtClean="0"/>
              <a:t>It is typically a graphic design showing a long bar </a:t>
            </a:r>
            <a:r>
              <a:rPr lang="en-US" sz="2400" dirty="0" err="1" smtClean="0"/>
              <a:t>labelled</a:t>
            </a:r>
            <a:r>
              <a:rPr lang="en-US" sz="2400" dirty="0" smtClean="0"/>
              <a:t> with dates alongside itself and (usually) events </a:t>
            </a:r>
            <a:r>
              <a:rPr lang="en-US" sz="2400" dirty="0" err="1" smtClean="0"/>
              <a:t>labelled</a:t>
            </a:r>
            <a:r>
              <a:rPr lang="en-US" sz="2400" dirty="0" smtClean="0"/>
              <a:t> on points where they would have happened.</a:t>
            </a:r>
            <a:endParaRPr lang="en-US" sz="2400" dirty="0"/>
          </a:p>
        </p:txBody>
      </p:sp>
      <p:pic>
        <p:nvPicPr>
          <p:cNvPr id="11268" name="Picture 4" descr="http://www.hannas.org/blog/wp-content/uploads/2010/01/timeline-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7034" y="3068961"/>
            <a:ext cx="2912313" cy="343966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archive.peabody.yale.edu/exhibits/fossils/timeline/graphics/timeline_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856" y="3068960"/>
            <a:ext cx="3638491" cy="343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236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wipe(down)">
                                      <p:cBhvr>
                                        <p:cTn id="1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rganizational chart </a:t>
            </a:r>
            <a:endParaRPr lang="en-US" dirty="0"/>
          </a:p>
        </p:txBody>
      </p:sp>
      <p:sp>
        <p:nvSpPr>
          <p:cNvPr id="3" name="Content Placeholder 2"/>
          <p:cNvSpPr>
            <a:spLocks noGrp="1"/>
          </p:cNvSpPr>
          <p:nvPr>
            <p:ph idx="1"/>
          </p:nvPr>
        </p:nvSpPr>
        <p:spPr/>
        <p:txBody>
          <a:bodyPr>
            <a:noAutofit/>
          </a:bodyPr>
          <a:lstStyle/>
          <a:p>
            <a:r>
              <a:rPr lang="en-US" sz="2400" dirty="0" smtClean="0"/>
              <a:t>It is a diagram that shows the structure of an organization and the relationships and relative ranks of its parts and positions/jobs. </a:t>
            </a:r>
          </a:p>
          <a:p>
            <a:pPr lvl="1"/>
            <a:r>
              <a:rPr lang="en-US" sz="2000" dirty="0" smtClean="0"/>
              <a:t>The term is also used for similar diagrams, for example ones showing the different elements of a field of knowledge or a group of languages.</a:t>
            </a:r>
          </a:p>
          <a:p>
            <a:pPr lvl="1"/>
            <a:r>
              <a:rPr lang="en-US" sz="2000" dirty="0" smtClean="0"/>
              <a:t>When an it grows too large it can be split into smaller charts for separate subjects (i.e. departments within the organization).</a:t>
            </a:r>
          </a:p>
          <a:p>
            <a:r>
              <a:rPr lang="en-US" sz="2400" dirty="0"/>
              <a:t>The different types of organization charts include:</a:t>
            </a:r>
          </a:p>
          <a:p>
            <a:pPr lvl="1"/>
            <a:r>
              <a:rPr lang="en-US" sz="2000" dirty="0"/>
              <a:t>Hierarchical</a:t>
            </a:r>
          </a:p>
          <a:p>
            <a:pPr lvl="1"/>
            <a:r>
              <a:rPr lang="en-US" sz="2000" dirty="0"/>
              <a:t>Matrix</a:t>
            </a:r>
          </a:p>
          <a:p>
            <a:pPr lvl="1"/>
            <a:r>
              <a:rPr lang="en-US" sz="2000" dirty="0"/>
              <a:t>Flat/Horizontal</a:t>
            </a:r>
          </a:p>
          <a:p>
            <a:pPr lvl="1"/>
            <a:endParaRPr lang="en-US" sz="2000" dirty="0" smtClean="0"/>
          </a:p>
        </p:txBody>
      </p:sp>
      <p:pic>
        <p:nvPicPr>
          <p:cNvPr id="12290" name="Picture 2" descr="http://filacrosse.com/wp-content/uploads/2012/09/FIL_Org_Ch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139751"/>
            <a:ext cx="4975259" cy="319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271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rganizational chart </a:t>
            </a:r>
            <a:endParaRPr lang="en-US" dirty="0"/>
          </a:p>
        </p:txBody>
      </p:sp>
      <p:sp>
        <p:nvSpPr>
          <p:cNvPr id="3" name="Content Placeholder 2"/>
          <p:cNvSpPr>
            <a:spLocks noGrp="1"/>
          </p:cNvSpPr>
          <p:nvPr>
            <p:ph idx="1"/>
          </p:nvPr>
        </p:nvSpPr>
        <p:spPr/>
        <p:txBody>
          <a:bodyPr>
            <a:normAutofit fontScale="92500"/>
          </a:bodyPr>
          <a:lstStyle/>
          <a:p>
            <a:r>
              <a:rPr lang="en-US" sz="2800" dirty="0" smtClean="0"/>
              <a:t>Limitations</a:t>
            </a:r>
          </a:p>
          <a:p>
            <a:pPr lvl="1"/>
            <a:r>
              <a:rPr lang="en-US" sz="2400" dirty="0" smtClean="0"/>
              <a:t>If updated manually, organizational charts can very quickly become out-of-date, especially in large organizations that change their staff regularly.</a:t>
            </a:r>
          </a:p>
          <a:p>
            <a:pPr lvl="1"/>
            <a:r>
              <a:rPr lang="en-US" sz="2400" dirty="0" smtClean="0"/>
              <a:t>They only show "formal relationships" and tell nothing of the pattern of human (social) relationships which develop. </a:t>
            </a:r>
          </a:p>
          <a:p>
            <a:pPr lvl="2"/>
            <a:r>
              <a:rPr lang="en-US" sz="2000" dirty="0" smtClean="0"/>
              <a:t>They also often do not show horizontal relationships.</a:t>
            </a:r>
          </a:p>
          <a:p>
            <a:pPr lvl="1"/>
            <a:r>
              <a:rPr lang="en-US" sz="2400" dirty="0" smtClean="0"/>
              <a:t>They provide little information about the managerial style adopted (e.g. "autocratic", "democratic" or an intermediate style)</a:t>
            </a:r>
          </a:p>
          <a:p>
            <a:pPr lvl="1"/>
            <a:r>
              <a:rPr lang="en-US" sz="2400" dirty="0" smtClean="0"/>
              <a:t>In some cases, it may be more appropriate, particularly if one wants to show non-linear, non-hierarchical relationships in an organization.</a:t>
            </a:r>
          </a:p>
        </p:txBody>
      </p:sp>
    </p:spTree>
    <p:extLst>
      <p:ext uri="{BB962C8B-B14F-4D97-AF65-F5344CB8AC3E}">
        <p14:creationId xmlns:p14="http://schemas.microsoft.com/office/powerpoint/2010/main" val="21668301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chart</a:t>
            </a:r>
            <a:endParaRPr lang="en-US" dirty="0"/>
          </a:p>
        </p:txBody>
      </p:sp>
      <p:sp>
        <p:nvSpPr>
          <p:cNvPr id="3" name="Content Placeholder 2"/>
          <p:cNvSpPr>
            <a:spLocks noGrp="1"/>
          </p:cNvSpPr>
          <p:nvPr>
            <p:ph idx="1"/>
          </p:nvPr>
        </p:nvSpPr>
        <p:spPr/>
        <p:txBody>
          <a:bodyPr>
            <a:noAutofit/>
          </a:bodyPr>
          <a:lstStyle/>
          <a:p>
            <a:r>
              <a:rPr lang="en-US" sz="2400" dirty="0" smtClean="0"/>
              <a:t>A tree structure is a way of representing the hierarchical nature of a structure in a graphical form. </a:t>
            </a:r>
          </a:p>
          <a:p>
            <a:pPr lvl="1"/>
            <a:r>
              <a:rPr lang="en-US" sz="2000" dirty="0" smtClean="0"/>
              <a:t>The lines connecting elements are called "branches". </a:t>
            </a:r>
          </a:p>
          <a:p>
            <a:pPr lvl="1"/>
            <a:r>
              <a:rPr lang="en-US" sz="2000" dirty="0" smtClean="0"/>
              <a:t>The tree elements are called "nodes". </a:t>
            </a:r>
          </a:p>
          <a:p>
            <a:pPr lvl="2"/>
            <a:r>
              <a:rPr lang="en-US" sz="1800" dirty="0" smtClean="0"/>
              <a:t>Nodes without children are called leaf nodes, "end-nodes", or "leaves".</a:t>
            </a:r>
          </a:p>
          <a:p>
            <a:pPr lvl="1"/>
            <a:r>
              <a:rPr lang="en-US" sz="2000" dirty="0" smtClean="0"/>
              <a:t>The root is the starting node. </a:t>
            </a:r>
          </a:p>
          <a:p>
            <a:pPr lvl="2"/>
            <a:r>
              <a:rPr lang="en-US" sz="1800" dirty="0" smtClean="0"/>
              <a:t>Every finite tree structure has a member that has no superior. </a:t>
            </a:r>
          </a:p>
          <a:p>
            <a:pPr lvl="2"/>
            <a:r>
              <a:rPr lang="en-US" sz="1800" dirty="0" smtClean="0"/>
              <a:t>But the converse is not true: infinite tree structures may or may not have a root node.</a:t>
            </a:r>
          </a:p>
          <a:p>
            <a:r>
              <a:rPr lang="en-US" sz="2400" dirty="0" smtClean="0"/>
              <a:t>A tree structure is conceptual, and appears in several forms.</a:t>
            </a:r>
            <a:endParaRPr lang="en-US" sz="2400" dirty="0"/>
          </a:p>
        </p:txBody>
      </p:sp>
      <p:pic>
        <p:nvPicPr>
          <p:cNvPr id="13314" name="Picture 2" descr="File:ENC SYSTEME FIGUR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87" y="2886075"/>
            <a:ext cx="3263043" cy="341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671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a:t>
            </a:r>
            <a:r>
              <a:rPr lang="en-US" dirty="0" smtClean="0"/>
              <a:t>Pipeline</a:t>
            </a:r>
            <a:endParaRPr lang="en-US" dirty="0"/>
          </a:p>
        </p:txBody>
      </p:sp>
      <p:sp>
        <p:nvSpPr>
          <p:cNvPr id="3" name="Content Placeholder 2"/>
          <p:cNvSpPr>
            <a:spLocks noGrp="1"/>
          </p:cNvSpPr>
          <p:nvPr>
            <p:ph idx="1"/>
          </p:nvPr>
        </p:nvSpPr>
        <p:spPr/>
        <p:txBody>
          <a:bodyPr/>
          <a:lstStyle/>
          <a:p>
            <a:r>
              <a:rPr lang="en-US" dirty="0"/>
              <a:t>“Mapping Data to Visual Form</a:t>
            </a:r>
            <a:r>
              <a:rPr lang="en-US" dirty="0" smtClean="0"/>
              <a:t>”</a:t>
            </a:r>
          </a:p>
          <a:p>
            <a:endParaRPr lang="en-US" dirty="0"/>
          </a:p>
          <a:p>
            <a:endParaRPr lang="en-US" dirty="0" smtClean="0"/>
          </a:p>
          <a:p>
            <a:endParaRPr lang="en-US" dirty="0"/>
          </a:p>
          <a:p>
            <a:endParaRPr lang="en-US" dirty="0" smtClean="0"/>
          </a:p>
          <a:p>
            <a:endParaRPr lang="en-US" dirty="0" smtClean="0"/>
          </a:p>
          <a:p>
            <a:r>
              <a:rPr lang="en-US" dirty="0" smtClean="0"/>
              <a:t>Visualization </a:t>
            </a:r>
            <a:r>
              <a:rPr lang="en-US" dirty="0"/>
              <a:t>stages</a:t>
            </a:r>
          </a:p>
          <a:p>
            <a:pPr marL="633413" lvl="2">
              <a:buFont typeface="Wingdings" pitchFamily="2" charset="2"/>
              <a:buChar char="ü"/>
            </a:pPr>
            <a:r>
              <a:rPr lang="en-US" sz="2400" dirty="0"/>
              <a:t>Data transformations:</a:t>
            </a:r>
          </a:p>
          <a:p>
            <a:pPr marL="906463" lvl="3">
              <a:buFont typeface="Wingdings" pitchFamily="2" charset="2"/>
              <a:buChar char="ü"/>
            </a:pPr>
            <a:r>
              <a:rPr lang="en-US" sz="2000" dirty="0"/>
              <a:t>Map raw data (</a:t>
            </a:r>
            <a:r>
              <a:rPr lang="en-US" sz="2000" dirty="0" err="1"/>
              <a:t>idiosynchratic</a:t>
            </a:r>
            <a:r>
              <a:rPr lang="en-US" sz="2000" dirty="0"/>
              <a:t> form) into data tables (relational descriptions including </a:t>
            </a:r>
            <a:r>
              <a:rPr lang="en-US" sz="2000" dirty="0" err="1"/>
              <a:t>metatags</a:t>
            </a:r>
            <a:r>
              <a:rPr lang="en-US" sz="2000" dirty="0"/>
              <a:t>)</a:t>
            </a:r>
          </a:p>
          <a:p>
            <a:endParaRPr lang="en-US" dirty="0"/>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3</a:t>
            </a:fld>
            <a:endParaRPr lang="de-DE" altLang="en-US" dirty="0"/>
          </a:p>
        </p:txBody>
      </p:sp>
      <p:grpSp>
        <p:nvGrpSpPr>
          <p:cNvPr id="5" name="Group 30"/>
          <p:cNvGrpSpPr>
            <a:grpSpLocks/>
          </p:cNvGrpSpPr>
          <p:nvPr/>
        </p:nvGrpSpPr>
        <p:grpSpPr bwMode="auto">
          <a:xfrm>
            <a:off x="260926" y="2339563"/>
            <a:ext cx="8728246" cy="1691204"/>
            <a:chOff x="1143000" y="1752597"/>
            <a:chExt cx="7299789" cy="1415104"/>
          </a:xfrm>
        </p:grpSpPr>
        <p:grpSp>
          <p:nvGrpSpPr>
            <p:cNvPr id="6" name="Group 4"/>
            <p:cNvGrpSpPr>
              <a:grpSpLocks/>
            </p:cNvGrpSpPr>
            <p:nvPr/>
          </p:nvGrpSpPr>
          <p:grpSpPr bwMode="auto">
            <a:xfrm>
              <a:off x="1143000" y="1752597"/>
              <a:ext cx="7299789" cy="1415104"/>
              <a:chOff x="730" y="1095"/>
              <a:chExt cx="4679" cy="951"/>
            </a:xfrm>
          </p:grpSpPr>
          <p:sp>
            <p:nvSpPr>
              <p:cNvPr id="13" name="Text Box 5"/>
              <p:cNvSpPr txBox="1">
                <a:spLocks noChangeArrowheads="1"/>
              </p:cNvSpPr>
              <p:nvPr/>
            </p:nvSpPr>
            <p:spPr bwMode="auto">
              <a:xfrm>
                <a:off x="738" y="1263"/>
                <a:ext cx="69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smtClean="0">
                    <a:latin typeface="Calibri" pitchFamily="34" charset="0"/>
                  </a:rPr>
                  <a:t>Raw</a:t>
                </a:r>
                <a:endParaRPr lang="en-US" altLang="en-US" sz="1600" b="1" dirty="0">
                  <a:latin typeface="Calibri" pitchFamily="34" charset="0"/>
                </a:endParaRPr>
              </a:p>
              <a:p>
                <a:pPr algn="ctr"/>
                <a:r>
                  <a:rPr lang="en-US" altLang="en-US" sz="1600" b="1" dirty="0">
                    <a:latin typeface="Calibri" pitchFamily="34" charset="0"/>
                  </a:rPr>
                  <a:t>Information</a:t>
                </a:r>
              </a:p>
            </p:txBody>
          </p:sp>
          <p:sp>
            <p:nvSpPr>
              <p:cNvPr id="14" name="Rectangle 6"/>
              <p:cNvSpPr>
                <a:spLocks noChangeArrowheads="1"/>
              </p:cNvSpPr>
              <p:nvPr/>
            </p:nvSpPr>
            <p:spPr bwMode="auto">
              <a:xfrm>
                <a:off x="730" y="1268"/>
                <a:ext cx="715"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600" b="1" dirty="0">
                  <a:latin typeface="Calibri" pitchFamily="34" charset="0"/>
                </a:endParaRPr>
              </a:p>
            </p:txBody>
          </p:sp>
          <p:sp>
            <p:nvSpPr>
              <p:cNvPr id="15" name="Text Box 7"/>
              <p:cNvSpPr txBox="1">
                <a:spLocks noChangeArrowheads="1"/>
              </p:cNvSpPr>
              <p:nvPr/>
            </p:nvSpPr>
            <p:spPr bwMode="auto">
              <a:xfrm>
                <a:off x="2751" y="1267"/>
                <a:ext cx="71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a:latin typeface="Calibri" pitchFamily="34" charset="0"/>
                  </a:rPr>
                  <a:t>Visual</a:t>
                </a:r>
              </a:p>
              <a:p>
                <a:pPr algn="ctr"/>
                <a:r>
                  <a:rPr lang="en-US" altLang="en-US" sz="1600" b="1" dirty="0">
                    <a:latin typeface="Calibri" pitchFamily="34" charset="0"/>
                  </a:rPr>
                  <a:t>Form</a:t>
                </a:r>
              </a:p>
            </p:txBody>
          </p:sp>
          <p:sp>
            <p:nvSpPr>
              <p:cNvPr id="16" name="Rectangle 8"/>
              <p:cNvSpPr>
                <a:spLocks noChangeArrowheads="1"/>
              </p:cNvSpPr>
              <p:nvPr/>
            </p:nvSpPr>
            <p:spPr bwMode="auto">
              <a:xfrm>
                <a:off x="2751" y="1277"/>
                <a:ext cx="716"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600" b="1" dirty="0">
                  <a:latin typeface="Calibri" pitchFamily="34" charset="0"/>
                </a:endParaRPr>
              </a:p>
            </p:txBody>
          </p:sp>
          <p:sp>
            <p:nvSpPr>
              <p:cNvPr id="17" name="Text Box 9"/>
              <p:cNvSpPr txBox="1">
                <a:spLocks noChangeArrowheads="1"/>
              </p:cNvSpPr>
              <p:nvPr/>
            </p:nvSpPr>
            <p:spPr bwMode="auto">
              <a:xfrm>
                <a:off x="1892" y="1331"/>
                <a:ext cx="44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600" b="1" dirty="0">
                    <a:latin typeface="Calibri" pitchFamily="34" charset="0"/>
                  </a:rPr>
                  <a:t>Dataset</a:t>
                </a:r>
              </a:p>
            </p:txBody>
          </p:sp>
          <p:sp>
            <p:nvSpPr>
              <p:cNvPr id="18" name="Rectangle 10"/>
              <p:cNvSpPr>
                <a:spLocks noChangeArrowheads="1"/>
              </p:cNvSpPr>
              <p:nvPr/>
            </p:nvSpPr>
            <p:spPr bwMode="auto">
              <a:xfrm>
                <a:off x="1729" y="1272"/>
                <a:ext cx="715"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1400" b="1" dirty="0">
                  <a:latin typeface="Calibri" pitchFamily="34" charset="0"/>
                </a:endParaRPr>
              </a:p>
            </p:txBody>
          </p:sp>
          <p:sp>
            <p:nvSpPr>
              <p:cNvPr id="19" name="Text Box 11"/>
              <p:cNvSpPr txBox="1">
                <a:spLocks noChangeArrowheads="1"/>
              </p:cNvSpPr>
              <p:nvPr/>
            </p:nvSpPr>
            <p:spPr bwMode="auto">
              <a:xfrm>
                <a:off x="3764" y="1348"/>
                <a:ext cx="71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a:latin typeface="Calibri" pitchFamily="34" charset="0"/>
                  </a:rPr>
                  <a:t>Views</a:t>
                </a:r>
              </a:p>
            </p:txBody>
          </p:sp>
          <p:sp>
            <p:nvSpPr>
              <p:cNvPr id="20" name="Rectangle 12"/>
              <p:cNvSpPr>
                <a:spLocks noChangeArrowheads="1"/>
              </p:cNvSpPr>
              <p:nvPr/>
            </p:nvSpPr>
            <p:spPr bwMode="auto">
              <a:xfrm>
                <a:off x="3760" y="1277"/>
                <a:ext cx="715"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400" b="1">
                  <a:latin typeface="Calibri" pitchFamily="34" charset="0"/>
                </a:endParaRPr>
              </a:p>
            </p:txBody>
          </p:sp>
          <p:sp>
            <p:nvSpPr>
              <p:cNvPr id="21" name="Line 13"/>
              <p:cNvSpPr>
                <a:spLocks noChangeShapeType="1"/>
              </p:cNvSpPr>
              <p:nvPr/>
            </p:nvSpPr>
            <p:spPr bwMode="auto">
              <a:xfrm flipV="1">
                <a:off x="1437" y="1421"/>
                <a:ext cx="290" cy="2"/>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22" name="Line 17"/>
              <p:cNvSpPr>
                <a:spLocks noChangeShapeType="1"/>
              </p:cNvSpPr>
              <p:nvPr/>
            </p:nvSpPr>
            <p:spPr bwMode="auto">
              <a:xfrm flipV="1">
                <a:off x="2456" y="1425"/>
                <a:ext cx="289" cy="1"/>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23" name="Line 18"/>
              <p:cNvSpPr>
                <a:spLocks noChangeShapeType="1"/>
              </p:cNvSpPr>
              <p:nvPr/>
            </p:nvSpPr>
            <p:spPr bwMode="auto">
              <a:xfrm flipV="1">
                <a:off x="3474" y="1425"/>
                <a:ext cx="290" cy="1"/>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pic>
            <p:nvPicPr>
              <p:cNvPr id="24" name="Picture 19" descr="bd0550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 y="1402"/>
                <a:ext cx="34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0"/>
              <p:cNvSpPr>
                <a:spLocks noChangeArrowheads="1"/>
              </p:cNvSpPr>
              <p:nvPr/>
            </p:nvSpPr>
            <p:spPr bwMode="auto">
              <a:xfrm>
                <a:off x="4764" y="1095"/>
                <a:ext cx="645" cy="66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400" b="1">
                  <a:latin typeface="Calibri" pitchFamily="34" charset="0"/>
                </a:endParaRPr>
              </a:p>
            </p:txBody>
          </p:sp>
          <p:sp>
            <p:nvSpPr>
              <p:cNvPr id="26" name="Text Box 21"/>
              <p:cNvSpPr txBox="1">
                <a:spLocks noChangeArrowheads="1"/>
              </p:cNvSpPr>
              <p:nvPr/>
            </p:nvSpPr>
            <p:spPr bwMode="auto">
              <a:xfrm>
                <a:off x="4930" y="1121"/>
                <a:ext cx="393" cy="291"/>
              </a:xfrm>
              <a:prstGeom prst="rect">
                <a:avLst/>
              </a:prstGeom>
              <a:noFill/>
              <a:ln w="12700">
                <a:noFill/>
                <a:miter lim="800000"/>
                <a:headEnd type="none" w="sm" len="sm"/>
                <a:tailEnd type="none" w="sm" len="sm"/>
              </a:ln>
            </p:spPr>
            <p:txBody>
              <a:bodyPr lIns="86493" tIns="43247" rIns="86493" bIns="43247">
                <a:spAutoFit/>
              </a:bodyPr>
              <a:lstStyle/>
              <a:p>
                <a:pPr defTabSz="865188" eaLnBrk="0" fontAlgn="auto" hangingPunct="0">
                  <a:spcBef>
                    <a:spcPts val="0"/>
                  </a:spcBef>
                  <a:spcAft>
                    <a:spcPts val="0"/>
                  </a:spcAft>
                  <a:defRPr/>
                </a:pPr>
                <a:r>
                  <a:rPr lang="en-US" sz="1400" b="1" dirty="0">
                    <a:latin typeface="+mj-lt"/>
                    <a:cs typeface="+mn-cs"/>
                  </a:rPr>
                  <a:t> User </a:t>
                </a:r>
              </a:p>
              <a:p>
                <a:pPr defTabSz="865188" eaLnBrk="0" fontAlgn="auto" hangingPunct="0">
                  <a:spcBef>
                    <a:spcPts val="0"/>
                  </a:spcBef>
                  <a:spcAft>
                    <a:spcPts val="0"/>
                  </a:spcAft>
                  <a:defRPr/>
                </a:pPr>
                <a:r>
                  <a:rPr lang="en-US" sz="1400" b="1" dirty="0">
                    <a:latin typeface="+mj-lt"/>
                    <a:cs typeface="+mn-cs"/>
                  </a:rPr>
                  <a:t>- Task</a:t>
                </a:r>
              </a:p>
            </p:txBody>
          </p:sp>
          <p:sp>
            <p:nvSpPr>
              <p:cNvPr id="27" name="Text Box 22"/>
              <p:cNvSpPr txBox="1">
                <a:spLocks noChangeArrowheads="1"/>
              </p:cNvSpPr>
              <p:nvPr/>
            </p:nvSpPr>
            <p:spPr bwMode="auto">
              <a:xfrm>
                <a:off x="1129" y="1625"/>
                <a:ext cx="7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a:latin typeface="Times New Roman" pitchFamily="18" charset="0"/>
                  </a:rPr>
                  <a:t>         Data</a:t>
                </a:r>
              </a:p>
              <a:p>
                <a:r>
                  <a:rPr lang="en-US" altLang="en-US" sz="1400" b="1" i="1">
                    <a:latin typeface="Times New Roman" pitchFamily="18" charset="0"/>
                  </a:rPr>
                  <a:t>Transformations</a:t>
                </a:r>
              </a:p>
            </p:txBody>
          </p:sp>
          <p:sp>
            <p:nvSpPr>
              <p:cNvPr id="28" name="Text Box 23"/>
              <p:cNvSpPr txBox="1">
                <a:spLocks noChangeArrowheads="1"/>
              </p:cNvSpPr>
              <p:nvPr/>
            </p:nvSpPr>
            <p:spPr bwMode="auto">
              <a:xfrm>
                <a:off x="2340" y="1611"/>
                <a:ext cx="4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a:latin typeface="Times New Roman" pitchFamily="18" charset="0"/>
                  </a:rPr>
                  <a:t>  Visual</a:t>
                </a:r>
              </a:p>
              <a:p>
                <a:r>
                  <a:rPr lang="en-US" altLang="en-US" sz="1400" b="1" i="1">
                    <a:latin typeface="Times New Roman" pitchFamily="18" charset="0"/>
                  </a:rPr>
                  <a:t>Mappings</a:t>
                </a:r>
              </a:p>
            </p:txBody>
          </p:sp>
          <p:sp>
            <p:nvSpPr>
              <p:cNvPr id="29" name="Text Box 24"/>
              <p:cNvSpPr txBox="1">
                <a:spLocks noChangeArrowheads="1"/>
              </p:cNvSpPr>
              <p:nvPr/>
            </p:nvSpPr>
            <p:spPr bwMode="auto">
              <a:xfrm>
                <a:off x="3189" y="1620"/>
                <a:ext cx="7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a:latin typeface="Times New Roman" pitchFamily="18" charset="0"/>
                  </a:rPr>
                  <a:t>        View</a:t>
                </a:r>
              </a:p>
              <a:p>
                <a:r>
                  <a:rPr lang="en-US" altLang="en-US" sz="1400" b="1" i="1">
                    <a:latin typeface="Times New Roman" pitchFamily="18" charset="0"/>
                  </a:rPr>
                  <a:t>Transformations</a:t>
                </a:r>
              </a:p>
            </p:txBody>
          </p:sp>
          <p:sp>
            <p:nvSpPr>
              <p:cNvPr id="30" name="Line 25"/>
              <p:cNvSpPr>
                <a:spLocks noChangeShapeType="1"/>
              </p:cNvSpPr>
              <p:nvPr/>
            </p:nvSpPr>
            <p:spPr bwMode="auto">
              <a:xfrm flipV="1">
                <a:off x="1540" y="2036"/>
                <a:ext cx="3586" cy="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400" b="1"/>
              </a:p>
            </p:txBody>
          </p:sp>
          <p:sp>
            <p:nvSpPr>
              <p:cNvPr id="31" name="Line 27"/>
              <p:cNvSpPr>
                <a:spLocks noChangeShapeType="1"/>
              </p:cNvSpPr>
              <p:nvPr/>
            </p:nvSpPr>
            <p:spPr bwMode="auto">
              <a:xfrm flipH="1" flipV="1">
                <a:off x="2570" y="1893"/>
                <a:ext cx="5" cy="149"/>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32" name="Line 28"/>
              <p:cNvSpPr>
                <a:spLocks noChangeShapeType="1"/>
              </p:cNvSpPr>
              <p:nvPr/>
            </p:nvSpPr>
            <p:spPr bwMode="auto">
              <a:xfrm flipH="1" flipV="1">
                <a:off x="1540" y="1890"/>
                <a:ext cx="4" cy="149"/>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33" name="Line 29"/>
              <p:cNvSpPr>
                <a:spLocks noChangeShapeType="1"/>
              </p:cNvSpPr>
              <p:nvPr/>
            </p:nvSpPr>
            <p:spPr bwMode="auto">
              <a:xfrm flipH="1" flipV="1">
                <a:off x="3580" y="1897"/>
                <a:ext cx="4" cy="149"/>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grpSp>
        <p:sp>
          <p:nvSpPr>
            <p:cNvPr id="7" name="Line 18"/>
            <p:cNvSpPr>
              <a:spLocks noChangeShapeType="1"/>
            </p:cNvSpPr>
            <p:nvPr/>
          </p:nvSpPr>
          <p:spPr bwMode="auto">
            <a:xfrm flipV="1">
              <a:off x="6997420" y="2249790"/>
              <a:ext cx="452434" cy="1488"/>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8" name="Line 29"/>
            <p:cNvSpPr>
              <a:spLocks noChangeShapeType="1"/>
            </p:cNvSpPr>
            <p:nvPr/>
          </p:nvSpPr>
          <p:spPr bwMode="auto">
            <a:xfrm flipH="1" flipV="1">
              <a:off x="8001275" y="2750312"/>
              <a:ext cx="7019" cy="4028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b="1"/>
            </a:p>
          </p:txBody>
        </p:sp>
        <p:sp>
          <p:nvSpPr>
            <p:cNvPr id="9" name="TextBox 34"/>
            <p:cNvSpPr txBox="1">
              <a:spLocks noChangeArrowheads="1"/>
            </p:cNvSpPr>
            <p:nvPr/>
          </p:nvSpPr>
          <p:spPr bwMode="auto">
            <a:xfrm>
              <a:off x="3962400" y="1866900"/>
              <a:ext cx="222818" cy="2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i="1">
                  <a:latin typeface="Calibri" pitchFamily="34" charset="0"/>
                </a:rPr>
                <a:t>F</a:t>
              </a:r>
            </a:p>
          </p:txBody>
        </p:sp>
        <p:sp>
          <p:nvSpPr>
            <p:cNvPr id="10" name="TextBox 35"/>
            <p:cNvSpPr txBox="1">
              <a:spLocks noChangeArrowheads="1"/>
            </p:cNvSpPr>
            <p:nvPr/>
          </p:nvSpPr>
          <p:spPr bwMode="auto">
            <a:xfrm>
              <a:off x="5448300" y="1828800"/>
              <a:ext cx="338114" cy="2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i="1">
                  <a:latin typeface="Calibri" pitchFamily="34" charset="0"/>
                </a:rPr>
                <a:t>F </a:t>
              </a:r>
              <a:r>
                <a:rPr lang="en-US" altLang="en-US" sz="1400" b="1" i="1" baseline="30000">
                  <a:latin typeface="Calibri" pitchFamily="34" charset="0"/>
                </a:rPr>
                <a:t>-1</a:t>
              </a:r>
            </a:p>
          </p:txBody>
        </p:sp>
        <p:sp>
          <p:nvSpPr>
            <p:cNvPr id="11" name="TextBox 36"/>
            <p:cNvSpPr txBox="1">
              <a:spLocks noChangeArrowheads="1"/>
            </p:cNvSpPr>
            <p:nvPr/>
          </p:nvSpPr>
          <p:spPr bwMode="auto">
            <a:xfrm>
              <a:off x="6286500" y="2895600"/>
              <a:ext cx="836999" cy="2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latin typeface="Calibri" pitchFamily="34" charset="0"/>
                </a:rPr>
                <a:t>Interaction</a:t>
              </a:r>
            </a:p>
          </p:txBody>
        </p:sp>
        <p:sp>
          <p:nvSpPr>
            <p:cNvPr id="12" name="Text Box 24"/>
            <p:cNvSpPr txBox="1">
              <a:spLocks noChangeArrowheads="1"/>
            </p:cNvSpPr>
            <p:nvPr/>
          </p:nvSpPr>
          <p:spPr bwMode="auto">
            <a:xfrm>
              <a:off x="6816769" y="2459405"/>
              <a:ext cx="813735" cy="43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dirty="0">
                  <a:latin typeface="Times New Roman" pitchFamily="18" charset="0"/>
                </a:rPr>
                <a:t>    Visual</a:t>
              </a:r>
            </a:p>
            <a:p>
              <a:r>
                <a:rPr lang="en-US" altLang="en-US" sz="1400" b="1" i="1" dirty="0">
                  <a:latin typeface="Times New Roman" pitchFamily="18" charset="0"/>
                </a:rPr>
                <a:t>Perception</a:t>
              </a:r>
            </a:p>
          </p:txBody>
        </p:sp>
      </p:grpSp>
    </p:spTree>
    <p:extLst>
      <p:ext uri="{BB962C8B-B14F-4D97-AF65-F5344CB8AC3E}">
        <p14:creationId xmlns:p14="http://schemas.microsoft.com/office/powerpoint/2010/main" val="39085539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a:t>Representing </a:t>
            </a:r>
            <a:r>
              <a:rPr lang="en-US" sz="2800" dirty="0" smtClean="0"/>
              <a:t>trees</a:t>
            </a:r>
          </a:p>
          <a:p>
            <a:pPr lvl="1"/>
            <a:r>
              <a:rPr lang="en-US" sz="2000" dirty="0" smtClean="0"/>
              <a:t>Classical node-link diagrams</a:t>
            </a:r>
          </a:p>
          <a:p>
            <a:pPr lvl="1"/>
            <a:r>
              <a:rPr lang="en-US" sz="2000" dirty="0" smtClean="0"/>
              <a:t>Nested sets</a:t>
            </a:r>
          </a:p>
          <a:p>
            <a:pPr lvl="1"/>
            <a:r>
              <a:rPr lang="en-US" sz="2000" dirty="0" smtClean="0"/>
              <a:t>Layered diagrams</a:t>
            </a:r>
          </a:p>
          <a:p>
            <a:pPr lvl="1"/>
            <a:r>
              <a:rPr lang="en-US" sz="2000" dirty="0" smtClean="0"/>
              <a:t>Radial trees</a:t>
            </a:r>
            <a:endParaRPr lang="en-US" sz="2000" dirty="0"/>
          </a:p>
        </p:txBody>
      </p:sp>
      <p:pic>
        <p:nvPicPr>
          <p:cNvPr id="1028" name="Picture 4" descr="featur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9700" y="3459099"/>
            <a:ext cx="2941424" cy="29340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Tree chart</a:t>
            </a:r>
            <a:endParaRPr lang="en-US" dirty="0"/>
          </a:p>
        </p:txBody>
      </p:sp>
      <p:pic>
        <p:nvPicPr>
          <p:cNvPr id="14342" name="Picture 6" descr="http://spectrummagazine.org/files/u168/grandcany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377" y="3467100"/>
            <a:ext cx="5338747" cy="291807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codeproject.com/KB/database/nestedsets/nestedsets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3648" y="3467100"/>
            <a:ext cx="5047476" cy="2918073"/>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deliveryimages.acm.org/10.1145/1750000/1743567/figs/f4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425" y="3467099"/>
            <a:ext cx="5600699" cy="291807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hQSERIUEBQUEhQWFhgYGBcYFBUYHRoWGBcVGBgXGBsYGyceGBkjGhgaHy8gIycpLi4sFx8xNTAqNSYrLCkBCQoKDgwOGg8PGjQlHiQvLC8uLy0uLDQ1KiwsLCwsMC4sLCwsLCw2LCwsLywsKi8sLDQsLC0sKSwsLCwsLCwsLP/AABEIAOAA4QMBIgACEQEDEQH/xAAbAAACAwEBAQAAAAAAAAAAAAAABQMEBgIBB//EAEAQAAIBAgQDBAgDBwIGAwAAAAECAwARBBIhMQUGQRMiUWEVMjNxcoGR0VShsRQjQlJigsGS8AeTorLS4VPC8f/EABkBAAMBAQEAAAAAAAAAAAAAAAACAwQBBf/EAC0RAAICAQQCAQEHBQEAAAAAAAECAAMRBBIhMRNBUXEiIzKBocHwFGGRseHx/9oADAMBAAIRAxEAPwD7dEdBXdcQ+qK7ohCiiiiEKKKKIQoooohCiiiiEKKz/HuNPHII1JQZQ2YKCSSSLaggAW8Nb9LUw4FxBpoQ7izXYHS17Gwa3S4sbVnXU1tYagftD1NDad1rFp6MYVC2LQMELqHOy5hc+4b1NWJ4nwyWMTM7qqZmdpGsAASTmLHQWFtTtYeFT1Wq/pwDtJzxwMzunqSwne2JtqK4ha6qQQ1wNRsdNxUXEZHWKQxi7hWy9e9bTTrrWotgZMgBk4liisjwfGzdtGP3hBPfzOzAixubE2BvY6AUxxvMwSR0VVOQ2Ys5W5sDZQFPQ7m2t/C9ZaddTam9W4zj85rfRWB9i88Z/aPaKiwmJEiI6+qyhhfwIvrUtawcjImMgg4MKKKK7OQoooohCiiiiEKgx7lY3I3Cmp6rcS9lJ8JohPc5ormiiEnh9UV3XEPqiu6IQoooohCiiocVjEjF5GCjpfqfIbmidAJOBJqp8Xxpihd1GYi1h7yBfzte9vKrEGIV1DIwZTsQbiunQEEEXB6Uj5KnaeccRlwrDcOuxM7wTjkjzBGJdWVjcqAVItbYC4OvS+2taSlPFOWIMREY5FIUlWurMrAqQRZgbjwNuhNTzYswi8pDJoA2gNybAMNj7x9OtQ0wuWv78jP9uv1j6iytm3KMCVeJQSvisOqiIwhZDNmzdptaMJYWtm1N/D6t44goAUWA6UtwPEkeVhcFmUEAG/dXp9WJ+flTSqole42KBk9nHJ/ORFm4cHiFQ4vCJKjxyqHR1KspFwVIsQR1BFTUVWEo4MrCOyNlVABHsB2ewUdO7t7gD1qrxjha41GhkzrDcXKsyFiDewI/g8eh26Uh5xmxcM4eBTJHIFUWtcOL92xIOu/1rS8vwyrh4xP7TUsLg2uxIXTTQEDTwqS2EsVxIpaWcrjqX1jA2AHyrPc0YFY43nWGSdrpeOPLmILKrMM2gst2107vStHUOLC5GDmykEE+/T/NJdpqbk2WLkdzSljVnKnE6giCqqqLAAADyFcY3GLEjO5so/UmwA8SSQPnUUOPGQZzZrC4sb30GgtdtfCl3EsFiMQ6L+7jwpVu0VlJlLixjKkNlVb6m9z3el9KNkIfGOccCcQqzAseM8y5gONrK2SxRrEgEqbgWvYqxFxcaUxpPwvlxYpM97kAgb9d6cVLTPY6brV2n4/8lbxWG+66hRRRWmQhRRRRCFVuJeyk+E1ZqtxL2UnwmiE8oooohJ4fVFd1xD6oruiEKKKixOKSNc0jBB4k218Pf5UToBJwJLSLmLhruyyK+UIrBrmwAuCT+X5U5w+IV1zIwYeIN6MTh1kRkcBlZSrA7FWFiD5EGoX0i+spkjPsdyldjUvuHcWcs4TJEWzhxI3aAggghlWxBGhBAvp403qjwXDLHBHHGqoqLkCqAAMpKmwG2oNXqeqsVIEBzj5i2ObGLN2YVS4xwpcTC8TkgN1G4INwR7jV2inIBGDJkAjBmL5S5e/ZcZMjCWS0SlJmCqhDHvoq3vnFludRY9Ou0rIc38ymCeONbx/u8/aBQxOZiMguCAO7c3B6Wtam3KnGzioM7CxDsl7WzZbWYDpcHbxBqg0xrrDAcTiVCtcKMCOaKKr47FiNGYgsQDZVtmdrEhFuQCx2FJGifj8uEklgTEFWaGVZRfPaNgpyszL3UOo9YjQ+FaCvmrcrYrEFpkDwriCZckjKGj7TdXHQgW0F7bbivoeBw3ZxRx3zZEVb+OUAX/Kr21oqgq2cx2XABzJ6Q88zrHgZpHlEAQBs5vYEMCAcoJ1OmgJuRTySQKCzaAAknyGprIJztHM0QdVEMjoB37scxsgdctrFitwGNvPWpCprAcCTZdwIM65Q4Li1kMuLZbBSEVWzXzWuxsLAWH+7a6+gUVJECDAiV1itdohXhNe0U8pMdFzRKWVtTdlBjyrYAkAgG2a4HW+pG2umxpLwXCyF53nWG3bN2OTNcRgBe/mA7+cMbjx8qdVk0qXqD52B+MfE06i2uzGxcQooorXM0KrcS9lJ8JqzVbiXspPhNEJ5RRRRCTw+qK7riH1RXdEIUm5g4Y8vZtGbFC2nxAC/5EfOrPHYnaB1iJDG2172uMw08RcUm5dw0izjRUXKcwUAX2ymw8D18zXm6u5GYaZsgt0R9f29zbp02qbgwBGeD9P3nWG4Ji1ytFOsV5UaQNHnzxroVGvcJHXfTpTXiWImjhkZQjlUYjKGvcDoNb0yorZVV4qxWCTj2e5ludrSWPZmF5e53E+IjjQaEnNdr6WPid81q3VLeJ8u4fERtHNEjIzK7C1rsjBlJIsSbj9RsTWd4hzwYppIgY/3JCsXDAubBtMpAQAG17Ncg6AWvbT0OeOzM9NbKME5m0opHwvnCCdgidpn7KOUr2Uhssg0FwtifG1M/wBu8EkP9lv+61dIwcGVnHEOERT27VA1tjqCPmOlVOVYZUwyR4gRCVCVfsgwS97gjNrcqQT76vftTdIn+ZjH6Max54uckrMzDFh2AXM182YhECXsVtlFrajXresuq1q6dV35wTgfWa6KHvBAPWP1/b5M2M+LscqDO/h0A8WPQfmegogwljmc538egHgo/hH5nqTXeHgCrYC3U9dTuSTqT5mpa0zJCiiiiE5dAQQdQRYjyrFYrlGPCz4Z4oXnUzqrDMi9kupWQlvWAYKLbm/XY7euJogylTsRaqJYyAhT3GVyvU7oqDByll73rDut8Q3PuO/uIqepxYVTxvE1jKqSMxBIF7aC1z+dQnmODPk7TW+W+V8pb+UPbKWvpYG99N6z/GeV8RjpXZ5Ew6LlGHKoxcqReTtgWABuBly20vfU2C2B1XgcydhYKdnc0XD8dH2YGde6bG5A72hJ363v86rcQ5sw8RZBIjzCPtBEGF2UtlBHlm3tew1tXfLnLy4SHs8xkYkszkWuTYaDoLAaXq/NgUa+ZVJZcpNhfKDcC+9gTekO81nH4sfrKUn8JsH1EU8J5iMkgjfKSwJBUHS2tjcnp1022p7VLCcIjjbMo12vV2p6XzeP78AN/aXvatmzWMCFVuJeyk+E1ZqtxL2UnwmtMhPKKKKISeH1RXdcQ+qKrcU4ksKBjqScqi9rmxO/QWBPyrjMFGTGVS52r3LlKuJcIjM0WKylpoFYKbt7N7doLA2JsARfqPOqcnO0Ma3xF0OZFAUNJftGyqRZQQLg3uBamONxbmOTsY3LZWykgL3rG2jEHfyriuGG5eYWI1ZIYcy+jggEG4OoPlXtfOeE85StLYQSWjDNKFjYsEVSWFrXLeAOpNbXCceikgWfNkQqrd4WYZrZQy7hjcd3fWlqs8gyJnptFoyIxpJxLlDDzyGRwQxtexAvbS503tppTHAcTjmBMbXtuCGUi+11YAi/uq1V1ZqzxwZoVivIkcECoqqgAVQAAOgGgFSUUUkWFKuYODmaP927wyKyuHjyhzkObJcg91tiLEWOxprRRDM5ikDKGGoIBHuOorqquD7pdP5TcfC1yPocw/tq1RCFFFFEIUUUUQlU92UHpJofjUXB+a3H9oqDjvFxhoXk7OWYgaRxKGkb4FJF7DU+QJpTzHxqMTJEXR1QFpowQxTNl7NpFHqqdbZtLlfKu+V8QGklKjLGxAhuLXsD2nZ3/gvlNhpe9ZP6oefwYOcZzjj/ADNX9MfD5c8f9xj6+8fEzmG/4f4jMiNIRErKb5hfKpDAaa3Fh5XG9fR6KK9G25rcbpBm3eoUUUVGJCq54jHnydomf+XML38LePlUs8yorM5CqoLMSbAAC5JPQAVisFw2TERq0EueGQllkFwCCxObXXfW+9ZNVqTRjCFs/AzNOnqrszvbE3FVuJeyk+E1ZqtxL2UnwmtczTyiiiiEnh9UVBxHhyzLlfobjyP+zU8Pqiu6SytbFKOMgxlYqcjuL+GcGSEsV3Ol/IUwoopaaUpQV1jAE67s53McmFIubeBviYVERyyI4cHa9gwy3/uvrppT2iroxRgwig4OZi+RuFsk+IaSZXdAsTRhgShNpO8BtoQR7zW0qhDhEinZkRVMwuxCgFnTqxHrEqev8tX6ayw2NuM6zbjmFFFFTiwoooohKuJ7ro/nkb3NbKf9Vh/catVHiIQ6sp6i3/uucJMWQE77N8QNm/MGiEmoooohCqsuILEpFuPWbovl/U3l069Aee1MuiErH1cbt5J4D+r6eIsxRBQAoAA2AohIcNw6ONmdVGdgA72GZguYjM25tmNh0vpappoFcWYXH+9R4HzruiiEp3ePe8ieO7r7wPXHu19+9WYpQwBUgg9RXdZfnDAtGP2uBpVkiFsiMAjLIVV2dSpDMF1B6FR0uKZVLEKPc6Bniaio55wgux8h5nwrDcpccnkxHZjOUKMWMjM+VgVykXN/EWvbamXGuVsTKJWXFlmLq0UZRUSOyZXW63c5iSbkm21tzXb62q47MW0MgPHMetN2pyLou766kdFFuhtqfAW66W4YVRQqAKoFgAAAB4ADQCszyty7iYA7zyo0jWAUZmUKLnc2NyT4aW61fxfMoil7OWGYfuy/aKhaK+YKsfaaAOx2DW/MXgrHbubiLTvcDI5PqOqrcS9lJ8Jqlw7j4kk7NlyMQStmzAgWuNhY6+FvPSrvEvZSfCaZXVhlTL2VtWcMJ5RRRTScnh9UVksRzHMHYjMCGIEeVcpAJAB7ua5A3v8AatbD6oqNsEhNyoJ91Y9Ul7geBgPnPxNOntSsneuZMp0r2k/C+DDBRiPDAmEEnIzXYXJJKsx1GvqnoNCLWNheNxm2oysQAbjroNPA3rUWA7mRmC9xhRVVuKRBHk7RCiZsxDA2yXzDTqLG48qQ4TnuNpEV1EaSGyt2gNiQSM4sAtwNwWAO/jVVrZgSBGj7iGih/wCQhvkNG/6S1WhS1+PQGAzJIkseUkFGVswBI7tjY66VTXjww4jGJKJGVNpM+i5FLXcsALZVPe8emtZ3urRgrHBPUqtTuNwH8HMfUVRwvHIJI0kjlRkdQynMNVIuDY67VJ6Tj/nB92v6VWSlqiq3pFPEn+1vtR6QT+v/AJcn/jRCWaqx92Vh0cZh7xZW/wDqfma9/b18JP8AlS/+NJ+M8cKyxKqm2VnLEFTp3QAGG2pvp4VK65KULueBEdwg3GP5ZQoJYgAbk1V7My6uCsfRDu3m/gP6fr4VQ4DiziM7SjWOQqo6bBg1v57MB8tLXp3TV2LYodejOqwYZEBRRRTxoUUUUQhXhF969oohIoMKiXyKq33soH6VLRRRnMCcwqDG4NZUZH2P+DcfmKnopWUMCrdGdBIORFXDuXkhfONSBYfPernEvZSfCas1W4l7KT4TUqNPXp02VjA/nzGssaw5c5M8oooq8STw+qK7vXEPqisdxHBT9tKcoZi5KNbUD+DKdxYW2trfzrJqtWmmUM47OJp09AuJBbE07Y9ZLrCVkN2ViDdVIJVgxHUEEZRrcdNxl8F/w5KTq7YhnhVswjyWOhuFZs1re4a1puC8Jjw8QSKNI795wgABkIGZjbckjer9XZFfBYTFZSjkbhnEXYbl7DxxtFFDHHG2a6qgUd++a1tr3O1JuHf8PoYpVckuFN1Ugb9L+P5VqqK0La6AhT3Lq5UECUjwaEQmFY0SMgjKihQAbk2ttqb6Us4Ry8LxyySPLYXjVstlzAi5ygZmym3hqdKb8Qb92wG7WUe9iFv8r3+VWFWwAGwrK9FbsHZQSOj8RkudFKqeDOYogoCqAqgWAAsABsABsK7ooq0lCiiiiEKX8SwiSvErKDqzX1BCgWNiDcXJWmFVcN3pJG8LIP7dW/6iR/bSsoYYYZE4QCMGRpwwRgdh3COmpVtb97rf+rf37VPh8WGOUjK43U/qD/EvmPnY6VPUWIwwca7jUEaEHxB6V0AAYE6BiS0VUXElDll22EmwPk38rfkfK9qt12EKKKKIQoopFzhxNY4DF2hjmxF4YbK5JlYGwBUHKbX7xsBvfSugZOIRzFiVYsFZWKmxAINj4G21SV865Y4ZixiYiYxGkebN3MgK5GATbYtY2F9gelabiPMkkDuJcOyxKintw6smdnK5LaPoLG4HW2nWl6Co95nbB4/xR/VbiWL7KJ3AzFVJA8T0pPw3mlZpOziZWYqTcjQWte9t99tPfVzEctxSywzTjtZYc+QnQLnADWUabDrcjxrNu3qdhi1WI2G7EocK5hd5lRiHD32TLlsCfE6aWsddd6d8S9lJ8Jog4dGhuq2PjRxL2Unwmo6UXhPv8Zz6+PzmnUPW7ZrGBPKKKK1TPJ4fVFd1xD6or2SQKCWIAAuSegG5ohOqKoYXjUcjZRmBPq5lIzW10v1trY2PlV+uAg9RmRkOGGIUUUv49j2hw00kYDOqMVB2LAae8dflTAZOBFnk/EIziY4M6dqFMxTMM2QXQNl3tmJ1/ppjXzrlnjzvjYyVaR5FKO7qlwih3FiqiwDfwjTvHrY19FqltTVHDRipXuFFFFSiwoooohI55sisx2UE/QVzg4SqKDva5+I6sfqTUeN1MafzNc/Cne/7so+dWqIQoooohPGUEEHUHpVTs2i9S7x/y9V+DxH9J+XQVcoohOIZgwBU3B/3byPlXdZ7maBozHiYpXjyNZ41C5JO0KxhpRuSl7jXcUQ45jNHD2juJFYk9wFcoB0KqLA3seouLEVms1VVdq1MftHqXTTu6Fx1z+gyY3lxRJKxAMw3J9Vff4n+ka+Nt66gwYXU99juxtfyt4AeAqWKIKAFAAGwFd1pkIVDjMGkqNHKodGFiD1FTUUQIzEXDuVIcJd8KtnO+ZmbMv8AJdicvjp1AvemXDuKRThjC4fI5R7G+WRQCyN4MLi46VbrG8W4cUxEhSJQrEMMoy3bKAznLu5OmY62AFZNRqK9JXvbgS2m06udgIAmyqtxL2UnwmuOD5+xj7XV7a/U2v52tXfEvZSfCa0o29Qw9ybLtYj4nlFFFNFk8Pqio8dhRLG8Z2ZSPrUkPqiu64wDAgzoJByJm4OUyGuZGWwNmUjMGIKhlzAi4vfUH3Uy4dw+aKJEM5mZVALyJdmI3Y5WG/zplVfH4+OGNpJnWONRdmY2AG1yem9Z9Npk0ybEz88nMpbc9py5mG4tzu0U8kToe1DkKNdQT3Mo6gi229argnAhEHd2kkeVjI3auHyM4GZI9LImlsoq5gYwyiRrFm7wOhsGGgU+GW225uetW6oiFSSTmZK62Qkls5lbDcNijJMcaqT1AA+XuqzRSnmDmBcKqXALSMVUE5RoCxJNjYADoCbkVoAZzjsy5JPcbUVneGc6wOGEzxwsGRdZBlYyXCBSwUliVIy2v+tPhiFOzL9RXGUqcGcklFeBh41SxvFAjiNQXdgWsCBZQQMxJ21Nh4/I1NmCjLHiMqFzgSSHvSu3RQEHv9Zv1Uf21apNykrrhgs0pnlVmEjlFQ5ycxFk02Ya9RY+VOa6CCMicIKnBhRRRXZyFFFFEJW4jYxspAbN3QCAQS2moO4118garYbl+GO/ZrkY27wJzC21iSbDy28qsN3pQOiDMfia4H0Gb/UKtUpUE5I5jh2AKg8GYSTm/EYdmgxL4czISWcI+VlclkAXMuXKpAJu361rOB8VGJgjmUZQwOnmrFTbxFwbHwtVfi3K0GIcPIpzWtcG1wNr3FRYuSTCCFYIhJBnAk76oYY7G7i5/ea2Nt/W30FaXarYNo59zh2gZHceUVSh4qjMF2J21G9ibadbA/SrM2IVBd2VRcC5IAuSABc+JIHzrOCD1EDBupJRalGJ5kRHZcpYKSGYFdCN7Am5t/8Al6axyBgCpuCAQfEHUGlDq3AMq9ToAWHc6qtxL2UnwmrNVuJeyk+E08nPKKKKISeH1RXdcQ+qK7ohCsPx2eSUzJIpYZiAh1QhTdcyHuuNATmB/StxUUqLqxUEgX2F9Kx6uq6xR4n2n6epp09y1MSVzPcMTkW4ynKLjwNtqkrI4bmaUuhNzmZQY8oAAYgaG17i+5JBt0vo54XjcTLHmmw64d8zDI0oc5QxCtdBY3Wx361TT6mu8ZrOcTl+nek/a9xk8yjcge81nJVh4ojAA9nFK6ZypBMiHKcl9Gj/AKhe/lY0s5jfHxTnsYzKkmWxQDQhQCpBNxqL66a++tbweF0giWY3kCjN118Plt8qrXa284GMe5iruYuRjGIv4Xybh4VKmNZbsr3dVNmQ3QgEaEHW++tNjg0/kT/SPtU1FVZixy3csSWOTK/7BH/8af6F+1KOMcFPaRSYZliexS2TuldXubEWIsdet7e5rxTiAghklYEiNCxA3NhewrF8L4+k3EIJJGu7I0SLGzhVvd7utyJPVIzELa+3gj6Qamsqy5X3/uUqses7lmn4ZgHwym57bMxeQgWOYgC6i5uoAAtvpfW9qaQzBxdTcf708j5V3VabCXOZDkfqdw1ujD+L9fA0qItahFGAIruXYs3Zlmikk/NUUU3Y4gPG/Z582RmRu8FCowHeck+pbN5Vf4dxaOe/Zk3W11ZWVhe9jZgDY2Ou2h8KptOM44iS5VbG8RjhAMsiR30GZgtz4C+9WaxfOHBMS+IWbDkkdmIyB0szMfPW42/lF9hVKkDtgnEZV3HEf8s4t5sOk0sRgeW7mMsrEA6Lquh7oX/NjTWknJ+AeLCqsrZmLO3TTMxOXTTe+niTTukcBWIBzOEYOIVX4hghNE8bXAdSpI3F+o8xViilIzFIyMGYngHJDQYkNPP2wCsUXJYH+E5rsdg2w8fKtLj+XsNNGY5oInQkEqUWxysGF/mBVfmPGyRHDtEqMO2VZMzEERMCHKKBd2A1y+V9aaYbErIuZCGH+fA+B8jU0RU+ys5XQK1+yOInn5TjZiV7oJ2A0HuG1qdRRBVCjYAAe4CwruipU6SqlmdBgt33/P8AEu9zuAGOcQqtxL2UnwmrNVuJeyk+E1pkp5RRRRCTw+qK7riH1RXdEIUUUUQldcAgOYKL71YorwmppUlYIRQPfAnSSe4tn4nF+2RQFx2pieQJrcrmVc21raNTOsPDxGYypJlYy3Cm9rZSy5kA6Lp01uATetxUdNq6tSCaznE0X6dqMbj3CiiitUzSvxBoxFIZyoiynOWIC5ba3J0AtSjgXK8EZSZF7xW694MFzDoRvobXpfzNzJCHmw2IBKFQrLbR1dQTfy1t8q0HAsUsmHidFCKVGVQLAKNBYDQCw0FcS/kop+sRNQCSin6y/RRRXY8S82cBOKhCI2VkcOpvbUBhb6MaXcncsvA8ksr5mK9mBe9gGufzFapmsCToBSPg0zI83bTCRZZi0PcVciMq2Q21JzZtTvpsdKr52VPH6M75Ao2mPaKKKlORDBM8WKxGaVXhbsykQUKY3sxku38ea6t0tr7y6w+IV1DKbg7Vk+ZuTDiMQHinMJde8MmYHJlGYWYWNiBbX5U+wHDmw8aRxntEUAWbQ+ZDAdTrYjruKkpfccjiRQ2FyGHHqMqKz+G5vV41YwTROc14pVEbKAxUMcx2a1xa/wArU4wGOWZA6Xsbix3BBsQfMEUwdSdoPM1GpwocjiL+PcIeVkZGsVDC3k2U/wCKk4DwxoVfObl2v7rAD/FNKKzjSKLzfk5+M8fXEc6hzX4vX8MKKKK1yEKrcS9lJ8JqzVbiXspPhNEJ5RRRRCTw+qK7riH1RXdEIUUUUQhRRRRCcCFb3sL+NhXdFFKqhehCLeJccWJgli7kZiLgALewJJ8SDYDwNVcJxeXESskcTRwBR+/LRkmS5DxKgJII075uN7dCZ+KcAWZw50a1vlqR+tW+G8PWFAi7XJPvO9Za7LzeysuE9HPf5dzS/h8Q2/i9ylxLlbDzAdpEjsoOVmFzc3OpOrC+tjfrTHBODGhUBRYd0aWtpl8rbfKpqxHC+MLhmmZCzxyztIVd3d1zZVIQk6AWzBLaXIvVrLa6uXIGZOnTNaSaxNvRRXE8wRSzGygXJ8qtJAZ4E5xSqUcObKVIY7aWN/yrE8K5JnSVJHm7SJCHWOxVzaxCtc5VI9/S2l7hzNxSSfEQRxZFh75mEgIZsuUxiLKSN7lg1tBtWiqRRLMHvEW7TAsPIORI4Zg4BU3H+eoI6EeFSVl+YIDDiFxMbzAuhiZQQYwBZs4QqR2lwBm100toLTcIxsmIjxEbE+rZXIAPfDAg5QBoRuAN/K5m2qrFniz9r4/LM1rpmNfl9f8AcSbDcWMmOaNVQwrACsglBJkZyGQJbWwUEsDYXHjo8rL4DgUwkiLsQqMD9ARbTyNvnWorml1BvUsVK8+xic1FaVsAjZirifAFmcPs1rH3C9v1q3w7ALDGEXbU/M71aorqaSpLTco+0e+/9dRGudkCE8CFFFFaZKFFFFEIVW4l7KT4TVmq3EvZSfCaITyiiiiEnh9UV3Sqbizocogke38QK2P1NR+npPws31T70Qjmik3p6T8LN9U+9Hp6T8LN9U+9EI5opN6ek/CzfVPvR6ek/CzfVPvRCOaKTenpPws31T70enpPws31T70Qjmik3p6T8LN9U+9Hp6T8LN9U+9EI5pd6BhzZsvW9ulV/T0n4Wb6p96PT0n4Wb6p96jbp6rseRQccjMdXZPwnEc1X4hgxLG0bbMP/AGPzFLvT0n4Wb6p96PT0n4Wb6p96oyhlKnoxVYqciccN5b7OVZC18t7ak6kEfoaeUm9PSfhZvqn3o9PSfhZvqn3qGm0yaZNidd8nMpba9p3OY2lhDCzAEV5DAqCygClXp6T8LN9U+9Hp6T8LN9U+9W8abt+Bn59/5k8nGI5opN6ek/CzfVPvR6ek/CzfVPvTzkc0Um9PSfhZvqn3o9PSfhZvqn3ohHNFJvT0n4Wb6p96PT0n4Wb6p96IRzRSb09J+Fm+qfej09J+Fm+qfeiEc1W4l7KT4TS/09J+Fm+qfeuJuKySKU/Z5VzC1yUsL9TY0QjKiushooh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89944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animEffect transition="in" filter="wipe(down)">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22" presetClass="entr" presetSubtype="4" fill="hold" nodeType="with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wipe(down)">
                                      <p:cBhvr>
                                        <p:cTn id="18" dur="500"/>
                                        <p:tgtEl>
                                          <p:spTgt spid="1434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34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22" presetClass="entr" presetSubtype="4" fill="hold" nodeType="with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wipe(down)">
                                      <p:cBhvr>
                                        <p:cTn id="27" dur="500"/>
                                        <p:tgtEl>
                                          <p:spTgt spid="1434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4342"/>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par>
                                <p:cTn id="34" presetID="22" presetClass="entr" presetSubtype="4"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wipe(down)">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chart </a:t>
            </a:r>
            <a:endParaRPr lang="en-US" dirty="0"/>
          </a:p>
        </p:txBody>
      </p:sp>
      <p:sp>
        <p:nvSpPr>
          <p:cNvPr id="3" name="Content Placeholder 2"/>
          <p:cNvSpPr>
            <a:spLocks noGrp="1"/>
          </p:cNvSpPr>
          <p:nvPr>
            <p:ph idx="1"/>
          </p:nvPr>
        </p:nvSpPr>
        <p:spPr/>
        <p:txBody>
          <a:bodyPr>
            <a:normAutofit/>
          </a:bodyPr>
          <a:lstStyle/>
          <a:p>
            <a:r>
              <a:rPr lang="en-US" sz="2800" dirty="0" smtClean="0"/>
              <a:t>It displays graphically </a:t>
            </a:r>
            <a:r>
              <a:rPr lang="en-US" sz="2800" dirty="0" err="1" smtClean="0"/>
              <a:t>quantitive</a:t>
            </a:r>
            <a:r>
              <a:rPr lang="en-US" sz="2800" dirty="0" smtClean="0"/>
              <a:t> data. </a:t>
            </a:r>
          </a:p>
          <a:p>
            <a:pPr lvl="1"/>
            <a:r>
              <a:rPr lang="en-US" sz="2400" dirty="0" smtClean="0"/>
              <a:t>It is based on the line chart. </a:t>
            </a:r>
          </a:p>
          <a:p>
            <a:pPr lvl="1"/>
            <a:r>
              <a:rPr lang="en-US" sz="2400" dirty="0" smtClean="0"/>
              <a:t>The area between axis and line are commonly emphasized with colors, textures and hatchings. </a:t>
            </a:r>
          </a:p>
          <a:p>
            <a:r>
              <a:rPr lang="en-US" sz="2800" dirty="0" smtClean="0"/>
              <a:t>Commonly one compares with an area chart two or more quantities.</a:t>
            </a:r>
            <a:endParaRPr lang="en-US" sz="2800" dirty="0"/>
          </a:p>
        </p:txBody>
      </p:sp>
      <p:pic>
        <p:nvPicPr>
          <p:cNvPr id="15364" name="Picture 4" descr="http://www.nevron.com/gallery/FullGalleries/chart/area/images/stacked-area-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065" y="4167553"/>
            <a:ext cx="2929041" cy="219678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www.nevron.com/gallery/FullGalleries/chart/area/images/3d-smooth-area-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215" y="4162425"/>
            <a:ext cx="2939091" cy="220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70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Open-high-low-close chart </a:t>
            </a:r>
            <a:endParaRPr lang="en-US" dirty="0"/>
          </a:p>
        </p:txBody>
      </p:sp>
      <p:sp>
        <p:nvSpPr>
          <p:cNvPr id="3" name="Content Placeholder 2"/>
          <p:cNvSpPr>
            <a:spLocks noGrp="1"/>
          </p:cNvSpPr>
          <p:nvPr>
            <p:ph idx="1"/>
          </p:nvPr>
        </p:nvSpPr>
        <p:spPr/>
        <p:txBody>
          <a:bodyPr>
            <a:normAutofit lnSpcReduction="10000"/>
          </a:bodyPr>
          <a:lstStyle/>
          <a:p>
            <a:r>
              <a:rPr lang="en-US" dirty="0" smtClean="0"/>
              <a:t>OHLC chart is a type of chart typically used to illustrate movements in the price of a financial instrument over time. </a:t>
            </a:r>
          </a:p>
          <a:p>
            <a:pPr lvl="1"/>
            <a:r>
              <a:rPr lang="en-US" dirty="0" smtClean="0"/>
              <a:t>Each vertical line on the chart shows the price range (the highest and lowest prices) over one unit of time, e.g., one day or one hour. </a:t>
            </a:r>
          </a:p>
          <a:p>
            <a:pPr lvl="1"/>
            <a:r>
              <a:rPr lang="en-US" dirty="0" smtClean="0"/>
              <a:t>Tick marks project from each side of the line indicating the opening price (e.g., for a daily bar chart this would be the starting price for that day) on the left, and the closing price for that time period on the right. </a:t>
            </a:r>
          </a:p>
          <a:p>
            <a:pPr lvl="1"/>
            <a:r>
              <a:rPr lang="en-US" dirty="0" smtClean="0"/>
              <a:t>The bars may be shown in different hues depending on whether prices rose or fell in that period.</a:t>
            </a:r>
            <a:endParaRPr lang="en-US" dirty="0"/>
          </a:p>
        </p:txBody>
      </p:sp>
      <p:pic>
        <p:nvPicPr>
          <p:cNvPr id="17410" name="Picture 2" descr="http://stockcharts.com/help/data/media/chart_school/what_are_charts/charts-4sunw-hl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2955980"/>
            <a:ext cx="5103314" cy="315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3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 </a:t>
            </a:r>
            <a:endParaRPr lang="en-US" dirty="0"/>
          </a:p>
        </p:txBody>
      </p:sp>
      <p:sp>
        <p:nvSpPr>
          <p:cNvPr id="3" name="Content Placeholder 2"/>
          <p:cNvSpPr>
            <a:spLocks noGrp="1"/>
          </p:cNvSpPr>
          <p:nvPr>
            <p:ph idx="1"/>
          </p:nvPr>
        </p:nvSpPr>
        <p:spPr/>
        <p:txBody>
          <a:bodyPr>
            <a:noAutofit/>
          </a:bodyPr>
          <a:lstStyle/>
          <a:p>
            <a:r>
              <a:rPr lang="en-US" sz="2800" dirty="0" smtClean="0"/>
              <a:t>It is a convenient way of graphically depicting groups of numerical data through their quartiles. </a:t>
            </a:r>
          </a:p>
          <a:p>
            <a:pPr lvl="1"/>
            <a:r>
              <a:rPr lang="en-US" sz="2400" dirty="0" smtClean="0"/>
              <a:t>Box plots also have lines extending vertically from the boxes (whiskers) indicating variability outside the upper and lower quartiles, hence the terms box-and-whisker plot and box-and-whisker diagram. </a:t>
            </a:r>
          </a:p>
          <a:p>
            <a:pPr lvl="1"/>
            <a:r>
              <a:rPr lang="en-US" sz="2400" dirty="0" smtClean="0"/>
              <a:t>Outliers may be plotted as individual points.</a:t>
            </a:r>
          </a:p>
          <a:p>
            <a:r>
              <a:rPr lang="en-US" sz="2800" dirty="0" smtClean="0"/>
              <a:t>The boxplot is a quick way of examining one or more sets of data graphically. </a:t>
            </a:r>
          </a:p>
          <a:p>
            <a:pPr lvl="1"/>
            <a:r>
              <a:rPr lang="en-US" sz="2400" dirty="0" smtClean="0"/>
              <a:t>They are particularly </a:t>
            </a:r>
            <a:r>
              <a:rPr lang="en-US" sz="2400" dirty="0"/>
              <a:t>useful for comparing distributions between several groups or sets of data </a:t>
            </a:r>
          </a:p>
        </p:txBody>
      </p:sp>
      <p:pic>
        <p:nvPicPr>
          <p:cNvPr id="22530" name="Picture 2" descr="File:Michelsonmorley-boxplot.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723" y="3075856"/>
            <a:ext cx="3477741" cy="347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514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 plot </a:t>
            </a:r>
            <a:endParaRPr lang="en-US" dirty="0"/>
          </a:p>
        </p:txBody>
      </p:sp>
      <p:sp>
        <p:nvSpPr>
          <p:cNvPr id="3" name="Content Placeholder 2"/>
          <p:cNvSpPr>
            <a:spLocks noGrp="1"/>
          </p:cNvSpPr>
          <p:nvPr>
            <p:ph idx="1"/>
          </p:nvPr>
        </p:nvSpPr>
        <p:spPr/>
        <p:txBody>
          <a:bodyPr>
            <a:noAutofit/>
          </a:bodyPr>
          <a:lstStyle/>
          <a:p>
            <a:r>
              <a:rPr lang="en-US" sz="2800" dirty="0" smtClean="0"/>
              <a:t>Types</a:t>
            </a:r>
            <a:endParaRPr lang="en-US" sz="2400" dirty="0"/>
          </a:p>
        </p:txBody>
      </p:sp>
      <p:pic>
        <p:nvPicPr>
          <p:cNvPr id="22532" name="Picture 4" descr="File:Fourboxplot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808305"/>
            <a:ext cx="4734272" cy="473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8060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 plot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a statistical chart consisting of data points plotted on a fairly simple scale, typically using filled in circles. </a:t>
            </a:r>
          </a:p>
          <a:p>
            <a:pPr lvl="1"/>
            <a:r>
              <a:rPr lang="en-US" dirty="0" smtClean="0"/>
              <a:t>It is a representation of a distribution and it consists of group of data points plotted on a simple scale.</a:t>
            </a:r>
          </a:p>
          <a:p>
            <a:pPr lvl="1"/>
            <a:r>
              <a:rPr lang="en-US" dirty="0" smtClean="0"/>
              <a:t>They are used for continuous, quantitative, </a:t>
            </a:r>
            <a:r>
              <a:rPr lang="en-US" dirty="0" err="1" smtClean="0"/>
              <a:t>univariate</a:t>
            </a:r>
            <a:r>
              <a:rPr lang="en-US" dirty="0" smtClean="0"/>
              <a:t> data. </a:t>
            </a:r>
          </a:p>
          <a:p>
            <a:pPr lvl="2"/>
            <a:r>
              <a:rPr lang="en-US" dirty="0" smtClean="0"/>
              <a:t>Data points may be </a:t>
            </a:r>
            <a:r>
              <a:rPr lang="en-US" dirty="0" err="1" smtClean="0"/>
              <a:t>labelled</a:t>
            </a:r>
            <a:r>
              <a:rPr lang="en-US" dirty="0" smtClean="0"/>
              <a:t> if there are few of them.</a:t>
            </a:r>
          </a:p>
          <a:p>
            <a:r>
              <a:rPr lang="en-US" dirty="0" smtClean="0"/>
              <a:t>There are two common, yet very different, versions of the dot chart. </a:t>
            </a:r>
          </a:p>
          <a:p>
            <a:pPr lvl="1"/>
            <a:r>
              <a:rPr lang="en-US" dirty="0" smtClean="0"/>
              <a:t>The first is described by </a:t>
            </a:r>
            <a:r>
              <a:rPr lang="en-US" i="1" dirty="0" smtClean="0"/>
              <a:t>Leland Wilkinson </a:t>
            </a:r>
            <a:r>
              <a:rPr lang="en-US" dirty="0" smtClean="0"/>
              <a:t>as a graph that has been used in hand-drawn (pre-computer era) graphs to depict distributions.</a:t>
            </a:r>
          </a:p>
          <a:p>
            <a:pPr lvl="1"/>
            <a:r>
              <a:rPr lang="en-US" dirty="0"/>
              <a:t>The other version is described by </a:t>
            </a:r>
            <a:r>
              <a:rPr lang="en-US" i="1" dirty="0"/>
              <a:t>William Cleveland </a:t>
            </a:r>
            <a:r>
              <a:rPr lang="en-US" dirty="0"/>
              <a:t>as an alternative to the bar chart, in which dots are used to depict the quantitative values (e.g. counts) associated with categorical variables.</a:t>
            </a:r>
          </a:p>
        </p:txBody>
      </p:sp>
      <p:pic>
        <p:nvPicPr>
          <p:cNvPr id="23554" name="Picture 2" descr="http://www.gigawiz.com/images13/dotpl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77" y="3901628"/>
            <a:ext cx="3794859" cy="2479924"/>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www.wekaleamstudios.co.uk/wp-content/uploads/2009/09/premiership0809-goals-venue-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3571305"/>
            <a:ext cx="2810247" cy="281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43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355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catter plot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a type of mathematical diagram using Cartesian coordinates to display values for two variables for a set of data.</a:t>
            </a:r>
          </a:p>
          <a:p>
            <a:pPr lvl="1"/>
            <a:r>
              <a:rPr lang="en-US" dirty="0" smtClean="0"/>
              <a:t>The data is displayed as a collection of points, each having the value of one variable determining the position on the horizontal axis and the value of the other variable determining the position on the vertical axis.</a:t>
            </a:r>
          </a:p>
          <a:p>
            <a:pPr lvl="1"/>
            <a:r>
              <a:rPr lang="en-US" dirty="0" smtClean="0"/>
              <a:t>This kind of plot is also called a scatter chart, </a:t>
            </a:r>
            <a:r>
              <a:rPr lang="en-US" dirty="0" err="1" smtClean="0"/>
              <a:t>scattergram</a:t>
            </a:r>
            <a:r>
              <a:rPr lang="en-US" dirty="0" smtClean="0"/>
              <a:t>, scatter diagram, or scatter graph.</a:t>
            </a:r>
          </a:p>
          <a:p>
            <a:r>
              <a:rPr lang="en-US" dirty="0" smtClean="0"/>
              <a:t>A scatter plot is used when a variable exists that is below the control of the experimenter.</a:t>
            </a:r>
          </a:p>
          <a:p>
            <a:pPr lvl="1"/>
            <a:r>
              <a:rPr lang="en-US" dirty="0" smtClean="0"/>
              <a:t>A scatter plot can suggest various kinds of correlations between variables with a certain confidence interval. </a:t>
            </a:r>
          </a:p>
          <a:p>
            <a:pPr lvl="1"/>
            <a:r>
              <a:rPr lang="en-US" dirty="0" smtClean="0"/>
              <a:t>It shows </a:t>
            </a:r>
            <a:r>
              <a:rPr lang="en-US" dirty="0"/>
              <a:t>nonlinear relationships between variables. </a:t>
            </a:r>
            <a:endParaRPr lang="en-US" dirty="0" smtClean="0"/>
          </a:p>
          <a:p>
            <a:pPr lvl="2"/>
            <a:r>
              <a:rPr lang="en-US" dirty="0" smtClean="0"/>
              <a:t>This is one of the most powerful aspects of a scatter plot.</a:t>
            </a:r>
            <a:endParaRPr lang="en-US" dirty="0"/>
          </a:p>
        </p:txBody>
      </p:sp>
      <p:pic>
        <p:nvPicPr>
          <p:cNvPr id="25602" name="Picture 2" descr="File:Oldfaithful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677" y="2790824"/>
            <a:ext cx="3593039" cy="358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32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Biplots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They are a type of exploratory graph used in statistics, a generalization of the simple two-variable scatterplot. </a:t>
            </a:r>
          </a:p>
          <a:p>
            <a:pPr lvl="1"/>
            <a:r>
              <a:rPr lang="en-US" dirty="0" smtClean="0"/>
              <a:t>It allows information on both samples and variables of a data matrix to be displayed graphically. </a:t>
            </a:r>
          </a:p>
          <a:p>
            <a:pPr lvl="1"/>
            <a:r>
              <a:rPr lang="en-US" dirty="0" smtClean="0"/>
              <a:t>Samples are displayed as points while variables are displayed either as vectors, linear axes or nonlinear trajectories. </a:t>
            </a:r>
          </a:p>
          <a:p>
            <a:pPr lvl="1"/>
            <a:r>
              <a:rPr lang="en-US" dirty="0" smtClean="0"/>
              <a:t>In the case of categorical variables, category level points may be used to represent the levels of a categorical variable. </a:t>
            </a:r>
          </a:p>
          <a:p>
            <a:r>
              <a:rPr lang="en-US" dirty="0" smtClean="0"/>
              <a:t>A </a:t>
            </a:r>
            <a:r>
              <a:rPr lang="en-US" dirty="0" smtClean="0"/>
              <a:t>generalized </a:t>
            </a:r>
            <a:r>
              <a:rPr lang="en-US" dirty="0" err="1" smtClean="0"/>
              <a:t>biplot</a:t>
            </a:r>
            <a:r>
              <a:rPr lang="en-US" dirty="0" smtClean="0"/>
              <a:t> displays information on both continuous and categorical variables.</a:t>
            </a:r>
            <a:endParaRPr lang="en-US" dirty="0"/>
          </a:p>
        </p:txBody>
      </p:sp>
      <p:pic>
        <p:nvPicPr>
          <p:cNvPr id="26626" name="Picture 2" descr="File:Biplot of Anderson's Iris data set.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793" y="2796952"/>
            <a:ext cx="3602732" cy="360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1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robability plot </a:t>
            </a:r>
            <a:endParaRPr lang="en-US" dirty="0"/>
          </a:p>
        </p:txBody>
      </p:sp>
      <p:sp>
        <p:nvSpPr>
          <p:cNvPr id="3" name="Content Placeholder 2"/>
          <p:cNvSpPr>
            <a:spLocks noGrp="1"/>
          </p:cNvSpPr>
          <p:nvPr>
            <p:ph idx="1"/>
          </p:nvPr>
        </p:nvSpPr>
        <p:spPr/>
        <p:txBody>
          <a:bodyPr>
            <a:normAutofit/>
          </a:bodyPr>
          <a:lstStyle/>
          <a:p>
            <a:r>
              <a:rPr lang="en-US" dirty="0" smtClean="0"/>
              <a:t>It is a graphical technique for </a:t>
            </a:r>
            <a:r>
              <a:rPr lang="en-US" dirty="0" smtClean="0"/>
              <a:t>comparing:</a:t>
            </a:r>
          </a:p>
          <a:p>
            <a:pPr lvl="1"/>
            <a:r>
              <a:rPr lang="en-US" dirty="0" smtClean="0"/>
              <a:t> </a:t>
            </a:r>
            <a:r>
              <a:rPr lang="en-US" dirty="0" smtClean="0"/>
              <a:t>two data sets, either </a:t>
            </a:r>
            <a:endParaRPr lang="en-US" dirty="0" smtClean="0"/>
          </a:p>
          <a:p>
            <a:pPr lvl="1"/>
            <a:r>
              <a:rPr lang="en-US" dirty="0" smtClean="0"/>
              <a:t>two </a:t>
            </a:r>
            <a:r>
              <a:rPr lang="en-US" dirty="0" smtClean="0"/>
              <a:t>sets of empirical observations, </a:t>
            </a:r>
            <a:endParaRPr lang="en-US" dirty="0" smtClean="0"/>
          </a:p>
          <a:p>
            <a:pPr lvl="1"/>
            <a:r>
              <a:rPr lang="en-US" dirty="0" smtClean="0"/>
              <a:t>one </a:t>
            </a:r>
            <a:r>
              <a:rPr lang="en-US" dirty="0" smtClean="0"/>
              <a:t>empirical set against a theoretical set, or (more rarely) </a:t>
            </a:r>
            <a:endParaRPr lang="en-US" dirty="0" smtClean="0"/>
          </a:p>
          <a:p>
            <a:pPr lvl="1"/>
            <a:r>
              <a:rPr lang="en-US" dirty="0" smtClean="0"/>
              <a:t>two </a:t>
            </a:r>
            <a:r>
              <a:rPr lang="en-US" dirty="0" smtClean="0"/>
              <a:t>theoretical sets against each other. </a:t>
            </a:r>
          </a:p>
          <a:p>
            <a:r>
              <a:rPr lang="en-US" dirty="0" smtClean="0"/>
              <a:t>It commonly means one of:</a:t>
            </a:r>
          </a:p>
          <a:p>
            <a:pPr lvl="1"/>
            <a:r>
              <a:rPr lang="en-US" dirty="0" smtClean="0"/>
              <a:t>P–P </a:t>
            </a:r>
            <a:r>
              <a:rPr lang="en-US" dirty="0" smtClean="0"/>
              <a:t>plot;</a:t>
            </a:r>
          </a:p>
          <a:p>
            <a:pPr lvl="1"/>
            <a:r>
              <a:rPr lang="en-US" dirty="0" smtClean="0"/>
              <a:t>Q–Q </a:t>
            </a:r>
            <a:r>
              <a:rPr lang="en-US" dirty="0" smtClean="0"/>
              <a:t>plot: </a:t>
            </a:r>
            <a:r>
              <a:rPr lang="en-US" dirty="0"/>
              <a:t>it is more commonly </a:t>
            </a:r>
            <a:r>
              <a:rPr lang="en-US" dirty="0" smtClean="0"/>
              <a:t>used;</a:t>
            </a:r>
            <a:endParaRPr lang="en-US" dirty="0" smtClean="0"/>
          </a:p>
          <a:p>
            <a:pPr lvl="1"/>
            <a:r>
              <a:rPr lang="en-US" dirty="0" smtClean="0"/>
              <a:t>Normal probability </a:t>
            </a:r>
            <a:r>
              <a:rPr lang="en-US" dirty="0" smtClean="0"/>
              <a:t>plot.</a:t>
            </a:r>
            <a:endParaRPr lang="en-US" dirty="0"/>
          </a:p>
        </p:txBody>
      </p:sp>
    </p:spTree>
    <p:extLst>
      <p:ext uri="{BB962C8B-B14F-4D97-AF65-F5344CB8AC3E}">
        <p14:creationId xmlns:p14="http://schemas.microsoft.com/office/powerpoint/2010/main" val="101764063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robability plot </a:t>
            </a:r>
            <a:endParaRPr lang="en-US" dirty="0"/>
          </a:p>
        </p:txBody>
      </p:sp>
      <p:sp>
        <p:nvSpPr>
          <p:cNvPr id="3" name="Content Placeholder 2"/>
          <p:cNvSpPr>
            <a:spLocks noGrp="1"/>
          </p:cNvSpPr>
          <p:nvPr>
            <p:ph idx="1"/>
          </p:nvPr>
        </p:nvSpPr>
        <p:spPr/>
        <p:txBody>
          <a:bodyPr>
            <a:normAutofit/>
          </a:bodyPr>
          <a:lstStyle/>
          <a:p>
            <a:r>
              <a:rPr lang="en-US" dirty="0" smtClean="0"/>
              <a:t>P–P plot </a:t>
            </a:r>
          </a:p>
          <a:p>
            <a:pPr lvl="1"/>
            <a:r>
              <a:rPr lang="en-US" dirty="0" smtClean="0"/>
              <a:t>"</a:t>
            </a:r>
            <a:r>
              <a:rPr lang="en-US" dirty="0" smtClean="0"/>
              <a:t>Probability-Probability" or "Percent-Percent" </a:t>
            </a:r>
            <a:r>
              <a:rPr lang="en-US" dirty="0" smtClean="0"/>
              <a:t>plot</a:t>
            </a:r>
          </a:p>
          <a:p>
            <a:pPr lvl="1"/>
            <a:r>
              <a:rPr lang="en-US" dirty="0" smtClean="0"/>
              <a:t>It is </a:t>
            </a:r>
            <a:r>
              <a:rPr lang="en-US" dirty="0"/>
              <a:t>a probability plot for assessing how closely two data </a:t>
            </a:r>
            <a:r>
              <a:rPr lang="en-US" dirty="0" smtClean="0"/>
              <a:t>sets</a:t>
            </a:r>
            <a:r>
              <a:rPr lang="en-US" dirty="0"/>
              <a:t> agree, which plots the two cumulative distribution functions against each other</a:t>
            </a:r>
            <a:r>
              <a:rPr lang="en-US" dirty="0" smtClean="0"/>
              <a:t>.</a:t>
            </a:r>
            <a:endParaRPr lang="en-US" dirty="0" smtClean="0"/>
          </a:p>
        </p:txBody>
      </p:sp>
      <p:pic>
        <p:nvPicPr>
          <p:cNvPr id="4100" name="Picture 4" descr="File:Probability-Probability plot, quality characteristic 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475" y="3738561"/>
            <a:ext cx="3536950" cy="265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92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a:t>
            </a:r>
            <a:r>
              <a:rPr lang="en-US" dirty="0" smtClean="0"/>
              <a:t>Pipeline</a:t>
            </a:r>
            <a:endParaRPr lang="en-US" dirty="0"/>
          </a:p>
        </p:txBody>
      </p:sp>
      <p:sp>
        <p:nvSpPr>
          <p:cNvPr id="3" name="Content Placeholder 2"/>
          <p:cNvSpPr>
            <a:spLocks noGrp="1"/>
          </p:cNvSpPr>
          <p:nvPr>
            <p:ph idx="1"/>
          </p:nvPr>
        </p:nvSpPr>
        <p:spPr/>
        <p:txBody>
          <a:bodyPr/>
          <a:lstStyle/>
          <a:p>
            <a:r>
              <a:rPr lang="en-US" dirty="0"/>
              <a:t>“Mapping Data to Visual Form</a:t>
            </a:r>
            <a:r>
              <a:rPr lang="en-US" dirty="0" smtClean="0"/>
              <a:t>”</a:t>
            </a:r>
          </a:p>
          <a:p>
            <a:endParaRPr lang="en-US" dirty="0"/>
          </a:p>
          <a:p>
            <a:endParaRPr lang="en-US" dirty="0" smtClean="0"/>
          </a:p>
          <a:p>
            <a:endParaRPr lang="en-US" dirty="0"/>
          </a:p>
          <a:p>
            <a:endParaRPr lang="en-US" dirty="0" smtClean="0"/>
          </a:p>
          <a:p>
            <a:endParaRPr lang="en-US" dirty="0"/>
          </a:p>
          <a:p>
            <a:r>
              <a:rPr lang="en-US" dirty="0"/>
              <a:t>Visualization stages</a:t>
            </a:r>
          </a:p>
          <a:p>
            <a:pPr marL="633413" lvl="2">
              <a:buFont typeface="Wingdings" pitchFamily="2" charset="2"/>
              <a:buChar char="ü"/>
              <a:defRPr/>
            </a:pPr>
            <a:r>
              <a:rPr lang="en-US" sz="2400" dirty="0" smtClean="0"/>
              <a:t>Visual </a:t>
            </a:r>
            <a:r>
              <a:rPr lang="en-US" sz="2400" dirty="0"/>
              <a:t>Mappings:</a:t>
            </a:r>
          </a:p>
          <a:p>
            <a:pPr marL="906463" lvl="3">
              <a:buFont typeface="Wingdings" pitchFamily="2" charset="2"/>
              <a:buChar char="ü"/>
              <a:defRPr/>
            </a:pPr>
            <a:r>
              <a:rPr lang="en-US" sz="2000" dirty="0"/>
              <a:t>Transform data tables into visual structures that combine spatial substrates, marks, and graphical </a:t>
            </a:r>
            <a:r>
              <a:rPr lang="en-US" sz="2000" dirty="0" smtClean="0"/>
              <a:t>properties.</a:t>
            </a:r>
          </a:p>
          <a:p>
            <a:pPr marL="906463" lvl="3">
              <a:buFont typeface="Wingdings" pitchFamily="2" charset="2"/>
              <a:buChar char="ü"/>
              <a:defRPr/>
            </a:pPr>
            <a:r>
              <a:rPr lang="en-US" sz="2000" dirty="0" smtClean="0"/>
              <a:t>It is </a:t>
            </a:r>
            <a:r>
              <a:rPr lang="en-US" sz="2000" dirty="0"/>
              <a:t>starting point for visualization </a:t>
            </a:r>
            <a:r>
              <a:rPr lang="en-US" sz="2000" dirty="0" smtClean="0"/>
              <a:t>design.</a:t>
            </a:r>
            <a:endParaRPr lang="en-US" sz="2000" dirty="0"/>
          </a:p>
          <a:p>
            <a:pPr marL="906463" lvl="3">
              <a:buFont typeface="Wingdings" pitchFamily="2" charset="2"/>
              <a:buChar char="ü"/>
            </a:pPr>
            <a:endParaRPr lang="en-US" dirty="0"/>
          </a:p>
          <a:p>
            <a:endParaRPr lang="en-US" dirty="0"/>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4</a:t>
            </a:fld>
            <a:endParaRPr lang="de-DE" altLang="en-US" dirty="0"/>
          </a:p>
        </p:txBody>
      </p:sp>
      <p:grpSp>
        <p:nvGrpSpPr>
          <p:cNvPr id="34" name="Group 30"/>
          <p:cNvGrpSpPr>
            <a:grpSpLocks/>
          </p:cNvGrpSpPr>
          <p:nvPr/>
        </p:nvGrpSpPr>
        <p:grpSpPr bwMode="auto">
          <a:xfrm>
            <a:off x="260926" y="2339563"/>
            <a:ext cx="8728246" cy="1691204"/>
            <a:chOff x="1143000" y="1752597"/>
            <a:chExt cx="7299789" cy="1415104"/>
          </a:xfrm>
        </p:grpSpPr>
        <p:grpSp>
          <p:nvGrpSpPr>
            <p:cNvPr id="35" name="Group 4"/>
            <p:cNvGrpSpPr>
              <a:grpSpLocks/>
            </p:cNvGrpSpPr>
            <p:nvPr/>
          </p:nvGrpSpPr>
          <p:grpSpPr bwMode="auto">
            <a:xfrm>
              <a:off x="1143000" y="1752597"/>
              <a:ext cx="7299789" cy="1415104"/>
              <a:chOff x="730" y="1095"/>
              <a:chExt cx="4679" cy="951"/>
            </a:xfrm>
          </p:grpSpPr>
          <p:sp>
            <p:nvSpPr>
              <p:cNvPr id="42" name="Text Box 5"/>
              <p:cNvSpPr txBox="1">
                <a:spLocks noChangeArrowheads="1"/>
              </p:cNvSpPr>
              <p:nvPr/>
            </p:nvSpPr>
            <p:spPr bwMode="auto">
              <a:xfrm>
                <a:off x="738" y="1263"/>
                <a:ext cx="69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smtClean="0">
                    <a:latin typeface="Calibri" pitchFamily="34" charset="0"/>
                  </a:rPr>
                  <a:t>Raw</a:t>
                </a:r>
                <a:endParaRPr lang="en-US" altLang="en-US" sz="1600" b="1" dirty="0">
                  <a:latin typeface="Calibri" pitchFamily="34" charset="0"/>
                </a:endParaRPr>
              </a:p>
              <a:p>
                <a:pPr algn="ctr"/>
                <a:r>
                  <a:rPr lang="en-US" altLang="en-US" sz="1600" b="1" dirty="0">
                    <a:latin typeface="Calibri" pitchFamily="34" charset="0"/>
                  </a:rPr>
                  <a:t>Information</a:t>
                </a:r>
              </a:p>
            </p:txBody>
          </p:sp>
          <p:sp>
            <p:nvSpPr>
              <p:cNvPr id="43" name="Rectangle 6"/>
              <p:cNvSpPr>
                <a:spLocks noChangeArrowheads="1"/>
              </p:cNvSpPr>
              <p:nvPr/>
            </p:nvSpPr>
            <p:spPr bwMode="auto">
              <a:xfrm>
                <a:off x="730" y="1268"/>
                <a:ext cx="715"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600" b="1" dirty="0">
                  <a:latin typeface="Calibri" pitchFamily="34" charset="0"/>
                </a:endParaRPr>
              </a:p>
            </p:txBody>
          </p:sp>
          <p:sp>
            <p:nvSpPr>
              <p:cNvPr id="44" name="Text Box 7"/>
              <p:cNvSpPr txBox="1">
                <a:spLocks noChangeArrowheads="1"/>
              </p:cNvSpPr>
              <p:nvPr/>
            </p:nvSpPr>
            <p:spPr bwMode="auto">
              <a:xfrm>
                <a:off x="2751" y="1267"/>
                <a:ext cx="71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a:latin typeface="Calibri" pitchFamily="34" charset="0"/>
                  </a:rPr>
                  <a:t>Visual</a:t>
                </a:r>
              </a:p>
              <a:p>
                <a:pPr algn="ctr"/>
                <a:r>
                  <a:rPr lang="en-US" altLang="en-US" sz="1600" b="1" dirty="0">
                    <a:latin typeface="Calibri" pitchFamily="34" charset="0"/>
                  </a:rPr>
                  <a:t>Form</a:t>
                </a:r>
              </a:p>
            </p:txBody>
          </p:sp>
          <p:sp>
            <p:nvSpPr>
              <p:cNvPr id="45" name="Rectangle 8"/>
              <p:cNvSpPr>
                <a:spLocks noChangeArrowheads="1"/>
              </p:cNvSpPr>
              <p:nvPr/>
            </p:nvSpPr>
            <p:spPr bwMode="auto">
              <a:xfrm>
                <a:off x="2751" y="1277"/>
                <a:ext cx="716"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600" b="1" dirty="0">
                  <a:latin typeface="Calibri" pitchFamily="34" charset="0"/>
                </a:endParaRPr>
              </a:p>
            </p:txBody>
          </p:sp>
          <p:sp>
            <p:nvSpPr>
              <p:cNvPr id="46" name="Text Box 9"/>
              <p:cNvSpPr txBox="1">
                <a:spLocks noChangeArrowheads="1"/>
              </p:cNvSpPr>
              <p:nvPr/>
            </p:nvSpPr>
            <p:spPr bwMode="auto">
              <a:xfrm>
                <a:off x="1892" y="1331"/>
                <a:ext cx="44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600" b="1" dirty="0">
                    <a:latin typeface="Calibri" pitchFamily="34" charset="0"/>
                  </a:rPr>
                  <a:t>Dataset</a:t>
                </a:r>
              </a:p>
            </p:txBody>
          </p:sp>
          <p:sp>
            <p:nvSpPr>
              <p:cNvPr id="47" name="Rectangle 10"/>
              <p:cNvSpPr>
                <a:spLocks noChangeArrowheads="1"/>
              </p:cNvSpPr>
              <p:nvPr/>
            </p:nvSpPr>
            <p:spPr bwMode="auto">
              <a:xfrm>
                <a:off x="1729" y="1272"/>
                <a:ext cx="715"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1400" b="1" dirty="0">
                  <a:latin typeface="Calibri" pitchFamily="34" charset="0"/>
                </a:endParaRPr>
              </a:p>
            </p:txBody>
          </p:sp>
          <p:sp>
            <p:nvSpPr>
              <p:cNvPr id="48" name="Text Box 11"/>
              <p:cNvSpPr txBox="1">
                <a:spLocks noChangeArrowheads="1"/>
              </p:cNvSpPr>
              <p:nvPr/>
            </p:nvSpPr>
            <p:spPr bwMode="auto">
              <a:xfrm>
                <a:off x="3764" y="1348"/>
                <a:ext cx="71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a:latin typeface="Calibri" pitchFamily="34" charset="0"/>
                  </a:rPr>
                  <a:t>Views</a:t>
                </a:r>
              </a:p>
            </p:txBody>
          </p:sp>
          <p:sp>
            <p:nvSpPr>
              <p:cNvPr id="49" name="Rectangle 12"/>
              <p:cNvSpPr>
                <a:spLocks noChangeArrowheads="1"/>
              </p:cNvSpPr>
              <p:nvPr/>
            </p:nvSpPr>
            <p:spPr bwMode="auto">
              <a:xfrm>
                <a:off x="3760" y="1277"/>
                <a:ext cx="715"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400" b="1">
                  <a:latin typeface="Calibri" pitchFamily="34" charset="0"/>
                </a:endParaRPr>
              </a:p>
            </p:txBody>
          </p:sp>
          <p:sp>
            <p:nvSpPr>
              <p:cNvPr id="50" name="Line 13"/>
              <p:cNvSpPr>
                <a:spLocks noChangeShapeType="1"/>
              </p:cNvSpPr>
              <p:nvPr/>
            </p:nvSpPr>
            <p:spPr bwMode="auto">
              <a:xfrm flipV="1">
                <a:off x="1437" y="1421"/>
                <a:ext cx="290" cy="2"/>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51" name="Line 17"/>
              <p:cNvSpPr>
                <a:spLocks noChangeShapeType="1"/>
              </p:cNvSpPr>
              <p:nvPr/>
            </p:nvSpPr>
            <p:spPr bwMode="auto">
              <a:xfrm flipV="1">
                <a:off x="2456" y="1425"/>
                <a:ext cx="289" cy="1"/>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52" name="Line 18"/>
              <p:cNvSpPr>
                <a:spLocks noChangeShapeType="1"/>
              </p:cNvSpPr>
              <p:nvPr/>
            </p:nvSpPr>
            <p:spPr bwMode="auto">
              <a:xfrm flipV="1">
                <a:off x="3474" y="1425"/>
                <a:ext cx="290" cy="1"/>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pic>
            <p:nvPicPr>
              <p:cNvPr id="53" name="Picture 19" descr="bd0550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 y="1402"/>
                <a:ext cx="34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Oval 20"/>
              <p:cNvSpPr>
                <a:spLocks noChangeArrowheads="1"/>
              </p:cNvSpPr>
              <p:nvPr/>
            </p:nvSpPr>
            <p:spPr bwMode="auto">
              <a:xfrm>
                <a:off x="4764" y="1095"/>
                <a:ext cx="645" cy="66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400" b="1">
                  <a:latin typeface="Calibri" pitchFamily="34" charset="0"/>
                </a:endParaRPr>
              </a:p>
            </p:txBody>
          </p:sp>
          <p:sp>
            <p:nvSpPr>
              <p:cNvPr id="55" name="Text Box 21"/>
              <p:cNvSpPr txBox="1">
                <a:spLocks noChangeArrowheads="1"/>
              </p:cNvSpPr>
              <p:nvPr/>
            </p:nvSpPr>
            <p:spPr bwMode="auto">
              <a:xfrm>
                <a:off x="4930" y="1121"/>
                <a:ext cx="393" cy="291"/>
              </a:xfrm>
              <a:prstGeom prst="rect">
                <a:avLst/>
              </a:prstGeom>
              <a:noFill/>
              <a:ln w="12700">
                <a:noFill/>
                <a:miter lim="800000"/>
                <a:headEnd type="none" w="sm" len="sm"/>
                <a:tailEnd type="none" w="sm" len="sm"/>
              </a:ln>
            </p:spPr>
            <p:txBody>
              <a:bodyPr lIns="86493" tIns="43247" rIns="86493" bIns="43247">
                <a:spAutoFit/>
              </a:bodyPr>
              <a:lstStyle/>
              <a:p>
                <a:pPr defTabSz="865188" eaLnBrk="0" fontAlgn="auto" hangingPunct="0">
                  <a:spcBef>
                    <a:spcPts val="0"/>
                  </a:spcBef>
                  <a:spcAft>
                    <a:spcPts val="0"/>
                  </a:spcAft>
                  <a:defRPr/>
                </a:pPr>
                <a:r>
                  <a:rPr lang="en-US" sz="1400" b="1" dirty="0">
                    <a:latin typeface="+mj-lt"/>
                    <a:cs typeface="+mn-cs"/>
                  </a:rPr>
                  <a:t> User </a:t>
                </a:r>
              </a:p>
              <a:p>
                <a:pPr defTabSz="865188" eaLnBrk="0" fontAlgn="auto" hangingPunct="0">
                  <a:spcBef>
                    <a:spcPts val="0"/>
                  </a:spcBef>
                  <a:spcAft>
                    <a:spcPts val="0"/>
                  </a:spcAft>
                  <a:defRPr/>
                </a:pPr>
                <a:r>
                  <a:rPr lang="en-US" sz="1400" b="1" dirty="0">
                    <a:latin typeface="+mj-lt"/>
                    <a:cs typeface="+mn-cs"/>
                  </a:rPr>
                  <a:t>- Task</a:t>
                </a:r>
              </a:p>
            </p:txBody>
          </p:sp>
          <p:sp>
            <p:nvSpPr>
              <p:cNvPr id="56" name="Text Box 22"/>
              <p:cNvSpPr txBox="1">
                <a:spLocks noChangeArrowheads="1"/>
              </p:cNvSpPr>
              <p:nvPr/>
            </p:nvSpPr>
            <p:spPr bwMode="auto">
              <a:xfrm>
                <a:off x="1129" y="1625"/>
                <a:ext cx="7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a:latin typeface="Times New Roman" pitchFamily="18" charset="0"/>
                  </a:rPr>
                  <a:t>         Data</a:t>
                </a:r>
              </a:p>
              <a:p>
                <a:r>
                  <a:rPr lang="en-US" altLang="en-US" sz="1400" b="1" i="1">
                    <a:latin typeface="Times New Roman" pitchFamily="18" charset="0"/>
                  </a:rPr>
                  <a:t>Transformations</a:t>
                </a:r>
              </a:p>
            </p:txBody>
          </p:sp>
          <p:sp>
            <p:nvSpPr>
              <p:cNvPr id="57" name="Text Box 23"/>
              <p:cNvSpPr txBox="1">
                <a:spLocks noChangeArrowheads="1"/>
              </p:cNvSpPr>
              <p:nvPr/>
            </p:nvSpPr>
            <p:spPr bwMode="auto">
              <a:xfrm>
                <a:off x="2340" y="1611"/>
                <a:ext cx="4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a:latin typeface="Times New Roman" pitchFamily="18" charset="0"/>
                  </a:rPr>
                  <a:t>  Visual</a:t>
                </a:r>
              </a:p>
              <a:p>
                <a:r>
                  <a:rPr lang="en-US" altLang="en-US" sz="1400" b="1" i="1">
                    <a:latin typeface="Times New Roman" pitchFamily="18" charset="0"/>
                  </a:rPr>
                  <a:t>Mappings</a:t>
                </a:r>
              </a:p>
            </p:txBody>
          </p:sp>
          <p:sp>
            <p:nvSpPr>
              <p:cNvPr id="58" name="Text Box 24"/>
              <p:cNvSpPr txBox="1">
                <a:spLocks noChangeArrowheads="1"/>
              </p:cNvSpPr>
              <p:nvPr/>
            </p:nvSpPr>
            <p:spPr bwMode="auto">
              <a:xfrm>
                <a:off x="3189" y="1620"/>
                <a:ext cx="7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a:latin typeface="Times New Roman" pitchFamily="18" charset="0"/>
                  </a:rPr>
                  <a:t>        View</a:t>
                </a:r>
              </a:p>
              <a:p>
                <a:r>
                  <a:rPr lang="en-US" altLang="en-US" sz="1400" b="1" i="1">
                    <a:latin typeface="Times New Roman" pitchFamily="18" charset="0"/>
                  </a:rPr>
                  <a:t>Transformations</a:t>
                </a:r>
              </a:p>
            </p:txBody>
          </p:sp>
          <p:sp>
            <p:nvSpPr>
              <p:cNvPr id="59" name="Line 25"/>
              <p:cNvSpPr>
                <a:spLocks noChangeShapeType="1"/>
              </p:cNvSpPr>
              <p:nvPr/>
            </p:nvSpPr>
            <p:spPr bwMode="auto">
              <a:xfrm flipV="1">
                <a:off x="1540" y="2036"/>
                <a:ext cx="3586" cy="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400" b="1"/>
              </a:p>
            </p:txBody>
          </p:sp>
          <p:sp>
            <p:nvSpPr>
              <p:cNvPr id="60" name="Line 27"/>
              <p:cNvSpPr>
                <a:spLocks noChangeShapeType="1"/>
              </p:cNvSpPr>
              <p:nvPr/>
            </p:nvSpPr>
            <p:spPr bwMode="auto">
              <a:xfrm flipH="1" flipV="1">
                <a:off x="2570" y="1893"/>
                <a:ext cx="5" cy="149"/>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61" name="Line 28"/>
              <p:cNvSpPr>
                <a:spLocks noChangeShapeType="1"/>
              </p:cNvSpPr>
              <p:nvPr/>
            </p:nvSpPr>
            <p:spPr bwMode="auto">
              <a:xfrm flipH="1" flipV="1">
                <a:off x="1540" y="1890"/>
                <a:ext cx="4" cy="149"/>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62" name="Line 29"/>
              <p:cNvSpPr>
                <a:spLocks noChangeShapeType="1"/>
              </p:cNvSpPr>
              <p:nvPr/>
            </p:nvSpPr>
            <p:spPr bwMode="auto">
              <a:xfrm flipH="1" flipV="1">
                <a:off x="3580" y="1897"/>
                <a:ext cx="4" cy="149"/>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grpSp>
        <p:sp>
          <p:nvSpPr>
            <p:cNvPr id="36" name="Line 18"/>
            <p:cNvSpPr>
              <a:spLocks noChangeShapeType="1"/>
            </p:cNvSpPr>
            <p:nvPr/>
          </p:nvSpPr>
          <p:spPr bwMode="auto">
            <a:xfrm flipV="1">
              <a:off x="6997420" y="2249790"/>
              <a:ext cx="452434" cy="1488"/>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37" name="Line 29"/>
            <p:cNvSpPr>
              <a:spLocks noChangeShapeType="1"/>
            </p:cNvSpPr>
            <p:nvPr/>
          </p:nvSpPr>
          <p:spPr bwMode="auto">
            <a:xfrm flipH="1" flipV="1">
              <a:off x="8001275" y="2750312"/>
              <a:ext cx="7019" cy="4028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b="1"/>
            </a:p>
          </p:txBody>
        </p:sp>
        <p:sp>
          <p:nvSpPr>
            <p:cNvPr id="38" name="TextBox 34"/>
            <p:cNvSpPr txBox="1">
              <a:spLocks noChangeArrowheads="1"/>
            </p:cNvSpPr>
            <p:nvPr/>
          </p:nvSpPr>
          <p:spPr bwMode="auto">
            <a:xfrm>
              <a:off x="3962400" y="1866900"/>
              <a:ext cx="222818" cy="2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i="1">
                  <a:latin typeface="Calibri" pitchFamily="34" charset="0"/>
                </a:rPr>
                <a:t>F</a:t>
              </a:r>
            </a:p>
          </p:txBody>
        </p:sp>
        <p:sp>
          <p:nvSpPr>
            <p:cNvPr id="39" name="TextBox 35"/>
            <p:cNvSpPr txBox="1">
              <a:spLocks noChangeArrowheads="1"/>
            </p:cNvSpPr>
            <p:nvPr/>
          </p:nvSpPr>
          <p:spPr bwMode="auto">
            <a:xfrm>
              <a:off x="5448300" y="1828800"/>
              <a:ext cx="338114" cy="2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i="1">
                  <a:latin typeface="Calibri" pitchFamily="34" charset="0"/>
                </a:rPr>
                <a:t>F </a:t>
              </a:r>
              <a:r>
                <a:rPr lang="en-US" altLang="en-US" sz="1400" b="1" i="1" baseline="30000">
                  <a:latin typeface="Calibri" pitchFamily="34" charset="0"/>
                </a:rPr>
                <a:t>-1</a:t>
              </a:r>
            </a:p>
          </p:txBody>
        </p:sp>
        <p:sp>
          <p:nvSpPr>
            <p:cNvPr id="40" name="TextBox 36"/>
            <p:cNvSpPr txBox="1">
              <a:spLocks noChangeArrowheads="1"/>
            </p:cNvSpPr>
            <p:nvPr/>
          </p:nvSpPr>
          <p:spPr bwMode="auto">
            <a:xfrm>
              <a:off x="6286500" y="2895600"/>
              <a:ext cx="836999" cy="2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latin typeface="Calibri" pitchFamily="34" charset="0"/>
                </a:rPr>
                <a:t>Interaction</a:t>
              </a:r>
            </a:p>
          </p:txBody>
        </p:sp>
        <p:sp>
          <p:nvSpPr>
            <p:cNvPr id="41" name="Text Box 24"/>
            <p:cNvSpPr txBox="1">
              <a:spLocks noChangeArrowheads="1"/>
            </p:cNvSpPr>
            <p:nvPr/>
          </p:nvSpPr>
          <p:spPr bwMode="auto">
            <a:xfrm>
              <a:off x="6816769" y="2459405"/>
              <a:ext cx="813735" cy="43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dirty="0">
                  <a:latin typeface="Times New Roman" pitchFamily="18" charset="0"/>
                </a:rPr>
                <a:t>    Visual</a:t>
              </a:r>
            </a:p>
            <a:p>
              <a:r>
                <a:rPr lang="en-US" altLang="en-US" sz="1400" b="1" i="1" dirty="0">
                  <a:latin typeface="Times New Roman" pitchFamily="18" charset="0"/>
                </a:rPr>
                <a:t>Perception</a:t>
              </a:r>
            </a:p>
          </p:txBody>
        </p:sp>
      </p:grpSp>
    </p:spTree>
    <p:extLst>
      <p:ext uri="{BB962C8B-B14F-4D97-AF65-F5344CB8AC3E}">
        <p14:creationId xmlns:p14="http://schemas.microsoft.com/office/powerpoint/2010/main" val="237483002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robability plot </a:t>
            </a:r>
            <a:endParaRPr lang="en-US" dirty="0"/>
          </a:p>
        </p:txBody>
      </p:sp>
      <p:sp>
        <p:nvSpPr>
          <p:cNvPr id="3" name="Content Placeholder 2"/>
          <p:cNvSpPr>
            <a:spLocks noGrp="1"/>
          </p:cNvSpPr>
          <p:nvPr>
            <p:ph idx="1"/>
          </p:nvPr>
        </p:nvSpPr>
        <p:spPr/>
        <p:txBody>
          <a:bodyPr>
            <a:normAutofit/>
          </a:bodyPr>
          <a:lstStyle/>
          <a:p>
            <a:r>
              <a:rPr lang="en-US" dirty="0" smtClean="0"/>
              <a:t>Q–Q plot</a:t>
            </a:r>
          </a:p>
          <a:p>
            <a:pPr lvl="1"/>
            <a:r>
              <a:rPr lang="en-US" dirty="0" smtClean="0"/>
              <a:t>"</a:t>
            </a:r>
            <a:r>
              <a:rPr lang="en-US" dirty="0" err="1" smtClean="0"/>
              <a:t>Quantile-Quantile</a:t>
            </a:r>
            <a:r>
              <a:rPr lang="en-US" dirty="0" smtClean="0"/>
              <a:t>" </a:t>
            </a:r>
            <a:r>
              <a:rPr lang="en-US" dirty="0" smtClean="0"/>
              <a:t>plot </a:t>
            </a:r>
          </a:p>
          <a:p>
            <a:pPr lvl="1"/>
            <a:r>
              <a:rPr lang="en-US" dirty="0"/>
              <a:t> </a:t>
            </a:r>
            <a:r>
              <a:rPr lang="en-US" dirty="0" smtClean="0"/>
              <a:t>It is </a:t>
            </a:r>
            <a:r>
              <a:rPr lang="en-US" dirty="0"/>
              <a:t>a probability plot, which is a graphical method for comparing two probability distributions by plotting their </a:t>
            </a:r>
            <a:r>
              <a:rPr lang="en-US" dirty="0" err="1"/>
              <a:t>quantiles</a:t>
            </a:r>
            <a:r>
              <a:rPr lang="en-US" dirty="0"/>
              <a:t> against each other. </a:t>
            </a:r>
            <a:endParaRPr lang="en-US" dirty="0" smtClean="0"/>
          </a:p>
          <a:p>
            <a:pPr lvl="2"/>
            <a:r>
              <a:rPr lang="en-US" dirty="0" smtClean="0"/>
              <a:t>It is </a:t>
            </a:r>
            <a:r>
              <a:rPr lang="en-US" dirty="0"/>
              <a:t>used to compare the shapes of distributions, providing a graphical view of how properties </a:t>
            </a:r>
            <a:r>
              <a:rPr lang="en-US" dirty="0" smtClean="0"/>
              <a:t>are </a:t>
            </a:r>
            <a:r>
              <a:rPr lang="en-US" dirty="0"/>
              <a:t>similar or different in the two distributions. </a:t>
            </a:r>
            <a:endParaRPr lang="en-US" dirty="0" smtClean="0"/>
          </a:p>
          <a:p>
            <a:pPr lvl="1"/>
            <a:r>
              <a:rPr lang="en-US" dirty="0" smtClean="0"/>
              <a:t>Normal probability plot, a Q–Q plot against the standard normal </a:t>
            </a:r>
            <a:r>
              <a:rPr lang="en-US" dirty="0" smtClean="0"/>
              <a:t>distribution.</a:t>
            </a:r>
            <a:endParaRPr lang="en-US" dirty="0"/>
          </a:p>
        </p:txBody>
      </p:sp>
      <p:pic>
        <p:nvPicPr>
          <p:cNvPr id="4098" name="Picture 2" descr="File:State Route 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3246249"/>
            <a:ext cx="4632325" cy="308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923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9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a:t>
            </a:r>
            <a:endParaRPr lang="en-US" dirty="0"/>
          </a:p>
        </p:txBody>
      </p:sp>
      <p:sp>
        <p:nvSpPr>
          <p:cNvPr id="3" name="Content Placeholder 2"/>
          <p:cNvSpPr>
            <a:spLocks noGrp="1"/>
          </p:cNvSpPr>
          <p:nvPr>
            <p:ph idx="1"/>
          </p:nvPr>
        </p:nvSpPr>
        <p:spPr/>
        <p:txBody>
          <a:bodyPr/>
          <a:lstStyle/>
          <a:p>
            <a:r>
              <a:rPr lang="en-US" sz="2400" dirty="0"/>
              <a:t>While maps may seem a natural way to visualize geographical data, they have a long and rich history of design. </a:t>
            </a:r>
            <a:endParaRPr lang="en-US" sz="2400" dirty="0" smtClean="0"/>
          </a:p>
          <a:p>
            <a:pPr lvl="1"/>
            <a:r>
              <a:rPr lang="en-US" sz="2000" dirty="0" smtClean="0"/>
              <a:t>Many </a:t>
            </a:r>
            <a:r>
              <a:rPr lang="en-US" sz="2000" dirty="0"/>
              <a:t>maps are based upon a </a:t>
            </a:r>
            <a:r>
              <a:rPr lang="en-US" sz="2000" i="1" dirty="0"/>
              <a:t>cartographic projection</a:t>
            </a:r>
            <a:r>
              <a:rPr lang="en-US" sz="2000" dirty="0"/>
              <a:t>: a mathematical function that maps the 3D geometry of the Earth to a 2D image. </a:t>
            </a:r>
            <a:endParaRPr lang="en-US" sz="2000" dirty="0" smtClean="0"/>
          </a:p>
          <a:p>
            <a:pPr lvl="1"/>
            <a:r>
              <a:rPr lang="en-US" sz="2000" dirty="0" smtClean="0"/>
              <a:t>Other </a:t>
            </a:r>
            <a:r>
              <a:rPr lang="en-US" sz="2000" dirty="0"/>
              <a:t>maps knowingly distort or abstract geographic features to </a:t>
            </a:r>
            <a:r>
              <a:rPr lang="en-US" sz="2000" dirty="0"/>
              <a:t>tell a richer story or highlight specific data.</a:t>
            </a:r>
            <a:endParaRPr lang="en-US" sz="2000" dirty="0" smtClean="0"/>
          </a:p>
          <a:p>
            <a:r>
              <a:rPr lang="en-US" sz="2400" dirty="0" smtClean="0"/>
              <a:t>Types</a:t>
            </a:r>
          </a:p>
          <a:p>
            <a:pPr lvl="1"/>
            <a:r>
              <a:rPr lang="en-US" sz="2000" dirty="0"/>
              <a:t>Flow Maps</a:t>
            </a:r>
          </a:p>
          <a:p>
            <a:pPr lvl="1"/>
            <a:r>
              <a:rPr lang="en-US" sz="2000" dirty="0" err="1"/>
              <a:t>Choropleth</a:t>
            </a:r>
            <a:r>
              <a:rPr lang="en-US" sz="2000" dirty="0"/>
              <a:t> Maps</a:t>
            </a:r>
          </a:p>
          <a:p>
            <a:pPr lvl="1"/>
            <a:r>
              <a:rPr lang="en-US" sz="2000" dirty="0"/>
              <a:t>Graduated Symbol Maps</a:t>
            </a:r>
          </a:p>
          <a:p>
            <a:pPr lvl="1"/>
            <a:r>
              <a:rPr lang="en-US" sz="2000" dirty="0"/>
              <a:t>Cartograms</a:t>
            </a:r>
            <a:endParaRPr lang="en-US" sz="2000"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41</a:t>
            </a:fld>
            <a:endParaRPr lang="de-DE" altLang="en-US"/>
          </a:p>
        </p:txBody>
      </p:sp>
    </p:spTree>
    <p:extLst>
      <p:ext uri="{BB962C8B-B14F-4D97-AF65-F5344CB8AC3E}">
        <p14:creationId xmlns:p14="http://schemas.microsoft.com/office/powerpoint/2010/main" val="330701569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Maps</a:t>
            </a:r>
            <a:endParaRPr lang="en-US" dirty="0"/>
          </a:p>
        </p:txBody>
      </p:sp>
      <p:sp>
        <p:nvSpPr>
          <p:cNvPr id="3" name="Content Placeholder 2"/>
          <p:cNvSpPr>
            <a:spLocks noGrp="1"/>
          </p:cNvSpPr>
          <p:nvPr>
            <p:ph idx="1"/>
          </p:nvPr>
        </p:nvSpPr>
        <p:spPr/>
        <p:txBody>
          <a:bodyPr/>
          <a:lstStyle/>
          <a:p>
            <a:r>
              <a:rPr lang="en-US" dirty="0"/>
              <a:t>By placing stroked lines on top of a geographic map, a </a:t>
            </a:r>
            <a:r>
              <a:rPr lang="en-US" i="1" dirty="0"/>
              <a:t>flow map</a:t>
            </a:r>
            <a:r>
              <a:rPr lang="en-US" dirty="0"/>
              <a:t> can depict the movement of a quantity in space and (implicitly) in time. </a:t>
            </a:r>
            <a:endParaRPr lang="en-US" dirty="0" smtClean="0"/>
          </a:p>
          <a:p>
            <a:pPr lvl="1"/>
            <a:r>
              <a:rPr lang="en-US" dirty="0" smtClean="0"/>
              <a:t>Flow </a:t>
            </a:r>
            <a:r>
              <a:rPr lang="en-US" dirty="0"/>
              <a:t>lines typically encode a large amount of multivariate information: path points, direction, line thickness, and color can all be used to present dimensions of information to the viewer</a:t>
            </a:r>
            <a:r>
              <a:rPr lang="en-US" dirty="0" smtClean="0"/>
              <a:t>.</a:t>
            </a:r>
          </a:p>
          <a:p>
            <a:pPr lvl="1"/>
            <a:r>
              <a:rPr lang="en-US" dirty="0" smtClean="0"/>
              <a:t>Many </a:t>
            </a:r>
            <a:r>
              <a:rPr lang="en-US" dirty="0"/>
              <a:t>of the greatest flow maps also involve subtle uses of distortion, as geography is bended to accommodate or highlight flows.</a:t>
            </a:r>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42</a:t>
            </a:fld>
            <a:endParaRPr lang="de-DE" altLang="en-US"/>
          </a:p>
        </p:txBody>
      </p:sp>
      <p:pic>
        <p:nvPicPr>
          <p:cNvPr id="7170" name="Picture 2" descr="http://hci.stanford.edu/jheer/files/zoo/napole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3214434"/>
            <a:ext cx="5480050" cy="317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8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1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Choropleth</a:t>
            </a:r>
            <a:r>
              <a:rPr lang="en-US" dirty="0"/>
              <a:t> Maps</a:t>
            </a:r>
            <a:br>
              <a:rPr lang="en-US" dirty="0"/>
            </a:br>
            <a:endParaRPr lang="en-US" dirty="0"/>
          </a:p>
        </p:txBody>
      </p:sp>
      <p:sp>
        <p:nvSpPr>
          <p:cNvPr id="3" name="Content Placeholder 2"/>
          <p:cNvSpPr>
            <a:spLocks noGrp="1"/>
          </p:cNvSpPr>
          <p:nvPr>
            <p:ph idx="1"/>
          </p:nvPr>
        </p:nvSpPr>
        <p:spPr/>
        <p:txBody>
          <a:bodyPr/>
          <a:lstStyle/>
          <a:p>
            <a:r>
              <a:rPr lang="en-US" sz="2600" dirty="0"/>
              <a:t>Data is often collected and aggregated by geographical areas such as states. </a:t>
            </a:r>
            <a:endParaRPr lang="en-US" sz="2600" dirty="0" smtClean="0"/>
          </a:p>
          <a:p>
            <a:pPr lvl="1"/>
            <a:r>
              <a:rPr lang="en-US" sz="2300" dirty="0" smtClean="0"/>
              <a:t>A </a:t>
            </a:r>
            <a:r>
              <a:rPr lang="en-US" sz="2300" dirty="0"/>
              <a:t>standard approach to communicating this data is to use a color encoding of the geographic area, resulting in a </a:t>
            </a:r>
            <a:r>
              <a:rPr lang="en-US" sz="2300" i="1" dirty="0" err="1"/>
              <a:t>choropleth</a:t>
            </a:r>
            <a:r>
              <a:rPr lang="en-US" sz="2300" i="1" dirty="0"/>
              <a:t> map</a:t>
            </a:r>
            <a:r>
              <a:rPr lang="en-US" sz="2300" dirty="0"/>
              <a:t>. </a:t>
            </a:r>
            <a:endParaRPr lang="en-US" sz="2300" dirty="0" smtClean="0"/>
          </a:p>
          <a:p>
            <a:r>
              <a:rPr lang="en-US" sz="2600" dirty="0" smtClean="0"/>
              <a:t>Though </a:t>
            </a:r>
            <a:r>
              <a:rPr lang="en-US" sz="2600" dirty="0"/>
              <a:t>this is a widely used visualization technique, some care is required. </a:t>
            </a:r>
            <a:endParaRPr lang="en-US" sz="2600" dirty="0" smtClean="0"/>
          </a:p>
          <a:p>
            <a:pPr lvl="1"/>
            <a:r>
              <a:rPr lang="en-US" sz="2300" dirty="0" smtClean="0"/>
              <a:t>One </a:t>
            </a:r>
            <a:r>
              <a:rPr lang="en-US" sz="2300" dirty="0"/>
              <a:t>common error is to encode raw data values (such as population) rather than using normalized values to produce a density map. </a:t>
            </a:r>
            <a:endParaRPr lang="en-US" sz="2300" dirty="0" smtClean="0"/>
          </a:p>
          <a:p>
            <a:pPr lvl="1"/>
            <a:r>
              <a:rPr lang="en-US" sz="2300" dirty="0" smtClean="0"/>
              <a:t>Another </a:t>
            </a:r>
            <a:r>
              <a:rPr lang="en-US" sz="2300" dirty="0"/>
              <a:t>issue is that one's perception of the shaded value can also be affected by the underlying area of the </a:t>
            </a:r>
            <a:r>
              <a:rPr lang="en-US" sz="2300" dirty="0" smtClean="0"/>
              <a:t>geographic </a:t>
            </a:r>
            <a:r>
              <a:rPr lang="en-US" sz="2000" dirty="0" smtClean="0"/>
              <a:t>region.</a:t>
            </a:r>
            <a:r>
              <a:rPr lang="en-US" sz="2300" dirty="0"/>
              <a:t> </a:t>
            </a:r>
            <a:endParaRPr lang="en-US" sz="2300"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43</a:t>
            </a:fld>
            <a:endParaRPr lang="de-DE"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325" y="3472257"/>
            <a:ext cx="4033838" cy="295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209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19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Graduated Symbol Maps</a:t>
            </a:r>
          </a:p>
        </p:txBody>
      </p:sp>
      <p:sp>
        <p:nvSpPr>
          <p:cNvPr id="3" name="Content Placeholder 2"/>
          <p:cNvSpPr>
            <a:spLocks noGrp="1"/>
          </p:cNvSpPr>
          <p:nvPr>
            <p:ph idx="1"/>
          </p:nvPr>
        </p:nvSpPr>
        <p:spPr/>
        <p:txBody>
          <a:bodyPr/>
          <a:lstStyle/>
          <a:p>
            <a:r>
              <a:rPr lang="en-US" dirty="0"/>
              <a:t>An alternative to </a:t>
            </a:r>
            <a:r>
              <a:rPr lang="en-US" dirty="0" err="1"/>
              <a:t>choropleth</a:t>
            </a:r>
            <a:r>
              <a:rPr lang="en-US" dirty="0"/>
              <a:t> maps is the </a:t>
            </a:r>
            <a:r>
              <a:rPr lang="en-US" i="1" dirty="0"/>
              <a:t>graduated symbol map</a:t>
            </a:r>
            <a:r>
              <a:rPr lang="en-US" dirty="0"/>
              <a:t>, which instead places symbols over an underlying map. </a:t>
            </a:r>
            <a:endParaRPr lang="en-US" dirty="0" smtClean="0"/>
          </a:p>
          <a:p>
            <a:pPr lvl="1"/>
            <a:r>
              <a:rPr lang="en-US" dirty="0" smtClean="0"/>
              <a:t>This </a:t>
            </a:r>
            <a:r>
              <a:rPr lang="en-US" dirty="0"/>
              <a:t>approach avoids confounding geographic area with data values and allows for more dimensions to be visualized (e.g., symbol size, shape, and color). </a:t>
            </a:r>
            <a:endParaRPr lang="en-US" dirty="0" smtClean="0"/>
          </a:p>
          <a:p>
            <a:pPr lvl="1"/>
            <a:r>
              <a:rPr lang="en-US" dirty="0" smtClean="0"/>
              <a:t>In </a:t>
            </a:r>
            <a:r>
              <a:rPr lang="en-US" dirty="0"/>
              <a:t>addition to simple shapes like circles, graduated symbol maps may use more complicated glyphs such as pie charts</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44</a:t>
            </a:fld>
            <a:endParaRPr lang="de-DE"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3601575"/>
            <a:ext cx="5348287" cy="276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960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1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artogram </a:t>
            </a:r>
            <a:endParaRPr lang="en-US" dirty="0"/>
          </a:p>
        </p:txBody>
      </p:sp>
      <p:sp>
        <p:nvSpPr>
          <p:cNvPr id="3" name="Content Placeholder 2"/>
          <p:cNvSpPr>
            <a:spLocks noGrp="1"/>
          </p:cNvSpPr>
          <p:nvPr>
            <p:ph idx="1"/>
          </p:nvPr>
        </p:nvSpPr>
        <p:spPr/>
        <p:txBody>
          <a:bodyPr>
            <a:normAutofit/>
          </a:bodyPr>
          <a:lstStyle/>
          <a:p>
            <a:r>
              <a:rPr lang="en-US" dirty="0" smtClean="0"/>
              <a:t>It is a map in which some thematic mapping variable is substituted for land area or distance. </a:t>
            </a:r>
          </a:p>
          <a:p>
            <a:pPr lvl="1"/>
            <a:r>
              <a:rPr lang="en-US" dirty="0" smtClean="0"/>
              <a:t>The geometry or space of the map is distorted in order to convey the information of this alternate variable. </a:t>
            </a:r>
          </a:p>
          <a:p>
            <a:r>
              <a:rPr lang="en-US" dirty="0" smtClean="0"/>
              <a:t>Cartograms have a fairly long history, with examples from the mid-1800s.</a:t>
            </a:r>
          </a:p>
          <a:p>
            <a:pPr lvl="1"/>
            <a:r>
              <a:rPr lang="en-US" dirty="0" smtClean="0"/>
              <a:t>Examples: GNP, population, etc</a:t>
            </a:r>
            <a:r>
              <a:rPr lang="en-US" dirty="0" smtClean="0"/>
              <a:t>.</a:t>
            </a:r>
            <a:endParaRPr lang="en-US" dirty="0" smtClean="0"/>
          </a:p>
        </p:txBody>
      </p:sp>
    </p:spTree>
    <p:extLst>
      <p:ext uri="{BB962C8B-B14F-4D97-AF65-F5344CB8AC3E}">
        <p14:creationId xmlns:p14="http://schemas.microsoft.com/office/powerpoint/2010/main" val="151853182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Cartograms </a:t>
            </a:r>
            <a:endParaRPr lang="en-US" dirty="0"/>
          </a:p>
        </p:txBody>
      </p:sp>
      <p:sp>
        <p:nvSpPr>
          <p:cNvPr id="3" name="Content Placeholder 2"/>
          <p:cNvSpPr>
            <a:spLocks noGrp="1"/>
          </p:cNvSpPr>
          <p:nvPr>
            <p:ph idx="1"/>
          </p:nvPr>
        </p:nvSpPr>
        <p:spPr/>
        <p:txBody>
          <a:bodyPr>
            <a:normAutofit/>
          </a:bodyPr>
          <a:lstStyle/>
          <a:p>
            <a:r>
              <a:rPr lang="en-US" dirty="0" smtClean="0"/>
              <a:t>There </a:t>
            </a:r>
            <a:r>
              <a:rPr lang="en-US" dirty="0" smtClean="0"/>
              <a:t>are two main types of cartograms: </a:t>
            </a:r>
          </a:p>
          <a:p>
            <a:pPr lvl="1"/>
            <a:r>
              <a:rPr lang="en-US" dirty="0"/>
              <a:t>A</a:t>
            </a:r>
            <a:r>
              <a:rPr lang="en-US" dirty="0" smtClean="0"/>
              <a:t>rea cartograms</a:t>
            </a:r>
            <a:endParaRPr lang="bg-BG" dirty="0" smtClean="0"/>
          </a:p>
          <a:p>
            <a:pPr lvl="1"/>
            <a:r>
              <a:rPr lang="en-US" dirty="0"/>
              <a:t>D</a:t>
            </a:r>
            <a:r>
              <a:rPr lang="en-US" dirty="0" smtClean="0"/>
              <a:t>istance cartograms </a:t>
            </a:r>
            <a:endParaRPr lang="en-US" dirty="0" smtClean="0"/>
          </a:p>
          <a:p>
            <a:pPr lvl="1"/>
            <a:r>
              <a:rPr lang="en-US" dirty="0"/>
              <a:t>Dorling cartogram</a:t>
            </a:r>
          </a:p>
        </p:txBody>
      </p:sp>
      <p:pic>
        <p:nvPicPr>
          <p:cNvPr id="16388" name="Picture 4" descr="http://www.caida.org/~claudio/cartograms/rtt_cartogram_gradient_continen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262" y="4462461"/>
            <a:ext cx="278146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encrypted-tbn1.gstatic.com/images?q=tbn:ANd9GcTL2BvxjrQN70q4JUhC2sU4ZTZsy2FH4TYOgeEGrgQ9mYo9IOQ6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301" y="3800474"/>
            <a:ext cx="2136749" cy="248602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895" y="4462461"/>
            <a:ext cx="3161919"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6173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a:t>
            </a:r>
            <a:endParaRPr lang="en-US" dirty="0"/>
          </a:p>
        </p:txBody>
      </p:sp>
      <p:sp>
        <p:nvSpPr>
          <p:cNvPr id="3" name="Content Placeholder 2"/>
          <p:cNvSpPr>
            <a:spLocks noGrp="1"/>
          </p:cNvSpPr>
          <p:nvPr>
            <p:ph idx="1"/>
          </p:nvPr>
        </p:nvSpPr>
        <p:spPr/>
        <p:txBody>
          <a:bodyPr/>
          <a:lstStyle/>
          <a:p>
            <a:r>
              <a:rPr lang="en-US" dirty="0"/>
              <a:t>Time-series </a:t>
            </a:r>
            <a:r>
              <a:rPr lang="en-US" dirty="0" smtClean="0"/>
              <a:t>(sets </a:t>
            </a:r>
            <a:r>
              <a:rPr lang="en-US" dirty="0"/>
              <a:t>of values changing over </a:t>
            </a:r>
            <a:r>
              <a:rPr lang="en-US" dirty="0" smtClean="0"/>
              <a:t>time) are </a:t>
            </a:r>
            <a:r>
              <a:rPr lang="en-US" dirty="0"/>
              <a:t>one of the most common forms of recorded data. </a:t>
            </a:r>
            <a:endParaRPr lang="en-US" dirty="0" smtClean="0"/>
          </a:p>
          <a:p>
            <a:pPr lvl="1"/>
            <a:r>
              <a:rPr lang="en-US" dirty="0"/>
              <a:t>One often needs to compare a large number of time-series simultaneously and can choose from a number of visualizations to do so.</a:t>
            </a:r>
          </a:p>
          <a:p>
            <a:r>
              <a:rPr lang="en-US" dirty="0" smtClean="0"/>
              <a:t>Time-varying </a:t>
            </a:r>
            <a:r>
              <a:rPr lang="en-US" dirty="0"/>
              <a:t>phenomena are central to many </a:t>
            </a:r>
            <a:r>
              <a:rPr lang="en-US" dirty="0" smtClean="0"/>
              <a:t>domains:</a:t>
            </a:r>
          </a:p>
          <a:p>
            <a:pPr lvl="1"/>
            <a:r>
              <a:rPr lang="en-US" dirty="0" smtClean="0"/>
              <a:t>Finance </a:t>
            </a:r>
            <a:r>
              <a:rPr lang="en-US" dirty="0"/>
              <a:t>(stock prices, exchange </a:t>
            </a:r>
            <a:r>
              <a:rPr lang="en-US" dirty="0" smtClean="0"/>
              <a:t>rates)</a:t>
            </a:r>
          </a:p>
          <a:p>
            <a:pPr lvl="1"/>
            <a:r>
              <a:rPr lang="en-US" dirty="0" smtClean="0"/>
              <a:t>Science </a:t>
            </a:r>
            <a:r>
              <a:rPr lang="en-US" dirty="0"/>
              <a:t>(temperatures, pollution levels, electric potentials</a:t>
            </a:r>
            <a:r>
              <a:rPr lang="en-US" dirty="0" smtClean="0"/>
              <a:t>)</a:t>
            </a:r>
          </a:p>
          <a:p>
            <a:pPr lvl="1"/>
            <a:r>
              <a:rPr lang="en-US" dirty="0" smtClean="0"/>
              <a:t>Public </a:t>
            </a:r>
            <a:r>
              <a:rPr lang="en-US" dirty="0"/>
              <a:t>policy (crime rates</a:t>
            </a:r>
            <a:r>
              <a:rPr lang="en-US" dirty="0" smtClean="0"/>
              <a:t>)</a:t>
            </a:r>
          </a:p>
          <a:p>
            <a:pPr lvl="1"/>
            <a:r>
              <a:rPr lang="en-US" dirty="0" smtClean="0"/>
              <a:t>etc. </a:t>
            </a:r>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47</a:t>
            </a:fld>
            <a:endParaRPr lang="de-DE" altLang="en-US" dirty="0"/>
          </a:p>
        </p:txBody>
      </p:sp>
    </p:spTree>
    <p:extLst>
      <p:ext uri="{BB962C8B-B14F-4D97-AF65-F5344CB8AC3E}">
        <p14:creationId xmlns:p14="http://schemas.microsoft.com/office/powerpoint/2010/main" val="74414241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Index </a:t>
            </a:r>
            <a:r>
              <a:rPr lang="en-US" dirty="0" smtClean="0">
                <a:effectLst/>
              </a:rPr>
              <a:t>Charts</a:t>
            </a:r>
            <a:endParaRPr lang="en-US" dirty="0"/>
          </a:p>
        </p:txBody>
      </p:sp>
      <p:sp>
        <p:nvSpPr>
          <p:cNvPr id="3" name="Content Placeholder 2"/>
          <p:cNvSpPr>
            <a:spLocks noGrp="1"/>
          </p:cNvSpPr>
          <p:nvPr>
            <p:ph idx="1"/>
          </p:nvPr>
        </p:nvSpPr>
        <p:spPr/>
        <p:txBody>
          <a:bodyPr/>
          <a:lstStyle/>
          <a:p>
            <a:r>
              <a:rPr lang="en-US" dirty="0"/>
              <a:t>With some forms of time-series data, raw values are less important than relative changes. </a:t>
            </a:r>
            <a:endParaRPr lang="en-US" dirty="0" smtClean="0"/>
          </a:p>
          <a:p>
            <a:pPr lvl="1"/>
            <a:r>
              <a:rPr lang="en-US" dirty="0" smtClean="0"/>
              <a:t>Consider </a:t>
            </a:r>
            <a:r>
              <a:rPr lang="en-US" dirty="0"/>
              <a:t>investors, who are more interested in a stock's growth rate than its specific price. </a:t>
            </a:r>
            <a:endParaRPr lang="en-US" dirty="0" smtClean="0"/>
          </a:p>
          <a:p>
            <a:pPr lvl="1"/>
            <a:r>
              <a:rPr lang="en-US" dirty="0" smtClean="0"/>
              <a:t>Multiple </a:t>
            </a:r>
            <a:r>
              <a:rPr lang="en-US" dirty="0"/>
              <a:t>stocks may have dramatically different baseline prices, but be meaningfully compared when normalized. </a:t>
            </a:r>
            <a:endParaRPr lang="en-US" dirty="0" smtClean="0"/>
          </a:p>
          <a:p>
            <a:r>
              <a:rPr lang="en-US" dirty="0" smtClean="0"/>
              <a:t>An </a:t>
            </a:r>
            <a:r>
              <a:rPr lang="en-US" i="1" dirty="0" smtClean="0"/>
              <a:t>index </a:t>
            </a:r>
            <a:r>
              <a:rPr lang="en-US" i="1" dirty="0"/>
              <a:t>chart</a:t>
            </a:r>
            <a:r>
              <a:rPr lang="en-US" dirty="0"/>
              <a:t> is an interactive line chart that shows percentage changes for a collection of time-series based on a selected index point. </a:t>
            </a:r>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48</a:t>
            </a:fld>
            <a:endParaRPr lang="de-DE"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550" y="3329392"/>
            <a:ext cx="4867275" cy="305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90802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Candlestick chart</a:t>
            </a:r>
            <a:endParaRPr lang="en-US" dirty="0"/>
          </a:p>
        </p:txBody>
      </p:sp>
      <p:sp>
        <p:nvSpPr>
          <p:cNvPr id="3" name="Content Placeholder 2"/>
          <p:cNvSpPr>
            <a:spLocks noGrp="1"/>
          </p:cNvSpPr>
          <p:nvPr>
            <p:ph idx="1"/>
          </p:nvPr>
        </p:nvSpPr>
        <p:spPr/>
        <p:txBody>
          <a:bodyPr>
            <a:normAutofit/>
          </a:bodyPr>
          <a:lstStyle/>
          <a:p>
            <a:r>
              <a:rPr lang="en-US" sz="2800" dirty="0" smtClean="0"/>
              <a:t>A candlestick chart is a style of bar-chart used primarily to describe price movements of a security, derivative, or currency over time.</a:t>
            </a:r>
          </a:p>
          <a:p>
            <a:pPr lvl="1"/>
            <a:r>
              <a:rPr lang="en-US" sz="2400" dirty="0" smtClean="0"/>
              <a:t>It is a combination of a line-chart and a bar-chart, in that each bar represents the range of price movement over a given time interval. </a:t>
            </a:r>
          </a:p>
          <a:p>
            <a:pPr lvl="1"/>
            <a:r>
              <a:rPr lang="en-US" sz="2400" dirty="0" smtClean="0"/>
              <a:t>It is most often used in technical analysis of equity and currency price patterns. </a:t>
            </a:r>
          </a:p>
          <a:p>
            <a:pPr lvl="2"/>
            <a:r>
              <a:rPr lang="en-US" sz="2000" dirty="0" smtClean="0"/>
              <a:t>They appear superficially similar to box plots, but are unrelated.</a:t>
            </a:r>
            <a:endParaRPr lang="en-US" sz="2000" dirty="0"/>
          </a:p>
        </p:txBody>
      </p:sp>
      <p:pic>
        <p:nvPicPr>
          <p:cNvPr id="18434" name="Picture 2" descr="File:Candlestick chart scheme 02-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868" y="3438525"/>
            <a:ext cx="5754488" cy="2894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25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a:t>
            </a:r>
            <a:r>
              <a:rPr lang="en-US" dirty="0" smtClean="0"/>
              <a:t>Pipeline</a:t>
            </a:r>
            <a:endParaRPr lang="en-US" dirty="0"/>
          </a:p>
        </p:txBody>
      </p:sp>
      <p:sp>
        <p:nvSpPr>
          <p:cNvPr id="3" name="Content Placeholder 2"/>
          <p:cNvSpPr>
            <a:spLocks noGrp="1"/>
          </p:cNvSpPr>
          <p:nvPr>
            <p:ph idx="1"/>
          </p:nvPr>
        </p:nvSpPr>
        <p:spPr/>
        <p:txBody>
          <a:bodyPr/>
          <a:lstStyle/>
          <a:p>
            <a:r>
              <a:rPr lang="en-US" dirty="0"/>
              <a:t>“Mapping Data to Visual Form</a:t>
            </a:r>
            <a:r>
              <a:rPr lang="en-US" dirty="0" smtClean="0"/>
              <a:t>”</a:t>
            </a:r>
          </a:p>
          <a:p>
            <a:endParaRPr lang="en-US" dirty="0"/>
          </a:p>
          <a:p>
            <a:endParaRPr lang="en-US" dirty="0" smtClean="0"/>
          </a:p>
          <a:p>
            <a:endParaRPr lang="en-US" dirty="0"/>
          </a:p>
          <a:p>
            <a:endParaRPr lang="en-US" dirty="0" smtClean="0"/>
          </a:p>
          <a:p>
            <a:endParaRPr lang="en-US" dirty="0"/>
          </a:p>
          <a:p>
            <a:r>
              <a:rPr lang="en-US" dirty="0"/>
              <a:t>Visualization stages</a:t>
            </a:r>
          </a:p>
          <a:p>
            <a:pPr lvl="1">
              <a:defRPr/>
            </a:pPr>
            <a:r>
              <a:rPr lang="en-US" dirty="0"/>
              <a:t>View Transformations:</a:t>
            </a:r>
          </a:p>
          <a:p>
            <a:pPr marL="906463" lvl="3">
              <a:buFont typeface="Wingdings" pitchFamily="2" charset="2"/>
              <a:buChar char="ü"/>
              <a:defRPr/>
            </a:pPr>
            <a:r>
              <a:rPr lang="en-US" sz="2000" dirty="0"/>
              <a:t>Create views of the Visual Structures by specifying graphical parameters such as position, scaling, and clipping</a:t>
            </a:r>
          </a:p>
          <a:p>
            <a:pPr marL="906463" lvl="3">
              <a:buFont typeface="Wingdings" pitchFamily="2" charset="2"/>
              <a:buChar char="ü"/>
            </a:pPr>
            <a:endParaRPr lang="en-US" dirty="0"/>
          </a:p>
          <a:p>
            <a:endParaRPr lang="en-US" dirty="0"/>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5</a:t>
            </a:fld>
            <a:endParaRPr lang="de-DE" altLang="en-US" dirty="0"/>
          </a:p>
        </p:txBody>
      </p:sp>
      <p:grpSp>
        <p:nvGrpSpPr>
          <p:cNvPr id="34" name="Group 30"/>
          <p:cNvGrpSpPr>
            <a:grpSpLocks/>
          </p:cNvGrpSpPr>
          <p:nvPr/>
        </p:nvGrpSpPr>
        <p:grpSpPr bwMode="auto">
          <a:xfrm>
            <a:off x="260926" y="2339563"/>
            <a:ext cx="8728246" cy="1691204"/>
            <a:chOff x="1143000" y="1752597"/>
            <a:chExt cx="7299789" cy="1415104"/>
          </a:xfrm>
        </p:grpSpPr>
        <p:grpSp>
          <p:nvGrpSpPr>
            <p:cNvPr id="35" name="Group 4"/>
            <p:cNvGrpSpPr>
              <a:grpSpLocks/>
            </p:cNvGrpSpPr>
            <p:nvPr/>
          </p:nvGrpSpPr>
          <p:grpSpPr bwMode="auto">
            <a:xfrm>
              <a:off x="1143000" y="1752597"/>
              <a:ext cx="7299789" cy="1415104"/>
              <a:chOff x="730" y="1095"/>
              <a:chExt cx="4679" cy="951"/>
            </a:xfrm>
          </p:grpSpPr>
          <p:sp>
            <p:nvSpPr>
              <p:cNvPr id="42" name="Text Box 5"/>
              <p:cNvSpPr txBox="1">
                <a:spLocks noChangeArrowheads="1"/>
              </p:cNvSpPr>
              <p:nvPr/>
            </p:nvSpPr>
            <p:spPr bwMode="auto">
              <a:xfrm>
                <a:off x="738" y="1263"/>
                <a:ext cx="69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smtClean="0">
                    <a:latin typeface="Calibri" pitchFamily="34" charset="0"/>
                  </a:rPr>
                  <a:t>Raw</a:t>
                </a:r>
                <a:endParaRPr lang="en-US" altLang="en-US" sz="1600" b="1" dirty="0">
                  <a:latin typeface="Calibri" pitchFamily="34" charset="0"/>
                </a:endParaRPr>
              </a:p>
              <a:p>
                <a:pPr algn="ctr"/>
                <a:r>
                  <a:rPr lang="en-US" altLang="en-US" sz="1600" b="1" dirty="0">
                    <a:latin typeface="Calibri" pitchFamily="34" charset="0"/>
                  </a:rPr>
                  <a:t>Information</a:t>
                </a:r>
              </a:p>
            </p:txBody>
          </p:sp>
          <p:sp>
            <p:nvSpPr>
              <p:cNvPr id="43" name="Rectangle 6"/>
              <p:cNvSpPr>
                <a:spLocks noChangeArrowheads="1"/>
              </p:cNvSpPr>
              <p:nvPr/>
            </p:nvSpPr>
            <p:spPr bwMode="auto">
              <a:xfrm>
                <a:off x="730" y="1268"/>
                <a:ext cx="715"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600" b="1" dirty="0">
                  <a:latin typeface="Calibri" pitchFamily="34" charset="0"/>
                </a:endParaRPr>
              </a:p>
            </p:txBody>
          </p:sp>
          <p:sp>
            <p:nvSpPr>
              <p:cNvPr id="44" name="Text Box 7"/>
              <p:cNvSpPr txBox="1">
                <a:spLocks noChangeArrowheads="1"/>
              </p:cNvSpPr>
              <p:nvPr/>
            </p:nvSpPr>
            <p:spPr bwMode="auto">
              <a:xfrm>
                <a:off x="2751" y="1267"/>
                <a:ext cx="71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a:latin typeface="Calibri" pitchFamily="34" charset="0"/>
                  </a:rPr>
                  <a:t>Visual</a:t>
                </a:r>
              </a:p>
              <a:p>
                <a:pPr algn="ctr"/>
                <a:r>
                  <a:rPr lang="en-US" altLang="en-US" sz="1600" b="1" dirty="0">
                    <a:latin typeface="Calibri" pitchFamily="34" charset="0"/>
                  </a:rPr>
                  <a:t>Form</a:t>
                </a:r>
              </a:p>
            </p:txBody>
          </p:sp>
          <p:sp>
            <p:nvSpPr>
              <p:cNvPr id="45" name="Rectangle 8"/>
              <p:cNvSpPr>
                <a:spLocks noChangeArrowheads="1"/>
              </p:cNvSpPr>
              <p:nvPr/>
            </p:nvSpPr>
            <p:spPr bwMode="auto">
              <a:xfrm>
                <a:off x="2751" y="1277"/>
                <a:ext cx="716"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600" b="1" dirty="0">
                  <a:latin typeface="Calibri" pitchFamily="34" charset="0"/>
                </a:endParaRPr>
              </a:p>
            </p:txBody>
          </p:sp>
          <p:sp>
            <p:nvSpPr>
              <p:cNvPr id="46" name="Text Box 9"/>
              <p:cNvSpPr txBox="1">
                <a:spLocks noChangeArrowheads="1"/>
              </p:cNvSpPr>
              <p:nvPr/>
            </p:nvSpPr>
            <p:spPr bwMode="auto">
              <a:xfrm>
                <a:off x="1892" y="1331"/>
                <a:ext cx="44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600" b="1" dirty="0">
                    <a:latin typeface="Calibri" pitchFamily="34" charset="0"/>
                  </a:rPr>
                  <a:t>Dataset</a:t>
                </a:r>
              </a:p>
            </p:txBody>
          </p:sp>
          <p:sp>
            <p:nvSpPr>
              <p:cNvPr id="47" name="Rectangle 10"/>
              <p:cNvSpPr>
                <a:spLocks noChangeArrowheads="1"/>
              </p:cNvSpPr>
              <p:nvPr/>
            </p:nvSpPr>
            <p:spPr bwMode="auto">
              <a:xfrm>
                <a:off x="1729" y="1272"/>
                <a:ext cx="715"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ltLang="en-US" sz="1400" b="1" dirty="0">
                  <a:latin typeface="Calibri" pitchFamily="34" charset="0"/>
                </a:endParaRPr>
              </a:p>
            </p:txBody>
          </p:sp>
          <p:sp>
            <p:nvSpPr>
              <p:cNvPr id="48" name="Text Box 11"/>
              <p:cNvSpPr txBox="1">
                <a:spLocks noChangeArrowheads="1"/>
              </p:cNvSpPr>
              <p:nvPr/>
            </p:nvSpPr>
            <p:spPr bwMode="auto">
              <a:xfrm>
                <a:off x="3764" y="1348"/>
                <a:ext cx="71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600" b="1" dirty="0">
                    <a:latin typeface="Calibri" pitchFamily="34" charset="0"/>
                  </a:rPr>
                  <a:t>Views</a:t>
                </a:r>
              </a:p>
            </p:txBody>
          </p:sp>
          <p:sp>
            <p:nvSpPr>
              <p:cNvPr id="49" name="Rectangle 12"/>
              <p:cNvSpPr>
                <a:spLocks noChangeArrowheads="1"/>
              </p:cNvSpPr>
              <p:nvPr/>
            </p:nvSpPr>
            <p:spPr bwMode="auto">
              <a:xfrm>
                <a:off x="3760" y="1277"/>
                <a:ext cx="715" cy="29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400" b="1">
                  <a:latin typeface="Calibri" pitchFamily="34" charset="0"/>
                </a:endParaRPr>
              </a:p>
            </p:txBody>
          </p:sp>
          <p:sp>
            <p:nvSpPr>
              <p:cNvPr id="50" name="Line 13"/>
              <p:cNvSpPr>
                <a:spLocks noChangeShapeType="1"/>
              </p:cNvSpPr>
              <p:nvPr/>
            </p:nvSpPr>
            <p:spPr bwMode="auto">
              <a:xfrm flipV="1">
                <a:off x="1437" y="1421"/>
                <a:ext cx="290" cy="2"/>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51" name="Line 17"/>
              <p:cNvSpPr>
                <a:spLocks noChangeShapeType="1"/>
              </p:cNvSpPr>
              <p:nvPr/>
            </p:nvSpPr>
            <p:spPr bwMode="auto">
              <a:xfrm flipV="1">
                <a:off x="2456" y="1425"/>
                <a:ext cx="289" cy="1"/>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52" name="Line 18"/>
              <p:cNvSpPr>
                <a:spLocks noChangeShapeType="1"/>
              </p:cNvSpPr>
              <p:nvPr/>
            </p:nvSpPr>
            <p:spPr bwMode="auto">
              <a:xfrm flipV="1">
                <a:off x="3474" y="1425"/>
                <a:ext cx="290" cy="1"/>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pic>
            <p:nvPicPr>
              <p:cNvPr id="53" name="Picture 19" descr="bd0550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 y="1402"/>
                <a:ext cx="34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Oval 20"/>
              <p:cNvSpPr>
                <a:spLocks noChangeArrowheads="1"/>
              </p:cNvSpPr>
              <p:nvPr/>
            </p:nvSpPr>
            <p:spPr bwMode="auto">
              <a:xfrm>
                <a:off x="4764" y="1095"/>
                <a:ext cx="645" cy="662"/>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1400" b="1">
                  <a:latin typeface="Calibri" pitchFamily="34" charset="0"/>
                </a:endParaRPr>
              </a:p>
            </p:txBody>
          </p:sp>
          <p:sp>
            <p:nvSpPr>
              <p:cNvPr id="55" name="Text Box 21"/>
              <p:cNvSpPr txBox="1">
                <a:spLocks noChangeArrowheads="1"/>
              </p:cNvSpPr>
              <p:nvPr/>
            </p:nvSpPr>
            <p:spPr bwMode="auto">
              <a:xfrm>
                <a:off x="4930" y="1121"/>
                <a:ext cx="393" cy="291"/>
              </a:xfrm>
              <a:prstGeom prst="rect">
                <a:avLst/>
              </a:prstGeom>
              <a:noFill/>
              <a:ln w="12700">
                <a:noFill/>
                <a:miter lim="800000"/>
                <a:headEnd type="none" w="sm" len="sm"/>
                <a:tailEnd type="none" w="sm" len="sm"/>
              </a:ln>
            </p:spPr>
            <p:txBody>
              <a:bodyPr lIns="86493" tIns="43247" rIns="86493" bIns="43247">
                <a:spAutoFit/>
              </a:bodyPr>
              <a:lstStyle/>
              <a:p>
                <a:pPr defTabSz="865188" eaLnBrk="0" fontAlgn="auto" hangingPunct="0">
                  <a:spcBef>
                    <a:spcPts val="0"/>
                  </a:spcBef>
                  <a:spcAft>
                    <a:spcPts val="0"/>
                  </a:spcAft>
                  <a:defRPr/>
                </a:pPr>
                <a:r>
                  <a:rPr lang="en-US" sz="1400" b="1" dirty="0">
                    <a:latin typeface="+mj-lt"/>
                    <a:cs typeface="+mn-cs"/>
                  </a:rPr>
                  <a:t> User </a:t>
                </a:r>
              </a:p>
              <a:p>
                <a:pPr defTabSz="865188" eaLnBrk="0" fontAlgn="auto" hangingPunct="0">
                  <a:spcBef>
                    <a:spcPts val="0"/>
                  </a:spcBef>
                  <a:spcAft>
                    <a:spcPts val="0"/>
                  </a:spcAft>
                  <a:defRPr/>
                </a:pPr>
                <a:r>
                  <a:rPr lang="en-US" sz="1400" b="1" dirty="0">
                    <a:latin typeface="+mj-lt"/>
                    <a:cs typeface="+mn-cs"/>
                  </a:rPr>
                  <a:t>- Task</a:t>
                </a:r>
              </a:p>
            </p:txBody>
          </p:sp>
          <p:sp>
            <p:nvSpPr>
              <p:cNvPr id="56" name="Text Box 22"/>
              <p:cNvSpPr txBox="1">
                <a:spLocks noChangeArrowheads="1"/>
              </p:cNvSpPr>
              <p:nvPr/>
            </p:nvSpPr>
            <p:spPr bwMode="auto">
              <a:xfrm>
                <a:off x="1129" y="1625"/>
                <a:ext cx="7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a:latin typeface="Times New Roman" pitchFamily="18" charset="0"/>
                  </a:rPr>
                  <a:t>         Data</a:t>
                </a:r>
              </a:p>
              <a:p>
                <a:r>
                  <a:rPr lang="en-US" altLang="en-US" sz="1400" b="1" i="1">
                    <a:latin typeface="Times New Roman" pitchFamily="18" charset="0"/>
                  </a:rPr>
                  <a:t>Transformations</a:t>
                </a:r>
              </a:p>
            </p:txBody>
          </p:sp>
          <p:sp>
            <p:nvSpPr>
              <p:cNvPr id="57" name="Text Box 23"/>
              <p:cNvSpPr txBox="1">
                <a:spLocks noChangeArrowheads="1"/>
              </p:cNvSpPr>
              <p:nvPr/>
            </p:nvSpPr>
            <p:spPr bwMode="auto">
              <a:xfrm>
                <a:off x="2340" y="1611"/>
                <a:ext cx="49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a:latin typeface="Times New Roman" pitchFamily="18" charset="0"/>
                  </a:rPr>
                  <a:t>  Visual</a:t>
                </a:r>
              </a:p>
              <a:p>
                <a:r>
                  <a:rPr lang="en-US" altLang="en-US" sz="1400" b="1" i="1">
                    <a:latin typeface="Times New Roman" pitchFamily="18" charset="0"/>
                  </a:rPr>
                  <a:t>Mappings</a:t>
                </a:r>
              </a:p>
            </p:txBody>
          </p:sp>
          <p:sp>
            <p:nvSpPr>
              <p:cNvPr id="58" name="Text Box 24"/>
              <p:cNvSpPr txBox="1">
                <a:spLocks noChangeArrowheads="1"/>
              </p:cNvSpPr>
              <p:nvPr/>
            </p:nvSpPr>
            <p:spPr bwMode="auto">
              <a:xfrm>
                <a:off x="3189" y="1620"/>
                <a:ext cx="75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a:latin typeface="Times New Roman" pitchFamily="18" charset="0"/>
                  </a:rPr>
                  <a:t>        View</a:t>
                </a:r>
              </a:p>
              <a:p>
                <a:r>
                  <a:rPr lang="en-US" altLang="en-US" sz="1400" b="1" i="1">
                    <a:latin typeface="Times New Roman" pitchFamily="18" charset="0"/>
                  </a:rPr>
                  <a:t>Transformations</a:t>
                </a:r>
              </a:p>
            </p:txBody>
          </p:sp>
          <p:sp>
            <p:nvSpPr>
              <p:cNvPr id="59" name="Line 25"/>
              <p:cNvSpPr>
                <a:spLocks noChangeShapeType="1"/>
              </p:cNvSpPr>
              <p:nvPr/>
            </p:nvSpPr>
            <p:spPr bwMode="auto">
              <a:xfrm flipV="1">
                <a:off x="1540" y="2036"/>
                <a:ext cx="3586" cy="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400" b="1"/>
              </a:p>
            </p:txBody>
          </p:sp>
          <p:sp>
            <p:nvSpPr>
              <p:cNvPr id="60" name="Line 27"/>
              <p:cNvSpPr>
                <a:spLocks noChangeShapeType="1"/>
              </p:cNvSpPr>
              <p:nvPr/>
            </p:nvSpPr>
            <p:spPr bwMode="auto">
              <a:xfrm flipH="1" flipV="1">
                <a:off x="2570" y="1893"/>
                <a:ext cx="5" cy="149"/>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61" name="Line 28"/>
              <p:cNvSpPr>
                <a:spLocks noChangeShapeType="1"/>
              </p:cNvSpPr>
              <p:nvPr/>
            </p:nvSpPr>
            <p:spPr bwMode="auto">
              <a:xfrm flipH="1" flipV="1">
                <a:off x="1540" y="1890"/>
                <a:ext cx="4" cy="149"/>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62" name="Line 29"/>
              <p:cNvSpPr>
                <a:spLocks noChangeShapeType="1"/>
              </p:cNvSpPr>
              <p:nvPr/>
            </p:nvSpPr>
            <p:spPr bwMode="auto">
              <a:xfrm flipH="1" flipV="1">
                <a:off x="3580" y="1897"/>
                <a:ext cx="4" cy="149"/>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grpSp>
        <p:sp>
          <p:nvSpPr>
            <p:cNvPr id="36" name="Line 18"/>
            <p:cNvSpPr>
              <a:spLocks noChangeShapeType="1"/>
            </p:cNvSpPr>
            <p:nvPr/>
          </p:nvSpPr>
          <p:spPr bwMode="auto">
            <a:xfrm flipV="1">
              <a:off x="6997420" y="2249790"/>
              <a:ext cx="452434" cy="1488"/>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sz="1400" b="1"/>
            </a:p>
          </p:txBody>
        </p:sp>
        <p:sp>
          <p:nvSpPr>
            <p:cNvPr id="37" name="Line 29"/>
            <p:cNvSpPr>
              <a:spLocks noChangeShapeType="1"/>
            </p:cNvSpPr>
            <p:nvPr/>
          </p:nvSpPr>
          <p:spPr bwMode="auto">
            <a:xfrm flipH="1" flipV="1">
              <a:off x="8001275" y="2750312"/>
              <a:ext cx="7019" cy="4028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b="1"/>
            </a:p>
          </p:txBody>
        </p:sp>
        <p:sp>
          <p:nvSpPr>
            <p:cNvPr id="38" name="TextBox 34"/>
            <p:cNvSpPr txBox="1">
              <a:spLocks noChangeArrowheads="1"/>
            </p:cNvSpPr>
            <p:nvPr/>
          </p:nvSpPr>
          <p:spPr bwMode="auto">
            <a:xfrm>
              <a:off x="3962400" y="1866900"/>
              <a:ext cx="222818" cy="2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i="1">
                  <a:latin typeface="Calibri" pitchFamily="34" charset="0"/>
                </a:rPr>
                <a:t>F</a:t>
              </a:r>
            </a:p>
          </p:txBody>
        </p:sp>
        <p:sp>
          <p:nvSpPr>
            <p:cNvPr id="39" name="TextBox 35"/>
            <p:cNvSpPr txBox="1">
              <a:spLocks noChangeArrowheads="1"/>
            </p:cNvSpPr>
            <p:nvPr/>
          </p:nvSpPr>
          <p:spPr bwMode="auto">
            <a:xfrm>
              <a:off x="5448300" y="1828800"/>
              <a:ext cx="338114" cy="2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i="1">
                  <a:latin typeface="Calibri" pitchFamily="34" charset="0"/>
                </a:rPr>
                <a:t>F </a:t>
              </a:r>
              <a:r>
                <a:rPr lang="en-US" altLang="en-US" sz="1400" b="1" i="1" baseline="30000">
                  <a:latin typeface="Calibri" pitchFamily="34" charset="0"/>
                </a:rPr>
                <a:t>-1</a:t>
              </a:r>
            </a:p>
          </p:txBody>
        </p:sp>
        <p:sp>
          <p:nvSpPr>
            <p:cNvPr id="40" name="TextBox 36"/>
            <p:cNvSpPr txBox="1">
              <a:spLocks noChangeArrowheads="1"/>
            </p:cNvSpPr>
            <p:nvPr/>
          </p:nvSpPr>
          <p:spPr bwMode="auto">
            <a:xfrm>
              <a:off x="6286500" y="2895600"/>
              <a:ext cx="836999" cy="2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latin typeface="Calibri" pitchFamily="34" charset="0"/>
                </a:rPr>
                <a:t>Interaction</a:t>
              </a:r>
            </a:p>
          </p:txBody>
        </p:sp>
        <p:sp>
          <p:nvSpPr>
            <p:cNvPr id="41" name="Text Box 24"/>
            <p:cNvSpPr txBox="1">
              <a:spLocks noChangeArrowheads="1"/>
            </p:cNvSpPr>
            <p:nvPr/>
          </p:nvSpPr>
          <p:spPr bwMode="auto">
            <a:xfrm>
              <a:off x="6816769" y="2459405"/>
              <a:ext cx="813735" cy="43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6493" tIns="43247" rIns="86493" bIns="43247">
              <a:spAutoFit/>
            </a:bodyPr>
            <a:lstStyle>
              <a:lvl1pPr defTabSz="865188" eaLnBrk="0" hangingPunct="0">
                <a:defRPr>
                  <a:solidFill>
                    <a:schemeClr val="tx1"/>
                  </a:solidFill>
                  <a:latin typeface="Arial" pitchFamily="34" charset="0"/>
                  <a:cs typeface="Arial" pitchFamily="34" charset="0"/>
                </a:defRPr>
              </a:lvl1pPr>
              <a:lvl2pPr marL="742950" indent="-285750" defTabSz="865188" eaLnBrk="0" hangingPunct="0">
                <a:defRPr>
                  <a:solidFill>
                    <a:schemeClr val="tx1"/>
                  </a:solidFill>
                  <a:latin typeface="Arial" pitchFamily="34" charset="0"/>
                  <a:cs typeface="Arial" pitchFamily="34" charset="0"/>
                </a:defRPr>
              </a:lvl2pPr>
              <a:lvl3pPr marL="1143000" indent="-228600" defTabSz="865188" eaLnBrk="0" hangingPunct="0">
                <a:defRPr>
                  <a:solidFill>
                    <a:schemeClr val="tx1"/>
                  </a:solidFill>
                  <a:latin typeface="Arial" pitchFamily="34" charset="0"/>
                  <a:cs typeface="Arial" pitchFamily="34" charset="0"/>
                </a:defRPr>
              </a:lvl3pPr>
              <a:lvl4pPr marL="1600200" indent="-228600" defTabSz="865188" eaLnBrk="0" hangingPunct="0">
                <a:defRPr>
                  <a:solidFill>
                    <a:schemeClr val="tx1"/>
                  </a:solidFill>
                  <a:latin typeface="Arial" pitchFamily="34" charset="0"/>
                  <a:cs typeface="Arial" pitchFamily="34" charset="0"/>
                </a:defRPr>
              </a:lvl4pPr>
              <a:lvl5pPr marL="2057400" indent="-228600" defTabSz="865188" eaLnBrk="0" hangingPunct="0">
                <a:defRPr>
                  <a:solidFill>
                    <a:schemeClr val="tx1"/>
                  </a:solidFill>
                  <a:latin typeface="Arial" pitchFamily="34" charset="0"/>
                  <a:cs typeface="Arial" pitchFamily="34" charset="0"/>
                </a:defRPr>
              </a:lvl5pPr>
              <a:lvl6pPr marL="2514600" indent="-228600" defTabSz="865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65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65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65188"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b="1" i="1" dirty="0">
                  <a:latin typeface="Times New Roman" pitchFamily="18" charset="0"/>
                </a:rPr>
                <a:t>    Visual</a:t>
              </a:r>
            </a:p>
            <a:p>
              <a:r>
                <a:rPr lang="en-US" altLang="en-US" sz="1400" b="1" i="1" dirty="0">
                  <a:latin typeface="Times New Roman" pitchFamily="18" charset="0"/>
                </a:rPr>
                <a:t>Perception</a:t>
              </a:r>
            </a:p>
          </p:txBody>
        </p:sp>
      </p:grpSp>
    </p:spTree>
    <p:extLst>
      <p:ext uri="{BB962C8B-B14F-4D97-AF65-F5344CB8AC3E}">
        <p14:creationId xmlns:p14="http://schemas.microsoft.com/office/powerpoint/2010/main" val="6705101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Candlestick chart</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Candlesticks are usually composed of the body (black or white), and an upper and a lower shadow (wick): </a:t>
            </a:r>
          </a:p>
          <a:p>
            <a:pPr lvl="1"/>
            <a:r>
              <a:rPr lang="en-US" sz="2400" dirty="0" smtClean="0"/>
              <a:t>The area between the open and the close is called the real body, price excursions above and below the real body are called shadows.</a:t>
            </a:r>
          </a:p>
          <a:p>
            <a:pPr lvl="1"/>
            <a:r>
              <a:rPr lang="en-US" sz="2400" dirty="0" smtClean="0"/>
              <a:t>The wick illustrates the highest and lowest traded prices of a security during the time interval represented. </a:t>
            </a:r>
          </a:p>
          <a:p>
            <a:pPr lvl="1"/>
            <a:r>
              <a:rPr lang="en-US" sz="2400" dirty="0" smtClean="0"/>
              <a:t>The body illustrates the opening and closing trades. </a:t>
            </a:r>
          </a:p>
          <a:p>
            <a:pPr lvl="2"/>
            <a:r>
              <a:rPr lang="en-US" sz="2000" dirty="0" smtClean="0"/>
              <a:t>If the security closed higher than it opened, the body is white or unfilled, with the opening price at the bottom of the body and the closing price at the top. </a:t>
            </a:r>
          </a:p>
          <a:p>
            <a:pPr lvl="2"/>
            <a:r>
              <a:rPr lang="en-US" sz="2000" dirty="0" smtClean="0"/>
              <a:t>If the security closed lower than it opened, the body is black, with the opening price at the top and the closing price at the bottom. </a:t>
            </a:r>
          </a:p>
          <a:p>
            <a:r>
              <a:rPr lang="en-US" sz="2800" dirty="0" smtClean="0"/>
              <a:t>A candlestick need not have either a body or a wick.</a:t>
            </a:r>
            <a:endParaRPr lang="en-US" sz="2000" dirty="0"/>
          </a:p>
        </p:txBody>
      </p:sp>
      <p:pic>
        <p:nvPicPr>
          <p:cNvPr id="19458" name="Picture 2" descr="File:Candlestick chart scheme 03-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667" y="3672848"/>
            <a:ext cx="4091068" cy="27256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le:Candlestick chart scheme 01-e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2898837"/>
            <a:ext cx="3499685" cy="349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217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wipe(down)">
                                      <p:cBhvr>
                                        <p:cTn id="23"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Kagi</a:t>
            </a:r>
            <a:r>
              <a:rPr lang="en-US" dirty="0" smtClean="0"/>
              <a:t> chart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is a chart used for tracking price movements and to make decisions on purchasing stock.</a:t>
            </a:r>
          </a:p>
          <a:p>
            <a:pPr lvl="1"/>
            <a:r>
              <a:rPr lang="en-US" dirty="0" smtClean="0"/>
              <a:t>It was originally developed in Japan during the 1870s when the Japanese stock market started trading.</a:t>
            </a:r>
          </a:p>
          <a:p>
            <a:pPr lvl="1"/>
            <a:r>
              <a:rPr lang="en-US" dirty="0" smtClean="0"/>
              <a:t>It differs from traditional stock charts, such as the Candlestick chart by being mostly independent of time.</a:t>
            </a:r>
          </a:p>
          <a:p>
            <a:pPr lvl="1"/>
            <a:r>
              <a:rPr lang="en-US" dirty="0" smtClean="0"/>
              <a:t>This feature aids in producing a chart that reduces random noise.</a:t>
            </a:r>
          </a:p>
          <a:p>
            <a:r>
              <a:rPr lang="en-US" dirty="0" smtClean="0"/>
              <a:t>Due to its effectiveness in showing a clear path of price movements, it is one of the various charts that investors use to make better decisions about stocks. </a:t>
            </a:r>
          </a:p>
          <a:p>
            <a:pPr lvl="1"/>
            <a:r>
              <a:rPr lang="en-US" dirty="0" smtClean="0"/>
              <a:t>The most important benefit of this chart is that it is independent of time and change of direction occurs only when a specific amount is reached.</a:t>
            </a:r>
          </a:p>
        </p:txBody>
      </p:sp>
      <p:pic>
        <p:nvPicPr>
          <p:cNvPr id="20482" name="Picture 2" descr="File:KagiSample2Chart echar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274" y="4167627"/>
            <a:ext cx="5610225" cy="225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4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Sparkline</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 very small line chart, typically drawn without axes or coordinates. </a:t>
            </a:r>
          </a:p>
          <a:p>
            <a:pPr lvl="1"/>
            <a:r>
              <a:rPr lang="en-US" dirty="0" smtClean="0"/>
              <a:t>It presents the general shape of the variation (typically over time) in some measurement, such as temperature or stock market price, in a simple and highly condensed way. </a:t>
            </a:r>
          </a:p>
          <a:p>
            <a:pPr lvl="1"/>
            <a:r>
              <a:rPr lang="en-US" dirty="0" smtClean="0"/>
              <a:t>They are small enough to be embedded in text, or several </a:t>
            </a:r>
            <a:r>
              <a:rPr lang="en-US" dirty="0" err="1" smtClean="0"/>
              <a:t>sparklines</a:t>
            </a:r>
            <a:r>
              <a:rPr lang="en-US" dirty="0" smtClean="0"/>
              <a:t> may be grouped together as elements of a small multiple.</a:t>
            </a:r>
          </a:p>
          <a:p>
            <a:r>
              <a:rPr lang="en-US" dirty="0" smtClean="0"/>
              <a:t>Whereas the typical chart is designed to show as much data as possible, and is set off from the flow of text, </a:t>
            </a:r>
            <a:r>
              <a:rPr lang="en-US" dirty="0" err="1" smtClean="0"/>
              <a:t>sparklines</a:t>
            </a:r>
            <a:r>
              <a:rPr lang="en-US" dirty="0" smtClean="0"/>
              <a:t> are intended to be succinct, memorable, and located where they are discussed.</a:t>
            </a:r>
            <a:endParaRPr lang="en-US" dirty="0"/>
          </a:p>
        </p:txBody>
      </p:sp>
      <p:pic>
        <p:nvPicPr>
          <p:cNvPr id="21506" name="Picture 2" descr="http://www.edwardtufte.com/bboard/images/000311-74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515" y="3409951"/>
            <a:ext cx="5446025" cy="304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76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Networks</a:t>
            </a:r>
            <a:endParaRPr lang="en-US" dirty="0"/>
          </a:p>
        </p:txBody>
      </p:sp>
      <p:sp>
        <p:nvSpPr>
          <p:cNvPr id="3" name="Content Placeholder 2"/>
          <p:cNvSpPr>
            <a:spLocks noGrp="1"/>
          </p:cNvSpPr>
          <p:nvPr>
            <p:ph idx="1"/>
          </p:nvPr>
        </p:nvSpPr>
        <p:spPr/>
        <p:txBody>
          <a:bodyPr/>
          <a:lstStyle/>
          <a:p>
            <a:r>
              <a:rPr lang="en-US" sz="2400" dirty="0" smtClean="0"/>
              <a:t>One </a:t>
            </a:r>
            <a:r>
              <a:rPr lang="en-US" sz="2400" dirty="0"/>
              <a:t>aspect of data that we may wish to explore through visualization is relationship</a:t>
            </a:r>
            <a:r>
              <a:rPr lang="en-US" sz="2400" dirty="0" smtClean="0"/>
              <a:t>.</a:t>
            </a:r>
          </a:p>
          <a:p>
            <a:r>
              <a:rPr lang="en-US" sz="2400" dirty="0"/>
              <a:t>Mathematicians use the formal term "graph" to describe a network</a:t>
            </a:r>
            <a:r>
              <a:rPr lang="en-US" sz="2400" dirty="0" smtClean="0"/>
              <a:t>.</a:t>
            </a:r>
          </a:p>
          <a:p>
            <a:pPr lvl="1"/>
            <a:r>
              <a:rPr lang="en-US" sz="2000" dirty="0" smtClean="0"/>
              <a:t> </a:t>
            </a:r>
            <a:r>
              <a:rPr lang="en-US" sz="2000" dirty="0"/>
              <a:t>A central challenge in graph visualization is computing an effective layout. </a:t>
            </a:r>
            <a:endParaRPr lang="en-US" sz="2000" dirty="0" smtClean="0"/>
          </a:p>
          <a:p>
            <a:pPr lvl="1"/>
            <a:r>
              <a:rPr lang="en-US" sz="2000" dirty="0" smtClean="0"/>
              <a:t>Layout </a:t>
            </a:r>
            <a:r>
              <a:rPr lang="en-US" sz="2000" dirty="0"/>
              <a:t>techniques typically seek to position closely-related nodes (in terms of </a:t>
            </a:r>
            <a:r>
              <a:rPr lang="en-US" sz="2000" i="1" dirty="0"/>
              <a:t>graph distance</a:t>
            </a:r>
            <a:r>
              <a:rPr lang="en-US" sz="2000" dirty="0"/>
              <a:t>, such as the number of links between nodes, or other metrics) close in the drawing; critically, </a:t>
            </a:r>
            <a:r>
              <a:rPr lang="en-US" sz="2000" i="1" dirty="0"/>
              <a:t>unrelated</a:t>
            </a:r>
            <a:r>
              <a:rPr lang="en-US" sz="2000" dirty="0"/>
              <a:t> nodes must also be placed far enough apart to differentiate relationships. </a:t>
            </a:r>
            <a:endParaRPr lang="en-US" sz="2000" dirty="0" smtClean="0"/>
          </a:p>
          <a:p>
            <a:r>
              <a:rPr lang="en-US" sz="2400" dirty="0" smtClean="0"/>
              <a:t>Some </a:t>
            </a:r>
            <a:r>
              <a:rPr lang="en-US" sz="2400" dirty="0"/>
              <a:t>techniques may seek to optimize other visual features, for example by minimizing the number of edge crossings.</a:t>
            </a:r>
            <a:endParaRPr lang="en-US" sz="2400" dirty="0"/>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53</a:t>
            </a:fld>
            <a:endParaRPr lang="de-DE" altLang="en-US" dirty="0"/>
          </a:p>
        </p:txBody>
      </p:sp>
    </p:spTree>
    <p:extLst>
      <p:ext uri="{BB962C8B-B14F-4D97-AF65-F5344CB8AC3E}">
        <p14:creationId xmlns:p14="http://schemas.microsoft.com/office/powerpoint/2010/main" val="259398904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Force-Directed </a:t>
            </a:r>
            <a:r>
              <a:rPr lang="en-US" dirty="0" smtClean="0">
                <a:effectLst/>
              </a:rPr>
              <a:t>Layout</a:t>
            </a:r>
            <a:endParaRPr lang="en-US" dirty="0"/>
          </a:p>
        </p:txBody>
      </p:sp>
      <p:sp>
        <p:nvSpPr>
          <p:cNvPr id="3" name="Content Placeholder 2"/>
          <p:cNvSpPr>
            <a:spLocks noGrp="1"/>
          </p:cNvSpPr>
          <p:nvPr>
            <p:ph idx="1"/>
          </p:nvPr>
        </p:nvSpPr>
        <p:spPr/>
        <p:txBody>
          <a:bodyPr/>
          <a:lstStyle/>
          <a:p>
            <a:r>
              <a:rPr lang="en-US" dirty="0"/>
              <a:t>A common and intuitive approach to network layout is to model the graph as a physical system: nodes are charged particles that repel each other, while links are dampened springs that pull related nodes together. </a:t>
            </a:r>
            <a:endParaRPr lang="en-US" dirty="0" smtClean="0"/>
          </a:p>
          <a:p>
            <a:pPr lvl="1"/>
            <a:r>
              <a:rPr lang="en-US" dirty="0" smtClean="0"/>
              <a:t>A </a:t>
            </a:r>
            <a:r>
              <a:rPr lang="en-US" dirty="0"/>
              <a:t>physical simulation of these forces then determines the node positions; approximation techniques that avoid computing all pairwise forces enable the layout of large numbers of nodes. </a:t>
            </a:r>
            <a:endParaRPr lang="en-US" dirty="0" smtClean="0"/>
          </a:p>
          <a:p>
            <a:pPr lvl="1"/>
            <a:r>
              <a:rPr lang="en-US" dirty="0" smtClean="0"/>
              <a:t>In </a:t>
            </a:r>
            <a:r>
              <a:rPr lang="en-US" dirty="0"/>
              <a:t>addition, interactivity allows the user to direct the layout and jiggle nodes to disambiguate links. </a:t>
            </a:r>
            <a:endParaRPr lang="en-US" dirty="0" smtClean="0"/>
          </a:p>
          <a:p>
            <a:pPr lvl="1"/>
            <a:r>
              <a:rPr lang="en-US" dirty="0" smtClean="0"/>
              <a:t>These</a:t>
            </a:r>
            <a:r>
              <a:rPr lang="en-US" dirty="0"/>
              <a:t> </a:t>
            </a:r>
            <a:r>
              <a:rPr lang="en-US" i="1" dirty="0"/>
              <a:t>force-directed layouts</a:t>
            </a:r>
            <a:r>
              <a:rPr lang="en-US" dirty="0"/>
              <a:t> are a good starting point for understanding the structure of a general undirected graph. </a:t>
            </a:r>
            <a:endParaRPr lang="en-US" dirty="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54</a:t>
            </a:fld>
            <a:endParaRPr lang="de-DE" alt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74" y="3610618"/>
            <a:ext cx="4119563" cy="279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125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Arc </a:t>
            </a:r>
            <a:r>
              <a:rPr lang="en-US" dirty="0" smtClean="0">
                <a:effectLst/>
              </a:rPr>
              <a:t>Diagrams</a:t>
            </a:r>
            <a:endParaRPr lang="en-US" dirty="0"/>
          </a:p>
        </p:txBody>
      </p:sp>
      <p:sp>
        <p:nvSpPr>
          <p:cNvPr id="3" name="Content Placeholder 2"/>
          <p:cNvSpPr>
            <a:spLocks noGrp="1"/>
          </p:cNvSpPr>
          <p:nvPr>
            <p:ph idx="1"/>
          </p:nvPr>
        </p:nvSpPr>
        <p:spPr/>
        <p:txBody>
          <a:bodyPr/>
          <a:lstStyle/>
          <a:p>
            <a:r>
              <a:rPr lang="en-US" sz="2600" dirty="0"/>
              <a:t>An </a:t>
            </a:r>
            <a:r>
              <a:rPr lang="en-US" sz="2600" i="1" dirty="0"/>
              <a:t>arc diagram</a:t>
            </a:r>
            <a:r>
              <a:rPr lang="en-US" sz="2600" dirty="0"/>
              <a:t> uses a one-dimensional layout of nodes, with circular arcs to represent links. </a:t>
            </a:r>
            <a:endParaRPr lang="en-US" sz="2600" dirty="0" smtClean="0"/>
          </a:p>
          <a:p>
            <a:pPr lvl="1"/>
            <a:r>
              <a:rPr lang="en-US" sz="2300" dirty="0" smtClean="0"/>
              <a:t>While </a:t>
            </a:r>
            <a:r>
              <a:rPr lang="en-US" sz="2300" dirty="0"/>
              <a:t>arc diagrams may not convey the overall structure of the graph as effectively as a two-dimensional layout, with a good ordering of nodes it is easy to identify cliques and bridges. </a:t>
            </a:r>
            <a:endParaRPr lang="en-US" sz="2300" dirty="0" smtClean="0"/>
          </a:p>
          <a:p>
            <a:pPr lvl="1"/>
            <a:r>
              <a:rPr lang="en-US" sz="2300" dirty="0" smtClean="0"/>
              <a:t>And</a:t>
            </a:r>
            <a:r>
              <a:rPr lang="en-US" sz="2300" dirty="0"/>
              <a:t>, as with the indented tree layout, multivariate data can easily be displayed alongside nodes. </a:t>
            </a:r>
            <a:endParaRPr lang="en-US" sz="2300" dirty="0" smtClean="0"/>
          </a:p>
          <a:p>
            <a:r>
              <a:rPr lang="en-US" sz="2600" dirty="0" smtClean="0"/>
              <a:t>The </a:t>
            </a:r>
            <a:r>
              <a:rPr lang="en-US" sz="2600" dirty="0"/>
              <a:t>problem of sorting the nodes in a manner that reveals underlying cluster structure is formally called </a:t>
            </a:r>
            <a:r>
              <a:rPr lang="en-US" sz="2600" i="1" dirty="0" err="1"/>
              <a:t>seriation</a:t>
            </a:r>
            <a:r>
              <a:rPr lang="en-US" sz="2600" dirty="0"/>
              <a:t>, and has diverse applications in visualization, statistics, and even archaeology!</a:t>
            </a:r>
            <a:endParaRPr lang="en-US" sz="2600" dirty="0"/>
          </a:p>
        </p:txBody>
      </p:sp>
      <p:sp>
        <p:nvSpPr>
          <p:cNvPr id="4" name="Footer Placeholder 3"/>
          <p:cNvSpPr>
            <a:spLocks noGrp="1"/>
          </p:cNvSpPr>
          <p:nvPr>
            <p:ph type="ftr" sz="quarter" idx="10"/>
          </p:nvPr>
        </p:nvSpPr>
        <p:spPr/>
        <p:txBody>
          <a:bodyPr/>
          <a:lstStyle/>
          <a:p>
            <a:pPr>
              <a:defRPr/>
            </a:pPr>
            <a:r>
              <a:rPr lang="de-DE" altLang="en-US" dirty="0" smtClean="0"/>
              <a:t>SciVis 2013  -  page </a:t>
            </a:r>
            <a:fld id="{DD131E06-883F-431D-A911-18BD93FCB555}" type="slidenum">
              <a:rPr lang="de-DE" altLang="en-US" smtClean="0"/>
              <a:pPr>
                <a:defRPr/>
              </a:pPr>
              <a:t>55</a:t>
            </a:fld>
            <a:endParaRPr lang="de-DE" alt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732" y="3156053"/>
            <a:ext cx="6496856" cy="325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677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765175"/>
            <a:ext cx="8515350" cy="668338"/>
          </a:xfrm>
        </p:spPr>
        <p:txBody>
          <a:bodyPr/>
          <a:lstStyle/>
          <a:p>
            <a:pPr>
              <a:defRPr/>
            </a:pPr>
            <a:endParaRPr lang="en-US"/>
          </a:p>
        </p:txBody>
      </p:sp>
      <p:sp>
        <p:nvSpPr>
          <p:cNvPr id="3" name="Content Placeholder 2"/>
          <p:cNvSpPr>
            <a:spLocks noGrp="1"/>
          </p:cNvSpPr>
          <p:nvPr>
            <p:ph idx="1"/>
          </p:nvPr>
        </p:nvSpPr>
        <p:spPr>
          <a:xfrm>
            <a:off x="319088" y="1652588"/>
            <a:ext cx="8524875" cy="4554537"/>
          </a:xfrm>
        </p:spPr>
        <p:txBody>
          <a:bodyPr/>
          <a:lstStyle/>
          <a:p>
            <a:pPr marL="0" indent="0" algn="ctr">
              <a:buFont typeface="Wingdings" pitchFamily="2" charset="2"/>
              <a:buNone/>
              <a:defRPr/>
            </a:pPr>
            <a:endParaRPr lang="en-US" sz="4400" b="1" dirty="0" smtClean="0">
              <a:effectLst>
                <a:outerShdw blurRad="38100" dist="38100" dir="2700000" algn="tl">
                  <a:srgbClr val="000000">
                    <a:alpha val="43137"/>
                  </a:srgbClr>
                </a:outerShdw>
              </a:effectLst>
            </a:endParaRPr>
          </a:p>
          <a:p>
            <a:pPr marL="0" indent="0" algn="ctr">
              <a:buFont typeface="Wingdings" pitchFamily="2" charset="2"/>
              <a:buNone/>
              <a:defRPr/>
            </a:pPr>
            <a:endParaRPr lang="en-US" sz="4400" b="1" dirty="0">
              <a:effectLst>
                <a:outerShdw blurRad="38100" dist="38100" dir="2700000" algn="tl">
                  <a:srgbClr val="000000">
                    <a:alpha val="43137"/>
                  </a:srgbClr>
                </a:outerShdw>
              </a:effectLst>
            </a:endParaRPr>
          </a:p>
          <a:p>
            <a:pPr marL="0" indent="0" algn="ctr">
              <a:buFont typeface="Wingdings" pitchFamily="2" charset="2"/>
              <a:buNone/>
              <a:defRPr/>
            </a:pPr>
            <a:endParaRPr lang="en-US" sz="4400" b="1" dirty="0" smtClean="0">
              <a:effectLst>
                <a:outerShdw blurRad="38100" dist="38100" dir="2700000" algn="tl">
                  <a:srgbClr val="000000">
                    <a:alpha val="43137"/>
                  </a:srgbClr>
                </a:outerShdw>
              </a:effectLst>
            </a:endParaRPr>
          </a:p>
          <a:p>
            <a:pPr marL="0" indent="0" algn="ctr">
              <a:buFont typeface="Wingdings" pitchFamily="2" charset="2"/>
              <a:buNone/>
              <a:defRPr/>
            </a:pPr>
            <a:r>
              <a:rPr lang="en-US" sz="4400" b="1" dirty="0" smtClean="0">
                <a:effectLst>
                  <a:outerShdw blurRad="38100" dist="38100" dir="2700000" algn="tl">
                    <a:srgbClr val="000000">
                      <a:alpha val="43137"/>
                    </a:srgbClr>
                  </a:outerShdw>
                </a:effectLst>
              </a:rPr>
              <a:t>Questions ?</a:t>
            </a:r>
            <a:endParaRPr lang="en-US" sz="44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Data Graphically</a:t>
            </a:r>
          </a:p>
        </p:txBody>
      </p:sp>
      <p:sp>
        <p:nvSpPr>
          <p:cNvPr id="3" name="Content Placeholder 2"/>
          <p:cNvSpPr>
            <a:spLocks noGrp="1"/>
          </p:cNvSpPr>
          <p:nvPr>
            <p:ph idx="1"/>
          </p:nvPr>
        </p:nvSpPr>
        <p:spPr/>
        <p:txBody>
          <a:bodyPr/>
          <a:lstStyle/>
          <a:p>
            <a:r>
              <a:rPr lang="en-US" dirty="0"/>
              <a:t>Data </a:t>
            </a:r>
            <a:r>
              <a:rPr lang="en-US" dirty="0" smtClean="0"/>
              <a:t>visualization comes </a:t>
            </a:r>
            <a:r>
              <a:rPr lang="en-US" dirty="0"/>
              <a:t>from the convergence of computer science, statistics and design. </a:t>
            </a:r>
            <a:endParaRPr lang="en-US" dirty="0" smtClean="0"/>
          </a:p>
          <a:p>
            <a:pPr lvl="1"/>
            <a:r>
              <a:rPr lang="en-US" dirty="0"/>
              <a:t>The goal is to make data presentation interesting, aesthetically pleasing and hopefully informative.</a:t>
            </a:r>
          </a:p>
          <a:p>
            <a:r>
              <a:rPr lang="en-US" dirty="0" smtClean="0"/>
              <a:t>It </a:t>
            </a:r>
            <a:r>
              <a:rPr lang="en-US" dirty="0"/>
              <a:t>is a </a:t>
            </a:r>
            <a:r>
              <a:rPr lang="en-US" dirty="0" smtClean="0"/>
              <a:t>marriage between </a:t>
            </a:r>
            <a:r>
              <a:rPr lang="en-US" dirty="0"/>
              <a:t>science and art, between the left and right halves of the brain. </a:t>
            </a:r>
            <a:endParaRPr lang="en-US" dirty="0" smtClean="0"/>
          </a:p>
          <a:p>
            <a:pPr lvl="1"/>
            <a:r>
              <a:rPr lang="en-US" dirty="0" smtClean="0"/>
              <a:t>Good </a:t>
            </a:r>
            <a:r>
              <a:rPr lang="en-US" dirty="0"/>
              <a:t>data visualization goes further by revealing relationships in the data that </a:t>
            </a:r>
            <a:r>
              <a:rPr lang="en-US" dirty="0" smtClean="0"/>
              <a:t>might otherwise </a:t>
            </a:r>
            <a:r>
              <a:rPr lang="en-US" dirty="0"/>
              <a:t>have gone unnoticed. </a:t>
            </a:r>
            <a:endParaRPr lang="en-US" dirty="0" smtClean="0"/>
          </a:p>
          <a:p>
            <a:pPr lvl="1"/>
            <a:r>
              <a:rPr lang="en-US" dirty="0" smtClean="0"/>
              <a:t>With </a:t>
            </a:r>
            <a:r>
              <a:rPr lang="en-US" dirty="0"/>
              <a:t>the absence of hypothesis tests it is easy </a:t>
            </a:r>
            <a:r>
              <a:rPr lang="en-US" dirty="0" smtClean="0"/>
              <a:t>to discount </a:t>
            </a:r>
            <a:r>
              <a:rPr lang="en-US" dirty="0"/>
              <a:t>visualization as unscientific, but that would be a mistake. </a:t>
            </a:r>
            <a:endParaRPr lang="en-US" dirty="0" smtClean="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6</a:t>
            </a:fld>
            <a:endParaRPr lang="de-DE" altLang="en-US"/>
          </a:p>
        </p:txBody>
      </p:sp>
    </p:spTree>
    <p:extLst>
      <p:ext uri="{BB962C8B-B14F-4D97-AF65-F5344CB8AC3E}">
        <p14:creationId xmlns:p14="http://schemas.microsoft.com/office/powerpoint/2010/main" val="13710447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Data Graphically</a:t>
            </a:r>
          </a:p>
        </p:txBody>
      </p:sp>
      <p:sp>
        <p:nvSpPr>
          <p:cNvPr id="3" name="Content Placeholder 2"/>
          <p:cNvSpPr>
            <a:spLocks noGrp="1"/>
          </p:cNvSpPr>
          <p:nvPr>
            <p:ph idx="1"/>
          </p:nvPr>
        </p:nvSpPr>
        <p:spPr/>
        <p:txBody>
          <a:bodyPr/>
          <a:lstStyle/>
          <a:p>
            <a:r>
              <a:rPr lang="en-US" dirty="0" smtClean="0"/>
              <a:t>There </a:t>
            </a:r>
            <a:r>
              <a:rPr lang="en-US" dirty="0"/>
              <a:t>are many </a:t>
            </a:r>
            <a:r>
              <a:rPr lang="en-US" dirty="0" smtClean="0"/>
              <a:t>uses of </a:t>
            </a:r>
            <a:r>
              <a:rPr lang="en-US" dirty="0"/>
              <a:t>data visualization, and the reality is hypothesis testing can bore the audience, if </a:t>
            </a:r>
            <a:r>
              <a:rPr lang="en-US" dirty="0" smtClean="0"/>
              <a:t>not completely </a:t>
            </a:r>
            <a:r>
              <a:rPr lang="en-US" dirty="0"/>
              <a:t>surpass their level of understanding. </a:t>
            </a:r>
            <a:endParaRPr lang="en-US" dirty="0" smtClean="0"/>
          </a:p>
          <a:p>
            <a:pPr lvl="1"/>
            <a:r>
              <a:rPr lang="en-US" dirty="0" smtClean="0"/>
              <a:t>Data </a:t>
            </a:r>
            <a:r>
              <a:rPr lang="en-US" dirty="0"/>
              <a:t>visualization then is a means to </a:t>
            </a:r>
            <a:r>
              <a:rPr lang="en-US" dirty="0" smtClean="0"/>
              <a:t>an end </a:t>
            </a:r>
            <a:r>
              <a:rPr lang="en-US" dirty="0"/>
              <a:t>for statisticians who want to be better communicators. </a:t>
            </a:r>
            <a:endParaRPr lang="en-US" dirty="0" smtClean="0"/>
          </a:p>
          <a:p>
            <a:pPr lvl="1"/>
            <a:r>
              <a:rPr lang="en-US" dirty="0" smtClean="0"/>
              <a:t>And </a:t>
            </a:r>
            <a:r>
              <a:rPr lang="en-US" dirty="0"/>
              <a:t>it’s a pathway to </a:t>
            </a:r>
            <a:r>
              <a:rPr lang="en-US" dirty="0" smtClean="0"/>
              <a:t>a better </a:t>
            </a:r>
            <a:r>
              <a:rPr lang="en-US" dirty="0"/>
              <a:t>understanding of the data for the designers amongst us.</a:t>
            </a:r>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7</a:t>
            </a:fld>
            <a:endParaRPr lang="de-DE" altLang="en-US"/>
          </a:p>
        </p:txBody>
      </p:sp>
    </p:spTree>
    <p:extLst>
      <p:ext uri="{BB962C8B-B14F-4D97-AF65-F5344CB8AC3E}">
        <p14:creationId xmlns:p14="http://schemas.microsoft.com/office/powerpoint/2010/main" val="5751614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 Much Data</a:t>
            </a:r>
            <a:br>
              <a:rPr lang="en-US" dirty="0"/>
            </a:br>
            <a:endParaRPr lang="en-US" dirty="0"/>
          </a:p>
        </p:txBody>
      </p:sp>
      <p:sp>
        <p:nvSpPr>
          <p:cNvPr id="3" name="Content Placeholder 2"/>
          <p:cNvSpPr>
            <a:spLocks noGrp="1"/>
          </p:cNvSpPr>
          <p:nvPr>
            <p:ph idx="1"/>
          </p:nvPr>
        </p:nvSpPr>
        <p:spPr>
          <a:xfrm>
            <a:off x="319088" y="1643062"/>
            <a:ext cx="8524875" cy="4555265"/>
          </a:xfrm>
        </p:spPr>
        <p:txBody>
          <a:bodyPr/>
          <a:lstStyle/>
          <a:p>
            <a:r>
              <a:rPr lang="en-US" dirty="0"/>
              <a:t>The problem we now face is filtering the valuable data from the invaluable data and determining how we use it to inform business decisions or research.</a:t>
            </a:r>
          </a:p>
          <a:p>
            <a:r>
              <a:rPr lang="en-US" dirty="0" smtClean="0"/>
              <a:t>The main questions are:</a:t>
            </a:r>
          </a:p>
          <a:p>
            <a:pPr lvl="1"/>
            <a:r>
              <a:rPr lang="en-US" dirty="0" smtClean="0"/>
              <a:t>What </a:t>
            </a:r>
            <a:r>
              <a:rPr lang="en-US" dirty="0"/>
              <a:t>type of media will you use to make your presentation? </a:t>
            </a:r>
            <a:endParaRPr lang="en-US" dirty="0" smtClean="0"/>
          </a:p>
          <a:p>
            <a:pPr lvl="1"/>
            <a:r>
              <a:rPr lang="en-US" dirty="0" smtClean="0"/>
              <a:t>How </a:t>
            </a:r>
            <a:r>
              <a:rPr lang="en-US" dirty="0"/>
              <a:t>long does </a:t>
            </a:r>
            <a:r>
              <a:rPr lang="en-US" dirty="0" smtClean="0"/>
              <a:t>your audience </a:t>
            </a:r>
            <a:r>
              <a:rPr lang="en-US" dirty="0"/>
              <a:t>have to take in the data? </a:t>
            </a:r>
            <a:endParaRPr lang="en-US" dirty="0" smtClean="0"/>
          </a:p>
          <a:p>
            <a:r>
              <a:rPr lang="en-US" dirty="0" smtClean="0"/>
              <a:t>The </a:t>
            </a:r>
            <a:r>
              <a:rPr lang="en-US" dirty="0"/>
              <a:t>longer the audience has the more data dense </a:t>
            </a:r>
            <a:r>
              <a:rPr lang="en-US" dirty="0" smtClean="0"/>
              <a:t>the visualization </a:t>
            </a:r>
            <a:r>
              <a:rPr lang="en-US" dirty="0"/>
              <a:t>can and should be. </a:t>
            </a:r>
            <a:endParaRPr lang="en-US" dirty="0" smtClean="0"/>
          </a:p>
          <a:p>
            <a:pPr lvl="1"/>
            <a:r>
              <a:rPr lang="en-US" dirty="0" smtClean="0"/>
              <a:t>The </a:t>
            </a:r>
            <a:r>
              <a:rPr lang="en-US" dirty="0"/>
              <a:t>less time and autonomy your audience has </a:t>
            </a:r>
            <a:r>
              <a:rPr lang="en-US" dirty="0" smtClean="0"/>
              <a:t>to peruse </a:t>
            </a:r>
            <a:r>
              <a:rPr lang="en-US" dirty="0"/>
              <a:t>the data the more simplified the visualization should be.</a:t>
            </a:r>
            <a:endParaRPr lang="en-US" dirty="0" smtClean="0"/>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8</a:t>
            </a:fld>
            <a:endParaRPr lang="de-DE" altLang="en-US"/>
          </a:p>
        </p:txBody>
      </p:sp>
    </p:spTree>
    <p:extLst>
      <p:ext uri="{BB962C8B-B14F-4D97-AF65-F5344CB8AC3E}">
        <p14:creationId xmlns:p14="http://schemas.microsoft.com/office/powerpoint/2010/main" val="41567792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the Right Graph</a:t>
            </a:r>
          </a:p>
        </p:txBody>
      </p:sp>
      <p:sp>
        <p:nvSpPr>
          <p:cNvPr id="3" name="Content Placeholder 2"/>
          <p:cNvSpPr>
            <a:spLocks noGrp="1"/>
          </p:cNvSpPr>
          <p:nvPr>
            <p:ph idx="1"/>
          </p:nvPr>
        </p:nvSpPr>
        <p:spPr/>
        <p:txBody>
          <a:bodyPr/>
          <a:lstStyle/>
          <a:p>
            <a:r>
              <a:rPr lang="en-US" dirty="0"/>
              <a:t>Selecting the appropriate display can be difficult because it involves a </a:t>
            </a:r>
            <a:r>
              <a:rPr lang="en-US" dirty="0" smtClean="0"/>
              <a:t>good understanding </a:t>
            </a:r>
            <a:r>
              <a:rPr lang="en-US" dirty="0"/>
              <a:t>of the nature of your data, statistics, as well as a good understanding </a:t>
            </a:r>
            <a:r>
              <a:rPr lang="en-US" dirty="0" smtClean="0"/>
              <a:t>of design </a:t>
            </a:r>
            <a:r>
              <a:rPr lang="en-US" dirty="0"/>
              <a:t>principles. </a:t>
            </a:r>
            <a:endParaRPr lang="en-US" dirty="0" smtClean="0"/>
          </a:p>
          <a:p>
            <a:pPr lvl="1"/>
            <a:r>
              <a:rPr lang="en-US" dirty="0" smtClean="0"/>
              <a:t>There </a:t>
            </a:r>
            <a:r>
              <a:rPr lang="en-US" dirty="0"/>
              <a:t>are many possibilities for a given variable or dataset, but </a:t>
            </a:r>
            <a:r>
              <a:rPr lang="en-US" dirty="0" smtClean="0"/>
              <a:t>you need </a:t>
            </a:r>
            <a:r>
              <a:rPr lang="en-US" dirty="0"/>
              <a:t>a place to start</a:t>
            </a:r>
            <a:r>
              <a:rPr lang="en-US" dirty="0" smtClean="0"/>
              <a:t>.</a:t>
            </a:r>
          </a:p>
          <a:p>
            <a:pPr lvl="1"/>
            <a:r>
              <a:rPr lang="en-US" dirty="0" smtClean="0"/>
              <a:t>The </a:t>
            </a:r>
            <a:r>
              <a:rPr lang="en-US" dirty="0"/>
              <a:t>challenge is that for any given data set the number of visual encodings </a:t>
            </a:r>
            <a:r>
              <a:rPr lang="en-US" dirty="0" smtClean="0"/>
              <a:t>– and thus </a:t>
            </a:r>
            <a:r>
              <a:rPr lang="en-US" dirty="0"/>
              <a:t>the space of possible visualization designs </a:t>
            </a:r>
            <a:r>
              <a:rPr lang="en-US" dirty="0" smtClean="0"/>
              <a:t>– is extremely </a:t>
            </a:r>
            <a:r>
              <a:rPr lang="en-US" dirty="0"/>
              <a:t>large. </a:t>
            </a:r>
          </a:p>
        </p:txBody>
      </p:sp>
      <p:sp>
        <p:nvSpPr>
          <p:cNvPr id="4" name="Footer Placeholder 3"/>
          <p:cNvSpPr>
            <a:spLocks noGrp="1"/>
          </p:cNvSpPr>
          <p:nvPr>
            <p:ph type="ftr" sz="quarter" idx="10"/>
          </p:nvPr>
        </p:nvSpPr>
        <p:spPr/>
        <p:txBody>
          <a:bodyPr/>
          <a:lstStyle/>
          <a:p>
            <a:pPr>
              <a:defRPr/>
            </a:pPr>
            <a:r>
              <a:rPr lang="de-DE" altLang="en-US" smtClean="0"/>
              <a:t>SciVis 2013  -  page </a:t>
            </a:r>
            <a:fld id="{DD131E06-883F-431D-A911-18BD93FCB555}" type="slidenum">
              <a:rPr lang="de-DE" altLang="en-US" smtClean="0"/>
              <a:pPr>
                <a:defRPr/>
              </a:pPr>
              <a:t>9</a:t>
            </a:fld>
            <a:endParaRPr lang="de-DE" altLang="en-US"/>
          </a:p>
        </p:txBody>
      </p:sp>
    </p:spTree>
    <p:extLst>
      <p:ext uri="{BB962C8B-B14F-4D97-AF65-F5344CB8AC3E}">
        <p14:creationId xmlns:p14="http://schemas.microsoft.com/office/powerpoint/2010/main" val="25516623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heme/theme1.xml><?xml version="1.0" encoding="utf-8"?>
<a:theme xmlns:a="http://schemas.openxmlformats.org/drawingml/2006/main" name="Standarddesign">
  <a:themeElements>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D3D65"/>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4224</Words>
  <Application>Microsoft Office PowerPoint</Application>
  <PresentationFormat>On-screen Show (4:3)</PresentationFormat>
  <Paragraphs>502</Paragraphs>
  <Slides>56</Slides>
  <Notes>18</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Standarddesign</vt:lpstr>
      <vt:lpstr>Science Visualization</vt:lpstr>
      <vt:lpstr>Terminology</vt:lpstr>
      <vt:lpstr>Visualization Pipeline</vt:lpstr>
      <vt:lpstr>Visualization Pipeline</vt:lpstr>
      <vt:lpstr>Visualization Pipeline</vt:lpstr>
      <vt:lpstr>Representing Data Graphically</vt:lpstr>
      <vt:lpstr>Representing Data Graphically</vt:lpstr>
      <vt:lpstr>Too Much Data </vt:lpstr>
      <vt:lpstr>Selecting the Right Graph</vt:lpstr>
      <vt:lpstr>Visualization Taxonomy</vt:lpstr>
      <vt:lpstr>Visualization Taxonomy</vt:lpstr>
      <vt:lpstr>Visualization Taxonomy</vt:lpstr>
      <vt:lpstr>Chart</vt:lpstr>
      <vt:lpstr>Chart</vt:lpstr>
      <vt:lpstr>Chart</vt:lpstr>
      <vt:lpstr>Charts Types</vt:lpstr>
      <vt:lpstr>Histograms </vt:lpstr>
      <vt:lpstr>Histograms </vt:lpstr>
      <vt:lpstr>Bar chart</vt:lpstr>
      <vt:lpstr>Bar chart</vt:lpstr>
      <vt:lpstr>Bar chart</vt:lpstr>
      <vt:lpstr>Pie chart</vt:lpstr>
      <vt:lpstr>Pie chart</vt:lpstr>
      <vt:lpstr>Pie chart</vt:lpstr>
      <vt:lpstr>Line chart</vt:lpstr>
      <vt:lpstr>Timelines</vt:lpstr>
      <vt:lpstr>Organizational chart </vt:lpstr>
      <vt:lpstr>Organizational chart </vt:lpstr>
      <vt:lpstr>Tree chart</vt:lpstr>
      <vt:lpstr>Tree chart</vt:lpstr>
      <vt:lpstr>Area chart </vt:lpstr>
      <vt:lpstr>Open-high-low-close chart </vt:lpstr>
      <vt:lpstr>Box plot </vt:lpstr>
      <vt:lpstr>Box plot </vt:lpstr>
      <vt:lpstr>Dot plot </vt:lpstr>
      <vt:lpstr>Scatter plot</vt:lpstr>
      <vt:lpstr>Biplots </vt:lpstr>
      <vt:lpstr>Probability plot </vt:lpstr>
      <vt:lpstr>Probability plot </vt:lpstr>
      <vt:lpstr>Probability plot </vt:lpstr>
      <vt:lpstr>Maps</vt:lpstr>
      <vt:lpstr>Flow Maps</vt:lpstr>
      <vt:lpstr>Choropleth Maps </vt:lpstr>
      <vt:lpstr>Graduated Symbol Maps</vt:lpstr>
      <vt:lpstr>Cartogram </vt:lpstr>
      <vt:lpstr>Cartograms </vt:lpstr>
      <vt:lpstr>Time Series</vt:lpstr>
      <vt:lpstr>Index Charts</vt:lpstr>
      <vt:lpstr>Candlestick chart</vt:lpstr>
      <vt:lpstr>Candlestick chart</vt:lpstr>
      <vt:lpstr>Kagi chart </vt:lpstr>
      <vt:lpstr>Sparkline</vt:lpstr>
      <vt:lpstr>Networks</vt:lpstr>
      <vt:lpstr>Force-Directed Layout</vt:lpstr>
      <vt:lpstr>Arc Diagrams</vt:lpstr>
      <vt:lpstr>PowerPoint Presentation</vt:lpstr>
    </vt:vector>
  </TitlesOfParts>
  <Company>PresentationPoint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screen</dc:title>
  <dc:creator>PresentationPoint</dc:creator>
  <cp:lastModifiedBy>veg</cp:lastModifiedBy>
  <cp:revision>637</cp:revision>
  <cp:lastPrinted>2005-03-15T07:48:11Z</cp:lastPrinted>
  <dcterms:created xsi:type="dcterms:W3CDTF">2004-11-16T16:03:16Z</dcterms:created>
  <dcterms:modified xsi:type="dcterms:W3CDTF">2013-11-13T20:35:33Z</dcterms:modified>
</cp:coreProperties>
</file>