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340" r:id="rId2"/>
    <p:sldId id="344" r:id="rId3"/>
    <p:sldId id="397" r:id="rId4"/>
    <p:sldId id="370" r:id="rId5"/>
    <p:sldId id="371" r:id="rId6"/>
    <p:sldId id="372" r:id="rId7"/>
    <p:sldId id="379" r:id="rId8"/>
    <p:sldId id="380" r:id="rId9"/>
    <p:sldId id="376" r:id="rId10"/>
    <p:sldId id="429" r:id="rId11"/>
    <p:sldId id="377" r:id="rId12"/>
    <p:sldId id="375" r:id="rId13"/>
    <p:sldId id="426" r:id="rId14"/>
    <p:sldId id="381" r:id="rId15"/>
    <p:sldId id="374" r:id="rId16"/>
    <p:sldId id="382" r:id="rId17"/>
    <p:sldId id="378" r:id="rId18"/>
    <p:sldId id="383" r:id="rId19"/>
    <p:sldId id="384" r:id="rId20"/>
    <p:sldId id="385" r:id="rId21"/>
    <p:sldId id="386" r:id="rId22"/>
    <p:sldId id="387" r:id="rId23"/>
    <p:sldId id="388" r:id="rId24"/>
    <p:sldId id="389" r:id="rId25"/>
    <p:sldId id="430" r:id="rId26"/>
    <p:sldId id="431" r:id="rId27"/>
    <p:sldId id="427" r:id="rId28"/>
    <p:sldId id="428" r:id="rId29"/>
    <p:sldId id="425" r:id="rId30"/>
    <p:sldId id="390" r:id="rId31"/>
    <p:sldId id="391" r:id="rId32"/>
    <p:sldId id="393" r:id="rId33"/>
    <p:sldId id="394" r:id="rId34"/>
    <p:sldId id="396"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283"/>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80639" autoAdjust="0"/>
  </p:normalViewPr>
  <p:slideViewPr>
    <p:cSldViewPr snapToGrid="0" showGuides="1">
      <p:cViewPr>
        <p:scale>
          <a:sx n="100" d="100"/>
          <a:sy n="100" d="100"/>
        </p:scale>
        <p:origin x="-2184" y="-246"/>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bg-BG" sz="1200" dirty="0" smtClean="0"/>
              <a:t>Филтърът се задава за определен(и) </a:t>
            </a:r>
            <a:r>
              <a:rPr lang="en-US" sz="1200" dirty="0" smtClean="0"/>
              <a:t>URL</a:t>
            </a:r>
            <a:r>
              <a:rPr lang="bg-BG" sz="1200" dirty="0" smtClean="0"/>
              <a:t>-и</a:t>
            </a:r>
            <a:r>
              <a:rPr lang="en-US" sz="1200" dirty="0" smtClean="0"/>
              <a:t>. </a:t>
            </a:r>
            <a:r>
              <a:rPr lang="bg-BG" sz="1200" dirty="0" smtClean="0"/>
              <a:t>Когато се получи заявка за дадения ресурс, уеб контейнерът ще извика първо метода </a:t>
            </a:r>
            <a:r>
              <a:rPr lang="en-US" sz="1200" dirty="0" err="1" smtClean="0"/>
              <a:t>doFilter</a:t>
            </a:r>
            <a:r>
              <a:rPr lang="bg-BG" sz="1200" dirty="0" smtClean="0"/>
              <a:t>() на съответната филтър инстанция преди да извика метода „</a:t>
            </a:r>
            <a:r>
              <a:rPr lang="en-US" sz="1200" dirty="0" err="1" smtClean="0"/>
              <a:t>doXXX</a:t>
            </a:r>
            <a:r>
              <a:rPr lang="en-US" sz="1200" dirty="0" smtClean="0"/>
              <a:t>” </a:t>
            </a:r>
            <a:r>
              <a:rPr lang="bg-BG" sz="1200" dirty="0" smtClean="0"/>
              <a:t>на съответния </a:t>
            </a:r>
            <a:r>
              <a:rPr lang="bg-BG" sz="1200" dirty="0" err="1" smtClean="0"/>
              <a:t>сървлет</a:t>
            </a:r>
            <a:r>
              <a:rPr lang="bg-BG" sz="1200" dirty="0" smtClean="0"/>
              <a:t>. По този начин във филтрите може да се вгради някакъв тип генерална логика – одитинг, броячи и т.н.</a:t>
            </a:r>
          </a:p>
          <a:p>
            <a:pPr marL="285750" indent="-285750">
              <a:buFont typeface="Arial" pitchFamily="34" charset="0"/>
              <a:buChar char="•"/>
            </a:pPr>
            <a:r>
              <a:rPr lang="bg-BG" sz="1200" dirty="0" smtClean="0"/>
              <a:t>Дадена заявка може да бъде „интерсепната“ (пресечена) от няколко филтъра, по този начин се изгражда верига от филтри, чието изпълнение приключва с извикването на метода за обработка на заявката.</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23540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bg-BG" dirty="0" smtClean="0"/>
              <a:t>Деплоймент дескриптор </a:t>
            </a:r>
            <a:r>
              <a:rPr lang="bg-BG" sz="1200" b="0" dirty="0" smtClean="0"/>
              <a:t>– стандартизирана </a:t>
            </a:r>
            <a:r>
              <a:rPr lang="en-US" sz="1200" b="0" dirty="0" smtClean="0"/>
              <a:t>XML</a:t>
            </a:r>
            <a:r>
              <a:rPr lang="bg-BG" sz="1200" b="0" dirty="0" smtClean="0"/>
              <a:t> схема, служеща за описание на конфигурационни данни за дадена </a:t>
            </a:r>
            <a:r>
              <a:rPr lang="en-US" sz="1200" b="0" dirty="0" smtClean="0"/>
              <a:t>Java EE </a:t>
            </a:r>
            <a:r>
              <a:rPr lang="bg-BG" sz="1200" b="0" dirty="0" smtClean="0"/>
              <a:t>спецификация. Данните се разполагат в отделен </a:t>
            </a:r>
            <a:r>
              <a:rPr lang="en-US" sz="1200" b="0" dirty="0" smtClean="0"/>
              <a:t>XML </a:t>
            </a:r>
            <a:r>
              <a:rPr lang="bg-BG" sz="1200" b="0" dirty="0" smtClean="0"/>
              <a:t>файл.</a:t>
            </a:r>
            <a:r>
              <a:rPr lang="en-US" sz="1200" b="0" dirty="0" smtClean="0"/>
              <a:t> </a:t>
            </a:r>
            <a:r>
              <a:rPr lang="bg-BG" sz="1200" b="0" dirty="0" smtClean="0"/>
              <a:t>(</a:t>
            </a:r>
            <a:r>
              <a:rPr lang="en-US" sz="1200" b="0" dirty="0" smtClean="0"/>
              <a:t>web.xml</a:t>
            </a:r>
            <a:r>
              <a:rPr lang="bg-BG" sz="1200" b="0" dirty="0" smtClean="0"/>
              <a:t> – сървлети, </a:t>
            </a:r>
            <a:r>
              <a:rPr lang="en-US" sz="1200" b="0" dirty="0" smtClean="0"/>
              <a:t>ejb-jar.xml – EJB, persistence.xml – JPA </a:t>
            </a:r>
            <a:r>
              <a:rPr lang="bg-BG" sz="1200" b="0" dirty="0" smtClean="0"/>
              <a:t>и т.н.</a:t>
            </a:r>
            <a:r>
              <a:rPr lang="en-US" sz="1200" b="0" dirty="0" smtClean="0"/>
              <a:t>)</a:t>
            </a:r>
            <a:endParaRPr lang="bg-BG" sz="1200" b="0" dirty="0" smtClean="0"/>
          </a:p>
          <a:p>
            <a:pPr marL="285750" indent="-285750">
              <a:buFont typeface="Arial" pitchFamily="34" charset="0"/>
              <a:buChar char="•"/>
            </a:pPr>
            <a:r>
              <a:rPr lang="bg-BG" dirty="0" smtClean="0"/>
              <a:t>Анотации </a:t>
            </a:r>
            <a:r>
              <a:rPr lang="bg-BG" sz="1200" b="0" dirty="0" smtClean="0"/>
              <a:t>– предоставят начин за представяне на метаданни за класове, променливи, параметри и методи. Метаданните са разположени директно в съответния </a:t>
            </a:r>
            <a:r>
              <a:rPr lang="en-US" sz="1200" b="0" dirty="0" smtClean="0"/>
              <a:t>Java </a:t>
            </a:r>
            <a:r>
              <a:rPr lang="bg-BG" sz="1200" b="0" dirty="0" smtClean="0"/>
              <a:t>код, а не в отделен файл. Те не се обработват от </a:t>
            </a:r>
            <a:r>
              <a:rPr lang="en-US" sz="1200" b="0" dirty="0" smtClean="0"/>
              <a:t>Java </a:t>
            </a:r>
            <a:r>
              <a:rPr lang="bg-BG" sz="1200" b="0" dirty="0" smtClean="0"/>
              <a:t>компилатора, т.е. сами по себе си нямат отношение към кода на програмата. В </a:t>
            </a:r>
            <a:r>
              <a:rPr lang="en-US" sz="1200" b="0" dirty="0" smtClean="0"/>
              <a:t>Java EE</a:t>
            </a:r>
            <a:r>
              <a:rPr lang="bg-BG" sz="1200" b="0" dirty="0" smtClean="0"/>
              <a:t> света различните спецификации дефинират спецефичен набор от анотации, които могат да се ползват за представяне на конфигурационни данни</a:t>
            </a:r>
          </a:p>
          <a:p>
            <a:pPr marL="285750" indent="-285750">
              <a:buFont typeface="Arial" pitchFamily="34" charset="0"/>
              <a:buChar char="•"/>
            </a:pPr>
            <a:r>
              <a:rPr lang="bg-BG" dirty="0" smtClean="0"/>
              <a:t>Анотациите и ДД са алтернативни начини за представяне на метаданни</a:t>
            </a:r>
            <a:r>
              <a:rPr lang="bg-BG" sz="1200" b="0" dirty="0" smtClean="0"/>
              <a:t>. Препоръчва се да се използват анотации. Възможно е метаданните да са описани смесено в </a:t>
            </a:r>
            <a:r>
              <a:rPr lang="en-US" sz="1200" b="0" dirty="0" smtClean="0"/>
              <a:t>XML </a:t>
            </a:r>
            <a:r>
              <a:rPr lang="bg-BG" sz="1200" b="0" dirty="0" smtClean="0"/>
              <a:t>и анотации. Ако една и съща единица е представена едновремменно и на двете места, под внимание ще се вземе ДД.</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197534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t>Важно! – мета-данните могат да се зададат и чрез </a:t>
            </a:r>
            <a:r>
              <a:rPr lang="en-US" dirty="0" smtClean="0"/>
              <a:t>xml</a:t>
            </a:r>
            <a:r>
              <a:rPr lang="bg-BG" dirty="0" smtClean="0"/>
              <a:t> стойности в служебния </a:t>
            </a:r>
            <a:r>
              <a:rPr lang="en-US" dirty="0" smtClean="0"/>
              <a:t>web.xml</a:t>
            </a:r>
            <a:r>
              <a:rPr lang="bg-BG" dirty="0" smtClean="0"/>
              <a:t>. </a:t>
            </a:r>
            <a:r>
              <a:rPr lang="en-US" dirty="0" smtClean="0"/>
              <a:t>Java EE </a:t>
            </a:r>
            <a:r>
              <a:rPr lang="bg-BG" dirty="0" smtClean="0"/>
              <a:t>препоръчва използването на анотация</a:t>
            </a:r>
            <a:r>
              <a:rPr lang="en-US" dirty="0" smtClean="0"/>
              <a:t>.</a:t>
            </a:r>
            <a:r>
              <a:rPr lang="bg-BG" dirty="0" smtClean="0"/>
              <a:t> </a:t>
            </a:r>
            <a:r>
              <a:rPr lang="bg-BG" b="1" dirty="0" smtClean="0"/>
              <a:t>Ако даден елемент е специфициран, едновеременно в </a:t>
            </a:r>
            <a:r>
              <a:rPr lang="en-US" b="1" dirty="0" smtClean="0"/>
              <a:t>xml</a:t>
            </a:r>
            <a:r>
              <a:rPr lang="bg-BG" b="1" dirty="0" smtClean="0"/>
              <a:t> и анотация, този в </a:t>
            </a:r>
            <a:r>
              <a:rPr lang="en-US" b="1" dirty="0" smtClean="0"/>
              <a:t>xml</a:t>
            </a:r>
            <a:r>
              <a:rPr lang="bg-BG" b="1" dirty="0" smtClean="0"/>
              <a:t> е с по-висок приоритет и се взима под внимание от уеб контейнера.</a:t>
            </a:r>
            <a:endParaRPr lang="en-US" b="1"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176544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36</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38</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39</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41</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42</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43</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219123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44</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45</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46</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47</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48</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49</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50</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51</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request - This is the </a:t>
            </a:r>
            <a:r>
              <a:rPr lang="en-US" sz="1200" b="0" i="0" kern="1200" dirty="0" err="1" smtClean="0">
                <a:solidFill>
                  <a:schemeClr val="tx1"/>
                </a:solidFill>
                <a:latin typeface="+mn-lt"/>
                <a:ea typeface="+mn-ea"/>
                <a:cs typeface="+mn-cs"/>
              </a:rPr>
              <a:t>HttpServletRequest</a:t>
            </a:r>
            <a:r>
              <a:rPr lang="en-US" sz="1200" b="0" i="0" kern="1200" dirty="0" smtClean="0">
                <a:solidFill>
                  <a:schemeClr val="tx1"/>
                </a:solidFill>
                <a:latin typeface="+mn-lt"/>
                <a:ea typeface="+mn-ea"/>
                <a:cs typeface="+mn-cs"/>
              </a:rPr>
              <a:t> object associated with the request.</a:t>
            </a:r>
          </a:p>
          <a:p>
            <a:r>
              <a:rPr lang="en-US" sz="1200" b="0" i="0" kern="1200" dirty="0" smtClean="0">
                <a:solidFill>
                  <a:schemeClr val="tx1"/>
                </a:solidFill>
                <a:latin typeface="+mn-lt"/>
                <a:ea typeface="+mn-ea"/>
                <a:cs typeface="+mn-cs"/>
              </a:rPr>
              <a:t>response - This is the </a:t>
            </a:r>
            <a:r>
              <a:rPr lang="en-US" sz="1200" b="0" i="0" kern="1200" dirty="0" err="1" smtClean="0">
                <a:solidFill>
                  <a:schemeClr val="tx1"/>
                </a:solidFill>
                <a:latin typeface="+mn-lt"/>
                <a:ea typeface="+mn-ea"/>
                <a:cs typeface="+mn-cs"/>
              </a:rPr>
              <a:t>HttpServletResponse</a:t>
            </a:r>
            <a:r>
              <a:rPr lang="en-US" sz="1200" b="0" i="0" kern="1200" dirty="0" smtClean="0">
                <a:solidFill>
                  <a:schemeClr val="tx1"/>
                </a:solidFill>
                <a:latin typeface="+mn-lt"/>
                <a:ea typeface="+mn-ea"/>
                <a:cs typeface="+mn-cs"/>
              </a:rPr>
              <a:t> object associated with the response to the client.</a:t>
            </a:r>
          </a:p>
          <a:p>
            <a:r>
              <a:rPr lang="en-US" sz="1200" b="0" i="0" kern="1200" dirty="0" smtClean="0">
                <a:solidFill>
                  <a:schemeClr val="tx1"/>
                </a:solidFill>
                <a:latin typeface="+mn-lt"/>
                <a:ea typeface="+mn-ea"/>
                <a:cs typeface="+mn-cs"/>
              </a:rPr>
              <a:t>out - This is the </a:t>
            </a:r>
            <a:r>
              <a:rPr lang="en-US" sz="1200" b="0" i="0" kern="1200" dirty="0" err="1" smtClean="0">
                <a:solidFill>
                  <a:schemeClr val="tx1"/>
                </a:solidFill>
                <a:latin typeface="+mn-lt"/>
                <a:ea typeface="+mn-ea"/>
                <a:cs typeface="+mn-cs"/>
              </a:rPr>
              <a:t>PrintWriter</a:t>
            </a:r>
            <a:r>
              <a:rPr lang="en-US" sz="1200" b="0" i="0" kern="1200" dirty="0" smtClean="0">
                <a:solidFill>
                  <a:schemeClr val="tx1"/>
                </a:solidFill>
                <a:latin typeface="+mn-lt"/>
                <a:ea typeface="+mn-ea"/>
                <a:cs typeface="+mn-cs"/>
              </a:rPr>
              <a:t> object used to send output to the client.</a:t>
            </a:r>
          </a:p>
          <a:p>
            <a:r>
              <a:rPr lang="en-US" sz="1200" b="0" i="0" kern="1200" dirty="0" smtClean="0">
                <a:solidFill>
                  <a:schemeClr val="tx1"/>
                </a:solidFill>
                <a:latin typeface="+mn-lt"/>
                <a:ea typeface="+mn-ea"/>
                <a:cs typeface="+mn-cs"/>
              </a:rPr>
              <a:t>session - This is the </a:t>
            </a:r>
            <a:r>
              <a:rPr lang="en-US" sz="1200" b="0" i="0" kern="1200" dirty="0" err="1" smtClean="0">
                <a:solidFill>
                  <a:schemeClr val="tx1"/>
                </a:solidFill>
                <a:latin typeface="+mn-lt"/>
                <a:ea typeface="+mn-ea"/>
                <a:cs typeface="+mn-cs"/>
              </a:rPr>
              <a:t>HttpSession</a:t>
            </a:r>
            <a:r>
              <a:rPr lang="en-US" sz="1200" b="0" i="0" kern="1200" dirty="0" smtClean="0">
                <a:solidFill>
                  <a:schemeClr val="tx1"/>
                </a:solidFill>
                <a:latin typeface="+mn-lt"/>
                <a:ea typeface="+mn-ea"/>
                <a:cs typeface="+mn-cs"/>
              </a:rPr>
              <a:t> object associated with the request.</a:t>
            </a:r>
          </a:p>
          <a:p>
            <a:r>
              <a:rPr lang="en-US" sz="1200" b="0" i="0" kern="1200" dirty="0" smtClean="0">
                <a:solidFill>
                  <a:schemeClr val="tx1"/>
                </a:solidFill>
                <a:latin typeface="+mn-lt"/>
                <a:ea typeface="+mn-ea"/>
                <a:cs typeface="+mn-cs"/>
              </a:rPr>
              <a:t>application - This is the </a:t>
            </a:r>
            <a:r>
              <a:rPr lang="en-US" sz="1200" b="0" i="0" kern="1200" dirty="0" err="1" smtClean="0">
                <a:solidFill>
                  <a:schemeClr val="tx1"/>
                </a:solidFill>
                <a:latin typeface="+mn-lt"/>
                <a:ea typeface="+mn-ea"/>
                <a:cs typeface="+mn-cs"/>
              </a:rPr>
              <a:t>ServletContext</a:t>
            </a:r>
            <a:r>
              <a:rPr lang="en-US" sz="1200" b="0" i="0" kern="1200" dirty="0" smtClean="0">
                <a:solidFill>
                  <a:schemeClr val="tx1"/>
                </a:solidFill>
                <a:latin typeface="+mn-lt"/>
                <a:ea typeface="+mn-ea"/>
                <a:cs typeface="+mn-cs"/>
              </a:rPr>
              <a:t> object associated with application context.</a:t>
            </a:r>
          </a:p>
          <a:p>
            <a:r>
              <a:rPr lang="en-US" sz="1200" b="0" i="0" kern="1200" dirty="0" err="1" smtClean="0">
                <a:solidFill>
                  <a:schemeClr val="tx1"/>
                </a:solidFill>
                <a:latin typeface="+mn-lt"/>
                <a:ea typeface="+mn-ea"/>
                <a:cs typeface="+mn-cs"/>
              </a:rPr>
              <a:t>config</a:t>
            </a:r>
            <a:r>
              <a:rPr lang="en-US" sz="1200" b="0" i="0" kern="1200" dirty="0" smtClean="0">
                <a:solidFill>
                  <a:schemeClr val="tx1"/>
                </a:solidFill>
                <a:latin typeface="+mn-lt"/>
                <a:ea typeface="+mn-ea"/>
                <a:cs typeface="+mn-cs"/>
              </a:rPr>
              <a:t> - This is the </a:t>
            </a:r>
            <a:r>
              <a:rPr lang="en-US" sz="1200" b="0" i="0" kern="1200" dirty="0" err="1" smtClean="0">
                <a:solidFill>
                  <a:schemeClr val="tx1"/>
                </a:solidFill>
                <a:latin typeface="+mn-lt"/>
                <a:ea typeface="+mn-ea"/>
                <a:cs typeface="+mn-cs"/>
              </a:rPr>
              <a:t>ServletConfig</a:t>
            </a:r>
            <a:r>
              <a:rPr lang="en-US" sz="1200" b="0" i="0" kern="1200" dirty="0" smtClean="0">
                <a:solidFill>
                  <a:schemeClr val="tx1"/>
                </a:solidFill>
                <a:latin typeface="+mn-lt"/>
                <a:ea typeface="+mn-ea"/>
                <a:cs typeface="+mn-cs"/>
              </a:rPr>
              <a:t> object associated with the page.</a:t>
            </a:r>
          </a:p>
          <a:p>
            <a:r>
              <a:rPr lang="en-US" sz="1200" b="0" i="0" kern="1200" dirty="0" err="1" smtClean="0">
                <a:solidFill>
                  <a:schemeClr val="tx1"/>
                </a:solidFill>
                <a:latin typeface="+mn-lt"/>
                <a:ea typeface="+mn-ea"/>
                <a:cs typeface="+mn-cs"/>
              </a:rPr>
              <a:t>pageContext</a:t>
            </a:r>
            <a:r>
              <a:rPr lang="en-US" sz="1200" b="0" i="0" kern="1200" dirty="0" smtClean="0">
                <a:solidFill>
                  <a:schemeClr val="tx1"/>
                </a:solidFill>
                <a:latin typeface="+mn-lt"/>
                <a:ea typeface="+mn-ea"/>
                <a:cs typeface="+mn-cs"/>
              </a:rPr>
              <a:t> - This encapsulates use of server-specific features like higher performance </a:t>
            </a:r>
            <a:r>
              <a:rPr lang="en-US" sz="1200" b="0" i="0" kern="1200" dirty="0" err="1" smtClean="0">
                <a:solidFill>
                  <a:schemeClr val="tx1"/>
                </a:solidFill>
                <a:latin typeface="+mn-lt"/>
                <a:ea typeface="+mn-ea"/>
                <a:cs typeface="+mn-cs"/>
              </a:rPr>
              <a:t>JspWriters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page - This is simply a synonym for this, and is used to call the methods defined by the translated </a:t>
            </a:r>
            <a:r>
              <a:rPr lang="en-US" sz="1200" b="0" i="0" kern="1200" dirty="0" err="1" smtClean="0">
                <a:solidFill>
                  <a:schemeClr val="tx1"/>
                </a:solidFill>
                <a:latin typeface="+mn-lt"/>
                <a:ea typeface="+mn-ea"/>
                <a:cs typeface="+mn-cs"/>
              </a:rPr>
              <a:t>servlet</a:t>
            </a:r>
            <a:r>
              <a:rPr lang="en-US" sz="1200" b="0" i="0" kern="1200" dirty="0" smtClean="0">
                <a:solidFill>
                  <a:schemeClr val="tx1"/>
                </a:solidFill>
                <a:latin typeface="+mn-lt"/>
                <a:ea typeface="+mn-ea"/>
                <a:cs typeface="+mn-cs"/>
              </a:rPr>
              <a:t> class.</a:t>
            </a:r>
            <a:endParaRPr lang="en-US" b="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52</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53</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bg-BG" sz="1200" dirty="0" smtClean="0"/>
              <a:t>Сървърна технология за разработка на динамични уеб приложения със средствата на езика </a:t>
            </a:r>
            <a:r>
              <a:rPr lang="en-US" sz="1200" dirty="0" smtClean="0"/>
              <a:t>Java</a:t>
            </a:r>
            <a:r>
              <a:rPr lang="bg-BG" sz="1200" dirty="0" smtClean="0"/>
              <a:t>.</a:t>
            </a:r>
          </a:p>
          <a:p>
            <a:pPr marL="285750" indent="-285750">
              <a:buFont typeface="Arial" pitchFamily="34" charset="0"/>
              <a:buChar char="•"/>
            </a:pPr>
            <a:r>
              <a:rPr lang="bg-BG" sz="1200" dirty="0" err="1" smtClean="0"/>
              <a:t>Сървлетът</a:t>
            </a:r>
            <a:r>
              <a:rPr lang="bg-BG" sz="1200" dirty="0" smtClean="0"/>
              <a:t> е </a:t>
            </a:r>
            <a:r>
              <a:rPr lang="en-US" sz="1200" dirty="0" smtClean="0"/>
              <a:t>Java </a:t>
            </a:r>
            <a:r>
              <a:rPr lang="bg-BG" sz="1200" dirty="0" smtClean="0"/>
              <a:t>клас, изпълняван в „управляема среда“, а именно: в „уеб контейнер/</a:t>
            </a:r>
            <a:r>
              <a:rPr lang="bg-BG" sz="1200" dirty="0" err="1" smtClean="0"/>
              <a:t>сървлет</a:t>
            </a:r>
            <a:r>
              <a:rPr lang="bg-BG" sz="1200" dirty="0" smtClean="0"/>
              <a:t> контейнер“.</a:t>
            </a:r>
          </a:p>
          <a:p>
            <a:pPr marL="285750" indent="-285750">
              <a:buFont typeface="Arial" pitchFamily="34" charset="0"/>
              <a:buChar char="•"/>
            </a:pPr>
            <a:r>
              <a:rPr lang="bg-BG" sz="1200" dirty="0" smtClean="0"/>
              <a:t>Обслужва комуникацията в клиент-сървър архитектура, като </a:t>
            </a:r>
            <a:r>
              <a:rPr lang="bg-BG" sz="1200" dirty="0" err="1" smtClean="0"/>
              <a:t>сървлетите</a:t>
            </a:r>
            <a:r>
              <a:rPr lang="bg-BG" sz="1200" dirty="0" smtClean="0"/>
              <a:t> приемат заявка като входен параметър и генерират отговор в резултат от изпълнението на заявката.</a:t>
            </a:r>
          </a:p>
          <a:p>
            <a:pPr marL="285750" indent="-285750">
              <a:buFont typeface="Arial" pitchFamily="34" charset="0"/>
              <a:buChar char="•"/>
            </a:pPr>
            <a:endParaRPr lang="bg-BG" sz="120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308387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54</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55</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56</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57</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58</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59</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61</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62</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63</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smtClean="0"/>
              <a:t>Java Servlet </a:t>
            </a:r>
            <a:r>
              <a:rPr lang="bg-BG" dirty="0" smtClean="0"/>
              <a:t>–</a:t>
            </a:r>
            <a:r>
              <a:rPr lang="bg-BG" sz="1200" b="0" dirty="0" smtClean="0"/>
              <a:t>излиза през 1997 г. като отговор на </a:t>
            </a:r>
            <a:r>
              <a:rPr lang="en-US" sz="1200" b="0" dirty="0" smtClean="0"/>
              <a:t>Sun Microsystems</a:t>
            </a:r>
            <a:r>
              <a:rPr lang="bg-BG" sz="1200" b="0" dirty="0" smtClean="0"/>
              <a:t> на конкурентните технологии за създаване на динамични уеб страници – </a:t>
            </a:r>
            <a:r>
              <a:rPr lang="en-US" sz="1200" b="0" dirty="0" smtClean="0"/>
              <a:t>CGI, PHP, ASP. </a:t>
            </a:r>
            <a:r>
              <a:rPr lang="bg-BG" sz="1200" b="0" dirty="0" smtClean="0"/>
              <a:t>Името на технологията идва от популярните по онова време </a:t>
            </a:r>
            <a:r>
              <a:rPr lang="en-US" sz="1200" b="0" dirty="0" smtClean="0"/>
              <a:t>Java </a:t>
            </a:r>
            <a:r>
              <a:rPr lang="bg-BG" sz="1200" b="0" dirty="0" err="1" smtClean="0"/>
              <a:t>Аплети</a:t>
            </a:r>
            <a:r>
              <a:rPr lang="bg-BG" sz="1200" b="0" dirty="0" smtClean="0"/>
              <a:t>. </a:t>
            </a:r>
            <a:endParaRPr lang="en-US" sz="1200" b="0" dirty="0" smtClean="0"/>
          </a:p>
          <a:p>
            <a:pPr marL="285750" indent="-285750">
              <a:buFont typeface="Arial" pitchFamily="34" charset="0"/>
              <a:buChar char="•"/>
            </a:pPr>
            <a:r>
              <a:rPr lang="bg-BG" dirty="0" smtClean="0"/>
              <a:t>Част е от </a:t>
            </a:r>
            <a:r>
              <a:rPr lang="en-US" dirty="0" smtClean="0"/>
              <a:t>Java EE </a:t>
            </a:r>
            <a:r>
              <a:rPr lang="bg-BG" dirty="0" smtClean="0"/>
              <a:t>стека </a:t>
            </a:r>
            <a:r>
              <a:rPr lang="bg-BG" sz="1200" b="0" dirty="0" smtClean="0"/>
              <a:t>– текущата версия е 3.0 (</a:t>
            </a:r>
            <a:r>
              <a:rPr lang="en-US" sz="1200" b="0" dirty="0" smtClean="0"/>
              <a:t>Java EE 6), </a:t>
            </a:r>
            <a:r>
              <a:rPr lang="bg-BG" sz="1200" b="0" dirty="0" smtClean="0"/>
              <a:t>стандартизирана с </a:t>
            </a:r>
            <a:r>
              <a:rPr lang="en-US" sz="1200" b="0" dirty="0" smtClean="0"/>
              <a:t>JSR-315. </a:t>
            </a:r>
            <a:endParaRPr lang="bg-BG" sz="1200" b="0" dirty="0" smtClean="0"/>
          </a:p>
          <a:p>
            <a:pPr marL="285750" indent="-285750">
              <a:buFont typeface="Arial" pitchFamily="34" charset="0"/>
              <a:buChar char="•"/>
            </a:pPr>
            <a:r>
              <a:rPr lang="en-US" dirty="0" smtClean="0"/>
              <a:t>Java Servlet API </a:t>
            </a:r>
            <a:r>
              <a:rPr lang="bg-BG" dirty="0" smtClean="0"/>
              <a:t>е спецификация </a:t>
            </a:r>
            <a:r>
              <a:rPr lang="bg-BG" sz="1200" b="0" dirty="0" smtClean="0"/>
              <a:t>– от фирмата, координираща развитието на езика </a:t>
            </a:r>
            <a:r>
              <a:rPr lang="en-US" sz="1200" b="0" dirty="0" smtClean="0"/>
              <a:t>Java – “Oracle”</a:t>
            </a:r>
            <a:r>
              <a:rPr lang="bg-BG" sz="1200" b="0" dirty="0" smtClean="0"/>
              <a:t>, се предоставя </a:t>
            </a:r>
            <a:r>
              <a:rPr lang="bg-BG" sz="1200" b="0" dirty="0" err="1" smtClean="0"/>
              <a:t>единстветно</a:t>
            </a:r>
            <a:r>
              <a:rPr lang="bg-BG" sz="1200" b="0" dirty="0" smtClean="0"/>
              <a:t> </a:t>
            </a:r>
            <a:r>
              <a:rPr lang="en-US" sz="1200" b="0" dirty="0" smtClean="0"/>
              <a:t>API, a </a:t>
            </a:r>
            <a:r>
              <a:rPr lang="bg-BG" sz="1200" b="0" dirty="0" smtClean="0"/>
              <a:t>отделните доставчици на уеб контейнери могат да предоставят различна имплементация на стандарта, спазвайки очакваното поведение, описано в съответния </a:t>
            </a:r>
            <a:r>
              <a:rPr lang="en-US" sz="1200" b="0" dirty="0" smtClean="0"/>
              <a:t>JSR.</a:t>
            </a:r>
          </a:p>
          <a:p>
            <a:pPr marL="285750" indent="-285750">
              <a:buFont typeface="Arial" pitchFamily="34" charset="0"/>
              <a:buChar char="•"/>
            </a:pPr>
            <a:r>
              <a:rPr lang="bg-BG" dirty="0" smtClean="0"/>
              <a:t>Основна уеб технология в </a:t>
            </a:r>
            <a:r>
              <a:rPr lang="en-US" dirty="0" smtClean="0"/>
              <a:t>Java </a:t>
            </a:r>
            <a:r>
              <a:rPr lang="bg-BG" dirty="0" smtClean="0"/>
              <a:t>света</a:t>
            </a:r>
            <a:r>
              <a:rPr lang="bg-BG" sz="1200" b="0" dirty="0" smtClean="0"/>
              <a:t> – всички останали библиотеки за разработка на уеб приложения (</a:t>
            </a:r>
            <a:r>
              <a:rPr lang="en-US" sz="1200" b="0" dirty="0" smtClean="0"/>
              <a:t>JSP, JSF, Spring MVC, Struts, GWT, Velocity</a:t>
            </a:r>
            <a:r>
              <a:rPr lang="bg-BG" sz="1200" b="0" dirty="0" smtClean="0"/>
              <a:t>), както и </a:t>
            </a:r>
            <a:r>
              <a:rPr lang="en-US" sz="1200" b="0" dirty="0" smtClean="0"/>
              <a:t>SOAP </a:t>
            </a:r>
            <a:r>
              <a:rPr lang="bg-BG" sz="1200" b="0" dirty="0" smtClean="0"/>
              <a:t>и </a:t>
            </a:r>
            <a:r>
              <a:rPr lang="en-US" sz="1200" b="0" dirty="0" smtClean="0"/>
              <a:t>REST </a:t>
            </a:r>
            <a:r>
              <a:rPr lang="bg-BG" sz="1200" b="0" dirty="0" smtClean="0"/>
              <a:t>уеб </a:t>
            </a:r>
            <a:r>
              <a:rPr lang="bg-BG" sz="1200" b="0" dirty="0" err="1" smtClean="0"/>
              <a:t>сървисите</a:t>
            </a:r>
            <a:r>
              <a:rPr lang="bg-BG" sz="1200" b="0" dirty="0" smtClean="0"/>
              <a:t> са базирани на </a:t>
            </a:r>
            <a:r>
              <a:rPr lang="en-US" sz="1200" b="0" dirty="0" smtClean="0"/>
              <a:t>Servlet API.</a:t>
            </a:r>
            <a:endParaRPr lang="en-US" dirty="0" smtClean="0"/>
          </a:p>
          <a:p>
            <a:pPr marL="285750" indent="-285750">
              <a:buFont typeface="Arial" pitchFamily="34" charset="0"/>
              <a:buChar char="•"/>
            </a:pPr>
            <a:endParaRPr lang="ru-RU" sz="1200" b="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75477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bg-BG" sz="1200" dirty="0" smtClean="0"/>
              <a:t>Предоставя интерфейс, описващ поведението на всеки клас, който може да бъде „третиран“ като </a:t>
            </a:r>
            <a:r>
              <a:rPr lang="bg-BG" sz="1200" dirty="0" err="1" smtClean="0"/>
              <a:t>сървлет</a:t>
            </a:r>
            <a:r>
              <a:rPr lang="bg-BG" sz="1200" dirty="0" smtClean="0"/>
              <a:t> от уеб контейнера.</a:t>
            </a:r>
          </a:p>
          <a:p>
            <a:pPr marL="285750" indent="-285750">
              <a:buFont typeface="Arial" pitchFamily="34" charset="0"/>
              <a:buChar char="•"/>
            </a:pPr>
            <a:r>
              <a:rPr lang="bg-BG" sz="1200" dirty="0" smtClean="0"/>
              <a:t>Дефинира методи, които описват жизнения цикъл на </a:t>
            </a:r>
            <a:r>
              <a:rPr lang="bg-BG" sz="1200" dirty="0" err="1" smtClean="0"/>
              <a:t>сървлета</a:t>
            </a:r>
            <a:r>
              <a:rPr lang="bg-BG" sz="1200" dirty="0" smtClean="0"/>
              <a:t>:</a:t>
            </a:r>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2837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dirty="0" smtClean="0"/>
              <a:t>Базов клас от </a:t>
            </a:r>
            <a:r>
              <a:rPr lang="en-US" sz="1200" dirty="0" smtClean="0"/>
              <a:t>Servlet </a:t>
            </a:r>
            <a:r>
              <a:rPr lang="bg-BG" sz="1200" dirty="0" smtClean="0"/>
              <a:t> </a:t>
            </a:r>
            <a:r>
              <a:rPr lang="en-US" sz="1200" dirty="0" smtClean="0"/>
              <a:t>API</a:t>
            </a:r>
            <a:r>
              <a:rPr lang="bg-BG" sz="1200" dirty="0" smtClean="0"/>
              <a:t>, служи за управление на </a:t>
            </a:r>
            <a:r>
              <a:rPr lang="en-US" sz="1200" dirty="0" smtClean="0"/>
              <a:t>HTTP </a:t>
            </a:r>
            <a:r>
              <a:rPr lang="bg-BG" sz="1200" dirty="0" smtClean="0"/>
              <a:t>комуникация.</a:t>
            </a:r>
            <a:r>
              <a:rPr lang="en-US" sz="1200" dirty="0" smtClean="0"/>
              <a:t> </a:t>
            </a:r>
            <a:r>
              <a:rPr lang="bg-BG" sz="1200" dirty="0" smtClean="0"/>
              <a:t>За да „включим“ нашия сървлет в </a:t>
            </a:r>
            <a:r>
              <a:rPr lang="en-US" sz="1200" dirty="0" smtClean="0"/>
              <a:t>HTTP </a:t>
            </a:r>
            <a:r>
              <a:rPr lang="bg-BG" sz="1200" dirty="0" smtClean="0"/>
              <a:t>транзакцията, трябва да наследим</a:t>
            </a:r>
            <a:r>
              <a:rPr lang="en-US" sz="1200" dirty="0" smtClean="0"/>
              <a:t> </a:t>
            </a:r>
            <a:r>
              <a:rPr lang="en-US" sz="1200" dirty="0" err="1" smtClean="0"/>
              <a:t>javax.servlet.http.HttpServlet</a:t>
            </a:r>
            <a:r>
              <a:rPr lang="bg-BG" sz="1200" dirty="0" smtClean="0"/>
              <a:t> и съответно да предефинираме </a:t>
            </a:r>
            <a:r>
              <a:rPr lang="en-US" sz="1200" dirty="0" smtClean="0"/>
              <a:t>HTTP </a:t>
            </a:r>
            <a:r>
              <a:rPr lang="bg-BG" sz="1200" dirty="0" smtClean="0"/>
              <a:t>методите, които искаме да изпълняваме за дадения ресурс.</a:t>
            </a:r>
            <a:r>
              <a:rPr lang="en-US" sz="1200" dirty="0" smtClean="0"/>
              <a:t>  </a:t>
            </a:r>
            <a:endParaRPr lang="bg-BG"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dirty="0" smtClean="0"/>
              <a:t>За всеки </a:t>
            </a:r>
            <a:r>
              <a:rPr lang="en-US" sz="1200" dirty="0" smtClean="0"/>
              <a:t>HTTP </a:t>
            </a:r>
            <a:r>
              <a:rPr lang="bg-BG" sz="1200" dirty="0" smtClean="0"/>
              <a:t>глагол се предоставя метод за обработка. При постъпване на нова заявка </a:t>
            </a:r>
            <a:r>
              <a:rPr lang="en-US" sz="1200" dirty="0" smtClean="0"/>
              <a:t>service() </a:t>
            </a:r>
            <a:r>
              <a:rPr lang="bg-BG" sz="1200" dirty="0" smtClean="0"/>
              <a:t>разпределя към дадения метод: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349380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t>SingleThreadModel</a:t>
            </a:r>
            <a:r>
              <a:rPr lang="en-US" sz="1200" dirty="0" smtClean="0"/>
              <a:t> – </a:t>
            </a:r>
            <a:endParaRPr lang="ru-RU" sz="1200" dirty="0" smtClean="0"/>
          </a:p>
          <a:p>
            <a:r>
              <a:rPr lang="bg-BG" sz="1200" dirty="0" smtClean="0"/>
              <a:t>по желание може да имплементираме този интерфейс. Така контейнерът ще обслужва всяка паралелна заявка в различна инстанция на сърлета (</a:t>
            </a:r>
            <a:r>
              <a:rPr lang="bg-BG" sz="1200" b="1" dirty="0" smtClean="0">
                <a:solidFill>
                  <a:srgbClr val="FF0000"/>
                </a:solidFill>
              </a:rPr>
              <a:t>Важно! – Спецификацията НЕ окуражава ползването на този модел</a:t>
            </a:r>
            <a:r>
              <a:rPr lang="bg-BG" sz="1200" dirty="0" smtClean="0"/>
              <a:t>).</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176313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javax.servlet.RequestDispatcher</a:t>
            </a:r>
            <a:r>
              <a:rPr lang="en-US" sz="1200" dirty="0" smtClean="0"/>
              <a:t> </a:t>
            </a:r>
            <a:r>
              <a:rPr lang="en-US" sz="1200" b="0" dirty="0" smtClean="0"/>
              <a:t>–</a:t>
            </a:r>
            <a:r>
              <a:rPr lang="en-US" sz="1200" dirty="0" smtClean="0"/>
              <a:t> </a:t>
            </a:r>
            <a:r>
              <a:rPr lang="bg-BG" sz="1200" b="0" dirty="0" smtClean="0"/>
              <a:t>чрез този клас можем да пренасочваме заявката от даден сървлет към друг. Този парадигма играе ключова роля при имплементиране на </a:t>
            </a:r>
            <a:r>
              <a:rPr lang="en-US" sz="1200" b="0" dirty="0" smtClean="0"/>
              <a:t> MVC</a:t>
            </a:r>
            <a:r>
              <a:rPr lang="bg-BG" sz="1200" b="0" dirty="0" smtClean="0"/>
              <a:t> </a:t>
            </a:r>
            <a:r>
              <a:rPr lang="en-US" sz="1200" b="0" dirty="0" smtClean="0"/>
              <a:t>(Model-View-Controller) </a:t>
            </a:r>
            <a:r>
              <a:rPr lang="bg-BG" sz="1200" b="0" dirty="0" smtClean="0"/>
              <a:t>архитектура, където имаме определен сървлет, който служи като „контролер“ и пренасочва заявката към различни </a:t>
            </a:r>
            <a:r>
              <a:rPr lang="en-US" sz="1200" b="0" dirty="0" smtClean="0"/>
              <a:t>JSP-</a:t>
            </a:r>
            <a:r>
              <a:rPr lang="bg-BG" sz="1200" b="0" dirty="0" smtClean="0"/>
              <a:t>та на базата на определен параметър. Заявката се пренасочва така, сякаш е предизвикана директно от клиента (без посредничество). Пренасочването бива 2 вида:</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256948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  </a:t>
            </a:r>
            <a:r>
              <a:rPr lang="en-US" dirty="0" smtClean="0"/>
              <a:t>Servlet – </a:t>
            </a:r>
            <a:r>
              <a:rPr lang="bg-BG" dirty="0" smtClean="0"/>
              <a:t>а</a:t>
            </a:r>
            <a:r>
              <a:rPr lang="bg-BG" baseline="0" dirty="0" smtClean="0"/>
              <a:t> не подозира, че </a:t>
            </a:r>
            <a:r>
              <a:rPr lang="en-US" baseline="0" dirty="0" smtClean="0"/>
              <a:t>request-a</a:t>
            </a:r>
            <a:r>
              <a:rPr lang="bg-BG" baseline="0" dirty="0" smtClean="0"/>
              <a:t> му е бил модифициран.</a:t>
            </a:r>
          </a:p>
          <a:p>
            <a:pPr marL="171450" indent="-171450">
              <a:buFont typeface="Arial" panose="020B0604020202020204" pitchFamily="34" charset="0"/>
              <a:buChar char="•"/>
            </a:pPr>
            <a:r>
              <a:rPr lang="en-US" baseline="0" dirty="0" err="1" smtClean="0"/>
              <a:t>init</a:t>
            </a:r>
            <a:r>
              <a:rPr lang="en-US" baseline="0" dirty="0" smtClean="0"/>
              <a:t>()</a:t>
            </a:r>
          </a:p>
          <a:p>
            <a:pPr marL="171450" indent="-171450">
              <a:buFont typeface="Arial" panose="020B0604020202020204" pitchFamily="34" charset="0"/>
              <a:buChar char="•"/>
            </a:pPr>
            <a:r>
              <a:rPr lang="en-US" baseline="0" dirty="0" err="1" smtClean="0"/>
              <a:t>doFilter</a:t>
            </a:r>
            <a:r>
              <a:rPr lang="en-US" baseline="0" dirty="0" smtClean="0"/>
              <a:t>(</a:t>
            </a:r>
            <a:r>
              <a:rPr lang="en-US" baseline="0" dirty="0" err="1" smtClean="0"/>
              <a:t>ServletRequest</a:t>
            </a:r>
            <a:r>
              <a:rPr lang="en-US" baseline="0" dirty="0" smtClean="0"/>
              <a:t>, </a:t>
            </a:r>
            <a:r>
              <a:rPr lang="en-US" baseline="0" dirty="0" err="1" smtClean="0"/>
              <a:t>ServletResponse</a:t>
            </a:r>
            <a:r>
              <a:rPr lang="en-US" baseline="0" dirty="0" smtClean="0"/>
              <a:t>, </a:t>
            </a:r>
            <a:r>
              <a:rPr lang="en-US" baseline="0" dirty="0" err="1" smtClean="0"/>
              <a:t>FilterChain</a:t>
            </a:r>
            <a:r>
              <a:rPr lang="en-US" baseline="0" dirty="0" smtClean="0"/>
              <a:t>) – </a:t>
            </a:r>
            <a:r>
              <a:rPr lang="bg-BG" baseline="0" dirty="0" smtClean="0"/>
              <a:t>извиква се всеки път, когато контеинерът установи, че обработката на даден</a:t>
            </a:r>
            <a:r>
              <a:rPr lang="en-US" baseline="0" dirty="0" smtClean="0"/>
              <a:t> request </a:t>
            </a:r>
            <a:r>
              <a:rPr lang="bg-BG" baseline="0" dirty="0" smtClean="0"/>
              <a:t>се нуждае от „филтриране“. Контейнерът „установява“ това чрез </a:t>
            </a:r>
            <a:r>
              <a:rPr lang="en-US" baseline="0" dirty="0" smtClean="0"/>
              <a:t>deployment descriptor-a.</a:t>
            </a:r>
          </a:p>
          <a:p>
            <a:pPr marL="171450" indent="-171450">
              <a:buFont typeface="Arial" panose="020B0604020202020204" pitchFamily="34" charset="0"/>
              <a:buChar char="•"/>
            </a:pPr>
            <a:r>
              <a:rPr lang="en-US" baseline="0" dirty="0" smtClean="0"/>
              <a:t>destroy()</a:t>
            </a:r>
          </a:p>
          <a:p>
            <a:pPr marL="0" indent="0">
              <a:buFont typeface="Arial" panose="020B0604020202020204" pitchFamily="34" charset="0"/>
              <a:buNone/>
            </a:pPr>
            <a:endParaRPr lang="en-US" baseline="0" dirty="0" smtClean="0"/>
          </a:p>
          <a:p>
            <a:pPr marL="285750" indent="-285750">
              <a:buFont typeface="Arial" pitchFamily="34" charset="0"/>
              <a:buChar char="•"/>
            </a:pPr>
            <a:r>
              <a:rPr lang="bg-BG" sz="1200" dirty="0" smtClean="0"/>
              <a:t>Филтърът се задава за определен(и) </a:t>
            </a:r>
            <a:r>
              <a:rPr lang="en-US" sz="1200" dirty="0" smtClean="0"/>
              <a:t>URL</a:t>
            </a:r>
            <a:r>
              <a:rPr lang="bg-BG" sz="1200" dirty="0" smtClean="0"/>
              <a:t>-и</a:t>
            </a:r>
            <a:r>
              <a:rPr lang="en-US" sz="1200" dirty="0" smtClean="0"/>
              <a:t>. </a:t>
            </a:r>
            <a:r>
              <a:rPr lang="bg-BG" sz="1200" dirty="0" smtClean="0"/>
              <a:t>Когато се получи заявка за дадения ресурс, уеб контейнерът ще извика първо метода </a:t>
            </a:r>
            <a:r>
              <a:rPr lang="en-US" sz="1200" dirty="0" err="1" smtClean="0"/>
              <a:t>doFilter</a:t>
            </a:r>
            <a:r>
              <a:rPr lang="bg-BG" sz="1200" dirty="0" smtClean="0"/>
              <a:t>() на съответната филтър инстанция преди да извика метода „</a:t>
            </a:r>
            <a:r>
              <a:rPr lang="en-US" sz="1200" dirty="0" err="1" smtClean="0"/>
              <a:t>doXXX</a:t>
            </a:r>
            <a:r>
              <a:rPr lang="en-US" sz="1200" dirty="0" smtClean="0"/>
              <a:t>” </a:t>
            </a:r>
            <a:r>
              <a:rPr lang="bg-BG" sz="1200" dirty="0" smtClean="0"/>
              <a:t>на съответния сървлет. По този начин във филтрите може да се вгради някакъв тип генерална логика – одитинг, броячи и т.н.</a:t>
            </a:r>
            <a:endParaRPr lang="en-US" sz="1200" dirty="0" smtClean="0"/>
          </a:p>
          <a:p>
            <a:pPr marL="285750" indent="-285750">
              <a:buFont typeface="Arial" pitchFamily="34" charset="0"/>
              <a:buChar char="•"/>
            </a:pPr>
            <a:r>
              <a:rPr lang="bg-BG" sz="1200" dirty="0" smtClean="0"/>
              <a:t> Дадена заявка може да бъде „интерсепната“ (пресечена) от няколко филтъра, по този начин се изгражда верига от филтри, чието изпълнение приключва с извикването на метода за обработка на заявката.</a:t>
            </a:r>
          </a:p>
          <a:p>
            <a:r>
              <a:rPr lang="bg-BG" sz="1200" dirty="0" smtClean="0"/>
              <a:t>  </a:t>
            </a:r>
          </a:p>
          <a:p>
            <a:pPr marL="285750" indent="-285750">
              <a:buFont typeface="Arial" pitchFamily="34" charset="0"/>
              <a:buChar char="•"/>
            </a:pPr>
            <a:endParaRPr lang="ru-RU" sz="120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3106690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 rights reserved.</a:t>
            </a: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Citrix, ICA, Program Neighborhood, MetaFrame, WinFrame, VideoFrame, and MultiWin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are trademarks or registered trademarks of Citrix Systems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HTML, XML, XHTML, and W3C are trademarks or registered trademarks of W3C</a:t>
            </a:r>
            <a:r>
              <a:rPr lang="en-GB" sz="800" kern="1200" baseline="30000" noProof="1" smtClean="0">
                <a:solidFill>
                  <a:schemeClr val="tx1"/>
                </a:solidFill>
                <a:latin typeface="Arial"/>
                <a:ea typeface="MS PGothic" pitchFamily="34" charset="-128"/>
                <a:cs typeface="+mn-cs"/>
              </a:rPr>
              <a:t>®</a:t>
            </a:r>
            <a:r>
              <a:rPr lang="en-GB" sz="800" kern="1200" noProof="1" smtClean="0">
                <a:solidFill>
                  <a:schemeClr val="tx1"/>
                </a:solidFill>
                <a:latin typeface="Arial"/>
                <a:ea typeface="MS PGothic" pitchFamily="34" charset="-128"/>
                <a:cs typeface="+mn-cs"/>
              </a:rPr>
              <a:t>,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World Wide Web Consortium, Massachusetts Institute of Technology. </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Apple, App Store, iBooks, iPad, iPhone, iPhoto, iPod, iTunes, Multi-Touch, Objective-C, Retina, Safari, Siri, and Xcode are trademarks or registered trademarks of Apple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IOS is a registered trademark of Cisco Systems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Crossgate, m@gic EDDY, B2B 360°, and B2B 360° Services are registered trademarks of Crossgate AG in Germany and other countries. Crossgate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Alle Rechte vorbehalten.</a:t>
            </a:r>
          </a:p>
        </p:txBody>
      </p:sp>
      <p:sp>
        <p:nvSpPr>
          <p:cNvPr id="5" name="TextBox 4"/>
          <p:cNvSpPr txBox="1"/>
          <p:nvPr userDrawn="1"/>
        </p:nvSpPr>
        <p:spPr bwMode="gray">
          <a:xfrm>
            <a:off x="324000" y="1692000"/>
            <a:ext cx="4165200" cy="4308872"/>
          </a:xfrm>
          <a:prstGeom prst="rect">
            <a:avLst/>
          </a:prstGeom>
          <a:noFill/>
        </p:spPr>
        <p:txBody>
          <a:bodyPr wrap="square" lIns="0" tIns="0" rIns="0" bIns="0" rtlCol="0">
            <a:spAutoFit/>
          </a:bodyPr>
          <a:lstStyle>
            <a:defPPr>
              <a:defRPr lang="de-DE"/>
            </a:defPPr>
            <a:lvl1pPr indent="0">
              <a:lnSpc>
                <a:spcPct val="100000"/>
              </a:lnSpc>
              <a:spcBef>
                <a:spcPts val="400"/>
              </a:spcBef>
              <a:defRPr sz="800">
                <a:ea typeface="MS PGothic" pitchFamily="34" charset="-128"/>
              </a:defRPr>
            </a:lvl1pPr>
          </a:lstStyle>
          <a:p>
            <a:pPr lvl="0"/>
            <a:r>
              <a:rPr lang="de-DE" dirty="0" smtClean="0"/>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lvl="0"/>
            <a:r>
              <a:rPr lang="de-DE" dirty="0" smtClean="0"/>
              <a:t>Die von SAP AG oder deren Vertriebsfirmen angebotenen Softwareprodukte können Softwarekomponenten auch anderer Softwarehersteller enthalten.</a:t>
            </a:r>
          </a:p>
          <a:p>
            <a:pPr lvl="0"/>
            <a:r>
              <a:rPr lang="en-US" dirty="0" smtClean="0"/>
              <a:t>Microsoft, Windows, Excel, Outlook, PowerPoint, </a:t>
            </a:r>
            <a:r>
              <a:rPr lang="en-GB" dirty="0" smtClean="0"/>
              <a:t>Silverlight und Visual Studio</a:t>
            </a:r>
            <a:r>
              <a:rPr lang="en-US" dirty="0" smtClean="0"/>
              <a:t> </a:t>
            </a:r>
            <a:r>
              <a:rPr lang="en-US" dirty="0" err="1" smtClean="0"/>
              <a:t>sind</a:t>
            </a:r>
            <a:r>
              <a:rPr lang="en-US" dirty="0" smtClean="0"/>
              <a:t> </a:t>
            </a:r>
            <a:r>
              <a:rPr lang="en-US" dirty="0" err="1" smtClean="0"/>
              <a:t>eingetragene</a:t>
            </a:r>
            <a:r>
              <a:rPr lang="en-US" dirty="0" smtClean="0"/>
              <a:t> </a:t>
            </a:r>
            <a:r>
              <a:rPr lang="en-US" dirty="0" err="1" smtClean="0"/>
              <a:t>Marken</a:t>
            </a:r>
            <a:r>
              <a:rPr lang="en-US" dirty="0" smtClean="0"/>
              <a:t> der Microsoft Corporation. </a:t>
            </a:r>
            <a:endParaRPr lang="de-DE" dirty="0" smtClean="0"/>
          </a:p>
          <a:p>
            <a:pPr lvl="0"/>
            <a:r>
              <a:rPr lang="de-DE" dirty="0" smtClean="0"/>
              <a:t>IBM, DB2, DB2 Universal Database, System i, System i5, System p, System p5, System x, System z, System z10, z10, z/VM, z/OS, OS/390, </a:t>
            </a:r>
            <a:r>
              <a:rPr lang="de-DE" dirty="0" err="1" smtClean="0"/>
              <a:t>zEnterprise</a:t>
            </a:r>
            <a:r>
              <a:rPr lang="de-DE" dirty="0" smtClean="0"/>
              <a:t>, </a:t>
            </a:r>
            <a:r>
              <a:rPr lang="de-DE" dirty="0" err="1" smtClean="0"/>
              <a:t>PowerVM</a:t>
            </a:r>
            <a:r>
              <a:rPr lang="de-DE" dirty="0" smtClean="0"/>
              <a:t>, Power </a:t>
            </a:r>
            <a:r>
              <a:rPr lang="de-DE" dirty="0" err="1" smtClean="0"/>
              <a:t>Architecture</a:t>
            </a:r>
            <a:r>
              <a:rPr lang="de-DE" dirty="0" smtClean="0"/>
              <a:t>, Power Systems, POWER7, POWER6+, POWER6, POWER, </a:t>
            </a:r>
            <a:r>
              <a:rPr lang="de-DE" dirty="0" err="1" smtClean="0"/>
              <a:t>PowerHA</a:t>
            </a:r>
            <a:r>
              <a:rPr lang="de-DE" dirty="0" smtClean="0"/>
              <a:t>, </a:t>
            </a:r>
            <a:r>
              <a:rPr lang="de-DE" dirty="0" err="1" smtClean="0"/>
              <a:t>pureScale</a:t>
            </a:r>
            <a:r>
              <a:rPr lang="de-DE" dirty="0" smtClean="0"/>
              <a:t>, PowerPC, </a:t>
            </a:r>
            <a:r>
              <a:rPr lang="de-DE" dirty="0" err="1" smtClean="0"/>
              <a:t>BladeCenter</a:t>
            </a:r>
            <a:r>
              <a:rPr lang="de-DE" dirty="0" smtClean="0"/>
              <a:t>, System Storage, </a:t>
            </a:r>
            <a:r>
              <a:rPr lang="de-DE" dirty="0" err="1" smtClean="0"/>
              <a:t>Storwize</a:t>
            </a:r>
            <a:r>
              <a:rPr lang="de-DE" dirty="0" smtClean="0"/>
              <a:t>, XIV, GPFS, HACMP, RETAIN, DB2 Connect, RACF, </a:t>
            </a:r>
            <a:r>
              <a:rPr lang="de-DE" dirty="0" err="1" smtClean="0"/>
              <a:t>Redbooks</a:t>
            </a:r>
            <a:r>
              <a:rPr lang="de-DE" dirty="0" smtClean="0"/>
              <a:t>, OS/2, AIX, Intelligent </a:t>
            </a:r>
            <a:r>
              <a:rPr lang="de-DE" dirty="0" err="1" smtClean="0"/>
              <a:t>Miner</a:t>
            </a:r>
            <a:r>
              <a:rPr lang="de-DE" dirty="0" smtClean="0"/>
              <a:t>, </a:t>
            </a:r>
            <a:r>
              <a:rPr lang="de-DE" dirty="0" err="1" smtClean="0"/>
              <a:t>WebSphere</a:t>
            </a:r>
            <a:r>
              <a:rPr lang="de-DE" dirty="0" smtClean="0"/>
              <a:t>, Tivoli, Informix und Smarter Planet sind Marken oder eingetragene Marken der IBM Corporation.</a:t>
            </a:r>
          </a:p>
          <a:p>
            <a:pPr lvl="0"/>
            <a:r>
              <a:rPr lang="de-DE" dirty="0" smtClean="0"/>
              <a:t>Linux ist eine eingetragene Marke von Linus </a:t>
            </a:r>
            <a:r>
              <a:rPr lang="de-DE" dirty="0" err="1" smtClean="0"/>
              <a:t>Torvalds</a:t>
            </a:r>
            <a:r>
              <a:rPr lang="de-DE" dirty="0" smtClean="0"/>
              <a:t> in den USA und anderen Ländern.</a:t>
            </a:r>
          </a:p>
          <a:p>
            <a:pPr lvl="0"/>
            <a:r>
              <a:rPr lang="de-DE" dirty="0" smtClean="0"/>
              <a:t>Adobe, das Adobe-Logo, Acrobat, PostScript und Reader sind Marken oder eingetragene Marken von Adobe Systems Incorporated in den USA und/oder anderen Ländern.</a:t>
            </a:r>
          </a:p>
          <a:p>
            <a:pPr lvl="0"/>
            <a:r>
              <a:rPr lang="de-DE" dirty="0" smtClean="0"/>
              <a:t>Oracle und Java sind eingetragene Marken von Oracle und/oder ihrer Tochtergesellschaften. </a:t>
            </a:r>
          </a:p>
          <a:p>
            <a:pPr lvl="0"/>
            <a:r>
              <a:rPr lang="de-DE" dirty="0" smtClean="0"/>
              <a:t>UNIX, X/Open, OSF/1 und </a:t>
            </a:r>
            <a:r>
              <a:rPr lang="de-DE" dirty="0" err="1" smtClean="0"/>
              <a:t>Motif</a:t>
            </a:r>
            <a:r>
              <a:rPr lang="de-DE" dirty="0" smtClean="0"/>
              <a:t> sind eingetragene Marken der Open Group.</a:t>
            </a:r>
          </a:p>
          <a:p>
            <a:pPr lvl="0"/>
            <a:r>
              <a:rPr lang="de-DE" dirty="0" smtClean="0"/>
              <a:t>Citrix, ICA, </a:t>
            </a:r>
            <a:r>
              <a:rPr lang="de-DE" dirty="0" err="1" smtClean="0"/>
              <a:t>Program</a:t>
            </a:r>
            <a:r>
              <a:rPr lang="de-DE" dirty="0" smtClean="0"/>
              <a:t> </a:t>
            </a:r>
            <a:r>
              <a:rPr lang="de-DE" dirty="0" err="1" smtClean="0"/>
              <a:t>Neighborhood</a:t>
            </a:r>
            <a:r>
              <a:rPr lang="de-DE" dirty="0" smtClean="0"/>
              <a:t>, </a:t>
            </a:r>
            <a:r>
              <a:rPr lang="de-DE" dirty="0" err="1" smtClean="0"/>
              <a:t>MetaFrame</a:t>
            </a:r>
            <a:r>
              <a:rPr lang="de-DE" dirty="0" smtClean="0"/>
              <a:t>, </a:t>
            </a:r>
            <a:r>
              <a:rPr lang="de-DE" dirty="0" err="1" smtClean="0"/>
              <a:t>WinFrame</a:t>
            </a:r>
            <a:r>
              <a:rPr lang="de-DE" dirty="0" smtClean="0"/>
              <a:t>, </a:t>
            </a:r>
            <a:r>
              <a:rPr lang="de-DE" dirty="0" err="1" smtClean="0"/>
              <a:t>VideoFrame</a:t>
            </a:r>
            <a:r>
              <a:rPr lang="de-DE" dirty="0" smtClean="0"/>
              <a:t> und </a:t>
            </a:r>
            <a:r>
              <a:rPr lang="de-DE" dirty="0" err="1" smtClean="0"/>
              <a:t>MultiWin</a:t>
            </a:r>
            <a:r>
              <a:rPr lang="de-DE" dirty="0" smtClean="0"/>
              <a:t> </a:t>
            </a:r>
            <a:br>
              <a:rPr lang="de-DE" dirty="0" smtClean="0"/>
            </a:br>
            <a:r>
              <a:rPr lang="de-DE" dirty="0" smtClean="0"/>
              <a:t>sind Marken oder eingetragene Marken von Citrix Systems, Inc.</a:t>
            </a:r>
          </a:p>
          <a:p>
            <a:pPr lvl="0"/>
            <a:r>
              <a:rPr lang="de-DE" dirty="0" smtClean="0"/>
              <a:t>HTML, XML, XHTML und W3C sind Marken oder eingetragene Marken des W3C</a:t>
            </a:r>
            <a:r>
              <a:rPr lang="de-DE" baseline="30000" dirty="0" smtClean="0"/>
              <a:t>®</a:t>
            </a:r>
            <a:r>
              <a:rPr lang="de-DE" dirty="0" smtClean="0"/>
              <a:t>, </a:t>
            </a:r>
            <a:br>
              <a:rPr lang="de-DE" dirty="0" smtClean="0"/>
            </a:br>
            <a:r>
              <a:rPr lang="de-DE" dirty="0" smtClean="0"/>
              <a:t>World Wide Web </a:t>
            </a:r>
            <a:r>
              <a:rPr lang="de-DE" dirty="0" err="1" smtClean="0"/>
              <a:t>Consortium</a:t>
            </a:r>
            <a:r>
              <a:rPr lang="de-DE" dirty="0" smtClean="0"/>
              <a:t>, Massachusetts Institute </a:t>
            </a:r>
            <a:r>
              <a:rPr lang="de-DE" dirty="0" err="1" smtClean="0"/>
              <a:t>of</a:t>
            </a:r>
            <a:r>
              <a:rPr lang="de-DE" dirty="0" smtClean="0"/>
              <a:t> Technology. </a:t>
            </a:r>
          </a:p>
          <a:p>
            <a:pPr lvl="0"/>
            <a:r>
              <a:rPr lang="de-DE" dirty="0" smtClean="0"/>
              <a:t>Apple, App Store, </a:t>
            </a:r>
            <a:r>
              <a:rPr lang="de-DE" dirty="0" err="1" smtClean="0"/>
              <a:t>iBooks</a:t>
            </a:r>
            <a:r>
              <a:rPr lang="de-DE" dirty="0" smtClean="0"/>
              <a:t>, </a:t>
            </a:r>
            <a:r>
              <a:rPr lang="de-DE" dirty="0" err="1" smtClean="0"/>
              <a:t>iPad</a:t>
            </a:r>
            <a:r>
              <a:rPr lang="de-DE" dirty="0" smtClean="0"/>
              <a:t>, </a:t>
            </a:r>
            <a:r>
              <a:rPr lang="de-DE" dirty="0" err="1" smtClean="0"/>
              <a:t>iPhone</a:t>
            </a:r>
            <a:r>
              <a:rPr lang="de-DE" dirty="0" smtClean="0"/>
              <a:t>, </a:t>
            </a:r>
            <a:r>
              <a:rPr lang="de-DE" dirty="0" err="1" smtClean="0"/>
              <a:t>iPhoto</a:t>
            </a:r>
            <a:r>
              <a:rPr lang="de-DE" dirty="0" smtClean="0"/>
              <a:t>, iPod, iTunes, Multi-Touch, </a:t>
            </a:r>
            <a:r>
              <a:rPr lang="de-DE" dirty="0" err="1" smtClean="0"/>
              <a:t>Objective</a:t>
            </a:r>
            <a:r>
              <a:rPr lang="de-DE" dirty="0" smtClean="0"/>
              <a:t>-C, Retina, Safari, Siri und </a:t>
            </a:r>
            <a:r>
              <a:rPr lang="de-DE" dirty="0" err="1" smtClean="0"/>
              <a:t>Xcode</a:t>
            </a:r>
            <a:r>
              <a:rPr lang="de-DE" dirty="0" smtClean="0"/>
              <a:t> sind Marken oder eingetragene Marken der Apple Inc.</a:t>
            </a:r>
          </a:p>
          <a:p>
            <a:pPr lvl="0"/>
            <a:r>
              <a:rPr lang="de-DE" dirty="0" smtClean="0"/>
              <a:t>IOS ist eine eingetragene Marke von Cisco Systems Inc.</a:t>
            </a:r>
          </a:p>
          <a:p>
            <a:pPr lvl="0"/>
            <a:r>
              <a:rPr lang="en-US" dirty="0" smtClean="0"/>
              <a:t>RIM, BlackBerry, BBM, BlackBerry Curve, BlackBerry Bold, BlackBerry Pearl, BlackBerry Torch, BlackBerry Storm, BlackBerry Storm2, BlackBerry </a:t>
            </a:r>
            <a:r>
              <a:rPr lang="en-US" dirty="0" err="1" smtClean="0"/>
              <a:t>PlayBook</a:t>
            </a:r>
            <a:r>
              <a:rPr lang="en-US" dirty="0" smtClean="0"/>
              <a:t> und BlackBerry App World </a:t>
            </a:r>
            <a:r>
              <a:rPr lang="en-US" dirty="0" err="1" smtClean="0"/>
              <a:t>sind</a:t>
            </a:r>
            <a:r>
              <a:rPr lang="en-US" dirty="0" smtClean="0"/>
              <a:t> </a:t>
            </a:r>
            <a:r>
              <a:rPr lang="en-US" dirty="0" err="1" smtClean="0"/>
              <a:t>Marken</a:t>
            </a:r>
            <a:r>
              <a:rPr lang="en-US" dirty="0" smtClean="0"/>
              <a:t> </a:t>
            </a:r>
            <a:r>
              <a:rPr lang="en-US" dirty="0" err="1" smtClean="0"/>
              <a:t>oder</a:t>
            </a:r>
            <a:r>
              <a:rPr lang="en-US" dirty="0" smtClean="0"/>
              <a:t> </a:t>
            </a:r>
            <a:r>
              <a:rPr lang="en-US" dirty="0" err="1" smtClean="0"/>
              <a:t>eingetragene</a:t>
            </a:r>
            <a:r>
              <a:rPr lang="en-US" dirty="0" smtClean="0"/>
              <a:t> </a:t>
            </a:r>
            <a:r>
              <a:rPr lang="en-US" dirty="0" err="1" smtClean="0"/>
              <a:t>Marken</a:t>
            </a:r>
            <a:r>
              <a:rPr lang="en-US" dirty="0" smtClean="0"/>
              <a:t> von Research in Motion Limited.</a:t>
            </a:r>
            <a:endParaRPr lang="de-DE" noProof="1" smtClean="0"/>
          </a:p>
        </p:txBody>
      </p:sp>
      <p:sp>
        <p:nvSpPr>
          <p:cNvPr id="8" name="TextBox 7"/>
          <p:cNvSpPr txBox="1"/>
          <p:nvPr userDrawn="1"/>
        </p:nvSpPr>
        <p:spPr bwMode="gray">
          <a:xfrm>
            <a:off x="4654800" y="1692000"/>
            <a:ext cx="4165200" cy="4678204"/>
          </a:xfrm>
          <a:prstGeom prst="rect">
            <a:avLst/>
          </a:prstGeom>
          <a:noFill/>
        </p:spPr>
        <p:txBody>
          <a:bodyPr wrap="square" lIns="0" tIns="0" rIns="0" bIns="0" rtlCol="0">
            <a:spAutoFit/>
          </a:bodyPr>
          <a:lstStyle>
            <a:defPPr>
              <a:defRPr lang="de-DE"/>
            </a:defPPr>
            <a:lvl1pPr indent="0">
              <a:lnSpc>
                <a:spcPct val="100000"/>
              </a:lnSpc>
              <a:spcBef>
                <a:spcPts val="400"/>
              </a:spcBef>
              <a:defRPr sz="800">
                <a:ea typeface="MS PGothic" pitchFamily="34" charset="-128"/>
              </a:defRPr>
            </a:lvl1pPr>
          </a:lstStyle>
          <a:p>
            <a:pPr lvl="0"/>
            <a:r>
              <a:rPr lang="en-US" dirty="0" smtClean="0"/>
              <a:t>Google App Engine, Google Apps, Google Checkout, Google Data API, Google Maps, Google Mobile Ads, Google Mobile Updater, Google Mobile, Google Store, Google Sync, Google Updater, Google Voice, Google Mail, Gmail, YouTube, </a:t>
            </a:r>
            <a:r>
              <a:rPr lang="en-US" dirty="0" err="1" smtClean="0"/>
              <a:t>Dalvik</a:t>
            </a:r>
            <a:r>
              <a:rPr lang="en-US" dirty="0" smtClean="0"/>
              <a:t> und Android </a:t>
            </a:r>
            <a:r>
              <a:rPr lang="en-US" dirty="0" err="1" smtClean="0"/>
              <a:t>sind</a:t>
            </a:r>
            <a:r>
              <a:rPr lang="en-US" dirty="0" smtClean="0"/>
              <a:t> </a:t>
            </a:r>
            <a:r>
              <a:rPr lang="en-US" dirty="0" err="1" smtClean="0"/>
              <a:t>Marken</a:t>
            </a:r>
            <a:r>
              <a:rPr lang="en-US" dirty="0" smtClean="0"/>
              <a:t> </a:t>
            </a:r>
            <a:r>
              <a:rPr lang="en-US" dirty="0" err="1" smtClean="0"/>
              <a:t>oder</a:t>
            </a:r>
            <a:r>
              <a:rPr lang="en-US" dirty="0" smtClean="0"/>
              <a:t> </a:t>
            </a:r>
            <a:r>
              <a:rPr lang="en-US" dirty="0" err="1" smtClean="0"/>
              <a:t>eingetragene</a:t>
            </a:r>
            <a:r>
              <a:rPr lang="en-US" dirty="0" smtClean="0"/>
              <a:t> </a:t>
            </a:r>
            <a:r>
              <a:rPr lang="en-US" dirty="0" err="1" smtClean="0"/>
              <a:t>Marken</a:t>
            </a:r>
            <a:r>
              <a:rPr lang="en-US" dirty="0" smtClean="0"/>
              <a:t> von Google Inc.</a:t>
            </a:r>
            <a:endParaRPr lang="de-DE" dirty="0" smtClean="0"/>
          </a:p>
          <a:p>
            <a:pPr lvl="0"/>
            <a:r>
              <a:rPr lang="de-DE" dirty="0" smtClean="0"/>
              <a:t>INTERMEC ist eine eingetragene Marke der </a:t>
            </a:r>
            <a:r>
              <a:rPr lang="de-DE" dirty="0" err="1" smtClean="0"/>
              <a:t>Intermec</a:t>
            </a:r>
            <a:r>
              <a:rPr lang="de-DE" dirty="0" smtClean="0"/>
              <a:t> Technologies Corporation.</a:t>
            </a:r>
          </a:p>
          <a:p>
            <a:pPr lvl="0"/>
            <a:r>
              <a:rPr lang="de-DE" dirty="0" err="1" smtClean="0"/>
              <a:t>Wi-Fi</a:t>
            </a:r>
            <a:r>
              <a:rPr lang="de-DE" dirty="0" smtClean="0"/>
              <a:t> ist eine eingetragene Marke der </a:t>
            </a:r>
            <a:r>
              <a:rPr lang="de-DE" dirty="0" err="1" smtClean="0"/>
              <a:t>Wi-Fi</a:t>
            </a:r>
            <a:r>
              <a:rPr lang="de-DE" dirty="0" smtClean="0"/>
              <a:t> Alliance.</a:t>
            </a:r>
          </a:p>
          <a:p>
            <a:pPr lvl="0"/>
            <a:r>
              <a:rPr lang="de-DE" dirty="0" smtClean="0"/>
              <a:t>Bluetooth ist eine eingetragene Marke von Bluetooth SIG Inc.</a:t>
            </a:r>
          </a:p>
          <a:p>
            <a:pPr lvl="0"/>
            <a:r>
              <a:rPr lang="de-DE" dirty="0" smtClean="0"/>
              <a:t>Motorola ist eine eingetragene Marke von Motorola Trademark Holdings, LLC. </a:t>
            </a:r>
          </a:p>
          <a:p>
            <a:pPr lvl="0"/>
            <a:r>
              <a:rPr lang="de-DE" dirty="0" err="1" smtClean="0"/>
              <a:t>Computop</a:t>
            </a:r>
            <a:r>
              <a:rPr lang="de-DE" dirty="0" smtClean="0"/>
              <a:t> ist eine eingetragene Marke der </a:t>
            </a:r>
            <a:r>
              <a:rPr lang="de-DE" dirty="0" err="1" smtClean="0"/>
              <a:t>Computop</a:t>
            </a:r>
            <a:r>
              <a:rPr lang="de-DE" dirty="0" smtClean="0"/>
              <a:t> Wirtschaftsinformatik GmbH.</a:t>
            </a:r>
          </a:p>
          <a:p>
            <a:pPr lvl="0"/>
            <a:r>
              <a:rPr lang="de-DE" dirty="0" smtClean="0"/>
              <a:t>SAP, R/3, SAP NetWeaver, </a:t>
            </a:r>
            <a:r>
              <a:rPr lang="de-DE" dirty="0" err="1" smtClean="0"/>
              <a:t>Duet</a:t>
            </a:r>
            <a:r>
              <a:rPr lang="de-DE" dirty="0" smtClean="0"/>
              <a:t>, </a:t>
            </a:r>
            <a:r>
              <a:rPr lang="de-DE" dirty="0" err="1" smtClean="0"/>
              <a:t>PartnerEdge</a:t>
            </a:r>
            <a:r>
              <a:rPr lang="de-DE" dirty="0" smtClean="0"/>
              <a:t>, </a:t>
            </a:r>
            <a:r>
              <a:rPr lang="de-DE" dirty="0" err="1" smtClean="0"/>
              <a:t>ByDesign</a:t>
            </a:r>
            <a:r>
              <a:rPr lang="de-DE" dirty="0" smtClean="0"/>
              <a:t>, SAP </a:t>
            </a:r>
            <a:r>
              <a:rPr lang="de-DE" dirty="0" err="1" smtClean="0"/>
              <a:t>BusinessObjects</a:t>
            </a:r>
            <a:r>
              <a:rPr lang="de-DE" dirty="0" smtClean="0"/>
              <a:t> Explorer, </a:t>
            </a:r>
            <a:r>
              <a:rPr lang="de-DE" dirty="0" err="1" smtClean="0"/>
              <a:t>StreamWork</a:t>
            </a:r>
            <a:r>
              <a:rPr lang="de-DE" dirty="0" smtClean="0"/>
              <a:t>, SAP HANA und weitere im Text erwähnte SAP-Produkte und</a:t>
            </a:r>
            <a:r>
              <a:rPr lang="de-DE" baseline="0" dirty="0" smtClean="0"/>
              <a:t> </a:t>
            </a:r>
            <a:r>
              <a:rPr lang="de-DE" dirty="0" smtClean="0"/>
              <a:t>-Dienst-leistungen sowie die entsprechenden Logos sind Marken oder eingetragene Marken der SAP AG in Deutschland und anderen Ländern.</a:t>
            </a:r>
          </a:p>
          <a:p>
            <a:pPr lvl="0"/>
            <a:r>
              <a:rPr lang="de-DE" dirty="0" smtClean="0"/>
              <a:t>Business Objects und das Business-Objects-Logo, </a:t>
            </a:r>
            <a:r>
              <a:rPr lang="de-DE" dirty="0" err="1" smtClean="0"/>
              <a:t>BusinessObjects</a:t>
            </a:r>
            <a:r>
              <a:rPr lang="de-DE" dirty="0" smtClean="0"/>
              <a:t>, Crystal Reports, Crystal </a:t>
            </a:r>
            <a:r>
              <a:rPr lang="de-DE" dirty="0" err="1" smtClean="0"/>
              <a:t>Decisions</a:t>
            </a:r>
            <a:r>
              <a:rPr lang="de-DE" dirty="0" smtClean="0"/>
              <a:t>, Web </a:t>
            </a:r>
            <a:r>
              <a:rPr lang="de-DE" dirty="0" err="1" smtClean="0"/>
              <a:t>Intelligence</a:t>
            </a:r>
            <a:r>
              <a:rPr lang="de-DE" dirty="0" smtClean="0"/>
              <a:t>, </a:t>
            </a:r>
            <a:r>
              <a:rPr lang="de-DE" dirty="0" err="1" smtClean="0"/>
              <a:t>Xcelsius</a:t>
            </a:r>
            <a:r>
              <a:rPr lang="de-DE" dirty="0" smtClean="0"/>
              <a:t> und andere im Text erwähnte Business-Objects-Produkte und ­Dienstleistungen sowie die entsprechenden Logos sind Marken </a:t>
            </a:r>
            <a:br>
              <a:rPr lang="de-DE" dirty="0" smtClean="0"/>
            </a:br>
            <a:r>
              <a:rPr lang="de-DE" dirty="0" smtClean="0"/>
              <a:t>oder eingetragene Marken der Business Objects Software Ltd. Business Objects ist ein Unternehmen der SAP AG.</a:t>
            </a:r>
          </a:p>
          <a:p>
            <a:pPr lvl="0"/>
            <a:r>
              <a:rPr lang="de-DE" dirty="0" err="1" smtClean="0"/>
              <a:t>Sybase</a:t>
            </a:r>
            <a:r>
              <a:rPr lang="de-DE" dirty="0" smtClean="0"/>
              <a:t> und Adaptive Server, </a:t>
            </a:r>
            <a:r>
              <a:rPr lang="de-DE" dirty="0" err="1" smtClean="0"/>
              <a:t>iAnywhere</a:t>
            </a:r>
            <a:r>
              <a:rPr lang="de-DE" dirty="0" smtClean="0"/>
              <a:t>, </a:t>
            </a:r>
            <a:r>
              <a:rPr lang="de-DE" dirty="0" err="1" smtClean="0"/>
              <a:t>Sybase</a:t>
            </a:r>
            <a:r>
              <a:rPr lang="de-DE" dirty="0" smtClean="0"/>
              <a:t> 365, SQL Anywhere und weitere im Text erwähnte </a:t>
            </a:r>
            <a:r>
              <a:rPr lang="de-DE" dirty="0" err="1" smtClean="0"/>
              <a:t>Sybase</a:t>
            </a:r>
            <a:r>
              <a:rPr lang="de-DE" dirty="0" smtClean="0"/>
              <a:t>-Produkte und -Dienstleistungen sowie die entsprechenden Logos sind Marken oder eingetragene Marken der </a:t>
            </a:r>
            <a:r>
              <a:rPr lang="de-DE" dirty="0" err="1" smtClean="0"/>
              <a:t>Sybase</a:t>
            </a:r>
            <a:r>
              <a:rPr lang="de-DE" dirty="0" smtClean="0"/>
              <a:t> Inc. </a:t>
            </a:r>
            <a:r>
              <a:rPr lang="de-DE" dirty="0" err="1" smtClean="0"/>
              <a:t>Sybase</a:t>
            </a:r>
            <a:r>
              <a:rPr lang="de-DE" dirty="0" smtClean="0"/>
              <a:t> ist ein Unternehmen der</a:t>
            </a:r>
            <a:br>
              <a:rPr lang="de-DE" dirty="0" smtClean="0"/>
            </a:br>
            <a:r>
              <a:rPr lang="de-DE" dirty="0" smtClean="0"/>
              <a:t>SAP AG.</a:t>
            </a:r>
          </a:p>
          <a:p>
            <a:pPr lvl="0"/>
            <a:r>
              <a:rPr lang="de-DE" dirty="0" err="1" smtClean="0"/>
              <a:t>Crossgate</a:t>
            </a:r>
            <a:r>
              <a:rPr lang="de-DE" dirty="0" smtClean="0"/>
              <a:t>, </a:t>
            </a:r>
            <a:r>
              <a:rPr lang="de-DE" dirty="0" err="1" smtClean="0"/>
              <a:t>m@gic</a:t>
            </a:r>
            <a:r>
              <a:rPr lang="de-DE" dirty="0" smtClean="0"/>
              <a:t> EDDY, B2B 360°, B2B 360° Services sind eingetragene Marken </a:t>
            </a:r>
            <a:br>
              <a:rPr lang="de-DE" dirty="0" smtClean="0"/>
            </a:br>
            <a:r>
              <a:rPr lang="de-DE" dirty="0" smtClean="0"/>
              <a:t>der </a:t>
            </a:r>
            <a:r>
              <a:rPr lang="de-DE" dirty="0" err="1" smtClean="0"/>
              <a:t>Crossgate</a:t>
            </a:r>
            <a:r>
              <a:rPr lang="de-DE" dirty="0" smtClean="0"/>
              <a:t> AG in Deutschland und anderen Ländern. </a:t>
            </a:r>
            <a:r>
              <a:rPr lang="de-DE" dirty="0" err="1" smtClean="0"/>
              <a:t>Crossgate</a:t>
            </a:r>
            <a:r>
              <a:rPr lang="de-DE" dirty="0" smtClean="0"/>
              <a:t> ist ein Unternehmen der SAP AG.</a:t>
            </a:r>
          </a:p>
          <a:p>
            <a:pPr lvl="0"/>
            <a:r>
              <a:rPr lang="de-DE" dirty="0" smtClean="0"/>
              <a:t>Alle anderen Namen von Produkten und Dienstleistungen sind Marken der jeweiligen Firmen. Die Angaben im Text sind unverbindlich und dienen lediglich zu Informations-zwecken. Produkte können länderspezifische Unterschiede aufweisen.</a:t>
            </a:r>
          </a:p>
          <a:p>
            <a:pPr lvl="0"/>
            <a:r>
              <a:rPr lang="de-DE" dirty="0" smtClean="0"/>
              <a:t>Die in dieser Publikation enthaltene Information ist Eigentum der SAP. Weitergabe und Vervielfältigung dieser Publikation oder von Teilen daraus sind, zu welchem Zweck und </a:t>
            </a:r>
            <a:br>
              <a:rPr lang="de-DE" dirty="0" smtClean="0"/>
            </a:br>
            <a:r>
              <a:rPr lang="de-DE" dirty="0" smtClean="0"/>
              <a:t>in welcher Form auch immer, nur mit ausdrücklicher schriftlicher Genehmigung durch </a:t>
            </a:r>
            <a:br>
              <a:rPr lang="de-DE" dirty="0" smtClean="0"/>
            </a:br>
            <a:r>
              <a:rPr lang="de-DE" dirty="0" smtClean="0"/>
              <a:t>SAP AG gestattet.</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4" name="Information_Classification"/>
          <p:cNvSpPr txBox="1"/>
          <p:nvPr/>
        </p:nvSpPr>
        <p:spPr>
          <a:xfrm>
            <a:off x="7721600" y="6638354"/>
            <a:ext cx="347852" cy="153888"/>
          </a:xfrm>
          <a:prstGeom prst="rect">
            <a:avLst/>
          </a:prstGeom>
          <a:noFill/>
        </p:spPr>
        <p:txBody>
          <a:bodyPr vert="horz" wrap="none" lIns="0" tIns="0" rIns="0" bIns="0" rtlCol="0">
            <a:spAutoFit/>
          </a:bodyPr>
          <a:lstStyle/>
          <a:p>
            <a:pPr algn="l" fontAlgn="base">
              <a:spcBef>
                <a:spcPct val="500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Public</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docs.oracle.com/cd/E13222_01/wls/docs81/webapp/web_xml.html"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w3.org/Protocols/rfc2616/rfc2616.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www.oracle.com/technetwork/java/index-jsp-135475.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docs.oracle.com/cd/E17802_01/products/products/servlet/2.5/docs/servlet-2_5-mr2/javax/servlet/package-summary.html" TargetMode="External"/><Relationship Id="rId4" Type="http://schemas.openxmlformats.org/officeDocument/2006/relationships/hyperlink" Target="http://www.oracle.com/technetwork/java/javaee/tech/index.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it-ebooks.info/book/375/" TargetMode="External"/><Relationship Id="rId3" Type="http://schemas.openxmlformats.org/officeDocument/2006/relationships/hyperlink" Target="http://www.tutorialspoint.com/jsp/index.htm" TargetMode="External"/><Relationship Id="rId7" Type="http://schemas.openxmlformats.org/officeDocument/2006/relationships/hyperlink" Target="http://www.zentut.com/jsp-tutorial/"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www.javatpoint.com/creating-jsp-in-eclipse-ide" TargetMode="External"/><Relationship Id="rId5" Type="http://schemas.openxmlformats.org/officeDocument/2006/relationships/hyperlink" Target="http://www.vogella.com/articles/EclipseWTP/article.html" TargetMode="External"/><Relationship Id="rId4" Type="http://schemas.openxmlformats.org/officeDocument/2006/relationships/hyperlink" Target="http://www.tutorialspoint.com/jsp/jsp_directives.htm"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omcat.apache.org/"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Templates_Guidelines\eOn\_Presentations\_Templates\_Corporate_4x3\272641_l_srgb_s_g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12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24000" y="-2"/>
            <a:ext cx="8496000" cy="2374711"/>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bg-BG" sz="2400" dirty="0" smtClean="0"/>
              <a:t>Уеб технологии в </a:t>
            </a:r>
            <a:r>
              <a:rPr lang="en-US" sz="2400" dirty="0" smtClean="0"/>
              <a:t>Java EE. </a:t>
            </a:r>
            <a:r>
              <a:rPr lang="bg-BG" sz="2400" dirty="0" smtClean="0"/>
              <a:t/>
            </a:r>
            <a:br>
              <a:rPr lang="bg-BG" sz="2400" dirty="0" smtClean="0"/>
            </a:br>
            <a:r>
              <a:rPr lang="en-US" sz="2400" dirty="0" smtClean="0"/>
              <a:t>Java </a:t>
            </a:r>
            <a:r>
              <a:rPr lang="bg-BG" sz="2400" dirty="0" smtClean="0"/>
              <a:t>Сървлети и </a:t>
            </a:r>
            <a:r>
              <a:rPr lang="en-US" sz="2400" dirty="0" smtClean="0"/>
              <a:t>Java Server Pages</a:t>
            </a:r>
            <a:endParaRPr lang="en-US" sz="2400" dirty="0"/>
          </a:p>
        </p:txBody>
      </p:sp>
      <p:sp>
        <p:nvSpPr>
          <p:cNvPr id="3" name="Subtitle 2"/>
          <p:cNvSpPr>
            <a:spLocks noGrp="1"/>
          </p:cNvSpPr>
          <p:nvPr>
            <p:ph type="subTitle" idx="1"/>
          </p:nvPr>
        </p:nvSpPr>
        <p:spPr>
          <a:xfrm>
            <a:off x="354623" y="1262363"/>
            <a:ext cx="6840000" cy="1041450"/>
          </a:xfrm>
        </p:spPr>
        <p:txBody>
          <a:bodyPr/>
          <a:lstStyle/>
          <a:p>
            <a:r>
              <a:rPr lang="bg-BG" dirty="0"/>
              <a:t>Силвия Браянова / Николай Ланджев</a:t>
            </a:r>
          </a:p>
          <a:p>
            <a:r>
              <a:rPr lang="en-US" dirty="0"/>
              <a:t>SAP Labs Bulgaria</a:t>
            </a:r>
            <a:br>
              <a:rPr lang="en-US" dirty="0"/>
            </a:br>
            <a:endParaRPr lang="bg-BG" dirty="0"/>
          </a:p>
          <a:p>
            <a:r>
              <a:rPr lang="bg-BG" dirty="0"/>
              <a:t>Ноември</a:t>
            </a:r>
            <a:r>
              <a:rPr lang="en-US" dirty="0"/>
              <a:t>, 201</a:t>
            </a:r>
            <a:r>
              <a:rPr lang="bg-BG" dirty="0"/>
              <a:t>3</a:t>
            </a:r>
            <a:endParaRPr lang="en-US" dirty="0"/>
          </a:p>
        </p:txBody>
      </p:sp>
      <p:sp>
        <p:nvSpPr>
          <p:cNvPr id="4" name="ConfidentialFlag"/>
          <p:cNvSpPr txBox="1"/>
          <p:nvPr/>
        </p:nvSpPr>
        <p:spPr>
          <a:xfrm>
            <a:off x="8136001" y="1776774"/>
            <a:ext cx="615696" cy="246221"/>
          </a:xfrm>
          <a:prstGeom prst="rect">
            <a:avLst/>
          </a:prstGeom>
          <a:noFill/>
        </p:spPr>
        <p:txBody>
          <a:bodyPr vert="horz" wrap="square" lIns="0" tIns="0" rIns="0" bIns="0" rtlCol="0" anchor="b">
            <a:spAutoFit/>
          </a:bodyPr>
          <a:lstStyle/>
          <a:p>
            <a:pPr algn="r" fontAlgn="base">
              <a:spcBef>
                <a:spcPct val="500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Public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kern="0" dirty="0" smtClean="0">
                <a:ea typeface="Arial Unicode MS" pitchFamily="34" charset="-128"/>
                <a:cs typeface="Arial Unicode MS" pitchFamily="34" charset="-128"/>
              </a:rPr>
              <a:t>Дескрипторът </a:t>
            </a:r>
            <a:r>
              <a:rPr lang="en-US" kern="0" dirty="0">
                <a:ea typeface="Arial Unicode MS" pitchFamily="34" charset="-128"/>
                <a:cs typeface="Arial Unicode MS" pitchFamily="34" charset="-128"/>
              </a:rPr>
              <a:t>web.xml </a:t>
            </a:r>
            <a:r>
              <a:rPr lang="en-US" sz="1400" kern="0" dirty="0">
                <a:ea typeface="Arial Unicode MS" pitchFamily="34" charset="-128"/>
                <a:cs typeface="Arial Unicode MS" pitchFamily="34" charset="-128"/>
                <a:hlinkClick r:id="rId2"/>
              </a:rPr>
              <a:t>http://</a:t>
            </a:r>
            <a:r>
              <a:rPr lang="en-US" sz="1400" kern="0" dirty="0" smtClean="0">
                <a:ea typeface="Arial Unicode MS" pitchFamily="34" charset="-128"/>
                <a:cs typeface="Arial Unicode MS" pitchFamily="34" charset="-128"/>
                <a:hlinkClick r:id="rId2"/>
              </a:rPr>
              <a:t>docs.oracle.com/cd/E13222_01/wls/docs81/webapp/web_xml.html</a:t>
            </a:r>
            <a:r>
              <a:rPr lang="en-US" sz="1400" kern="0" dirty="0" smtClean="0">
                <a:ea typeface="Arial Unicode MS" pitchFamily="34" charset="-128"/>
                <a:cs typeface="Arial Unicode MS" pitchFamily="34" charset="-128"/>
              </a:rPr>
              <a:t> </a:t>
            </a:r>
            <a:endParaRPr lang="en-US" sz="1400" dirty="0"/>
          </a:p>
        </p:txBody>
      </p:sp>
      <p:sp>
        <p:nvSpPr>
          <p:cNvPr id="3" name="Text Placeholder 2"/>
          <p:cNvSpPr>
            <a:spLocks noGrp="1"/>
          </p:cNvSpPr>
          <p:nvPr>
            <p:ph type="body" sz="quarter" idx="10"/>
          </p:nvPr>
        </p:nvSpPr>
        <p:spPr/>
        <p:txBody>
          <a:bodyPr/>
          <a:lstStyle/>
          <a:p>
            <a:pPr>
              <a:spcBef>
                <a:spcPts val="0"/>
              </a:spcBef>
            </a:pPr>
            <a:r>
              <a:rPr lang="en-US" sz="1050" b="0" dirty="0"/>
              <a:t>&lt;?xml version="1.0" encoding="ISO-8859-1" ?&gt;</a:t>
            </a:r>
          </a:p>
          <a:p>
            <a:pPr>
              <a:spcBef>
                <a:spcPts val="0"/>
              </a:spcBef>
            </a:pPr>
            <a:endParaRPr lang="en-US" sz="1050" b="0" dirty="0"/>
          </a:p>
          <a:p>
            <a:pPr>
              <a:spcBef>
                <a:spcPts val="0"/>
              </a:spcBef>
            </a:pPr>
            <a:r>
              <a:rPr lang="en-US" sz="1050" b="0" dirty="0"/>
              <a:t>&lt;web-app </a:t>
            </a:r>
            <a:r>
              <a:rPr lang="en-US" sz="1050" b="0" dirty="0" err="1"/>
              <a:t>xmlns</a:t>
            </a:r>
            <a:r>
              <a:rPr lang="en-US" sz="1050" b="0" dirty="0"/>
              <a:t>="http://java.sun.com/xml/ns/j2ee"</a:t>
            </a:r>
          </a:p>
          <a:p>
            <a:pPr>
              <a:spcBef>
                <a:spcPts val="0"/>
              </a:spcBef>
            </a:pPr>
            <a:r>
              <a:rPr lang="en-US" sz="1050" b="0" dirty="0"/>
              <a:t>    </a:t>
            </a:r>
            <a:r>
              <a:rPr lang="en-US" sz="1050" b="0" dirty="0" err="1"/>
              <a:t>xmlns:xsi</a:t>
            </a:r>
            <a:r>
              <a:rPr lang="en-US" sz="1050" b="0" dirty="0"/>
              <a:t>="http://www.w3.org/2001/XMLSchema-instance"</a:t>
            </a:r>
          </a:p>
          <a:p>
            <a:pPr>
              <a:spcBef>
                <a:spcPts val="0"/>
              </a:spcBef>
            </a:pPr>
            <a:r>
              <a:rPr lang="en-US" sz="1050" b="0" dirty="0"/>
              <a:t>    </a:t>
            </a:r>
            <a:r>
              <a:rPr lang="en-US" sz="1050" b="0" dirty="0" err="1"/>
              <a:t>xsi:schemaLocation</a:t>
            </a:r>
            <a:r>
              <a:rPr lang="en-US" sz="1050" b="0" dirty="0"/>
              <a:t>="http://java.sun.com/xml/ns/j2ee http://java.sun.com/xml/ns/j2ee/web-app_2_4.xsd"</a:t>
            </a:r>
          </a:p>
          <a:p>
            <a:pPr>
              <a:spcBef>
                <a:spcPts val="0"/>
              </a:spcBef>
            </a:pPr>
            <a:r>
              <a:rPr lang="en-US" sz="1050" b="0" dirty="0"/>
              <a:t>    version="2.4"&gt;</a:t>
            </a:r>
          </a:p>
          <a:p>
            <a:pPr>
              <a:spcBef>
                <a:spcPts val="0"/>
              </a:spcBef>
            </a:pPr>
            <a:endParaRPr lang="en-US" sz="1050" b="0" dirty="0"/>
          </a:p>
          <a:p>
            <a:pPr>
              <a:spcBef>
                <a:spcPts val="0"/>
              </a:spcBef>
            </a:pPr>
            <a:r>
              <a:rPr lang="en-US" sz="1050" b="0" dirty="0"/>
              <a:t>    &lt;display-name&gt;</a:t>
            </a:r>
            <a:r>
              <a:rPr lang="en-US" sz="1050" b="0" dirty="0" err="1"/>
              <a:t>HelloWorld</a:t>
            </a:r>
            <a:r>
              <a:rPr lang="en-US" sz="1050" b="0" dirty="0"/>
              <a:t> </a:t>
            </a:r>
            <a:r>
              <a:rPr lang="en-US" sz="1050" b="0" dirty="0" smtClean="0"/>
              <a:t>&lt;/</a:t>
            </a:r>
            <a:r>
              <a:rPr lang="en-US" sz="1050" b="0" dirty="0"/>
              <a:t>display-name&gt;</a:t>
            </a:r>
          </a:p>
          <a:p>
            <a:pPr>
              <a:spcBef>
                <a:spcPts val="0"/>
              </a:spcBef>
            </a:pPr>
            <a:r>
              <a:rPr lang="en-US" sz="1050" b="0" dirty="0"/>
              <a:t>    &lt;description&gt;</a:t>
            </a:r>
          </a:p>
          <a:p>
            <a:pPr>
              <a:spcBef>
                <a:spcPts val="0"/>
              </a:spcBef>
            </a:pPr>
            <a:r>
              <a:rPr lang="en-US" sz="1050" b="0" dirty="0"/>
              <a:t>        This is a simple web application </a:t>
            </a:r>
            <a:r>
              <a:rPr lang="en-US" sz="1050" b="0" dirty="0" smtClean="0"/>
              <a:t>&lt;/</a:t>
            </a:r>
            <a:r>
              <a:rPr lang="en-US" sz="1050" b="0" dirty="0"/>
              <a:t>description&gt;</a:t>
            </a:r>
          </a:p>
          <a:p>
            <a:pPr>
              <a:spcBef>
                <a:spcPts val="0"/>
              </a:spcBef>
            </a:pPr>
            <a:endParaRPr lang="en-US" sz="1050" b="0" dirty="0"/>
          </a:p>
          <a:p>
            <a:pPr>
              <a:spcBef>
                <a:spcPts val="0"/>
              </a:spcBef>
            </a:pPr>
            <a:r>
              <a:rPr lang="en-US" sz="1050" b="0" dirty="0"/>
              <a:t>    </a:t>
            </a:r>
            <a:r>
              <a:rPr lang="en-US" sz="1200" dirty="0"/>
              <a:t>&lt;servlet&gt;</a:t>
            </a:r>
          </a:p>
          <a:p>
            <a:pPr>
              <a:spcBef>
                <a:spcPts val="0"/>
              </a:spcBef>
            </a:pPr>
            <a:r>
              <a:rPr lang="en-US" sz="1200" dirty="0"/>
              <a:t>        &lt;servlet-name</a:t>
            </a:r>
            <a:r>
              <a:rPr lang="en-US" sz="1200" dirty="0" smtClean="0"/>
              <a:t>&gt;</a:t>
            </a:r>
            <a:r>
              <a:rPr lang="en-US" sz="1200" dirty="0">
                <a:solidFill>
                  <a:srgbClr val="000000"/>
                </a:solidFill>
                <a:latin typeface="Consolas"/>
              </a:rPr>
              <a:t> </a:t>
            </a:r>
            <a:r>
              <a:rPr lang="en-US" sz="1400" dirty="0" err="1">
                <a:solidFill>
                  <a:srgbClr val="00B050"/>
                </a:solidFill>
              </a:rPr>
              <a:t>LifeCycleServlet</a:t>
            </a:r>
            <a:r>
              <a:rPr lang="en-US" sz="1200" dirty="0">
                <a:solidFill>
                  <a:srgbClr val="00B050"/>
                </a:solidFill>
                <a:latin typeface="Consolas"/>
              </a:rPr>
              <a:t> </a:t>
            </a:r>
            <a:r>
              <a:rPr lang="en-US" sz="1200" dirty="0" smtClean="0"/>
              <a:t>&lt;/</a:t>
            </a:r>
            <a:r>
              <a:rPr lang="en-US" sz="1200" dirty="0"/>
              <a:t>servlet-name&gt;</a:t>
            </a:r>
          </a:p>
          <a:p>
            <a:pPr>
              <a:spcBef>
                <a:spcPts val="0"/>
              </a:spcBef>
            </a:pPr>
            <a:r>
              <a:rPr lang="en-US" sz="1200" dirty="0"/>
              <a:t>        &lt;servlet-class</a:t>
            </a:r>
            <a:r>
              <a:rPr lang="en-US" sz="1200" dirty="0" smtClean="0"/>
              <a:t>&gt;  </a:t>
            </a:r>
            <a:r>
              <a:rPr lang="en-US" sz="1400" dirty="0" err="1" smtClean="0">
                <a:solidFill>
                  <a:srgbClr val="0070C0"/>
                </a:solidFill>
              </a:rPr>
              <a:t>package.LifeCycleServlet</a:t>
            </a:r>
            <a:r>
              <a:rPr lang="en-US" sz="1200" dirty="0" smtClean="0">
                <a:solidFill>
                  <a:srgbClr val="0070C0"/>
                </a:solidFill>
                <a:latin typeface="Consolas"/>
              </a:rPr>
              <a:t> </a:t>
            </a:r>
            <a:r>
              <a:rPr lang="en-US" sz="1200" dirty="0" smtClean="0"/>
              <a:t>servlet-class</a:t>
            </a:r>
            <a:r>
              <a:rPr lang="en-US" sz="1200" dirty="0"/>
              <a:t>&gt;</a:t>
            </a:r>
          </a:p>
          <a:p>
            <a:pPr>
              <a:spcBef>
                <a:spcPts val="0"/>
              </a:spcBef>
            </a:pPr>
            <a:r>
              <a:rPr lang="en-US" sz="1200" dirty="0"/>
              <a:t>    &lt;/servlet&gt;</a:t>
            </a:r>
          </a:p>
          <a:p>
            <a:pPr>
              <a:spcBef>
                <a:spcPts val="0"/>
              </a:spcBef>
            </a:pPr>
            <a:endParaRPr lang="en-US" sz="1200" dirty="0"/>
          </a:p>
          <a:p>
            <a:pPr>
              <a:spcBef>
                <a:spcPts val="0"/>
              </a:spcBef>
            </a:pPr>
            <a:r>
              <a:rPr lang="en-US" sz="1200" dirty="0"/>
              <a:t>    &lt;servlet-mapping&gt;</a:t>
            </a:r>
          </a:p>
          <a:p>
            <a:pPr>
              <a:spcBef>
                <a:spcPts val="0"/>
              </a:spcBef>
            </a:pPr>
            <a:r>
              <a:rPr lang="en-US" sz="1200" dirty="0"/>
              <a:t>        &lt;</a:t>
            </a:r>
            <a:r>
              <a:rPr lang="en-US" sz="1200" dirty="0" smtClean="0"/>
              <a:t>servlet-name&gt;</a:t>
            </a:r>
            <a:r>
              <a:rPr lang="en-US" sz="1400" dirty="0">
                <a:solidFill>
                  <a:srgbClr val="000000"/>
                </a:solidFill>
              </a:rPr>
              <a:t> </a:t>
            </a:r>
            <a:r>
              <a:rPr lang="en-US" sz="1400" dirty="0" err="1">
                <a:solidFill>
                  <a:srgbClr val="00B050"/>
                </a:solidFill>
              </a:rPr>
              <a:t>LifeCycleServlet</a:t>
            </a:r>
            <a:r>
              <a:rPr lang="en-US" sz="1200" dirty="0">
                <a:solidFill>
                  <a:srgbClr val="00B050"/>
                </a:solidFill>
                <a:latin typeface="Consolas"/>
              </a:rPr>
              <a:t> </a:t>
            </a:r>
            <a:r>
              <a:rPr lang="en-US" sz="1200" dirty="0" smtClean="0"/>
              <a:t>&lt;/</a:t>
            </a:r>
            <a:r>
              <a:rPr lang="en-US" sz="1200" dirty="0"/>
              <a:t>servlet-name&gt;</a:t>
            </a:r>
          </a:p>
          <a:p>
            <a:pPr>
              <a:spcBef>
                <a:spcPts val="0"/>
              </a:spcBef>
            </a:pPr>
            <a:r>
              <a:rPr lang="en-US" sz="1200" dirty="0"/>
              <a:t>        &lt;</a:t>
            </a:r>
            <a:r>
              <a:rPr lang="en-US" sz="1200" dirty="0" err="1"/>
              <a:t>url</a:t>
            </a:r>
            <a:r>
              <a:rPr lang="en-US" sz="1200" dirty="0"/>
              <a:t>-pattern</a:t>
            </a:r>
            <a:r>
              <a:rPr lang="en-US" sz="1200" dirty="0" smtClean="0"/>
              <a:t>&gt;</a:t>
            </a:r>
            <a:r>
              <a:rPr lang="en-US" sz="1400" dirty="0" smtClean="0">
                <a:solidFill>
                  <a:srgbClr val="000000"/>
                </a:solidFill>
              </a:rPr>
              <a:t> </a:t>
            </a:r>
            <a:r>
              <a:rPr lang="en-US" sz="1400" dirty="0">
                <a:solidFill>
                  <a:srgbClr val="FF0000"/>
                </a:solidFill>
              </a:rPr>
              <a:t>/</a:t>
            </a:r>
            <a:r>
              <a:rPr lang="en-US" sz="1400" dirty="0" err="1" smtClean="0">
                <a:solidFill>
                  <a:srgbClr val="FF0000"/>
                </a:solidFill>
              </a:rPr>
              <a:t>LifeCycleServlet</a:t>
            </a:r>
            <a:r>
              <a:rPr lang="en-US" sz="1200" dirty="0" smtClean="0">
                <a:solidFill>
                  <a:srgbClr val="FF0000"/>
                </a:solidFill>
                <a:latin typeface="Consolas"/>
              </a:rPr>
              <a:t> </a:t>
            </a:r>
            <a:r>
              <a:rPr lang="en-US" sz="1200" dirty="0" smtClean="0"/>
              <a:t>&lt;/</a:t>
            </a:r>
            <a:r>
              <a:rPr lang="en-US" sz="1200" dirty="0" err="1"/>
              <a:t>url</a:t>
            </a:r>
            <a:r>
              <a:rPr lang="en-US" sz="1200" dirty="0"/>
              <a:t>-pattern&gt;</a:t>
            </a:r>
          </a:p>
          <a:p>
            <a:pPr>
              <a:spcBef>
                <a:spcPts val="0"/>
              </a:spcBef>
            </a:pPr>
            <a:r>
              <a:rPr lang="en-US" sz="1200" dirty="0"/>
              <a:t>    &lt;/servlet-mapping&gt;</a:t>
            </a:r>
          </a:p>
          <a:p>
            <a:pPr>
              <a:spcBef>
                <a:spcPts val="0"/>
              </a:spcBef>
            </a:pPr>
            <a:endParaRPr lang="en-US" sz="1050" b="0" dirty="0"/>
          </a:p>
          <a:p>
            <a:pPr>
              <a:spcBef>
                <a:spcPts val="0"/>
              </a:spcBef>
            </a:pPr>
            <a:r>
              <a:rPr lang="en-US" sz="1050" b="0" dirty="0"/>
              <a:t>&lt;/web-app&gt; </a:t>
            </a:r>
          </a:p>
        </p:txBody>
      </p:sp>
    </p:spTree>
    <p:extLst>
      <p:ext uri="{BB962C8B-B14F-4D97-AF65-F5344CB8AC3E}">
        <p14:creationId xmlns:p14="http://schemas.microsoft.com/office/powerpoint/2010/main" val="97966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Жизнен цикъл на сървлета – </a:t>
            </a:r>
            <a:r>
              <a:rPr lang="en-US" dirty="0" err="1" smtClean="0"/>
              <a:t>javax.servlet.Servlet</a:t>
            </a:r>
            <a:r>
              <a:rPr lang="en-US" dirty="0" smtClean="0"/>
              <a:t> </a:t>
            </a:r>
            <a:r>
              <a:rPr lang="en-US" sz="1400" dirty="0" smtClean="0"/>
              <a:t>(interface)</a:t>
            </a:r>
            <a:endParaRPr lang="ru-RU" sz="1400" dirty="0"/>
          </a:p>
        </p:txBody>
      </p:sp>
      <p:sp>
        <p:nvSpPr>
          <p:cNvPr id="3" name="Text Placeholder 2"/>
          <p:cNvSpPr>
            <a:spLocks noGrp="1"/>
          </p:cNvSpPr>
          <p:nvPr>
            <p:ph type="body" sz="quarter" idx="10"/>
          </p:nvPr>
        </p:nvSpPr>
        <p:spPr>
          <a:xfrm>
            <a:off x="324001" y="1323834"/>
            <a:ext cx="8287736" cy="4038741"/>
          </a:xfrm>
        </p:spPr>
        <p:txBody>
          <a:bodyPr/>
          <a:lstStyle/>
          <a:p>
            <a:pPr marL="285750" indent="-285750">
              <a:buSzPct val="100000"/>
              <a:buFont typeface="Arial" panose="020B0604020202020204" pitchFamily="34" charset="0"/>
              <a:buChar char="•"/>
            </a:pPr>
            <a:r>
              <a:rPr lang="en-US" sz="1600" dirty="0" smtClean="0">
                <a:latin typeface="Courier New" pitchFamily="49" charset="0"/>
                <a:cs typeface="Courier New" pitchFamily="49" charset="0"/>
              </a:rPr>
              <a:t>void </a:t>
            </a:r>
            <a:r>
              <a:rPr lang="en-US" sz="1600" dirty="0" err="1" smtClean="0">
                <a:latin typeface="+mj-lt"/>
                <a:cs typeface="Courier New" pitchFamily="49" charset="0"/>
              </a:rPr>
              <a:t>init</a:t>
            </a:r>
            <a:r>
              <a:rPr lang="bg-BG"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ServletConfig</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config</a:t>
            </a:r>
            <a:r>
              <a:rPr lang="en-US" sz="1600" dirty="0" smtClean="0">
                <a:latin typeface="Courier New" pitchFamily="49" charset="0"/>
                <a:cs typeface="Courier New" pitchFamily="49" charset="0"/>
              </a:rPr>
              <a:t>)</a:t>
            </a:r>
            <a:r>
              <a:rPr lang="bg-BG" sz="1600" dirty="0" smtClean="0"/>
              <a:t>– </a:t>
            </a:r>
            <a:r>
              <a:rPr lang="bg-BG" sz="1200" b="0" dirty="0" smtClean="0"/>
              <a:t>извиква се</a:t>
            </a:r>
            <a:r>
              <a:rPr lang="en-US" sz="1200" b="0" dirty="0" smtClean="0"/>
              <a:t> </a:t>
            </a:r>
            <a:r>
              <a:rPr lang="bg-BG" sz="1200" b="0" dirty="0" smtClean="0"/>
              <a:t>еднократно при инициализацията на сървлета (при първи достъп до приложението или при старт на уеб контейнера)</a:t>
            </a:r>
          </a:p>
          <a:p>
            <a:pPr marL="285750" indent="-285750">
              <a:buSzPct val="100000"/>
              <a:buFont typeface="Arial" panose="020B0604020202020204" pitchFamily="34" charset="0"/>
              <a:buChar char="•"/>
            </a:pPr>
            <a:r>
              <a:rPr lang="en-US" sz="1600" dirty="0">
                <a:latin typeface="Courier New" pitchFamily="49" charset="0"/>
                <a:cs typeface="Courier New" pitchFamily="49" charset="0"/>
              </a:rPr>
              <a:t>void </a:t>
            </a:r>
            <a:r>
              <a:rPr lang="en-US" sz="1600" dirty="0" smtClean="0">
                <a:latin typeface="+mj-lt"/>
                <a:cs typeface="Courier New" pitchFamily="49" charset="0"/>
              </a:rPr>
              <a:t>service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ServletRequest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req</a:t>
            </a: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ServletResponse</a:t>
            </a:r>
            <a:r>
              <a:rPr lang="en-US" sz="1600" dirty="0">
                <a:latin typeface="Courier New" pitchFamily="49" charset="0"/>
                <a:cs typeface="Courier New" pitchFamily="49" charset="0"/>
              </a:rPr>
              <a:t> res</a:t>
            </a:r>
            <a:r>
              <a:rPr lang="en-US" sz="1600" dirty="0" smtClean="0">
                <a:latin typeface="Courier New" pitchFamily="49" charset="0"/>
                <a:cs typeface="Courier New" pitchFamily="49" charset="0"/>
              </a:rPr>
              <a:t>)</a:t>
            </a:r>
            <a:r>
              <a:rPr lang="bg-BG" sz="1600" dirty="0" smtClean="0"/>
              <a:t>– </a:t>
            </a:r>
            <a:r>
              <a:rPr lang="bg-BG" sz="1200" b="0" dirty="0"/>
              <a:t>извиква се при всяка нова заявка</a:t>
            </a:r>
          </a:p>
          <a:p>
            <a:pPr marL="285750" indent="-285750">
              <a:buSzPct val="100000"/>
              <a:buFont typeface="Arial" panose="020B0604020202020204" pitchFamily="34" charset="0"/>
              <a:buChar char="•"/>
            </a:pPr>
            <a:r>
              <a:rPr lang="en-US" sz="1600" dirty="0">
                <a:latin typeface="Courier New" pitchFamily="49" charset="0"/>
                <a:cs typeface="Courier New" pitchFamily="49" charset="0"/>
              </a:rPr>
              <a:t>void </a:t>
            </a:r>
            <a:r>
              <a:rPr lang="en-US" sz="1600" dirty="0">
                <a:latin typeface="+mj-lt"/>
                <a:cs typeface="Courier New" pitchFamily="49" charset="0"/>
              </a:rPr>
              <a:t>destroy</a:t>
            </a:r>
            <a:r>
              <a:rPr lang="en-US" sz="1600" dirty="0" smtClean="0">
                <a:latin typeface="Courier New" pitchFamily="49" charset="0"/>
                <a:cs typeface="Courier New" pitchFamily="49" charset="0"/>
              </a:rPr>
              <a:t>()</a:t>
            </a:r>
            <a:r>
              <a:rPr lang="bg-BG" sz="1600" dirty="0" smtClean="0"/>
              <a:t>– </a:t>
            </a:r>
            <a:r>
              <a:rPr lang="bg-BG" sz="1200" b="0" dirty="0"/>
              <a:t>извиква се </a:t>
            </a:r>
            <a:r>
              <a:rPr lang="bg-BG" sz="1200" b="0" dirty="0" smtClean="0"/>
              <a:t>еднократно при унищожение </a:t>
            </a:r>
            <a:r>
              <a:rPr lang="bg-BG" sz="1200" b="0" dirty="0"/>
              <a:t>на сървлета</a:t>
            </a:r>
            <a:endParaRPr lang="ru-RU" sz="1200" b="0" dirty="0"/>
          </a:p>
        </p:txBody>
      </p:sp>
      <p:pic>
        <p:nvPicPr>
          <p:cNvPr id="1027" name="Picture 3" descr="C:\Users\nikolaygs\Desktop\Servlet Lecture\Servlet_LifeCy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610" y="2991276"/>
            <a:ext cx="3719512" cy="2176037"/>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p:cNvSpPr/>
          <p:nvPr/>
        </p:nvSpPr>
        <p:spPr bwMode="gray">
          <a:xfrm>
            <a:off x="663759" y="5167313"/>
            <a:ext cx="7327716" cy="1033272"/>
          </a:xfrm>
          <a:prstGeom prst="horizontalScroll">
            <a:avLst/>
          </a:prstGeom>
          <a:solidFill>
            <a:schemeClr val="accent1"/>
          </a:solidFill>
          <a:ln w="6350" algn="ctr">
            <a:noFill/>
            <a:miter lim="800000"/>
            <a:headEnd/>
            <a:tailEnd/>
          </a:ln>
          <a:effectLst>
            <a:outerShdw blurRad="101600" dist="266700" dir="3180000" sx="99000" sy="99000" algn="tl" rotWithShape="0">
              <a:schemeClr val="accent1">
                <a:lumMod val="50000"/>
                <a:alpha val="33000"/>
              </a:schemeClr>
            </a:outerShdw>
          </a:effectLst>
          <a:scene3d>
            <a:camera prst="perspectiveAbove"/>
            <a:lightRig rig="brightRoom" dir="t"/>
          </a:scene3d>
          <a:sp3d prstMaterial="softEdge"/>
        </p:spPr>
        <p:txBody>
          <a:bodyPr lIns="90000" tIns="72000" rIns="90000" bIns="72000" rtlCol="0" anchor="ctr"/>
          <a:lstStyle/>
          <a:p>
            <a:pPr fontAlgn="base">
              <a:spcBef>
                <a:spcPct val="50000"/>
              </a:spcBef>
              <a:spcAft>
                <a:spcPct val="0"/>
              </a:spcAft>
              <a:buClr>
                <a:srgbClr val="F0AB00"/>
              </a:buClr>
              <a:buSzPct val="80000"/>
            </a:pPr>
            <a:r>
              <a:rPr lang="en-US" sz="2000" b="1" dirty="0" err="1">
                <a:solidFill>
                  <a:srgbClr val="003283"/>
                </a:solidFill>
              </a:rPr>
              <a:t>javax.servlet.http.HttpServlet</a:t>
            </a:r>
            <a:r>
              <a:rPr lang="en-US" sz="2000" dirty="0"/>
              <a:t> </a:t>
            </a:r>
            <a:r>
              <a:rPr lang="en-US" sz="1600" dirty="0"/>
              <a:t>implements </a:t>
            </a:r>
            <a:r>
              <a:rPr lang="en-US" sz="1600" dirty="0" err="1"/>
              <a:t>javax.servlet.Servlet</a:t>
            </a:r>
            <a:r>
              <a:rPr lang="en-US" sz="1600" dirty="0"/>
              <a:t> </a:t>
            </a:r>
            <a:endParaRPr lang="en-US" sz="16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320757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Жизнен цикъл на Сървлет  – Пример</a:t>
            </a:r>
            <a:endParaRPr lang="ru-RU" dirty="0"/>
          </a:p>
        </p:txBody>
      </p:sp>
      <p:sp>
        <p:nvSpPr>
          <p:cNvPr id="3" name="Text Placeholder 2"/>
          <p:cNvSpPr>
            <a:spLocks noGrp="1"/>
          </p:cNvSpPr>
          <p:nvPr>
            <p:ph type="body" sz="quarter" idx="10"/>
          </p:nvPr>
        </p:nvSpPr>
        <p:spPr>
          <a:xfrm>
            <a:off x="295425" y="1439412"/>
            <a:ext cx="8494713" cy="4785176"/>
          </a:xfrm>
        </p:spPr>
        <p:txBody>
          <a:bodyPr/>
          <a:lstStyle/>
          <a:p>
            <a:r>
              <a:rPr lang="en-US" sz="1600" b="0" dirty="0">
                <a:solidFill>
                  <a:srgbClr val="646464"/>
                </a:solidFill>
                <a:latin typeface="Consolas"/>
              </a:rPr>
              <a:t>@</a:t>
            </a:r>
            <a:r>
              <a:rPr lang="en-US" sz="1600" b="0" dirty="0" err="1">
                <a:solidFill>
                  <a:srgbClr val="646464"/>
                </a:solidFill>
                <a:latin typeface="Consolas"/>
              </a:rPr>
              <a:t>WebServlet</a:t>
            </a:r>
            <a:r>
              <a:rPr lang="en-US" sz="1600" b="0" dirty="0">
                <a:solidFill>
                  <a:srgbClr val="000000"/>
                </a:solidFill>
                <a:latin typeface="Consolas"/>
              </a:rPr>
              <a:t>(</a:t>
            </a:r>
            <a:r>
              <a:rPr lang="en-US" sz="1600" b="0" dirty="0">
                <a:solidFill>
                  <a:srgbClr val="2A00FF"/>
                </a:solidFill>
                <a:latin typeface="Consolas"/>
              </a:rPr>
              <a:t>"/</a:t>
            </a:r>
            <a:r>
              <a:rPr lang="en-US" sz="1600" b="0" dirty="0" err="1">
                <a:solidFill>
                  <a:srgbClr val="2A00FF"/>
                </a:solidFill>
                <a:latin typeface="Consolas"/>
              </a:rPr>
              <a:t>LifeCycleServlet</a:t>
            </a:r>
            <a:r>
              <a:rPr lang="en-US" sz="1600" b="0" dirty="0">
                <a:solidFill>
                  <a:srgbClr val="2A00FF"/>
                </a:solidFill>
                <a:latin typeface="Consolas"/>
              </a:rPr>
              <a:t>"</a:t>
            </a:r>
            <a:r>
              <a:rPr lang="en-US" sz="1600" b="0" dirty="0">
                <a:solidFill>
                  <a:srgbClr val="000000"/>
                </a:solidFill>
                <a:latin typeface="Consolas"/>
              </a:rPr>
              <a:t>)</a:t>
            </a:r>
          </a:p>
          <a:p>
            <a:r>
              <a:rPr lang="en-US" sz="1600" b="0" dirty="0">
                <a:solidFill>
                  <a:srgbClr val="7F0055"/>
                </a:solidFill>
                <a:latin typeface="Consolas"/>
              </a:rPr>
              <a:t>public</a:t>
            </a:r>
            <a:r>
              <a:rPr lang="en-US" sz="1600" b="0" dirty="0">
                <a:solidFill>
                  <a:srgbClr val="000000"/>
                </a:solidFill>
                <a:latin typeface="Consolas"/>
              </a:rPr>
              <a:t> </a:t>
            </a:r>
            <a:r>
              <a:rPr lang="en-US" sz="1600" b="0" dirty="0">
                <a:solidFill>
                  <a:srgbClr val="7F0055"/>
                </a:solidFill>
                <a:latin typeface="Consolas"/>
              </a:rPr>
              <a:t>class</a:t>
            </a:r>
            <a:r>
              <a:rPr lang="en-US" sz="1600" b="0" dirty="0">
                <a:solidFill>
                  <a:srgbClr val="000000"/>
                </a:solidFill>
                <a:latin typeface="Consolas"/>
              </a:rPr>
              <a:t> </a:t>
            </a:r>
            <a:r>
              <a:rPr lang="en-US" dirty="0" err="1">
                <a:solidFill>
                  <a:srgbClr val="000000"/>
                </a:solidFill>
                <a:latin typeface="Consolas"/>
              </a:rPr>
              <a:t>LifeCycleServlet</a:t>
            </a:r>
            <a:r>
              <a:rPr lang="en-US" dirty="0">
                <a:solidFill>
                  <a:srgbClr val="000000"/>
                </a:solidFill>
                <a:latin typeface="Consolas"/>
              </a:rPr>
              <a:t> </a:t>
            </a:r>
            <a:r>
              <a:rPr lang="en-US" dirty="0">
                <a:solidFill>
                  <a:srgbClr val="7F0055"/>
                </a:solidFill>
                <a:latin typeface="Consolas"/>
              </a:rPr>
              <a:t>extends</a:t>
            </a:r>
            <a:r>
              <a:rPr lang="en-US" dirty="0">
                <a:solidFill>
                  <a:srgbClr val="000000"/>
                </a:solidFill>
                <a:latin typeface="Consolas"/>
              </a:rPr>
              <a:t> </a:t>
            </a:r>
            <a:r>
              <a:rPr lang="en-US" dirty="0" err="1">
                <a:solidFill>
                  <a:srgbClr val="000000"/>
                </a:solidFill>
                <a:latin typeface="Consolas"/>
              </a:rPr>
              <a:t>HttpServlet</a:t>
            </a:r>
            <a:r>
              <a:rPr lang="en-US" sz="1600" b="0" dirty="0">
                <a:solidFill>
                  <a:srgbClr val="000000"/>
                </a:solidFill>
                <a:latin typeface="Consolas"/>
              </a:rPr>
              <a:t> </a:t>
            </a:r>
            <a:r>
              <a:rPr lang="en-US" sz="1600" b="0" u="sng" dirty="0" smtClean="0">
                <a:solidFill>
                  <a:srgbClr val="000000"/>
                </a:solidFill>
                <a:latin typeface="Consolas"/>
              </a:rPr>
              <a:t>{</a:t>
            </a:r>
            <a:endParaRPr lang="ru-RU" sz="1600" b="0" dirty="0">
              <a:latin typeface="Consolas"/>
            </a:endParaRPr>
          </a:p>
          <a:p>
            <a:r>
              <a:rPr lang="en-US" sz="1200" b="0" dirty="0" smtClean="0">
                <a:solidFill>
                  <a:srgbClr val="7F0055"/>
                </a:solidFill>
                <a:latin typeface="Consolas"/>
              </a:rPr>
              <a:t>  private</a:t>
            </a:r>
            <a:r>
              <a:rPr lang="en-US" sz="1200" b="0" dirty="0" smtClean="0">
                <a:solidFill>
                  <a:srgbClr val="000000"/>
                </a:solidFill>
                <a:latin typeface="Consolas"/>
              </a:rPr>
              <a:t> </a:t>
            </a:r>
            <a:r>
              <a:rPr lang="en-US" sz="1200" b="0" dirty="0" err="1">
                <a:solidFill>
                  <a:srgbClr val="000000"/>
                </a:solidFill>
                <a:latin typeface="Consolas"/>
              </a:rPr>
              <a:t>FileInputStream</a:t>
            </a:r>
            <a:r>
              <a:rPr lang="en-US" sz="1200" b="0" dirty="0">
                <a:solidFill>
                  <a:srgbClr val="000000"/>
                </a:solidFill>
                <a:latin typeface="Consolas"/>
              </a:rPr>
              <a:t> </a:t>
            </a:r>
            <a:r>
              <a:rPr lang="en-US" sz="1200" b="0" dirty="0" err="1">
                <a:solidFill>
                  <a:srgbClr val="0000C0"/>
                </a:solidFill>
                <a:latin typeface="Consolas"/>
              </a:rPr>
              <a:t>contentStorageWriter</a:t>
            </a:r>
            <a:r>
              <a:rPr lang="en-US" sz="1200" b="0" dirty="0">
                <a:solidFill>
                  <a:srgbClr val="000000"/>
                </a:solidFill>
                <a:latin typeface="Consolas"/>
              </a:rPr>
              <a:t>;</a:t>
            </a:r>
          </a:p>
          <a:p>
            <a:r>
              <a:rPr lang="en-US" sz="1200" b="0" dirty="0" smtClean="0">
                <a:solidFill>
                  <a:srgbClr val="7F0055"/>
                </a:solidFill>
                <a:latin typeface="Consolas"/>
              </a:rPr>
              <a:t>  private</a:t>
            </a:r>
            <a:r>
              <a:rPr lang="en-US" sz="1200" b="0" dirty="0" smtClean="0">
                <a:solidFill>
                  <a:srgbClr val="000000"/>
                </a:solidFill>
                <a:latin typeface="Consolas"/>
              </a:rPr>
              <a:t> </a:t>
            </a:r>
            <a:r>
              <a:rPr lang="en-US" sz="1200" b="0" dirty="0" err="1">
                <a:solidFill>
                  <a:srgbClr val="000000"/>
                </a:solidFill>
                <a:latin typeface="Consolas"/>
              </a:rPr>
              <a:t>FileOutputStream</a:t>
            </a:r>
            <a:r>
              <a:rPr lang="en-US" sz="1200" b="0" dirty="0">
                <a:solidFill>
                  <a:srgbClr val="000000"/>
                </a:solidFill>
                <a:latin typeface="Consolas"/>
              </a:rPr>
              <a:t> </a:t>
            </a:r>
            <a:r>
              <a:rPr lang="en-US" sz="1200" b="0" dirty="0" err="1">
                <a:solidFill>
                  <a:srgbClr val="0000C0"/>
                </a:solidFill>
                <a:latin typeface="Consolas"/>
              </a:rPr>
              <a:t>contentStorageReader</a:t>
            </a:r>
            <a:r>
              <a:rPr lang="en-US" sz="1200" b="0" dirty="0" smtClean="0">
                <a:solidFill>
                  <a:srgbClr val="000000"/>
                </a:solidFill>
                <a:latin typeface="Consolas"/>
              </a:rPr>
              <a:t>;</a:t>
            </a:r>
          </a:p>
          <a:p>
            <a:endParaRPr lang="ru-RU" sz="1200" b="0" dirty="0">
              <a:latin typeface="Consolas"/>
            </a:endParaRPr>
          </a:p>
          <a:p>
            <a:r>
              <a:rPr lang="en-US" sz="1200" b="0" dirty="0" smtClean="0">
                <a:solidFill>
                  <a:srgbClr val="7F0055"/>
                </a:solidFill>
                <a:latin typeface="Consolas"/>
              </a:rPr>
              <a:t>  public</a:t>
            </a:r>
            <a:r>
              <a:rPr lang="en-US" sz="1200" b="0" dirty="0" smtClean="0">
                <a:solidFill>
                  <a:srgbClr val="000000"/>
                </a:solidFill>
                <a:latin typeface="Consolas"/>
              </a:rPr>
              <a:t> </a:t>
            </a:r>
            <a:r>
              <a:rPr lang="en-US" sz="1200" b="0" dirty="0">
                <a:solidFill>
                  <a:srgbClr val="7F0055"/>
                </a:solidFill>
                <a:latin typeface="Consolas"/>
              </a:rPr>
              <a:t>void</a:t>
            </a:r>
            <a:r>
              <a:rPr lang="en-US" sz="1200" b="0" dirty="0">
                <a:solidFill>
                  <a:srgbClr val="000000"/>
                </a:solidFill>
                <a:latin typeface="Consolas"/>
              </a:rPr>
              <a:t> </a:t>
            </a:r>
            <a:r>
              <a:rPr lang="en-US" dirty="0" err="1">
                <a:solidFill>
                  <a:srgbClr val="000000"/>
                </a:solidFill>
                <a:latin typeface="Consolas"/>
              </a:rPr>
              <a:t>init</a:t>
            </a:r>
            <a:r>
              <a:rPr lang="en-US" dirty="0">
                <a:solidFill>
                  <a:srgbClr val="000000"/>
                </a:solidFill>
                <a:latin typeface="Consolas"/>
              </a:rPr>
              <a:t>() </a:t>
            </a:r>
            <a:r>
              <a:rPr lang="en-US" sz="1200" b="0" dirty="0">
                <a:solidFill>
                  <a:srgbClr val="7F0055"/>
                </a:solidFill>
                <a:latin typeface="Consolas"/>
              </a:rPr>
              <a:t>throws</a:t>
            </a:r>
            <a:r>
              <a:rPr lang="en-US" sz="1200" b="0" dirty="0">
                <a:solidFill>
                  <a:srgbClr val="000000"/>
                </a:solidFill>
                <a:latin typeface="Consolas"/>
              </a:rPr>
              <a:t> </a:t>
            </a:r>
            <a:r>
              <a:rPr lang="en-US" sz="1200" b="0" dirty="0" err="1" smtClean="0">
                <a:solidFill>
                  <a:srgbClr val="000000"/>
                </a:solidFill>
                <a:latin typeface="Consolas"/>
              </a:rPr>
              <a:t>ServletException</a:t>
            </a:r>
            <a:r>
              <a:rPr lang="en-US" sz="1200" b="0" dirty="0" smtClean="0">
                <a:solidFill>
                  <a:srgbClr val="000000"/>
                </a:solidFill>
                <a:latin typeface="Consolas"/>
              </a:rPr>
              <a:t>{</a:t>
            </a:r>
            <a:endParaRPr lang="en-US" sz="1200" b="0" dirty="0">
              <a:solidFill>
                <a:srgbClr val="000000"/>
              </a:solidFill>
              <a:latin typeface="Consolas"/>
            </a:endParaRPr>
          </a:p>
          <a:p>
            <a:pPr>
              <a:lnSpc>
                <a:spcPct val="150000"/>
              </a:lnSpc>
              <a:spcBef>
                <a:spcPts val="0"/>
              </a:spcBef>
            </a:pPr>
            <a:r>
              <a:rPr lang="bg-BG" sz="1200" b="0" dirty="0" smtClean="0">
                <a:solidFill>
                  <a:srgbClr val="000000"/>
                </a:solidFill>
                <a:latin typeface="Consolas"/>
              </a:rPr>
              <a:t>  </a:t>
            </a:r>
            <a:r>
              <a:rPr lang="en-US" sz="1200" b="0" dirty="0" smtClean="0">
                <a:solidFill>
                  <a:srgbClr val="000000"/>
                </a:solidFill>
                <a:latin typeface="Consolas"/>
              </a:rPr>
              <a:t>  File </a:t>
            </a:r>
            <a:r>
              <a:rPr lang="en-US" sz="1200" b="0" dirty="0" err="1">
                <a:solidFill>
                  <a:srgbClr val="000000"/>
                </a:solidFill>
                <a:latin typeface="Consolas"/>
              </a:rPr>
              <a:t>contentStorage</a:t>
            </a:r>
            <a:r>
              <a:rPr lang="en-US" sz="1200" b="0" dirty="0">
                <a:solidFill>
                  <a:srgbClr val="000000"/>
                </a:solidFill>
                <a:latin typeface="Consolas"/>
              </a:rPr>
              <a:t> = </a:t>
            </a:r>
            <a:r>
              <a:rPr lang="en-US" sz="1200" b="0" dirty="0">
                <a:solidFill>
                  <a:srgbClr val="7F0055"/>
                </a:solidFill>
                <a:latin typeface="Consolas"/>
              </a:rPr>
              <a:t>new</a:t>
            </a:r>
            <a:r>
              <a:rPr lang="en-US" sz="1200" b="0" dirty="0">
                <a:solidFill>
                  <a:srgbClr val="000000"/>
                </a:solidFill>
                <a:latin typeface="Consolas"/>
              </a:rPr>
              <a:t> File(</a:t>
            </a:r>
            <a:r>
              <a:rPr lang="en-US" sz="1200" b="0" dirty="0">
                <a:solidFill>
                  <a:srgbClr val="2A00FF"/>
                </a:solidFill>
                <a:latin typeface="Consolas"/>
              </a:rPr>
              <a:t>"c:\\</a:t>
            </a:r>
            <a:r>
              <a:rPr lang="en-US" sz="1200" b="0" dirty="0" err="1">
                <a:solidFill>
                  <a:srgbClr val="2A00FF"/>
                </a:solidFill>
                <a:latin typeface="Consolas"/>
              </a:rPr>
              <a:t>storage.db</a:t>
            </a:r>
            <a:r>
              <a:rPr lang="en-US" sz="1200" b="0" dirty="0">
                <a:solidFill>
                  <a:srgbClr val="2A00FF"/>
                </a:solidFill>
                <a:latin typeface="Consolas"/>
              </a:rPr>
              <a:t>"</a:t>
            </a:r>
            <a:r>
              <a:rPr lang="en-US" sz="1200" b="0" dirty="0">
                <a:solidFill>
                  <a:srgbClr val="000000"/>
                </a:solidFill>
                <a:latin typeface="Consolas"/>
              </a:rPr>
              <a:t>);</a:t>
            </a:r>
          </a:p>
          <a:p>
            <a:pPr>
              <a:lnSpc>
                <a:spcPct val="150000"/>
              </a:lnSpc>
              <a:spcBef>
                <a:spcPts val="0"/>
              </a:spcBef>
            </a:pPr>
            <a:r>
              <a:rPr lang="bg-BG" sz="1200" b="0" dirty="0" smtClean="0">
                <a:solidFill>
                  <a:srgbClr val="7F0055"/>
                </a:solidFill>
                <a:latin typeface="Consolas"/>
              </a:rPr>
              <a:t>  </a:t>
            </a:r>
            <a:r>
              <a:rPr lang="en-US" sz="1200" b="0" dirty="0" smtClean="0">
                <a:solidFill>
                  <a:srgbClr val="7F0055"/>
                </a:solidFill>
                <a:latin typeface="Consolas"/>
              </a:rPr>
              <a:t>  try</a:t>
            </a:r>
            <a:r>
              <a:rPr lang="en-US" sz="1200" b="0" dirty="0" smtClean="0">
                <a:solidFill>
                  <a:srgbClr val="000000"/>
                </a:solidFill>
                <a:latin typeface="Consolas"/>
              </a:rPr>
              <a:t> </a:t>
            </a:r>
            <a:r>
              <a:rPr lang="en-US" sz="1200" b="0" dirty="0">
                <a:solidFill>
                  <a:srgbClr val="000000"/>
                </a:solidFill>
                <a:latin typeface="Consolas"/>
              </a:rPr>
              <a:t>{</a:t>
            </a:r>
          </a:p>
          <a:p>
            <a:pPr>
              <a:lnSpc>
                <a:spcPct val="150000"/>
              </a:lnSpc>
              <a:spcBef>
                <a:spcPts val="0"/>
              </a:spcBef>
            </a:pPr>
            <a:r>
              <a:rPr lang="bg-BG" sz="1200" b="0" dirty="0" smtClean="0">
                <a:solidFill>
                  <a:srgbClr val="0000C0"/>
                </a:solidFill>
                <a:latin typeface="Consolas"/>
              </a:rPr>
              <a:t>    </a:t>
            </a:r>
            <a:r>
              <a:rPr lang="en-US" sz="1200" b="0" dirty="0" smtClean="0">
                <a:solidFill>
                  <a:srgbClr val="0000C0"/>
                </a:solidFill>
                <a:latin typeface="Consolas"/>
              </a:rPr>
              <a:t>  </a:t>
            </a:r>
            <a:r>
              <a:rPr lang="en-US" sz="1200" b="0" dirty="0" err="1" smtClean="0">
                <a:solidFill>
                  <a:srgbClr val="0000C0"/>
                </a:solidFill>
                <a:latin typeface="Consolas"/>
              </a:rPr>
              <a:t>contentStorageWriter</a:t>
            </a:r>
            <a:r>
              <a:rPr lang="en-US" sz="1200" b="0" dirty="0" smtClean="0">
                <a:solidFill>
                  <a:srgbClr val="000000"/>
                </a:solidFill>
                <a:latin typeface="Consolas"/>
              </a:rPr>
              <a:t> </a:t>
            </a:r>
            <a:r>
              <a:rPr lang="en-US" sz="1200" b="0" dirty="0">
                <a:solidFill>
                  <a:srgbClr val="000000"/>
                </a:solidFill>
                <a:latin typeface="Consolas"/>
              </a:rPr>
              <a:t>= </a:t>
            </a:r>
            <a:r>
              <a:rPr lang="en-US" sz="1200" b="0" dirty="0">
                <a:solidFill>
                  <a:srgbClr val="7F0055"/>
                </a:solidFill>
                <a:latin typeface="Consolas"/>
              </a:rPr>
              <a:t>new</a:t>
            </a:r>
            <a:r>
              <a:rPr lang="en-US" sz="1200" b="0" dirty="0">
                <a:solidFill>
                  <a:srgbClr val="000000"/>
                </a:solidFill>
                <a:latin typeface="Consolas"/>
              </a:rPr>
              <a:t> </a:t>
            </a:r>
            <a:r>
              <a:rPr lang="en-US" sz="1200" b="0" dirty="0" err="1">
                <a:solidFill>
                  <a:srgbClr val="000000"/>
                </a:solidFill>
                <a:latin typeface="Consolas"/>
              </a:rPr>
              <a:t>FileInputStream</a:t>
            </a:r>
            <a:r>
              <a:rPr lang="en-US" sz="1200" b="0" dirty="0">
                <a:solidFill>
                  <a:srgbClr val="000000"/>
                </a:solidFill>
                <a:latin typeface="Consolas"/>
              </a:rPr>
              <a:t>(</a:t>
            </a:r>
            <a:r>
              <a:rPr lang="en-US" sz="1200" b="0" dirty="0" err="1">
                <a:solidFill>
                  <a:srgbClr val="000000"/>
                </a:solidFill>
                <a:latin typeface="Consolas"/>
              </a:rPr>
              <a:t>contentStorage</a:t>
            </a:r>
            <a:r>
              <a:rPr lang="en-US" sz="1200" b="0" dirty="0">
                <a:solidFill>
                  <a:srgbClr val="000000"/>
                </a:solidFill>
                <a:latin typeface="Consolas"/>
              </a:rPr>
              <a:t>);</a:t>
            </a:r>
          </a:p>
          <a:p>
            <a:pPr>
              <a:lnSpc>
                <a:spcPct val="150000"/>
              </a:lnSpc>
              <a:spcBef>
                <a:spcPts val="0"/>
              </a:spcBef>
            </a:pPr>
            <a:r>
              <a:rPr lang="bg-BG" sz="1200" b="0" dirty="0" smtClean="0">
                <a:solidFill>
                  <a:srgbClr val="0000C0"/>
                </a:solidFill>
                <a:latin typeface="Consolas"/>
              </a:rPr>
              <a:t>    </a:t>
            </a:r>
            <a:r>
              <a:rPr lang="en-US" sz="1200" b="0" dirty="0" smtClean="0">
                <a:solidFill>
                  <a:srgbClr val="0000C0"/>
                </a:solidFill>
                <a:latin typeface="Consolas"/>
              </a:rPr>
              <a:t>  </a:t>
            </a:r>
            <a:r>
              <a:rPr lang="en-US" sz="1200" b="0" dirty="0" err="1" smtClean="0">
                <a:solidFill>
                  <a:srgbClr val="0000C0"/>
                </a:solidFill>
                <a:latin typeface="Consolas"/>
              </a:rPr>
              <a:t>contentStorageReader</a:t>
            </a:r>
            <a:r>
              <a:rPr lang="en-US" sz="1200" b="0" dirty="0" smtClean="0">
                <a:solidFill>
                  <a:srgbClr val="000000"/>
                </a:solidFill>
                <a:latin typeface="Consolas"/>
              </a:rPr>
              <a:t> </a:t>
            </a:r>
            <a:r>
              <a:rPr lang="en-US" sz="1200" b="0" dirty="0">
                <a:solidFill>
                  <a:srgbClr val="000000"/>
                </a:solidFill>
                <a:latin typeface="Consolas"/>
              </a:rPr>
              <a:t>= </a:t>
            </a:r>
            <a:r>
              <a:rPr lang="en-US" sz="1200" b="0" dirty="0">
                <a:solidFill>
                  <a:srgbClr val="7F0055"/>
                </a:solidFill>
                <a:latin typeface="Consolas"/>
              </a:rPr>
              <a:t>new</a:t>
            </a:r>
            <a:r>
              <a:rPr lang="en-US" sz="1200" b="0" dirty="0">
                <a:solidFill>
                  <a:srgbClr val="000000"/>
                </a:solidFill>
                <a:latin typeface="Consolas"/>
              </a:rPr>
              <a:t> </a:t>
            </a:r>
            <a:r>
              <a:rPr lang="en-US" sz="1200" b="0" dirty="0" err="1">
                <a:solidFill>
                  <a:srgbClr val="000000"/>
                </a:solidFill>
                <a:latin typeface="Consolas"/>
              </a:rPr>
              <a:t>FileOutputStream</a:t>
            </a:r>
            <a:r>
              <a:rPr lang="en-US" sz="1200" b="0" dirty="0">
                <a:solidFill>
                  <a:srgbClr val="000000"/>
                </a:solidFill>
                <a:latin typeface="Consolas"/>
              </a:rPr>
              <a:t>(</a:t>
            </a:r>
            <a:r>
              <a:rPr lang="en-US" sz="1200" b="0" dirty="0" err="1">
                <a:solidFill>
                  <a:srgbClr val="000000"/>
                </a:solidFill>
                <a:latin typeface="Consolas"/>
              </a:rPr>
              <a:t>contentStorage</a:t>
            </a:r>
            <a:r>
              <a:rPr lang="en-US" sz="1200" b="0" dirty="0">
                <a:solidFill>
                  <a:srgbClr val="000000"/>
                </a:solidFill>
                <a:latin typeface="Consolas"/>
              </a:rPr>
              <a:t>);</a:t>
            </a:r>
          </a:p>
          <a:p>
            <a:pPr>
              <a:lnSpc>
                <a:spcPct val="150000"/>
              </a:lnSpc>
              <a:spcBef>
                <a:spcPts val="0"/>
              </a:spcBef>
            </a:pPr>
            <a:r>
              <a:rPr lang="bg-BG" sz="1200" b="0" dirty="0" smtClean="0">
                <a:solidFill>
                  <a:srgbClr val="000000"/>
                </a:solidFill>
                <a:latin typeface="Consolas"/>
              </a:rPr>
              <a:t>  </a:t>
            </a:r>
            <a:r>
              <a:rPr lang="en-US" sz="1200" b="0" dirty="0" smtClean="0">
                <a:solidFill>
                  <a:srgbClr val="000000"/>
                </a:solidFill>
                <a:latin typeface="Consolas"/>
              </a:rPr>
              <a:t>  } </a:t>
            </a:r>
            <a:r>
              <a:rPr lang="en-US" sz="1200" b="0" dirty="0">
                <a:solidFill>
                  <a:srgbClr val="7F0055"/>
                </a:solidFill>
                <a:latin typeface="Consolas"/>
              </a:rPr>
              <a:t>catch</a:t>
            </a:r>
            <a:r>
              <a:rPr lang="en-US" sz="1200" b="0" dirty="0">
                <a:solidFill>
                  <a:srgbClr val="000000"/>
                </a:solidFill>
                <a:latin typeface="Consolas"/>
              </a:rPr>
              <a:t> (Exception e) </a:t>
            </a:r>
            <a:r>
              <a:rPr lang="en-US" sz="1200" b="0" dirty="0" smtClean="0">
                <a:solidFill>
                  <a:srgbClr val="000000"/>
                </a:solidFill>
                <a:latin typeface="Consolas"/>
              </a:rPr>
              <a:t>{</a:t>
            </a:r>
            <a:r>
              <a:rPr lang="en-US" sz="1200" b="0" dirty="0" smtClean="0">
                <a:solidFill>
                  <a:srgbClr val="3F7F5F"/>
                </a:solidFill>
                <a:latin typeface="Consolas"/>
              </a:rPr>
              <a:t>// </a:t>
            </a:r>
            <a:r>
              <a:rPr lang="en-US" sz="1200" b="0" dirty="0">
                <a:solidFill>
                  <a:srgbClr val="3F7F5F"/>
                </a:solidFill>
                <a:latin typeface="Consolas"/>
              </a:rPr>
              <a:t>handle the </a:t>
            </a:r>
            <a:r>
              <a:rPr lang="en-US" sz="1200" b="0" dirty="0" smtClean="0">
                <a:solidFill>
                  <a:srgbClr val="3F7F5F"/>
                </a:solidFill>
                <a:latin typeface="Consolas"/>
              </a:rPr>
              <a:t>exception</a:t>
            </a:r>
            <a:r>
              <a:rPr lang="bg-BG" sz="1200" b="0" dirty="0" smtClean="0">
                <a:solidFill>
                  <a:srgbClr val="3F7F5F"/>
                </a:solidFill>
                <a:latin typeface="Consolas"/>
              </a:rPr>
              <a:t> </a:t>
            </a:r>
            <a:r>
              <a:rPr lang="ru-RU" sz="1200" b="0" dirty="0" smtClean="0">
                <a:solidFill>
                  <a:srgbClr val="000000"/>
                </a:solidFill>
                <a:latin typeface="Consolas"/>
              </a:rPr>
              <a:t>}</a:t>
            </a:r>
            <a:endParaRPr lang="en-US" sz="1200" b="0" dirty="0" smtClean="0">
              <a:solidFill>
                <a:srgbClr val="000000"/>
              </a:solidFill>
              <a:latin typeface="Consolas"/>
            </a:endParaRPr>
          </a:p>
          <a:p>
            <a:pPr>
              <a:spcBef>
                <a:spcPts val="0"/>
              </a:spcBef>
            </a:pPr>
            <a:r>
              <a:rPr lang="en-US" sz="1200" b="0" dirty="0" smtClean="0">
                <a:solidFill>
                  <a:srgbClr val="000000"/>
                </a:solidFill>
                <a:latin typeface="Consolas"/>
              </a:rPr>
              <a:t>  </a:t>
            </a:r>
            <a:r>
              <a:rPr lang="ru-RU" sz="1200" b="0" dirty="0" smtClean="0">
                <a:solidFill>
                  <a:srgbClr val="000000"/>
                </a:solidFill>
                <a:latin typeface="Consolas"/>
              </a:rPr>
              <a:t>}</a:t>
            </a:r>
            <a:endParaRPr lang="en-US" sz="1200" b="0" dirty="0">
              <a:solidFill>
                <a:srgbClr val="000000"/>
              </a:solidFill>
              <a:latin typeface="Consolas"/>
            </a:endParaRPr>
          </a:p>
          <a:p>
            <a:pPr>
              <a:spcBef>
                <a:spcPts val="0"/>
              </a:spcBef>
            </a:pPr>
            <a:endParaRPr lang="ru-RU" sz="1200" b="0" dirty="0">
              <a:solidFill>
                <a:srgbClr val="000000"/>
              </a:solidFill>
              <a:latin typeface="Consolas"/>
            </a:endParaRPr>
          </a:p>
          <a:p>
            <a:r>
              <a:rPr lang="en-US" sz="1600" b="0" dirty="0" smtClean="0">
                <a:solidFill>
                  <a:srgbClr val="000000"/>
                </a:solidFill>
                <a:latin typeface="Consolas"/>
              </a:rPr>
              <a:t>  </a:t>
            </a:r>
            <a:endParaRPr lang="ru-RU" sz="1600" b="0" dirty="0">
              <a:solidFill>
                <a:srgbClr val="000000"/>
              </a:solidFill>
              <a:latin typeface="Consolas"/>
            </a:endParaRPr>
          </a:p>
          <a:p>
            <a:endParaRPr lang="ru-RU" sz="1600" b="0" dirty="0">
              <a:latin typeface="Consolas"/>
            </a:endParaRPr>
          </a:p>
          <a:p>
            <a:endParaRPr lang="ru-RU" sz="1600" b="0" dirty="0"/>
          </a:p>
        </p:txBody>
      </p:sp>
    </p:spTree>
    <p:extLst>
      <p:ext uri="{BB962C8B-B14F-4D97-AF65-F5344CB8AC3E}">
        <p14:creationId xmlns:p14="http://schemas.microsoft.com/office/powerpoint/2010/main" val="99935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Жизнен цикъл на </a:t>
            </a:r>
            <a:r>
              <a:rPr lang="bg-BG" dirty="0" smtClean="0"/>
              <a:t>Сървлет  </a:t>
            </a:r>
            <a:r>
              <a:rPr lang="bg-BG" dirty="0"/>
              <a:t>– Пример</a:t>
            </a:r>
            <a:endParaRPr lang="ru-RU" dirty="0"/>
          </a:p>
        </p:txBody>
      </p:sp>
      <p:sp>
        <p:nvSpPr>
          <p:cNvPr id="3" name="Text Placeholder 2"/>
          <p:cNvSpPr>
            <a:spLocks noGrp="1"/>
          </p:cNvSpPr>
          <p:nvPr>
            <p:ph type="body" sz="quarter" idx="10"/>
          </p:nvPr>
        </p:nvSpPr>
        <p:spPr>
          <a:xfrm>
            <a:off x="368300" y="1490662"/>
            <a:ext cx="8494713" cy="4391026"/>
          </a:xfrm>
        </p:spPr>
        <p:txBody>
          <a:bodyPr/>
          <a:lstStyle/>
          <a:p>
            <a:r>
              <a:rPr lang="en-US" sz="1600" b="0" dirty="0" smtClean="0">
                <a:solidFill>
                  <a:srgbClr val="7F0055"/>
                </a:solidFill>
                <a:latin typeface="Consolas"/>
              </a:rPr>
              <a:t>  public</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dirty="0">
                <a:solidFill>
                  <a:srgbClr val="000000"/>
                </a:solidFill>
                <a:latin typeface="Consolas"/>
              </a:rPr>
              <a:t>destroy</a:t>
            </a:r>
            <a:r>
              <a:rPr lang="en-US" dirty="0" smtClean="0">
                <a:solidFill>
                  <a:srgbClr val="000000"/>
                </a:solidFill>
                <a:latin typeface="Consolas"/>
              </a:rPr>
              <a:t>()</a:t>
            </a:r>
            <a:r>
              <a:rPr lang="en-US" b="0" dirty="0" smtClean="0">
                <a:solidFill>
                  <a:srgbClr val="000000"/>
                </a:solidFill>
                <a:latin typeface="Consolas"/>
              </a:rPr>
              <a:t>{</a:t>
            </a:r>
            <a:endParaRPr lang="en-US" b="0" dirty="0">
              <a:solidFill>
                <a:srgbClr val="000000"/>
              </a:solidFill>
              <a:latin typeface="Consolas"/>
            </a:endParaRPr>
          </a:p>
          <a:p>
            <a:pPr>
              <a:lnSpc>
                <a:spcPct val="150000"/>
              </a:lnSpc>
              <a:spcBef>
                <a:spcPts val="0"/>
              </a:spcBef>
            </a:pPr>
            <a:r>
              <a:rPr lang="bg-BG" sz="1400" b="0" dirty="0" smtClean="0">
                <a:solidFill>
                  <a:srgbClr val="7F0055"/>
                </a:solidFill>
                <a:latin typeface="Consolas"/>
              </a:rPr>
              <a:t>  </a:t>
            </a:r>
            <a:r>
              <a:rPr lang="en-US" sz="1400" b="0" dirty="0" smtClean="0">
                <a:solidFill>
                  <a:srgbClr val="7F0055"/>
                </a:solidFill>
                <a:latin typeface="Consolas"/>
              </a:rPr>
              <a:t>  </a:t>
            </a:r>
            <a:r>
              <a:rPr lang="en-US" sz="1200" b="0" dirty="0" smtClean="0">
                <a:solidFill>
                  <a:srgbClr val="7F0055"/>
                </a:solidFill>
                <a:latin typeface="Consolas"/>
              </a:rPr>
              <a:t>try</a:t>
            </a:r>
            <a:r>
              <a:rPr lang="en-US" sz="1200" b="0" dirty="0" smtClean="0">
                <a:solidFill>
                  <a:srgbClr val="000000"/>
                </a:solidFill>
                <a:latin typeface="Consolas"/>
              </a:rPr>
              <a:t> </a:t>
            </a:r>
            <a:r>
              <a:rPr lang="en-US" sz="1200" b="0" dirty="0">
                <a:solidFill>
                  <a:srgbClr val="000000"/>
                </a:solidFill>
                <a:latin typeface="Consolas"/>
              </a:rPr>
              <a:t>{</a:t>
            </a:r>
          </a:p>
          <a:p>
            <a:pPr>
              <a:lnSpc>
                <a:spcPct val="150000"/>
              </a:lnSpc>
              <a:spcBef>
                <a:spcPts val="0"/>
              </a:spcBef>
            </a:pPr>
            <a:r>
              <a:rPr lang="bg-BG" sz="1200" b="0" dirty="0" smtClean="0">
                <a:solidFill>
                  <a:srgbClr val="7F0055"/>
                </a:solidFill>
                <a:latin typeface="Consolas"/>
              </a:rPr>
              <a:t>    </a:t>
            </a:r>
            <a:r>
              <a:rPr lang="en-US" sz="1200" b="0" dirty="0" smtClean="0">
                <a:solidFill>
                  <a:srgbClr val="7F0055"/>
                </a:solidFill>
                <a:latin typeface="Consolas"/>
              </a:rPr>
              <a:t>  if</a:t>
            </a:r>
            <a:r>
              <a:rPr lang="en-US" sz="1200" b="0" dirty="0" smtClean="0">
                <a:solidFill>
                  <a:srgbClr val="000000"/>
                </a:solidFill>
                <a:latin typeface="Consolas"/>
              </a:rPr>
              <a:t> </a:t>
            </a:r>
            <a:r>
              <a:rPr lang="en-US" sz="1200" b="0" dirty="0">
                <a:solidFill>
                  <a:srgbClr val="000000"/>
                </a:solidFill>
                <a:latin typeface="Consolas"/>
              </a:rPr>
              <a:t>(</a:t>
            </a:r>
            <a:r>
              <a:rPr lang="en-US" sz="1200" b="0" dirty="0" err="1">
                <a:solidFill>
                  <a:srgbClr val="0000C0"/>
                </a:solidFill>
                <a:latin typeface="Consolas"/>
              </a:rPr>
              <a:t>contentStorageReader</a:t>
            </a:r>
            <a:r>
              <a:rPr lang="en-US" sz="1200" b="0" dirty="0">
                <a:solidFill>
                  <a:srgbClr val="000000"/>
                </a:solidFill>
                <a:latin typeface="Consolas"/>
              </a:rPr>
              <a:t> != </a:t>
            </a:r>
            <a:r>
              <a:rPr lang="en-US" sz="1200" b="0" dirty="0">
                <a:solidFill>
                  <a:srgbClr val="7F0055"/>
                </a:solidFill>
                <a:latin typeface="Consolas"/>
              </a:rPr>
              <a:t>null</a:t>
            </a:r>
            <a:r>
              <a:rPr lang="en-US" sz="1200" b="0" dirty="0">
                <a:solidFill>
                  <a:srgbClr val="000000"/>
                </a:solidFill>
                <a:latin typeface="Consolas"/>
              </a:rPr>
              <a:t>) {</a:t>
            </a:r>
            <a:r>
              <a:rPr lang="en-US" sz="1200" b="0" dirty="0" err="1">
                <a:solidFill>
                  <a:srgbClr val="0000C0"/>
                </a:solidFill>
                <a:latin typeface="Consolas"/>
              </a:rPr>
              <a:t>contentStorageReader</a:t>
            </a:r>
            <a:r>
              <a:rPr lang="en-US" sz="1200" b="0" dirty="0" err="1">
                <a:solidFill>
                  <a:srgbClr val="000000"/>
                </a:solidFill>
                <a:latin typeface="Consolas"/>
              </a:rPr>
              <a:t>.close</a:t>
            </a:r>
            <a:r>
              <a:rPr lang="en-US" sz="1200" b="0" dirty="0">
                <a:solidFill>
                  <a:srgbClr val="000000"/>
                </a:solidFill>
                <a:latin typeface="Consolas"/>
              </a:rPr>
              <a:t>(); }</a:t>
            </a:r>
          </a:p>
          <a:p>
            <a:pPr>
              <a:lnSpc>
                <a:spcPct val="150000"/>
              </a:lnSpc>
              <a:spcBef>
                <a:spcPts val="0"/>
              </a:spcBef>
            </a:pPr>
            <a:r>
              <a:rPr lang="bg-BG" sz="1200" b="0" dirty="0" smtClean="0">
                <a:solidFill>
                  <a:srgbClr val="7F0055"/>
                </a:solidFill>
                <a:latin typeface="Consolas"/>
              </a:rPr>
              <a:t>    </a:t>
            </a:r>
            <a:r>
              <a:rPr lang="en-US" sz="1200" b="0" dirty="0" smtClean="0">
                <a:solidFill>
                  <a:srgbClr val="7F0055"/>
                </a:solidFill>
                <a:latin typeface="Consolas"/>
              </a:rPr>
              <a:t>  if</a:t>
            </a:r>
            <a:r>
              <a:rPr lang="en-US" sz="1200" b="0" dirty="0" smtClean="0">
                <a:solidFill>
                  <a:srgbClr val="000000"/>
                </a:solidFill>
                <a:latin typeface="Consolas"/>
              </a:rPr>
              <a:t> </a:t>
            </a:r>
            <a:r>
              <a:rPr lang="en-US" sz="1200" b="0" dirty="0">
                <a:solidFill>
                  <a:srgbClr val="000000"/>
                </a:solidFill>
                <a:latin typeface="Consolas"/>
              </a:rPr>
              <a:t>(</a:t>
            </a:r>
            <a:r>
              <a:rPr lang="en-US" sz="1200" b="0" dirty="0" err="1">
                <a:solidFill>
                  <a:srgbClr val="0000C0"/>
                </a:solidFill>
                <a:latin typeface="Consolas"/>
              </a:rPr>
              <a:t>contentStorageWriter</a:t>
            </a:r>
            <a:r>
              <a:rPr lang="en-US" sz="1200" b="0" dirty="0">
                <a:solidFill>
                  <a:srgbClr val="000000"/>
                </a:solidFill>
                <a:latin typeface="Consolas"/>
              </a:rPr>
              <a:t> != </a:t>
            </a:r>
            <a:r>
              <a:rPr lang="en-US" sz="1200" b="0" dirty="0">
                <a:solidFill>
                  <a:srgbClr val="7F0055"/>
                </a:solidFill>
                <a:latin typeface="Consolas"/>
              </a:rPr>
              <a:t>null</a:t>
            </a:r>
            <a:r>
              <a:rPr lang="en-US" sz="1200" b="0" dirty="0">
                <a:solidFill>
                  <a:srgbClr val="000000"/>
                </a:solidFill>
                <a:latin typeface="Consolas"/>
              </a:rPr>
              <a:t>) {</a:t>
            </a:r>
            <a:r>
              <a:rPr lang="en-US" sz="1200" b="0" dirty="0" err="1">
                <a:solidFill>
                  <a:srgbClr val="0000C0"/>
                </a:solidFill>
                <a:latin typeface="Consolas"/>
              </a:rPr>
              <a:t>contentStorageWriter</a:t>
            </a:r>
            <a:r>
              <a:rPr lang="en-US" sz="1200" b="0" dirty="0" err="1">
                <a:solidFill>
                  <a:srgbClr val="000000"/>
                </a:solidFill>
                <a:latin typeface="Consolas"/>
              </a:rPr>
              <a:t>.close</a:t>
            </a:r>
            <a:r>
              <a:rPr lang="en-US" sz="1200" b="0" dirty="0">
                <a:solidFill>
                  <a:srgbClr val="000000"/>
                </a:solidFill>
                <a:latin typeface="Consolas"/>
              </a:rPr>
              <a:t>(); }</a:t>
            </a:r>
          </a:p>
          <a:p>
            <a:pPr>
              <a:lnSpc>
                <a:spcPct val="150000"/>
              </a:lnSpc>
              <a:spcBef>
                <a:spcPts val="0"/>
              </a:spcBef>
            </a:pPr>
            <a:r>
              <a:rPr lang="bg-BG" sz="1200" b="0" dirty="0" smtClean="0">
                <a:solidFill>
                  <a:srgbClr val="000000"/>
                </a:solidFill>
                <a:latin typeface="Consolas"/>
              </a:rPr>
              <a:t>  </a:t>
            </a:r>
            <a:r>
              <a:rPr lang="en-US" sz="1200" b="0" dirty="0" smtClean="0">
                <a:solidFill>
                  <a:srgbClr val="000000"/>
                </a:solidFill>
                <a:latin typeface="Consolas"/>
              </a:rPr>
              <a:t>  } </a:t>
            </a:r>
            <a:r>
              <a:rPr lang="en-US" sz="1200" b="0" dirty="0">
                <a:solidFill>
                  <a:srgbClr val="7F0055"/>
                </a:solidFill>
                <a:latin typeface="Consolas"/>
              </a:rPr>
              <a:t>catch</a:t>
            </a:r>
            <a:r>
              <a:rPr lang="en-US" sz="1200" b="0" dirty="0">
                <a:solidFill>
                  <a:srgbClr val="000000"/>
                </a:solidFill>
                <a:latin typeface="Consolas"/>
              </a:rPr>
              <a:t> (Exception e) </a:t>
            </a:r>
            <a:r>
              <a:rPr lang="en-US" sz="1200" b="0" dirty="0" smtClean="0">
                <a:solidFill>
                  <a:srgbClr val="000000"/>
                </a:solidFill>
                <a:latin typeface="Consolas"/>
              </a:rPr>
              <a:t>{</a:t>
            </a:r>
            <a:r>
              <a:rPr lang="bg-BG" sz="1200" b="0" dirty="0" smtClean="0">
                <a:solidFill>
                  <a:srgbClr val="000000"/>
                </a:solidFill>
                <a:latin typeface="Consolas"/>
              </a:rPr>
              <a:t> </a:t>
            </a:r>
            <a:r>
              <a:rPr lang="en-US" sz="1200" b="0" dirty="0" smtClean="0">
                <a:solidFill>
                  <a:srgbClr val="3F7F5F"/>
                </a:solidFill>
                <a:latin typeface="Consolas"/>
              </a:rPr>
              <a:t>// </a:t>
            </a:r>
            <a:r>
              <a:rPr lang="en-US" sz="1200" b="0" dirty="0">
                <a:solidFill>
                  <a:srgbClr val="3F7F5F"/>
                </a:solidFill>
                <a:latin typeface="Consolas"/>
              </a:rPr>
              <a:t>handle the </a:t>
            </a:r>
            <a:r>
              <a:rPr lang="en-US" sz="1200" b="0" dirty="0" smtClean="0">
                <a:solidFill>
                  <a:srgbClr val="3F7F5F"/>
                </a:solidFill>
                <a:latin typeface="Consolas"/>
              </a:rPr>
              <a:t>exception</a:t>
            </a:r>
            <a:r>
              <a:rPr lang="bg-BG" sz="1200" b="0" dirty="0" smtClean="0">
                <a:solidFill>
                  <a:srgbClr val="3F7F5F"/>
                </a:solidFill>
                <a:latin typeface="Consolas"/>
              </a:rPr>
              <a:t> </a:t>
            </a:r>
            <a:r>
              <a:rPr lang="ru-RU" sz="1200" b="0" dirty="0" smtClean="0">
                <a:solidFill>
                  <a:srgbClr val="000000"/>
                </a:solidFill>
                <a:latin typeface="Consolas"/>
              </a:rPr>
              <a:t>}</a:t>
            </a:r>
            <a:endParaRPr lang="ru-RU" sz="1200" b="0" dirty="0">
              <a:solidFill>
                <a:srgbClr val="000000"/>
              </a:solidFill>
              <a:latin typeface="Consolas"/>
            </a:endParaRPr>
          </a:p>
          <a:p>
            <a:pPr>
              <a:spcBef>
                <a:spcPts val="0"/>
              </a:spcBef>
            </a:pPr>
            <a:r>
              <a:rPr lang="en-US" sz="1200" b="0" dirty="0" smtClean="0">
                <a:solidFill>
                  <a:srgbClr val="000000"/>
                </a:solidFill>
                <a:latin typeface="Consolas"/>
              </a:rPr>
              <a:t>   </a:t>
            </a:r>
            <a:r>
              <a:rPr lang="ru-RU" sz="1200" b="0" dirty="0" smtClean="0">
                <a:solidFill>
                  <a:srgbClr val="000000"/>
                </a:solidFill>
                <a:latin typeface="Consolas"/>
              </a:rPr>
              <a:t>}</a:t>
            </a:r>
            <a:endParaRPr lang="ru-RU" sz="1200" b="0" dirty="0">
              <a:latin typeface="Consolas"/>
            </a:endParaRPr>
          </a:p>
          <a:p>
            <a:r>
              <a:rPr lang="en-US" sz="1600" b="0" dirty="0" smtClean="0">
                <a:solidFill>
                  <a:srgbClr val="7F0055"/>
                </a:solidFill>
                <a:latin typeface="Consolas"/>
              </a:rPr>
              <a:t>  protected</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dirty="0" smtClean="0">
                <a:cs typeface="Courier New" pitchFamily="49" charset="0"/>
              </a:rPr>
              <a:t>service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ServletRequest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req</a:t>
            </a: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ServletResponse</a:t>
            </a:r>
            <a:r>
              <a:rPr lang="en-US" sz="1600" dirty="0">
                <a:latin typeface="Courier New" pitchFamily="49" charset="0"/>
                <a:cs typeface="Courier New" pitchFamily="49" charset="0"/>
              </a:rPr>
              <a:t> res</a:t>
            </a:r>
            <a:r>
              <a:rPr lang="en-US" sz="1200" dirty="0" smtClean="0">
                <a:latin typeface="Courier New" pitchFamily="49" charset="0"/>
                <a:cs typeface="Courier New" pitchFamily="49" charset="0"/>
              </a:rPr>
              <a:t>)</a:t>
            </a:r>
            <a:r>
              <a:rPr lang="en-US" sz="1200" b="0" dirty="0" smtClean="0">
                <a:solidFill>
                  <a:srgbClr val="000000"/>
                </a:solidFill>
                <a:latin typeface="Consolas"/>
              </a:rPr>
              <a:t>{</a:t>
            </a:r>
            <a:endParaRPr lang="bg-BG" sz="1200" b="0" dirty="0" smtClean="0">
              <a:solidFill>
                <a:srgbClr val="000000"/>
              </a:solidFill>
              <a:latin typeface="Consolas"/>
            </a:endParaRPr>
          </a:p>
          <a:p>
            <a:pPr>
              <a:spcBef>
                <a:spcPts val="0"/>
              </a:spcBef>
            </a:pPr>
            <a:r>
              <a:rPr lang="bg-BG" sz="1200" b="0" dirty="0" smtClean="0">
                <a:solidFill>
                  <a:srgbClr val="000000"/>
                </a:solidFill>
                <a:latin typeface="Consolas"/>
              </a:rPr>
              <a:t>  </a:t>
            </a:r>
            <a:r>
              <a:rPr lang="en-US" sz="1200" b="0" dirty="0" smtClean="0">
                <a:solidFill>
                  <a:srgbClr val="000000"/>
                </a:solidFill>
                <a:latin typeface="Consolas"/>
              </a:rPr>
              <a:t>  </a:t>
            </a:r>
            <a:r>
              <a:rPr lang="en-US" sz="1600" b="0" dirty="0" smtClean="0">
                <a:solidFill>
                  <a:srgbClr val="3F7F5F"/>
                </a:solidFill>
                <a:latin typeface="Consolas"/>
              </a:rPr>
              <a:t>// </a:t>
            </a:r>
            <a:r>
              <a:rPr lang="bg-BG" sz="1600" dirty="0" smtClean="0">
                <a:solidFill>
                  <a:srgbClr val="3F7F5F"/>
                </a:solidFill>
                <a:latin typeface="Consolas"/>
              </a:rPr>
              <a:t>Извиквате подходящ „глагол“</a:t>
            </a:r>
            <a:r>
              <a:rPr lang="en-US" sz="1600" dirty="0" smtClean="0">
                <a:solidFill>
                  <a:srgbClr val="3F7F5F"/>
                </a:solidFill>
                <a:latin typeface="Consolas"/>
              </a:rPr>
              <a:t> </a:t>
            </a:r>
            <a:r>
              <a:rPr lang="bg-BG" sz="1600" dirty="0" smtClean="0">
                <a:solidFill>
                  <a:srgbClr val="3F7F5F"/>
                </a:solidFill>
                <a:latin typeface="Consolas"/>
              </a:rPr>
              <a:t>на </a:t>
            </a:r>
            <a:r>
              <a:rPr lang="en-US" sz="1600" dirty="0" err="1" smtClean="0">
                <a:solidFill>
                  <a:srgbClr val="3F7F5F"/>
                </a:solidFill>
                <a:latin typeface="Consolas"/>
              </a:rPr>
              <a:t>HttpServlet</a:t>
            </a:r>
            <a:r>
              <a:rPr lang="bg-BG" sz="1600" b="0" dirty="0" smtClean="0">
                <a:solidFill>
                  <a:srgbClr val="3F7F5F"/>
                </a:solidFill>
                <a:latin typeface="Consolas"/>
              </a:rPr>
              <a:t>  </a:t>
            </a:r>
          </a:p>
          <a:p>
            <a:pPr>
              <a:spcBef>
                <a:spcPts val="0"/>
              </a:spcBef>
            </a:pPr>
            <a:r>
              <a:rPr lang="ru-RU" sz="1200" b="0" dirty="0" smtClean="0">
                <a:solidFill>
                  <a:srgbClr val="000000"/>
                </a:solidFill>
                <a:latin typeface="Consolas"/>
              </a:rPr>
              <a:t>  }</a:t>
            </a:r>
            <a:endParaRPr lang="en-US" sz="1200" b="0" dirty="0" smtClean="0">
              <a:solidFill>
                <a:srgbClr val="000000"/>
              </a:solidFill>
              <a:latin typeface="Consolas"/>
            </a:endParaRPr>
          </a:p>
          <a:p>
            <a:pPr>
              <a:spcBef>
                <a:spcPts val="0"/>
              </a:spcBef>
            </a:pPr>
            <a:r>
              <a:rPr lang="en-US" sz="1600" b="0" dirty="0" smtClean="0">
                <a:solidFill>
                  <a:srgbClr val="000000"/>
                </a:solidFill>
                <a:latin typeface="Consolas"/>
              </a:rPr>
              <a:t>}</a:t>
            </a:r>
            <a:r>
              <a:rPr lang="en-US" sz="1400" b="0" dirty="0" smtClean="0">
                <a:solidFill>
                  <a:schemeClr val="accent4">
                    <a:lumMod val="50000"/>
                  </a:schemeClr>
                </a:solidFill>
                <a:latin typeface="Consolas"/>
              </a:rPr>
              <a:t>//End of </a:t>
            </a:r>
            <a:r>
              <a:rPr lang="en-US" sz="1400" b="0" dirty="0" err="1">
                <a:solidFill>
                  <a:schemeClr val="accent4">
                    <a:lumMod val="50000"/>
                  </a:schemeClr>
                </a:solidFill>
                <a:latin typeface="Consolas"/>
              </a:rPr>
              <a:t>LifeCycleServlet</a:t>
            </a:r>
            <a:r>
              <a:rPr lang="en-US" sz="1400" b="0" dirty="0">
                <a:solidFill>
                  <a:schemeClr val="accent4">
                    <a:lumMod val="50000"/>
                  </a:schemeClr>
                </a:solidFill>
                <a:latin typeface="Consolas"/>
              </a:rPr>
              <a:t> </a:t>
            </a:r>
            <a:endParaRPr lang="ru-RU" sz="1400" b="0" dirty="0">
              <a:solidFill>
                <a:schemeClr val="accent4">
                  <a:lumMod val="50000"/>
                </a:schemeClr>
              </a:solidFill>
            </a:endParaRPr>
          </a:p>
        </p:txBody>
      </p:sp>
      <p:sp>
        <p:nvSpPr>
          <p:cNvPr id="4" name="AutoShape 2" descr="data:image/jpeg;base64,/9j/4AAQSkZJRgABAQAAAQABAAD/2wCEAAkGBxQSEhQUExQUFRQXFhUUGBUWGBcUFhcYFxUWFxQVFRQYHCggGBolHBcUITEiJSkrLi4uFx8zODMsNygtLisBCgoKDg0OGxAQGy8kICQ0LCwsLCw0LDQsLCwsLCwsLCwsLCwsLCwsLCwsLCwsLCwsLCwsLCwsLCwsLCwsLCwsLP/AABEIAMsA+QMBIgACEQEDEQH/xAAcAAABBQEBAQAAAAAAAAAAAAAEAQIDBQYHAAj/xAA/EAABAwIDBQUECAQGAwAAAAABAAIRAyEEEjEFQVFhcQYTIoGRMqGxwQcUQlJy0eHwI2KS8RYzgqKywhU00v/EABoBAAMBAQEBAAAAAAAAAAAAAAECAwAEBQb/xAAqEQACAgIBBAEEAQUBAAAAAAAAAQIRAyESBDFBUSITFGFxMgVCgZHRI//aAAwDAQACEQMRAD8AjYxx0KnbhSRMowYMi4UzKRXgWemV31Mp7cNCsm0il+rlCzcivbhp+ypW4Q8EZ3RGiUAogsF+qHkmV8HDDxhWzGyF7uRvTULz9mJ2c11MPaSbkqVmiK7RU2sIItJQzdF6eDI5LZ5+WCi9Fl2dZNTyWpFALO9lAO8PRa4gC601bDHsCOwgUdWnTYJcQOqrNqdpACWUfE4au1aOPUrL4naAmSTVfeSTDG9SbeSTih0jWO2hRM5bxvGnqg6+2aI59Lj10WVrsq1oGZ2XgBA6hmp6uhOOyAxvicG/jOZ3WP7BMoRXc36NJS7QUj05xbqJR/15jgIc0ggac9Fz/Edw0W7yryAgTysZ+Kq8VjHtuGNpD+Ylz/ITE6cE6h6FZutvbIbUaZHQrMbPwuRwBI19mAfOSqKltmsTBqPynqIA4CbLUYE0rF7s2gJkNPEXIiYutKMohhTdBRxDbBok6aaW47imuwwJnO07iInde82VJjtpYVpexn1nvJIzF9LuwOeUEndopMMM1AlgDwPaE34yG/a3pWqKpeEJjwxj8pJyu4E28r2VXX2WxxlhaT5A/vqpcIWudOk3/cqd9JjXZrJ1a7CtLyVzsIWiCPWR+ituy2zM1WYsEBWxQmJI+C2/YmiAyHSHm4neOR3pttUTkktlhRpFvNHNpyJhGsww4KQjglji9k3Iqq1AncqXG4U8FqajSUBjMNIupzxtDRmcj7cgh7Gk7ifesqtP2/tiS3g0fmsxK6cWoIz7n0phmWgqVtMBObQHFO7tvFeIjtbPFsbkrTKmbBCiywUwoxxUNUQi3slRZErQyYM2dwUdZz+CNc/KoXVAUApmU21g6lSJ3FMDIEcFf4oRuVM8XK7Okk9oh1C0mTbI2j3DycpdPBR7c7SPrE0afgb9t2/8AO7mVWbT2h3FNxHtu8Lep3jy+Sy3fOIhp5Ezqd7QfiV1cW2QjpF3Vxkwxnsi1pEnlvJ/dlY0MLTphpeC54Eimy8c3bh8lX7Ppd0wvIPDNYeTSYDRzMKFtcV5a10sF3Bkls8X1ftfDkg16KL8h9TbD3SKYAA1DLmeBfpPS6BrU8hnEVIJuKNOXPP43z+Q6obF7XFMd3REbu8jT8DPn6KvptpNJdUe4k3gxJPOSjFBk7Ls4pzh4A2mzTiY66egjmg3YdhEkvfxc6WN8ibx0jqvNxc3ZSc+N7nWHQAQELitoE2dTaeRLvmQmVg0LTfTLoYwujyA6ACY6qLG4gAOzCLiGg8PvEadNUPVxtUiGhrRwBaB+vmquvU++CeWYD4FOkI2gvD0hXJaDFTd/MPnC1nZzYONpNDwwOaXCQHsIsCfEJkRA9d6582uA4OaC0g8ZW47OdrnWvDhYjSenVLlTcdD4WlLZoe0P0fVi0VcKRYAOYfadAEvb1M29OCxlTYuKHDmuydndud80H3H9dUVtTYjK4zDwP48fxD5rm+pNL4lnCLezhtLYeJzAmLGVp6W08WGhsU7aHpoZG9X2Mwbqbi1wgj38xyUDMPyU/u59jPp4AH/AJzHcWeiaduYz7zZ6K3FGNyixGBDrixTfczZN9PAq3bVxp+230Sd9jXD/OHop30y2xTgYuEPuZh+2xnMO0VZzq7y85nAwT0VWjNq1M1V54uJ96DXox7HOfUQpghB4imQUdhxGqWvTDl4Uoco35O2MqYJhqkItrp3KFuGA3qdhhCFruGVPseg8E0tcpalQ7k01CQqWhSF+HJQtWgWoouJ3qN5O9LKmgptAFc2MqmwuHNYu7sTGqv8S2QVQPqHCUsRUBiGPd5x4ffC6OllFSpks6bWjne3tod9iC0HwsJYOZFnu9beSadtd0A2mxoIsDEny5qkpOy336AI3ZmEc7xkTe08f3dek0ktnOvwFZjUPeYl7ngaNcdTyG4BH08W6ozKAAwbvZY3/wCimPo0qd3Zqr4s2C1nqd0qo2hWqVDcNHIQAFOPyZWS4osn1GA6346R+HghzXY32Q1ruPtH+qUPQwLbSQ48G3jqR8kUcCRoAOGpJ+UeafSESb8AOMxTpzS/r7PuGqbTxT3+00HmBDvXerV2xq7WZ3thu7MMpPQalMqbGrBocW5WxPiIaI4lblEPBgD8IHXBceR/NMOA3AAea895aeQ3zA+RUgx7iIGQ6a6o2zUgerRGg3b+PFRtw5bcaxf32RDyen74r1O/qJ+QRsWjY9ju1HdkNcb89/nxXS9lbdbUIB8JOgmTpOi4BukWIuOo/Ravs32ifZkCQ4GSNYjX096hkhW0dOKSnp9zs2LwrK7YOu53Aqgq7OdTJBabamLdZ4K27PYzvDlOttOl/ktXTpiCDcEQeHSFBYVk2ac3DTOeNaCm1aQhJ25zYJ7SGE03zlduBGrDzVDhu002cxckvi+LPRxf07PmxrLBWmH18OfJV+0KWSm8zo0n3K0o7Tpv0N+BVN2sqAYaqR92PVNDckcuXFPHamqORYgySok+obpi9k84+p6FMEKXuQk7oDRKF4/Gu51C92F6An0wlqU01aMRkSo20TKIpOUpQ4J7DdAjsMSkfhkXKjem4IFsrqlIBYP6Ttp93hxSb7dUweIY0guPrlHmV0OuBFyBzNh6rhfb7GGriS6RlEsZBkZWkiRxl2b06FNgx3kXpAm/iZ6k3MQB0XQtlbPy02NjRpd5u4+h9VktgYAve22pXTsPh/gAr9TPwHpoeWUbez5rGXnXy6RwVhg+xNDeHE9YV/QphWOHauZSl7OiXFeCnodmqLLNZPVxHpCtcLs2mweGkB0if6tUWGIhieKb7knIy23aHePpsAIaCHPiHG85RJ5/BC1dgioSXMdl0l3ic48S4zHSFrSwEk8XD/b+oKIgRZHi/Yea9HP3dlaIJOQE7pvHkbfvRV+L7PgGG0xe8RJ/1O3eQXSajRwWW29j6tKclJ55kNI9NUOUvY0afgwWO7Px/Lv1n4qgxNPIQJvOivNsbYxNXNIDAeUR5LNgEEucfNdWO/Jz5a8Ilp6Acyfkrbsxsyq9002kQ6MxhoF4kbz5KjY+TyXQuyVYMDHAtkCHNc3NMmzhwNyqtXogpuO0b7shQqU3kFoADR1cT9qdQIixW2pvVJsQS3N96+74CwVzTbGqyjSoDk5O2e2ls2niaTqVVuZjvUHc5p3ELFbX+jGm1hdh6rw8XDamUtPLMACOt1vW1bcELiq1kk8MJ/yR2dN1/UdNrFKl68f6OB1QWkhwIcCQRvBBgg80Ft/HO+ruaTIkfFdA+knYYp1BiG2bUHi/GBr5j4Fcp7S4mQ1gMRJI48PRebixNZ+Po+r67rMOb+nPNXdV+pP/AIZdyRKUi9g+IPrTNyUW9McSkB3ry3KzponDCpg2yHY5xTsjkUYXuuaeXCFGKBTxhuayX4MML+CWk7N1TxQAUT2xcLbRjPfSC8swNVzdRHpN1xDatI98WumGBrBus0WHrJ819CbewrcRh30zo4QfMELj+P2Yfrzg9oBeGm2ktADo87+aphkoyZSUXLHS9l92P2IG02vI8R9w4K62hjWUdbu4DWFbYXDCnTAG4Qq+oGSS7zKlJ27Y8PSM5V7VPa61F5HGFc7L7T03gZ2vZP3hA9Qi24uibAt9QmV6DNYEKqSo1O9l1QxLXAFpBHIyic1lm2YcC7LKwwtQxBRQkorwH036dJ9Ujqyg3aqI1gg0Kgl2IhVm0K2YGCnPrqqx2JDdNVCSZeEUZXb5DPbks1kfZ8t4WM2hiQ82093JaTtLjS43bAHoslWIN/NduCOrOXqJbokoi0/uy6edmdxh8NVHtRTbUG4y0X9ZHouebGwwq1aNOJz1GAj+XMM3uldg2q7+LSpnQNL8u4uBMa8JCeTf1IpEa+DZrdgV/wCFmLTAEjedJsN6uKVTMJ/uqzBOgAckfR1M9Vdk0TMemVRJC8EoSsJUdrqAxGGq0DZwAc0xo5sOH5ea+eO2OAdRrQ7ewR6lfTwwrT7UG0cPXivmf6Q8S92NxDX2FOoabRp4W6esypfT/wDRTXqmdMepn9u8D7Xa/fYyiReXlY5z6vDUjaZlFBKvO4I6LImghL3hUsKMthFpoyPUiSpDS5ptOxRUIpWYGbTSZIUzmQlIkLUYBxtmeYWVr4Rj6jHEDM10cxYkz5kLVYwgCCJncqao0Oq5hvbJHAhSkXg6iwltKQsv2l2TUykseAOYmFrWWQuPYdYkbwmiaL2cP7RbMNKtTpNqF9V4YZltNsvMMa3SObiYVj2Q2lXc0kuL6bSGmZJEiRfyPotX2g7KYbEkEvfTcBAgZhGuXpKO2PsCjSodxTcLnMXXc5zuJEdF284Sjs5vp5IStDsBipsrdr4CAp7JyPMezuUuKGULmbOnTPYqqTaYQj5aLG6p8ftfLO6N5VL/AItp5ocTHGPkioNmbS7svsV2iay1QEbg7d+iHqYtrxmadVLSbh8VTgODgekrMYrBVMHUtLqXvHVDgnryZya/QzbFQQZWYrADN0sr/aZLiDu1VWMPn0OvyXRj0jlyu2ab6K9nd5iX1TZtKmAPxP09A13qF1J2F7y7hf7J3gDT+yyP0WMFKlUzQM1TXnlgT71vZlwY0+I/7Rvcf3quWac82hk1GGyDYe1WVJYZbUbq11nfiAOoPEK7qMJAhxEEGRyNwqxuy2VGAPbcaOFnNPFrhcFPwNSrTlrz3rRaYAeBzAs7yg9V6JyF3K8CosK8OFjKkKA5K0r58+mvZ/dY/vBpWYH/AOpv8N3ua31Xd++zHwnTfNjxB/PkuV/Tzhpo4arvbUfT8ntDv+iVGOMLy8vJgn12ByTwwqFzipKJ3LjUi9D8qa5o4rzmqPKszIUKRtSFDlTxHBKgjzVCYavJOhIWFYwDjszgC0XB04jeEDQpEOJIy6QPVXJolVuNdlfHIKTjuykXa4jhSBUwoyIQtOqi21gE0R2gKpsVhMlS0sKynoAnVMVOiCp1sx9sDlvTOaj2FqUgzI06qr2vhgbDerRoETIVZWrzVDQl5XphUa2imr9n6TgA8SdY4+W+NY/KFx3FbFrNf3HcONXOfHDvEIgCPZAkZp1uu/4/CZm21GhVFVB9l4Do46jzXRDJxVCPCsnyvZzars9+CqsLXeFwaH3kB8X/ANJg9JV/Xeawjkr47MY4yWCFBiMOymIaIAU8mRSd0PHG8cauzF7bbBDG66ITZ9Al+VgkiT6anpCOw1I4nEQ37RgdLX5Wv5rpeytiMw9ItawSQfFMuJvAlV3xpEJNJ2wbs7s40myNHAEt4iwPI/othsem2C5obe1hGnEeqEoYcd2CAR4WgDWCQL+SscJSIFx5jVbDjlF8pE8k09IIoCC4c59f2VFiWZXZh5p0wc1+B00RNVkhdJIgbTvLbTflPRTsrTY6oLBYYMcYm5JuZ1uYnREuF0DDmtDRDQALmAIFzJWC+mOjm2bUP3KlNw/qDf8AsVunOWO+k85tnYgfyg/0va75LGPnZeXl5Yc+uWXEJQYXmsKkNOd64qZYfEpjgn02wlJ5JwEAUtMgJw6JtVpKUJIHhI554KGlUuiCtdmoH76VnNt1S2sZ3hpHpHyK0T2XVL2qwssbV0LfCeYPDjB+KSSbKY2lLYBTxErwxkmFV0cQOakq0qsZmNaN/icZ84CmjqdF9QDY62Ko8Z2VZUeKmdwqMPgqNMEDgRvCCwW32+y/wOmCHaTydor/AAmMkSCCPknbQnCcSkxFbF0/Ypd7HBwZ/wAii8JizUfSzMNOpcuZIMQDNxqNFZ1azX2In4JMHh2NMtAE6wLnzQUdgc+9loGyEHiKTeAUz8QAIlVWMx4ujOQuOLZBj3gBY/b+IOQsGrwf6d/rp6q12hjgZJMNEkngBclAdnMCcXVLgQZ4GcrOJ4Hd1Qgm3Y8qWmy1+j7YIAbUqNBmSBGkhsE+9dAqUAZgbo/QL2ycI1jXACIJ+KfjPCw3iLk/E/BeglSPNb5O2QnD+GBpEe780ThTLR0SYfxMaePKPcdEuHESOBTCjqjJBB3iELsvF5g5h9umSx074iHeYIPmjXoeozK4OjUZSd/EXQMPeLyqPa2PzUiW2ggmTBibwFa1XWkKrxdUEQQD1ARFltUDbOruDc7iA0gkCb9TytbqucfSd2skHDs+0PEeDZ06mFb9rO0PdscQbDwtAMS6D7rLj2LxDqjy5xlxuf0QbtmxxpJECWFNRwdR/sscegKvf8PP+6UkpxXdl1CT7I+mmtU4aEKCUQxigh2OkL2YJe7S2CIBM/JeJPBOJCWkcxgLBA69IzKIwoLrI8Ycb7/BeDY0TLHsVzI2YMfavyVF2hpfxQ8iWtp+Ebg4khxjjEDzPFaFrkHtShmbMTGvQ6ppQXGkCMtnNn0wHnL1jgrHDYmWlpQ+39juYe8pzAvbd+YVdhNqDNezuHHm38lxV4O3wBbTp085z2mx4HqqqqatD/KrDuwZa0y6eRP6bluDWoVRDmtO4yAqmtsWk0yzThuHRMlo6o9T8akiv2dtys+xonq0iPQq7ZjHxoRxQba4ZYJr8Ug/wc9q7DKuJKrMVWnekq4kxw5m3vQFDFB9UU2guMiTu6cz7kI42wyzKKBtp4d9YNo0wS57mg9JsPmeQXUOzez6eFososExAJEXcT4nH3pnZ/s8KZNV48ZHhHAHU9VfYagGtgfe383THRd0I8UedOXJ2ewogu6lOfczzj0TqI16n4p0eEcrqggPR9k8v7qMO8fX5fsKXSeirqteCz8WU8gQfnCwBKGOqPLs1I0wCcpJBkAxcag29IuvVKzj4ZTq9VV2KxUC3tHTpxRoUfjMUScjd29Z/bmKP+Ux0HV7yYDG9eJ4L23NsNwlImxqH2RxPHouYY3HPqElziSTJvb0Ucs6VLuWxY+W32NZtN+CcGMeczWTYSZJ1JO8qrxGKwjLUcO3qQFnRqpy5cTx+22dyaXZB79rv+yA0cgh/wDydT75Qb6zRvUP1hvNMsa9GeT8n06AFJTeEmROsrnIPcoHsuiG3CaWoMJ6iJsicI2BuH7tKjpiBz3qHE1CGyNZG+LTf3K0Y0tkpOw9z00vUWZelOAUNAMxdSB02Q1Z5AkCeScHSB6rAAsdhIuBI+Cw3aXsv3gL6MB2uXQHodxXR3VOPru/RC1sIHcipyxKRWGVxOEYnEYjDuyvBtueDPk7f70wdqnDWmfJ35tXasVsnMIc1r28CAfcVVHshhiZOHpjnl+QSfTZb60X+DklTtS4+zRvzeT7g1S4Bu0cW7LQpZRvcGQAPxPtPRdkwvZqlT9hjG9GAH1VthqLWCB+pTxx+yMsno5fs/sBinQazgI+87MfIBbDs52Xp4Uuf7dQ/aI9nk0buqsdpVHZhaw0FzPGRPT3o1lIC/H09FTglsip3aJgPCk+6Oc+5SOFgo/tHkEQjWnwkr2aIUNeYYBMGx+XwPqpXhY1DMQ6RZZ6uyQ5xNmut1BCL2zWlr2AgOiZccot4ozc4+KpqOd1JrSQG3JN8xkzAG62+fJG0Tb3Q6vii/NeGi08T90fmqfFbQGHpl9VwgCAN/L9wotv7cZREbhZrRqSuW9ott1ar85McBuaOX5qblukUjB1b7FptjH1K7jVeDGg4AcAqV+N4BCYDGPfUAc4kEHUngkOqk4U9nTGXx0LiMY7ol2XVLnOzGfCShsTop9h/wCYRxaU7S4MVN80TmsAl73kiXYIQk+rDmp2itM+oCEoao3khSUroEiRkBPKgLYStKeCtiydIlpnxxxCXJLYUbjDgeX7+SkBhWolY+mLDovNTabrKHD0QwuInxOzGfgOS1AsKLZTW0gJ4nUnUrwqJS9ahrGvpgggix3KNlDKbEgcPJOoYhrxLTI49NU/MtQNPZ7MeSWq2RdMDkzG4lrGgu0Jy+ZWoDaQLQxZe8iCBJDTa8ao0UoKGwmCLXTm8MkgReTz4I1y1GIsiY0SU2rWE5QbxMb4O+PIqWkIWoNkVPPmfm9mfDpOl9NyDo4sl7hFrief7lH4qpA62QmGwmWTz+aKQrvVCbUe9rP4bQ540G4qebCdYv8ANecZf0C9UK1G8gWLA5SsH2g222kC3N/Ec4gMiTaJdI3DmtviHrjW26lSntDEw3MHlrcxHstygw3lJPqlyai6GhuSKLG1S95c4kmTr8lU4ylmN1Z4kQ53UoKr7QXPhfyR25lUWRYDDgPBUNQeI+asaLLhAV/aPVXyqpHNhdx/yC4nRO2O+Ko8/gkxOiTZR/jM6x6oP+DG/vRaHFGYTO8KIr4W5jih/qx4qKou7PqWo1JTKkB3KLQrECZ+iHqmBKke+yjqCyvjWrJzY41bt5yPgppVUXkQOdkONouLhYmNQASY3+fSxhVSsjKajVltnMQDcuj4r1HFNdYOBIkEAjdyQtdpexwaRJNp9/ulJs/B93rr+miAbd6RYZ1JmUBK8HLDklJoaIbAA0A0TMRVcIytmZk8LSDG8fonApUDENEuzEnQiejgYsDuI+HNEuaHASARO+/RMSg2KwW7J86GxjnWLTobtmJBsb8d46JXFRvCwE6I8JTAk7+PFGMKGohSV6uVqJiOo7M7kPin5tOvy1QWz8UyoCWODr3I48OqMBgeSwE0yOm6XOPkkrusosHUBBI4n9+kIXa9N7g3I/JDw51vaaNWrAZHUdJWW2zsnO57wL/otLTKjpNzGoP5Wx/uB+Sh1KbhophlxmcL2gIe7qqrGkwrrbbYrPHAke9Vhp5nAcSAoYnpM7squ0JszFZrHVD4wQ89V7aWAdRf5pcXd08QF0SnypnLjhxtAdfQqLBOiow/zD4omozwnogqJhwPMfFMtoEtM02MrQ4oTvSjcSwSShc/ILnj2Oifc+pH8VHVTmpUbIUDuddDg1C0RE3nNxk8BpopSfEUrl0qOkRbAnkgNLozWmNJ3xyVdXaGPJHhBN8trcFYYw+H0+KgrtB1vononILwdcEGDIn5BFCsqnZjQAQLDMfkp8RcEX06e8LUFE7NotJgTpMxbzO5Tisszseu5zCTE5iJgD4BXFAoLsNJOMmmWIqp/eKlr4Zve06keMuIzXmMjrdLKxBWFTsJ71IKwvJhDZkBjDDwRrDf+XDzRMybam3u6IGXMN8HxWn2QBfQ+imo40uLcsOa4ZszdADuPP8AcBVG2KTXObmAPjpD+ohrvUAK4pG8bkdUIuXJ328B7XwEFVqZncgvV3aqHDoUUC6YDRDQAOAsEuIfDD0TBuTNoez5j4rGGYIOAOaN0ekH5KHaFWAim6Kq2q5YAtE2XqFSH9WkfD9U2noEHiXEOH73JMq+DDD+SOS9qWxiKn4nfEqnp+2z8TfirrtX/wCw/qVRH2m9R8VxYv4o9Ofc3+3OzYc2TwmVgsdh8ryOFvRdqqsBptm/hHwXI9vtArvA4lSwSadGaTVlTUb4T0VQ0XCuXix6Kmbqu/GcuU0+J3dB8EJ3nNSYrRv4Qh4UY9iz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data:image/jpeg;base64,/9j/4AAQSkZJRgABAQAAAQABAAD/2wCEAAkGBxQREhUUEhQVFhUVGB0bGRgYGBgdGRohHBwYGh4hGBYcHCggHB8lHRoYJTEhJSkuLi4wFx8zODMsNygtLi0BCgoKDg0OGxAQGy4kICQvLCw0LCwsLCw0LCwsLCwsLDQvLCwsLC8vLCwsLCwsLCwsLCwsLCwsLCwtLCwsLCwsLP/AABEIAKkBKQMBIgACEQEDEQH/xAAcAAACAgMBAQAAAAAAAAAAAAAABgUHAQMEAgj/xABIEAACAQMCAwUEBQgIBAcBAAABAgMABBESIQUGMRMiQVFhBzJxgRQjQpGxMzRSYnKCocE1Q3OistHh8BWDkrMWU1RjdMLxJP/EABoBAAMBAQEBAAAAAAAAAAAAAAADBAIBBQb/xAAqEQACAgICAgECBQUAAAAAAAAAAQIRAyESMQRBEyJRYXGBkbEUMsHh8P/aAAwDAQACEQMRAD8AvGiiigAooooAKKKKACiiigAooooAKKKKACiiigAooooAi+YeYLexjEly+hWYKoALMzHwVVBJPwpDn54m4hd/RrCUWqKgYySwkyOSdxHG+MYHia4ub+PxnjcXb5+j2ShdXVVmnzpL+Q0r18KYea+Cm7jUxPoljIeJ/AMOmfNSCQR5GkZMlaRRixKW2RFxzrf8OmW3uo0uhLgQTjEIY75WQnKh9tsYzkU6csc2Q32pV1RzJ+UhkGJF9cdGX9YZFJIvk4lDJY3i9jcqBqQ46jo8R8RkbEdKWIIplYW0zGO/gy1lc9BMBuY2bxz0IPnmsxy7pmp4NWi/KKguTOYl4hapMBpfdZE8UdThgfmPuxU7VKZKFFFFABRRRQAUUUUAFFFFABRRRQAUUUUAFFFFABWKzWKAM0UUUAFFFFABRRRQAUUUUAFFFFABXieZUUsxCqoJJJwABuST4CvdarspobtMaNJ1Z6acb59MZoA0f8Vh/wDOj/61+HnSLzH7T4raVVRZHbJVomVVB8nScnR4e7k5yOhqmeM2bxytc2+fozsdEXafW9ltpZ06hWAGknfAHxranHIpEAaN8Ee7oJH8Bg1Nlyzi9K0UY8UZLbpjpxL20XKqZI0tVwwXsG7VpACM6i/dGx2IA8KUeKe1/ic3uzrFv0ijA/i2TUbJwxJThFdRjOmRTpPnpbqv+9q32vAo49yoY9R5j0PgfurP9TFLfZpeLJvQq3t1LOzzSs7s5y7nJ1HpvVp+xjm19bWc8hIwDCG6+qhj8iB6GkaNFmDaFCSAnunZZAPAjwYbeo2rjMDAB++Sh6qcOhHmD+INbc1JU9HIxcXa2fRfM3LqXgVgTHPHvFMvvIfI/pKfFT1pX4sk7RGHiUGVXdbuDcIR0bR76EbdM+PhS3yN7Sp8MlywkVcaWKvrI3zlkVhkAeI+dP1/NZ8Vj7KK5XtBuhjkxIhx105yfUEYpTi4umURkpK1+wj8MuZbPXc2l1G0pP14kykMmc6XCjdWO3eGzZNWRyr7QBK6296gguG2Rgcwy/2cnTP6p3qjuPcGu+GyHthqjbUNYGY21dQfLOd0OPQ+Na7jiLmFYzq7NW1BGJyNvBuuPFW6qeu29Mjad3YqcYyXVM+sKKqn2U8/NM/0S5kLsRmCRhh3C+8smPtr5+I3q1qoTskaaCiiiunAooooAKKKKACiiigAooooAKKKKACsVmsUAZooooAKKKKACiiigAooooAKKKKACqm9rPMqPOLA3AihCa7gKCZJCT3IlA373UjyxmrH5jv1t7WaVpFiCIT2jDIU4wO7kajnGBnc1859hpdp5HKNNv210F+kPnH5O2VyRnI94gYxvisZG1HRvGk5bIvjkonlDynSvurGm8rAbYbHQenhXltCkKjMoA6GTAX1cjOkem5NZh5UuXXt9XaRO5EhhdGkBG+66gpO42DHrXg8PTEhht52WLOt5sDGBvnHcXB8AS1I+JJVfXoo5t7r9TEHE4sRkrJlveLOxUYO+Mneuy14qXV2G+DlfhqCiuQcGLRrIHQu7mNYtOHUAdSv2BjJyfAjxNbLCyOowD3w0sXz/KIceGSuPnS54oMbGcl+RzcW4ki3DBV7uwcjrkfaXyZfPx3BrqnUyLqUZYD3l27RT4HyP4Gu/wD8FmdDcEuqytmPYYxsc7+e+3pS/ZCS1naN84HvD08GHpjfb18q64qqj2jlSi7l1I7eXJo4ryFpFXQ/d17gA5GGON1YHZh/nV2cEmjDDUi6hnD4GRn161TF1EjayBqXpIPEHHvL+sBv6in/AJUv/pEOhvziADWvhIuO7InmDgZ9aXkk5Lkh+BRjcJe+mWNdWqyqUdVZT1BAIPxBpd4pygr4MYTbGFYbDHTHp6V18L4vjuP0HTPWpe+v44YmmkYLGili3oPxrEXyGS5Ynsp7mbk6W1kW4tC6vENWnHu4H2ce8CNseGfKnThXtstTbx64pe36OmwUfrdoTjT/ABpH5j5pnvzvmKDPdjU4Zh4GRhv5HSOlLbwxKQFUK/UaVLN81GSw9DtVuO12Q5o8tx0fUHL3H4L6ITW8iupxnB3U4zhh1BqUr5e5S4tJaXaSWHcllYRy2sgbScnYrncocdfeT1FfRvAOMi5jBKmKUDvxMRrTcjfB3BxsehpvJdEjiyUooorRwKKKKACiiigAooooAKKKKACsVmsUAZooooAKKKKACiiigAooooAKKKKAFX2kXDRWUkomMUaKS+lVMj5ICLGzbISxAzg9dsV818NtWuLhvpB06X1TPKSz4B90lj12x+NfV3H7pIbaaWQArHGzkEZHdBbcfKvmnkqxMt1qugCfy+/VjJ4nHQDc49aXllUbH+PDlNImuJe0Gz1G2kso5LaMnR2ZxuuwOggAdPP767UW1v0hHC4RHKpWRhqURIQRtNET9Z02IX5imi65o4V2hiIjkYAaikPaKN+hZVPl8q1cDseFXF60tmQJoQpPZMVQjBHujYjwO3gKRaSumOpt1aZFxcrvO7C7gf6UWLm5Vu4QMACJgcoAMdwjzO9Q/H+V5o72X6N3pTHHKgY4LlMK2k7d5WCn1DkeNXEwrh4h2KSRPIVWQ6kjJ945GplXzyFzj0pam7sdKCcUisOGSEasXT26SMWjWRQ1vlvfibPuOsmoadQ8MVy8e4fpB7eHspAAVnUFoiRuCsn2QehVsdfGnvhd7w+R5BE8Zac5kRsgMVGCTG2wONjt9nfpXLxLhcduD2MjLGy/kWOqHJxpK53UDyU49K7OSuzuKL6W0U7drJbsp0gCQd3fUoI8MjbzA9CPKuh79wYbi3YxMg0ZXbQT0BHiOowfOpniHDO2Ro0yj617SHUMbnGtM9ME51DAO4IzSteI1u7LIu+6Sr4EjoynyPXNbVSprsTki4WvRafI3NUd8DFKqrdqDpXYLIR+iSCFPmMbeFRvPnMDz9lZNE8Gj6yZHwdRBwgBGzLnJz6Cq4Y4IcEg7EONiD4MD4eR9RXXJzHLNcLLdP2jrH2erG505K5x1J8/Wtxxxu0Ylnk6jJ6GvlrgTX8zIHMcUf5SQe8SfsJnxwdz4VcHBOAW9oumCJU826u3qzncmq59nk4+iDT76O3agadQYsTuCdwRjH+lWHwfievuP73UZHWpsmR8uLLIYbgsi2HHuWre9UCaMFlOVdTpdT5q43FL/DLG64TJI6h7yGVgzuPzlMAKM52kUAdBg+lPNYFdUmtCnFPZ44Bzhb3WySqWHVejr6NGcMD8qY1YHpSNxzlm3usM6lJV92WM6JVPo43PwO1RsHGb7hm1wjXluP66JR2qjP8AWxfawPtL91PhlJ8mH2izKKi+A8wW96ge3lRx+qdx8R1HzqUqhNMmaoKKKK6cCiiigAooooAKxWaxQBmiiigAooooAKKKKACiiigAooooASva7f8AZcOdASDcOkO3k57/APcDV873fBLmIRtpdDPG5QMcEquTpx19zSceNfQHOM4n4pYWoGoQiS5k/V7pjjyP2mNc/PnJy8Rh0htEqbxuc4B8QceBG1JnkSlQ/HC42VlDyZw+S6tzFfRwwFI9aymSOfVjvaSyBck+u1beakmseIKlo5luE0dnIFBaWKUHaXSMPpZQNfqKsXtWSBo7oRkouDIFHZ9DghGJ90YznrUNyFbCeaS7WQso+qVjgGTTgE4AAVF6Ko9Sc7Uv5k09Dv6dxrfY8xMdI1Y1YGrHTPjj51H8aS3ePRdGPQSMB2A3HQqc5BHgRvXNzFxTssKvU9SPAVTvGrB454wXys7hRNPqZVDsBgk5HdBydx3fA1PjqUqsqyxlDHzrQ58W9l8E+ZbS5kSQnOouZF67751Z9c1CXXJnE7ZQFeO5iVMGNj1AydIUj7jnO9c3K/InGGnkEDG3+jnCu+tI5Pe09nhSHBwNznZt6sHlDmKS4MttdJ2d3bnEieDeTL6Hb7x51RPlFb2iXG4SetMqrhHFi0MxYFZbfBXOdQTUCVYnfbGK2c8KrvDNtpkAjbIPjuCT02607c38OWPiETgAfSoJI2HQMyaWGfUjb92l/mzh4lt2XujQhcehUf5ZHzpPJLIvx/7+SxQc8Er7X+N/wV/PbNA7QyHBAOnbIJPh8D+IrhcefWuy8uzLpZz3kUDPn8/OuW5bVgjr0PxqyN+zyp16JXlHmFuH3AlC60YaZE/SUnO3qMbVd0Ukc8K3Vs2pGGeveXzBGeo8vSvnWru5c4VLw6wtuIQAtDJGpu4MZ7u/1sfqBjI8RS82FTV+x/i+S8T/AAHPgvHlfuOQCPE1PhqT77hySItxakOjqGGPEHfOK6eA8bOrs5BgbAHPpUKk4upHqTxRnHnj/YZiayDWM1mmEgs8X5QVpPpFo5tbofbQDS/pKnRh/GtvDfaOIH+j8VUW84GQ65aGQb95WG6+uelMVLvO3L/0uENEQtxAe0hbyYb6T+q3Qin45tPYjLjTVoeLDiMU6B4ZEkQ/aRgR94qN43zfZWYPb3MSkAnTqBc48kG9V5b29lxG3WZIewdxibsmaI6x74fQQDuPEVHnmeysozDw63glu5gUQqAxznGZGOSQDk7nfFW8XVkHJXRb/BONQXkQmt5FkRvEHp6MOoPoakKqmx4B2CxS2c/0e7CgTEIPo856ntIVwASc95dxTXwDnESMIbyP6LcE4UFgYpfWGXo3T3T3h5Vxxa7OppjXRRRXDoVis1igDNFFFABRRRQAUUUUAFFFFABRRWGNAFccCBbjfFXbfQLdFPkOz1EfgabnpP8AZ7mWXiNyT+Wu2Vf2YgEB/H7qcTUOV3ItxqkV97UbH6RFFbRs3b3EoCgHbABLs4/RA9OuKZeB8IjtLdIIvdQYGdyT1JPxNLHNfBbuLiEXEIB20cahXhH5QL3g3Zjo2dWrHXKjrU9xzi7xDCW7TAg6gHVTjyAPUnP+tZl0kOhbbYsW8zX2ZlyFMjoPUIxXI8PDNSlrEqZjkRXjY9GAI/vVwctSxC+KWqutr9HUSKQwVJFbChS32ipbVjIyuc07y2qkHI60qUKlcSuPkXBRmhfseBPbZbh1w8Ct1iYdpB+7Gxyn7pA9KWeL8BvYb+O/EnbtIezm7OMJhcYDadRyBgZ+AqxbeHQMZ++vTpmmrLKqZN8UOVoRuNuJzGXGTEdSkeBIKn/ZpV5iUC2mII9xvj/pTzzHY9mCVIO2wPXbfp41XvNEw+iy4GCR/MfKp43zSZ6MuPwycfs/4K/uLbQzDyUH5EDP41oeAhgPMZB8/EGpO0ILMzO6LpGcJqY5GNvBV9TXVxHhAKSMgdBAiHvsG7rtge6O6d843r01J3TPn3C1aPXKnBjxG7ihVcmVlLsAe4qnvkgef4mvrSK2VUEYUaAukLjbAGMY8sUtez7kq34ZD9TlnlCmRzuTgdF22XOSB602UxIU2Vbf2R4JcqU/o65fBXwtpG8j4Rt5eBrs5i4aoHbK6qv2izAL8c0+8TsI7iJ4ZkDxyDDKehFUtw7ly3knuIphIWtZSghaV3hC4yjKjHxXGxzuDSp+OsjKMXlywomxz5bQARh2uHA3ECmT+8Nh99a35tvbgYtbJogf6y5YKB+4NzUZxjiUFkQsCIrMwBVFUM5O2Pl51O2t/mMOR1PhTYeJBaexOTzJy30QfFLUxqX4lfTNqO0cJMaE/oqqd5idts0u8U4fiMskctpH07W4uJdRz00Qq5JJ8jWjmjj+i+jlIz2SkqmepYhBj1xn7jUrwiUmRZ7wh3DYRT+TiB37g8W39403hG6SE85VbZ18t8uM3D2iM06GZiSxGDjJ6K26hh1zvvUZYcmzWAa4tyDOpfEZwVdM7AHqGwM5+VWSGBAI3z0rwxp3BCebKt4L7QbwajNEsiocOFGl0/d8vU7bdaf7LittxCIocMp3Mb+8MdCPUdQw++uHmHlhLhu1jYwXC+7Knj6Ov2h8aRRE6XAgmRYLgnuMoPYTHzwN42P6aY3O4rO49mtS6LS4Nx+fh9xHBdSdrZSnRFMw78LfZSV/tKegY7+dWaK+fp+NsFNreqzLKQhik98aiBqhnHdkA2O4DDGc1YHIPMjxynht4xaVBm3mP9fGOmT/AOYo2PnjO/WkyVbQ2L+5YNYrNYrJozRRRQAUUUUAFFFFABRRRQAVy8Vn7OGV/wBBGb7gTXVURze5WxuiBkiCQ4/cauPo6uxV9mMOjhkDMd5A0rE+bszk/wAa7rvm2zjwGuIstuAraifgFya5uUSicKte0K6PoyaifdwUGc58N6hLzjFhw+LXam3RM4IjA1McasZHU4OcE+NQy7bLoRvV0dkntFsu2EIZ2JGcojNjzBUd4EfCpm0ure6BMTq+OuOo+I6ild+JcNvtP0gQMxwVc4VjnYFXGD18jWb/AJNj0qba5uoWU6kbtmdVPqrk5XzGay+DX2/Mao5IvW/yO3jls0TJgnSTt8fhU3wniCTqdDaijaW8wQAenwIPzpVTmYSR9jdlYbhMZYkCKU9MxP0366TuKxyTJov7uLBCukUq58cAofwX7qXGFSZRknyxq+0x5IrRcy6VJroNQ3Ml4IYix2ABJ9MAnp411i4beyvuK8wiW+mU5KxQgei97LY82JaMfKo+/vLaaVUmK9mqsWyQAcbAn+BxuTqHlS7Z8RdonlYk6nLgDrkudAxjxkYn/lCmPh3s/PZi6ubh4GQF2OAQgxsN/EDxp3xxTtmPmk4tLrv9CNE5m4XL/wCz3CTsTpI0/wB0qPnUxyTyw13PHatvHGyz3bDoW20RE/iPALUTZWEl/Ollw6NtCNrklmG7E/1kpHQdCq+OBttX0Byhy3Fw63WGPc9ZHPvSOfeZvU/wqiGOtv72SZc9pJfaiaUYrNFFOJQqqfaKgsb5LvpFcRmKQ+TLlkJPw1D7qtaq69rRDmxglX/+eWf6xvAlVyiHyDN+Fai9nJdFf8scIN1IbqZe6do1PUL5+hbx9KnuZLgqFRNsDw2xTEUVBsAAPLpSTxGTtGYsfHbf18v99aoqkT3bF/jvDo3gNyQTLEUbOeqhhqB8MgGu2O6DLhB1IYE+o2+Fd8nDmmilRQQGRgT8th50scInDQJjroUHcdVyv3bUto3eizuX70GIJnvKN89akJDilXlpu+TkHujbxG3SmU706PQp9nvVUfxfhEN2uiZAwG4PQqf1SNwa6hWwVozYn3Ps9R4+z+kz48mYMvj9k9PlilPmFeI2IiEja44HDwzAZKkdBq6qPQ7Vbpb1rpjiVhh1VlIwVIyCD1BHiKXLGmtDI5HeyX9mnNJ4nYpM5TtQSsqr0DA7beGVwfnTVVR8MtF4Nxa3S11fROJAgxknEbr0Kt49eh3wTvsKtypaopM0UUUAFFFFABRRRQAUUUUAFa54g6srbqwII9CMGtlQvMvNVrw9C9zMqbbJnLt6KnU0AUHzRx821o3CpNRa2naN84+siBLJg9QQCuP2a6/ZlyUlyWmZyYAylUOO8Rk6ZUORkd0/PbrUJ7SONQ33EEmaGW3V41D69OrG+lyAfIjIPgoqx/Y/fMsD2kxXtIG7mPtxnow/SXwB+FIyritFGF3LZJcX5Ctp1K6FALathjvbb7eeBn4VFW/J13BJ9Vc6oSMdm+rI2+y38j4VYma84qRovjka2J8PL4bEVwoZchgD5gg5HwOKk+FcFMVxPcOVJkCogUEaUXJwc9WLEkn4VLsO+Ph/v+dem6b1mKpUayT5tNgWwKqT2n8zB4zFExOptG3QjCk4Pw2+dMnO/NYiikWFxnSRqBHU5GB8Nz8qqGKwe6YOX0wxjeQ+J6tp+BPX0FMxpP6n0jE7j9K7ZyJxR7d0jjC/UyK5yM5ZB0YeQJc/Ord5e5kvOLRFLWK2jYjDM8uSnmRDpyfwqsuHxRzSzNCmqOKIrGjDPaE9ck9Ce82euw+FRTWM0MiNEZI2bpgsGXPhqG/zq3400m0ec8rTaTPqnkvlWPh0HZodcjnVLKfekbxJ9PIUwV8nvz1xeMiJruZdPnjIHmW05I9a65OY+Ny5H0i4IC6wVICso8VdQAfgDvW6Yqz6lor5n5M9oXFxMEjc3YPVJN8DJzmTYp8zVgWvD7m7JPFL6YK2/YW2I4/2S47zCuqLZxyS7LLv+LQQKWmmjRR1LOo/nVRe1LnyG9h+icPVrh9av2iIxCFCGXTgbkkY8utRftBg4VaKltb2mZrgrmVmZ3RNQDFWdjhzuB4CuTiHMQDLbcMxb28WFMqBdTH0J6k+Lnr4V3ic5IceF8Q+lWyyKca0xvjIbowI8wcj5VwNBDANdxKi4OdyBmq1vOZJrVpYYp20t3shVLayO8PJQTknA61J8sKklzDHLHrmwZpJJG1HBTugAjb3gceG1NU/Qpx9jLc82QojG1hlnA6sqsE/6z1+WaReH3KorGb6vUzFVKsNOTnGSo8zVkm+gMhjFwgdTgx5Ax8tqy9kXGxRh8RWmm/ZxNL0QPLfEozN3HVsjBwQfKngLSs3BBr7QQgONwwUZHwI3qQW8lVenQdDk1qNrszJX0TTLXoelRsXFPBl6eIrtt7tWOBkVq0YpnSqV1RLWpVz6Yr1d3scEbSzMFRAWJOB08B5k9MetdboEcEjrd8XsLYn80jkuWH6xKqm/psfuqz6RfZbwX6o386D6Vdln1HGpY2xoQeQ0qpxT1UTduyxKlRmiiiuHQooooAKKhOY+bbSwx9KmWMsMqu5ZgNtlAJO9KNzzrf3u3DLXso//UXYKgj/ANuIbn4n7qEr6BuiyaW+aOd7OwGJpA0h92GPvSt5YUdPicUkzcrXdwSb3ilw2escP1Sb+G3h8q7OB8rWtkSYYzrPV2Opz+8enypqxSfYt5Ejl4nx3i96pMHZ2EZ90P3pyPNjghNvDGarNbBU7K5mkaW4aaXW8hJGIdS7Z65Onr0q57h81SHMcw0RLndu1J9O1mJP91TXZQUTkZOQqXdw0zvK5LMxzv1//AMCm7lXnBYo44bgODEfqLhDh4geoP6SZx3TkfdUDFpitZHI71ydCD9FEYMx+bBV/dNcVjZtM2hevXfp/v16DxqeavsoxutovWz5oulI1hbhD7stuAc56Foicjy2J6U02vFXkRW7Flz4OMMPiKqDlX2cCSX6yeVB1QxrjVjGoaie46nqpHkRmrIsOSRENIvb8p10mfx/aChh8M4qKcI+mehjyNrcSSvuLMg6AHzI2+ZpS5g5sCLh5VXO2Ack+gQbknpU/wD+BLVjmXtp/wC2mkcf9JbT/CufidtDaKwtbeNCFySiLr2/RAGc/wCdKcUu22Uwm3/bFL8StuI8Ne6l7Wf6iABcRjGvGN9fghOTn/Soq/lN5IlnYr3PEgbepP6o8/Gs8V4jccRl+j24LAnLBfH1kfyH3fGrL5M5ZSwhxsZm3kfz9B6D/Wr8GCUmnL9jzvJ8mMU4w99v7/6IO44ElgkSx9V3LY3cnYk/5eVcM1mMuGbQUBZTg+Azj1zv/Cm/jlh276P1NvjmuO44SLl41fKtEAZCp6sPcH34b5Dzq5xPM5HDydwd4+0urkLrnUAKf6tB9k58xjb0rlubf/icgTBW3jJwFyqn4gdfh4VLcw3LSsLSPdmA7Rh4DbPw2qb4bYrCgRBgD7z6k+ddUV0ccvZ54ZwyO3QJCioviAOvqT1NdUpreI81ov5FijeRtlRSxPoBmmdGCn+drkSXszbns1EK48yCXOf1VL/MioZrgpmXplR2XiukbBD6gYOabeLWLiytkGFmvJjJJnx1AsQ3jgDSD6Cla60yyY2jDuAy9RGc5LKPLAqWXdlK6o43sBoy7ZeXvBuoAAYuD4hgcDFS/KXBri7MlzBLoliI05GzbdCfDYCumPhhvbhY3BVmQ62QDGxGHwfMLg+O4qX9n/Fo7SKVJAVj7cqJsdwnAADEe7sBv03oilezjeiI4teRzyaL+E21yNhKBlG6e+niPUffTbyjxCKHTA0ccfat3JYctDKceB6q23umm08PguVVmWOVRuuQrD5VycP5VtraYywhkJ6orHsz66OmaaotO0Lck1R3hN+lbo4xWzFZAposw8KkbgVqgt1UnAxmujFegtAGqQhAWJwqjJJ6ADrUZydw2TilyLyZR9Bh1C3R1B7ZiNJkKn7I3xXiCz/4xMYIyfoULD6RIDjtmG4ijI+z+k3yFWpBCqKFQBVUAAAYAA2AAqfJO9IfjhW2e1XAwKKzWKSNM0UUq8387RWLLCime6k9yBPe3zu56Ku3U+VADPLKqAsxCqBkkkAD4k9KQrz2lxzM8PDYZLuVdtY7sCnplpD1Hw6+FJPGuG8V4rLi+lWC2yPqYmyD8vtH1Yn4U02NgtpbmK0VUKqdORkFsbF98tv13pscTfYuWRLo38L4G3am7vnWa7ZcAgfVwr10xA/4jua3cM5gjuHljXIkhbDI3XHgw81I3BrRwTiou4FdhgnKuh+yynS6/JgaU+duV5vzizdklX9E4JA3wT4jyBptUvpFXb2WA7ZrS8lV/wAre0LtmjjuFVdY06gSCHGdmU9A2Nj8RTxFOrgMpBB6EHb761GSkZcWuwnfYnwr5747GzyNpPdj2YnbGZGX+dX5xGMvGyqcEjrviqstuBtcxXzxqGLyEJtjPZ43Xyyc1jKr0bxuhcu7VriKV4/dtQgwASSp2HwwAWPqzVy8LjdGSdDnQc7DJwOu32hg4K+R8t6sn2Y2DQ2rmZNHaOT3hglQAO8D0GdVQy8vxSjPDZxJcAtmAoyrLpLENbudiyrscHw8jgpnDSY+MttFucqcUS6t1ZVCalGQp2OwGVI3x4eYxip0VUHsv4/FBK0NwwhdgDpk1LpbodIYADOBkdNtvJXvnbmH6Pbr2GHmnYRwgHIy32tvBRvXnyg+VHoRyJxtklxXiscKFnZUVfedjgD/ADPoKrq4vLnihdLbVb22cPM4Ilk6E6B4DH411z8MS27OW4W4vJzshOWAY+OnZIxv7xG1InOPM1w10rRSBGiG6xyMUBBz3iQFY+HSqsfjKP1S2TZPKclxhpFp8B4BDZR6IVx5sfeY+ZNSRNQPKHMyX8IcECRdpE/RPmPQ+FTtehGq0edK72cd64jJlPguPiSQAPmTXDxG8FnAT/WNv8WPU/AdPkK6L+4GtQRlIwXb0PRAPUkk/u1EcKQ3U7SyAaF6DHiOnxrjBEly3wgxJrf8o/eYn13xU4qivI6f7/CvaNWkqCzZ0pP9pN0TbrApwZmXV+xrVT95ZR86bmlxSFxlvpE7P4C6ggTByMRkSufm237lYn0dh2R3tNdPpNrHqZRHFIyleobGE/itKfDleSRgdIkiQAAbh9WchvQjb0Jpn9odsZeIRKu+mEZx+s5Xf/fhUNecH7GdZQWEZwmoZ7j+GT5Hpv50mS2NT0b+E9pDcrdKPqodMcyn3kDnB28QCQc+Qpt5as47aW4sZ1UiZmkjJHdlVuq7/aXbI+Bo5e4P2kTGQDW2UfyZSCCp8xvkeRxUDzJw6+mWOGIgtZnbfErdQjhjscqNwPEGtU1s5aeju4ryLJbu0ljJIEb3olfSwz17Njsfg331y2d3MG0PcTAr7+XCSqP0jFIpDAeaE5pl5I4vc3ETC6jKPEQpJBGrbOcf5VMcR4ZFcKUmRXU+Y/A9R8RWlBPaMuVaZGRxXmhHguI5lIyBKmnUCMjvp0+6mJM7Zxnxx0rzawqiqiDCqAAPQbCscSv4rdDJMwVfDzJPQKvUk+QpiVC+zbLIsas7sFVQSSTgADzNJ3DGvOOSulqxt7AdySbHffffs8+JG3oDv5VPx8mz8WUPeNJbW2oFbdca5AD1lb7OfBR0Hr0sqytEhjWOJQiIAFVRgADyFIyZL0h8MdbZz8C4PFZwJBAumOMYA8T5knxJO5Nd9FFJGhWKzWKAOPjXEBbW807dIo2c5/VBNU57OU+kibiEyAz3ErkMfBdhpXyAII+VWP7Uf6Jvf7Fv5Un8if0da/2YpmLsXleiYc1jJr1LQKpsmoW7mc2d0jdILp9Lj9CUgaWB8A2MEeeD401daV/aB+Z/86H/ALiUzp0FZT2brViJzZyGszyTQEK7DdMd1jkHr4E46+YB88pnAOZLiPtLbU0cjHKZwNMi74I8nxg+p9auqWql9qH51b/t/wA1pc1W0Mg70yTi50Z7e7c4DKimMdCNY0Y9SsgYU0ct8PFpaRoxA0JlyemT3mO/qTVPx/lX/tR/36tf2gf0fP8As/zFEJPs5KK6Qhc78yy3SEw5W2Bx+tJg4J9F/Gl/gnHbmzYPbTumB06rvucKdt/Otw/o9viPxqKg6D4UR+p7GpVpDLe8+X0xPbSRSBhgq8MZUj12z/Gt3KPMlvbzmW6jfKj6oR7xR597TGT3SfSlQ9TXs9K08cfQX6HvnP2j9svZ2ZZQw7z4IbfqB5Uj2fBriZNccZMerTrJAXPUjJ6muFqsmx/oq1/af/E1Yk2wSUVoUuFPPwy4jldSq5w2N1ZfEZHjjfHpVz3nG4Y7Y3OoGLTqB889APUnakLmT8xm/d/xVxL/AELF/bL/AI2oi+PQuS5UObiRo4wx+sdgz+pbou3go2z6VP8AD7YQoEHh+NR0P5SL97+dTS01CmelJrfp8q1p4VtPStWFHFxe6EMMsp6RozfcCaR+Ft2ScLhIy8sjTMfirsc+vfH3Uy8+f0fdf2Z/EUvv+X4R/ZN/21pcns3FaDmuLsuIQzH3J4+z+DIdY+ZHSpFuDmSxkhkzlixGDvgnUMkjr/lXJ7Rulr/8lf8AC1M0XuL+yPwFC7YPpEdydchodH2oyQc9fia3ce4El0YyXkjaNsq0bYPqD6VF8r/nEnw/nTZ9qtJ2qMvTMgbV6RKyOorZ4GtWZogOYeaobMMMNLNsBGgyctsoJHTPl19Km+TeUJHdbziXen6xQ/YgB9PtP5t91V9wP864d/8ANl/+1fQAqac2yiEUgFZorApYwzRRRQAVjNBr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866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Жизнен цикъл на </a:t>
            </a:r>
            <a:r>
              <a:rPr lang="bg-BG" dirty="0" smtClean="0"/>
              <a:t>Сървлет  </a:t>
            </a:r>
            <a:r>
              <a:rPr lang="bg-BG" dirty="0"/>
              <a:t>– Пример</a:t>
            </a:r>
            <a:endParaRPr lang="ru-RU" dirty="0"/>
          </a:p>
        </p:txBody>
      </p:sp>
      <p:sp>
        <p:nvSpPr>
          <p:cNvPr id="3" name="Text Placeholder 2"/>
          <p:cNvSpPr>
            <a:spLocks noGrp="1"/>
          </p:cNvSpPr>
          <p:nvPr>
            <p:ph type="body" sz="quarter" idx="10"/>
          </p:nvPr>
        </p:nvSpPr>
        <p:spPr>
          <a:xfrm>
            <a:off x="200175" y="1376362"/>
            <a:ext cx="8494713" cy="4391026"/>
          </a:xfrm>
        </p:spPr>
        <p:txBody>
          <a:bodyPr/>
          <a:lstStyle/>
          <a:p>
            <a:r>
              <a:rPr lang="en-US" sz="1600" b="0" dirty="0" smtClean="0">
                <a:solidFill>
                  <a:srgbClr val="7F0055"/>
                </a:solidFill>
                <a:latin typeface="Consolas"/>
              </a:rPr>
              <a:t>  public</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dirty="0">
                <a:solidFill>
                  <a:srgbClr val="000000"/>
                </a:solidFill>
                <a:latin typeface="Consolas"/>
              </a:rPr>
              <a:t>destroy</a:t>
            </a:r>
            <a:r>
              <a:rPr lang="en-US" dirty="0" smtClean="0">
                <a:solidFill>
                  <a:srgbClr val="000000"/>
                </a:solidFill>
                <a:latin typeface="Consolas"/>
              </a:rPr>
              <a:t>()</a:t>
            </a:r>
            <a:r>
              <a:rPr lang="en-US" b="0" dirty="0" smtClean="0">
                <a:solidFill>
                  <a:srgbClr val="000000"/>
                </a:solidFill>
                <a:latin typeface="Consolas"/>
              </a:rPr>
              <a:t>{</a:t>
            </a:r>
            <a:endParaRPr lang="en-US" b="0" dirty="0">
              <a:solidFill>
                <a:srgbClr val="000000"/>
              </a:solidFill>
              <a:latin typeface="Consolas"/>
            </a:endParaRPr>
          </a:p>
          <a:p>
            <a:pPr>
              <a:lnSpc>
                <a:spcPct val="150000"/>
              </a:lnSpc>
              <a:spcBef>
                <a:spcPts val="0"/>
              </a:spcBef>
            </a:pPr>
            <a:r>
              <a:rPr lang="bg-BG" sz="1400" b="0" dirty="0" smtClean="0">
                <a:solidFill>
                  <a:srgbClr val="7F0055"/>
                </a:solidFill>
                <a:latin typeface="Consolas"/>
              </a:rPr>
              <a:t>  </a:t>
            </a:r>
            <a:r>
              <a:rPr lang="en-US" sz="1400" b="0" dirty="0" smtClean="0">
                <a:solidFill>
                  <a:srgbClr val="7F0055"/>
                </a:solidFill>
                <a:latin typeface="Consolas"/>
              </a:rPr>
              <a:t>  </a:t>
            </a:r>
            <a:r>
              <a:rPr lang="en-US" sz="1200" b="0" dirty="0" smtClean="0">
                <a:solidFill>
                  <a:srgbClr val="7F0055"/>
                </a:solidFill>
                <a:latin typeface="Consolas"/>
              </a:rPr>
              <a:t>try</a:t>
            </a:r>
            <a:r>
              <a:rPr lang="en-US" sz="1200" b="0" dirty="0" smtClean="0">
                <a:solidFill>
                  <a:srgbClr val="000000"/>
                </a:solidFill>
                <a:latin typeface="Consolas"/>
              </a:rPr>
              <a:t> </a:t>
            </a:r>
            <a:r>
              <a:rPr lang="en-US" sz="1200" b="0" dirty="0">
                <a:solidFill>
                  <a:srgbClr val="000000"/>
                </a:solidFill>
                <a:latin typeface="Consolas"/>
              </a:rPr>
              <a:t>{</a:t>
            </a:r>
          </a:p>
          <a:p>
            <a:pPr>
              <a:lnSpc>
                <a:spcPct val="150000"/>
              </a:lnSpc>
              <a:spcBef>
                <a:spcPts val="0"/>
              </a:spcBef>
            </a:pPr>
            <a:r>
              <a:rPr lang="bg-BG" sz="1200" b="0" dirty="0" smtClean="0">
                <a:solidFill>
                  <a:srgbClr val="7F0055"/>
                </a:solidFill>
                <a:latin typeface="Consolas"/>
              </a:rPr>
              <a:t>    </a:t>
            </a:r>
            <a:r>
              <a:rPr lang="en-US" sz="1200" b="0" dirty="0" smtClean="0">
                <a:solidFill>
                  <a:srgbClr val="7F0055"/>
                </a:solidFill>
                <a:latin typeface="Consolas"/>
              </a:rPr>
              <a:t>  if</a:t>
            </a:r>
            <a:r>
              <a:rPr lang="en-US" sz="1200" b="0" dirty="0" smtClean="0">
                <a:solidFill>
                  <a:srgbClr val="000000"/>
                </a:solidFill>
                <a:latin typeface="Consolas"/>
              </a:rPr>
              <a:t> </a:t>
            </a:r>
            <a:r>
              <a:rPr lang="en-US" sz="1200" b="0" dirty="0">
                <a:solidFill>
                  <a:srgbClr val="000000"/>
                </a:solidFill>
                <a:latin typeface="Consolas"/>
              </a:rPr>
              <a:t>(</a:t>
            </a:r>
            <a:r>
              <a:rPr lang="en-US" sz="1200" b="0" dirty="0" err="1">
                <a:solidFill>
                  <a:srgbClr val="0000C0"/>
                </a:solidFill>
                <a:latin typeface="Consolas"/>
              </a:rPr>
              <a:t>contentStorageReader</a:t>
            </a:r>
            <a:r>
              <a:rPr lang="en-US" sz="1200" b="0" dirty="0">
                <a:solidFill>
                  <a:srgbClr val="000000"/>
                </a:solidFill>
                <a:latin typeface="Consolas"/>
              </a:rPr>
              <a:t> != </a:t>
            </a:r>
            <a:r>
              <a:rPr lang="en-US" sz="1200" b="0" dirty="0">
                <a:solidFill>
                  <a:srgbClr val="7F0055"/>
                </a:solidFill>
                <a:latin typeface="Consolas"/>
              </a:rPr>
              <a:t>null</a:t>
            </a:r>
            <a:r>
              <a:rPr lang="en-US" sz="1200" b="0" dirty="0">
                <a:solidFill>
                  <a:srgbClr val="000000"/>
                </a:solidFill>
                <a:latin typeface="Consolas"/>
              </a:rPr>
              <a:t>) {</a:t>
            </a:r>
            <a:r>
              <a:rPr lang="en-US" sz="1200" b="0" dirty="0" err="1">
                <a:solidFill>
                  <a:srgbClr val="0000C0"/>
                </a:solidFill>
                <a:latin typeface="Consolas"/>
              </a:rPr>
              <a:t>contentStorageReader</a:t>
            </a:r>
            <a:r>
              <a:rPr lang="en-US" sz="1200" b="0" dirty="0" err="1">
                <a:solidFill>
                  <a:srgbClr val="000000"/>
                </a:solidFill>
                <a:latin typeface="Consolas"/>
              </a:rPr>
              <a:t>.close</a:t>
            </a:r>
            <a:r>
              <a:rPr lang="en-US" sz="1200" b="0" dirty="0">
                <a:solidFill>
                  <a:srgbClr val="000000"/>
                </a:solidFill>
                <a:latin typeface="Consolas"/>
              </a:rPr>
              <a:t>(); }</a:t>
            </a:r>
          </a:p>
          <a:p>
            <a:pPr>
              <a:lnSpc>
                <a:spcPct val="150000"/>
              </a:lnSpc>
              <a:spcBef>
                <a:spcPts val="0"/>
              </a:spcBef>
            </a:pPr>
            <a:r>
              <a:rPr lang="bg-BG" sz="1200" b="0" dirty="0" smtClean="0">
                <a:solidFill>
                  <a:srgbClr val="7F0055"/>
                </a:solidFill>
                <a:latin typeface="Consolas"/>
              </a:rPr>
              <a:t>    </a:t>
            </a:r>
            <a:r>
              <a:rPr lang="en-US" sz="1200" b="0" dirty="0" smtClean="0">
                <a:solidFill>
                  <a:srgbClr val="7F0055"/>
                </a:solidFill>
                <a:latin typeface="Consolas"/>
              </a:rPr>
              <a:t>  if</a:t>
            </a:r>
            <a:r>
              <a:rPr lang="en-US" sz="1200" b="0" dirty="0" smtClean="0">
                <a:solidFill>
                  <a:srgbClr val="000000"/>
                </a:solidFill>
                <a:latin typeface="Consolas"/>
              </a:rPr>
              <a:t> </a:t>
            </a:r>
            <a:r>
              <a:rPr lang="en-US" sz="1200" b="0" dirty="0">
                <a:solidFill>
                  <a:srgbClr val="000000"/>
                </a:solidFill>
                <a:latin typeface="Consolas"/>
              </a:rPr>
              <a:t>(</a:t>
            </a:r>
            <a:r>
              <a:rPr lang="en-US" sz="1200" b="0" dirty="0" err="1">
                <a:solidFill>
                  <a:srgbClr val="0000C0"/>
                </a:solidFill>
                <a:latin typeface="Consolas"/>
              </a:rPr>
              <a:t>contentStorageWriter</a:t>
            </a:r>
            <a:r>
              <a:rPr lang="en-US" sz="1200" b="0" dirty="0">
                <a:solidFill>
                  <a:srgbClr val="000000"/>
                </a:solidFill>
                <a:latin typeface="Consolas"/>
              </a:rPr>
              <a:t> != </a:t>
            </a:r>
            <a:r>
              <a:rPr lang="en-US" sz="1200" b="0" dirty="0">
                <a:solidFill>
                  <a:srgbClr val="7F0055"/>
                </a:solidFill>
                <a:latin typeface="Consolas"/>
              </a:rPr>
              <a:t>null</a:t>
            </a:r>
            <a:r>
              <a:rPr lang="en-US" sz="1200" b="0" dirty="0">
                <a:solidFill>
                  <a:srgbClr val="000000"/>
                </a:solidFill>
                <a:latin typeface="Consolas"/>
              </a:rPr>
              <a:t>) {</a:t>
            </a:r>
            <a:r>
              <a:rPr lang="en-US" sz="1200" b="0" dirty="0" err="1">
                <a:solidFill>
                  <a:srgbClr val="0000C0"/>
                </a:solidFill>
                <a:latin typeface="Consolas"/>
              </a:rPr>
              <a:t>contentStorageWriter</a:t>
            </a:r>
            <a:r>
              <a:rPr lang="en-US" sz="1200" b="0" dirty="0" err="1">
                <a:solidFill>
                  <a:srgbClr val="000000"/>
                </a:solidFill>
                <a:latin typeface="Consolas"/>
              </a:rPr>
              <a:t>.close</a:t>
            </a:r>
            <a:r>
              <a:rPr lang="en-US" sz="1200" b="0" dirty="0">
                <a:solidFill>
                  <a:srgbClr val="000000"/>
                </a:solidFill>
                <a:latin typeface="Consolas"/>
              </a:rPr>
              <a:t>(); }</a:t>
            </a:r>
          </a:p>
          <a:p>
            <a:pPr>
              <a:lnSpc>
                <a:spcPct val="150000"/>
              </a:lnSpc>
              <a:spcBef>
                <a:spcPts val="0"/>
              </a:spcBef>
            </a:pPr>
            <a:r>
              <a:rPr lang="bg-BG" sz="1200" b="0" dirty="0" smtClean="0">
                <a:solidFill>
                  <a:srgbClr val="000000"/>
                </a:solidFill>
                <a:latin typeface="Consolas"/>
              </a:rPr>
              <a:t>  </a:t>
            </a:r>
            <a:r>
              <a:rPr lang="en-US" sz="1200" b="0" dirty="0" smtClean="0">
                <a:solidFill>
                  <a:srgbClr val="000000"/>
                </a:solidFill>
                <a:latin typeface="Consolas"/>
              </a:rPr>
              <a:t>  } </a:t>
            </a:r>
            <a:r>
              <a:rPr lang="en-US" sz="1200" b="0" dirty="0">
                <a:solidFill>
                  <a:srgbClr val="7F0055"/>
                </a:solidFill>
                <a:latin typeface="Consolas"/>
              </a:rPr>
              <a:t>catch</a:t>
            </a:r>
            <a:r>
              <a:rPr lang="en-US" sz="1200" b="0" dirty="0">
                <a:solidFill>
                  <a:srgbClr val="000000"/>
                </a:solidFill>
                <a:latin typeface="Consolas"/>
              </a:rPr>
              <a:t> (Exception e) </a:t>
            </a:r>
            <a:r>
              <a:rPr lang="en-US" sz="1200" b="0" dirty="0" smtClean="0">
                <a:solidFill>
                  <a:srgbClr val="000000"/>
                </a:solidFill>
                <a:latin typeface="Consolas"/>
              </a:rPr>
              <a:t>{</a:t>
            </a:r>
            <a:r>
              <a:rPr lang="bg-BG" sz="1200" b="0" dirty="0" smtClean="0">
                <a:solidFill>
                  <a:srgbClr val="000000"/>
                </a:solidFill>
                <a:latin typeface="Consolas"/>
              </a:rPr>
              <a:t> </a:t>
            </a:r>
            <a:r>
              <a:rPr lang="en-US" sz="1200" b="0" dirty="0" smtClean="0">
                <a:solidFill>
                  <a:srgbClr val="3F7F5F"/>
                </a:solidFill>
                <a:latin typeface="Consolas"/>
              </a:rPr>
              <a:t>// </a:t>
            </a:r>
            <a:r>
              <a:rPr lang="en-US" sz="1200" b="0" dirty="0">
                <a:solidFill>
                  <a:srgbClr val="3F7F5F"/>
                </a:solidFill>
                <a:latin typeface="Consolas"/>
              </a:rPr>
              <a:t>handle the </a:t>
            </a:r>
            <a:r>
              <a:rPr lang="en-US" sz="1200" b="0" dirty="0" smtClean="0">
                <a:solidFill>
                  <a:srgbClr val="3F7F5F"/>
                </a:solidFill>
                <a:latin typeface="Consolas"/>
              </a:rPr>
              <a:t>exception</a:t>
            </a:r>
            <a:r>
              <a:rPr lang="bg-BG" sz="1200" b="0" dirty="0" smtClean="0">
                <a:solidFill>
                  <a:srgbClr val="3F7F5F"/>
                </a:solidFill>
                <a:latin typeface="Consolas"/>
              </a:rPr>
              <a:t> </a:t>
            </a:r>
            <a:r>
              <a:rPr lang="ru-RU" sz="1200" b="0" dirty="0" smtClean="0">
                <a:solidFill>
                  <a:srgbClr val="000000"/>
                </a:solidFill>
                <a:latin typeface="Consolas"/>
              </a:rPr>
              <a:t>}</a:t>
            </a:r>
            <a:endParaRPr lang="ru-RU" sz="1200" b="0" dirty="0">
              <a:solidFill>
                <a:srgbClr val="000000"/>
              </a:solidFill>
              <a:latin typeface="Consolas"/>
            </a:endParaRPr>
          </a:p>
          <a:p>
            <a:pPr>
              <a:spcBef>
                <a:spcPts val="0"/>
              </a:spcBef>
            </a:pPr>
            <a:r>
              <a:rPr lang="en-US" sz="1200" b="0" dirty="0" smtClean="0">
                <a:solidFill>
                  <a:srgbClr val="000000"/>
                </a:solidFill>
                <a:latin typeface="Consolas"/>
              </a:rPr>
              <a:t>   </a:t>
            </a:r>
            <a:r>
              <a:rPr lang="ru-RU" sz="1200" b="0" dirty="0" smtClean="0">
                <a:solidFill>
                  <a:srgbClr val="000000"/>
                </a:solidFill>
                <a:latin typeface="Consolas"/>
              </a:rPr>
              <a:t>}</a:t>
            </a:r>
            <a:endParaRPr lang="ru-RU" sz="1200" b="0" dirty="0">
              <a:latin typeface="Consolas"/>
            </a:endParaRPr>
          </a:p>
          <a:p>
            <a:r>
              <a:rPr lang="en-US" sz="1600" b="0" dirty="0" smtClean="0">
                <a:solidFill>
                  <a:srgbClr val="7F0055"/>
                </a:solidFill>
                <a:latin typeface="Consolas"/>
              </a:rPr>
              <a:t>  protected</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dirty="0" smtClean="0">
                <a:cs typeface="Courier New" pitchFamily="49" charset="0"/>
              </a:rPr>
              <a:t>service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ServletRequest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req</a:t>
            </a: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ServletResponse</a:t>
            </a:r>
            <a:r>
              <a:rPr lang="en-US" sz="1600" dirty="0">
                <a:latin typeface="Courier New" pitchFamily="49" charset="0"/>
                <a:cs typeface="Courier New" pitchFamily="49" charset="0"/>
              </a:rPr>
              <a:t> res</a:t>
            </a:r>
            <a:r>
              <a:rPr lang="en-US" sz="1200" dirty="0" smtClean="0">
                <a:latin typeface="Courier New" pitchFamily="49" charset="0"/>
                <a:cs typeface="Courier New" pitchFamily="49" charset="0"/>
              </a:rPr>
              <a:t>)</a:t>
            </a:r>
            <a:r>
              <a:rPr lang="en-US" sz="1200" b="0" dirty="0" smtClean="0">
                <a:solidFill>
                  <a:srgbClr val="000000"/>
                </a:solidFill>
                <a:latin typeface="Consolas"/>
              </a:rPr>
              <a:t>{</a:t>
            </a:r>
            <a:endParaRPr lang="bg-BG" sz="1200" b="0" dirty="0" smtClean="0">
              <a:solidFill>
                <a:srgbClr val="000000"/>
              </a:solidFill>
              <a:latin typeface="Consolas"/>
            </a:endParaRPr>
          </a:p>
          <a:p>
            <a:pPr>
              <a:spcBef>
                <a:spcPts val="0"/>
              </a:spcBef>
            </a:pPr>
            <a:r>
              <a:rPr lang="bg-BG" sz="1200" b="0" dirty="0" smtClean="0">
                <a:solidFill>
                  <a:srgbClr val="000000"/>
                </a:solidFill>
                <a:latin typeface="Consolas"/>
              </a:rPr>
              <a:t>  </a:t>
            </a:r>
            <a:r>
              <a:rPr lang="en-US" sz="1200" b="0" dirty="0" smtClean="0">
                <a:solidFill>
                  <a:srgbClr val="000000"/>
                </a:solidFill>
                <a:latin typeface="Consolas"/>
              </a:rPr>
              <a:t>  </a:t>
            </a:r>
            <a:r>
              <a:rPr lang="en-US" sz="1600" b="0" dirty="0" smtClean="0">
                <a:solidFill>
                  <a:srgbClr val="3F7F5F"/>
                </a:solidFill>
                <a:latin typeface="Consolas"/>
              </a:rPr>
              <a:t>// </a:t>
            </a:r>
            <a:r>
              <a:rPr lang="bg-BG" sz="1600" dirty="0" smtClean="0">
                <a:solidFill>
                  <a:srgbClr val="FF0000"/>
                </a:solidFill>
                <a:latin typeface="Consolas"/>
              </a:rPr>
              <a:t>Извиквате подходящ „</a:t>
            </a:r>
            <a:r>
              <a:rPr lang="bg-BG" sz="1600" dirty="0">
                <a:solidFill>
                  <a:srgbClr val="FF0000"/>
                </a:solidFill>
                <a:latin typeface="Consolas"/>
              </a:rPr>
              <a:t>глагол</a:t>
            </a:r>
            <a:r>
              <a:rPr lang="bg-BG" sz="1600" dirty="0" smtClean="0">
                <a:solidFill>
                  <a:srgbClr val="FF0000"/>
                </a:solidFill>
                <a:latin typeface="Consolas"/>
              </a:rPr>
              <a:t>“ на </a:t>
            </a:r>
            <a:r>
              <a:rPr lang="en-US" sz="1600" dirty="0" err="1">
                <a:solidFill>
                  <a:srgbClr val="FF0000"/>
                </a:solidFill>
                <a:latin typeface="Consolas"/>
              </a:rPr>
              <a:t>HttpServlet</a:t>
            </a:r>
            <a:r>
              <a:rPr lang="en-US" sz="1600" dirty="0">
                <a:solidFill>
                  <a:srgbClr val="FF0000"/>
                </a:solidFill>
                <a:latin typeface="Consolas"/>
              </a:rPr>
              <a:t> </a:t>
            </a:r>
            <a:endParaRPr lang="bg-BG" sz="1600" dirty="0" smtClean="0">
              <a:solidFill>
                <a:srgbClr val="FF0000"/>
              </a:solidFill>
              <a:latin typeface="Consolas"/>
            </a:endParaRPr>
          </a:p>
          <a:p>
            <a:pPr>
              <a:spcBef>
                <a:spcPts val="0"/>
              </a:spcBef>
            </a:pPr>
            <a:r>
              <a:rPr lang="bg-BG" sz="1600" b="0" dirty="0">
                <a:solidFill>
                  <a:srgbClr val="3F7F5F"/>
                </a:solidFill>
                <a:latin typeface="Consolas"/>
              </a:rPr>
              <a:t> </a:t>
            </a:r>
            <a:r>
              <a:rPr lang="bg-BG" sz="1600" b="0" dirty="0" smtClean="0">
                <a:solidFill>
                  <a:srgbClr val="3F7F5F"/>
                </a:solidFill>
                <a:latin typeface="Consolas"/>
              </a:rPr>
              <a:t> </a:t>
            </a:r>
            <a:r>
              <a:rPr lang="ru-RU" sz="1200" b="0" dirty="0" smtClean="0">
                <a:solidFill>
                  <a:srgbClr val="000000"/>
                </a:solidFill>
                <a:latin typeface="Consolas"/>
              </a:rPr>
              <a:t>}</a:t>
            </a:r>
            <a:endParaRPr lang="en-US" sz="1200" b="0" dirty="0" smtClean="0">
              <a:solidFill>
                <a:srgbClr val="000000"/>
              </a:solidFill>
              <a:latin typeface="Consolas"/>
            </a:endParaRPr>
          </a:p>
          <a:p>
            <a:pPr>
              <a:spcBef>
                <a:spcPts val="0"/>
              </a:spcBef>
            </a:pPr>
            <a:r>
              <a:rPr lang="en-US" sz="1600" b="0" dirty="0" smtClean="0">
                <a:solidFill>
                  <a:srgbClr val="000000"/>
                </a:solidFill>
                <a:latin typeface="Consolas"/>
              </a:rPr>
              <a:t>}</a:t>
            </a:r>
            <a:r>
              <a:rPr lang="en-US" sz="1400" b="0" dirty="0" smtClean="0">
                <a:solidFill>
                  <a:schemeClr val="accent4">
                    <a:lumMod val="50000"/>
                  </a:schemeClr>
                </a:solidFill>
                <a:latin typeface="Consolas"/>
              </a:rPr>
              <a:t>//End of </a:t>
            </a:r>
            <a:r>
              <a:rPr lang="en-US" sz="1400" b="0" dirty="0" err="1">
                <a:solidFill>
                  <a:schemeClr val="accent4">
                    <a:lumMod val="50000"/>
                  </a:schemeClr>
                </a:solidFill>
                <a:latin typeface="Consolas"/>
              </a:rPr>
              <a:t>LifeCycleServlet</a:t>
            </a:r>
            <a:r>
              <a:rPr lang="en-US" sz="1400" b="0" dirty="0">
                <a:solidFill>
                  <a:schemeClr val="accent4">
                    <a:lumMod val="50000"/>
                  </a:schemeClr>
                </a:solidFill>
                <a:latin typeface="Consolas"/>
              </a:rPr>
              <a:t> </a:t>
            </a:r>
            <a:endParaRPr lang="ru-RU" sz="1400" b="0" dirty="0">
              <a:solidFill>
                <a:schemeClr val="accent4">
                  <a:lumMod val="50000"/>
                </a:schemeClr>
              </a:solidFill>
            </a:endParaRPr>
          </a:p>
        </p:txBody>
      </p:sp>
      <p:sp>
        <p:nvSpPr>
          <p:cNvPr id="4" name="AutoShape 2" descr="data:image/jpeg;base64,/9j/4AAQSkZJRgABAQAAAQABAAD/2wCEAAkGBxQSEhQUExQUFRQXFhUUGBUWGBcUFhcYFxUWFxQVFRQYHCggGBolHBcUITEiJSkrLi4uFx8zODMsNygtLisBCgoKDg0OGxAQGy8kICQ0LCwsLCw0LDQsLCwsLCwsLCwsLCwsLCwsLCwsLCwsLCwsLCwsLCwsLCwsLCwsLCwsLP/AABEIAMsA+QMBIgACEQEDEQH/xAAcAAABBQEBAQAAAAAAAAAAAAAEAQIDBQYHAAj/xAA/EAABAwIDBQUECAQGAwAAAAABAAIRAyEEEjEFQVFhcQYTIoGRMqGxwQcUQlJy0eHwI2KS8RYzgqKywhU00v/EABoBAAMBAQEBAAAAAAAAAAAAAAECAwAEBQb/xAAqEQACAgIBBAEEAQUBAAAAAAAAAQIRAyESBDFBUSITFGFxMgVCgZHRI//aAAwDAQACEQMRAD8AjYxx0KnbhSRMowYMi4UzKRXgWemV31Mp7cNCsm0il+rlCzcivbhp+ypW4Q8EZ3RGiUAogsF+qHkmV8HDDxhWzGyF7uRvTULz9mJ2c11MPaSbkqVmiK7RU2sIItJQzdF6eDI5LZ5+WCi9Fl2dZNTyWpFALO9lAO8PRa4gC601bDHsCOwgUdWnTYJcQOqrNqdpACWUfE4au1aOPUrL4naAmSTVfeSTDG9SbeSTih0jWO2hRM5bxvGnqg6+2aI59Lj10WVrsq1oGZ2XgBA6hmp6uhOOyAxvicG/jOZ3WP7BMoRXc36NJS7QUj05xbqJR/15jgIc0ggac9Fz/Edw0W7yryAgTysZ+Kq8VjHtuGNpD+Ylz/ITE6cE6h6FZutvbIbUaZHQrMbPwuRwBI19mAfOSqKltmsTBqPynqIA4CbLUYE0rF7s2gJkNPEXIiYutKMohhTdBRxDbBok6aaW47imuwwJnO07iInde82VJjtpYVpexn1nvJIzF9LuwOeUEndopMMM1AlgDwPaE34yG/a3pWqKpeEJjwxj8pJyu4E28r2VXX2WxxlhaT5A/vqpcIWudOk3/cqd9JjXZrJ1a7CtLyVzsIWiCPWR+ituy2zM1WYsEBWxQmJI+C2/YmiAyHSHm4neOR3pttUTkktlhRpFvNHNpyJhGsww4KQjglji9k3Iqq1AncqXG4U8FqajSUBjMNIupzxtDRmcj7cgh7Gk7ifesqtP2/tiS3g0fmsxK6cWoIz7n0phmWgqVtMBObQHFO7tvFeIjtbPFsbkrTKmbBCiywUwoxxUNUQi3slRZErQyYM2dwUdZz+CNc/KoXVAUApmU21g6lSJ3FMDIEcFf4oRuVM8XK7Okk9oh1C0mTbI2j3DycpdPBR7c7SPrE0afgb9t2/8AO7mVWbT2h3FNxHtu8Lep3jy+Sy3fOIhp5Ezqd7QfiV1cW2QjpF3Vxkwxnsi1pEnlvJ/dlY0MLTphpeC54Eimy8c3bh8lX7Ppd0wvIPDNYeTSYDRzMKFtcV5a10sF3Bkls8X1ftfDkg16KL8h9TbD3SKYAA1DLmeBfpPS6BrU8hnEVIJuKNOXPP43z+Q6obF7XFMd3REbu8jT8DPn6KvptpNJdUe4k3gxJPOSjFBk7Ls4pzh4A2mzTiY66egjmg3YdhEkvfxc6WN8ibx0jqvNxc3ZSc+N7nWHQAQELitoE2dTaeRLvmQmVg0LTfTLoYwujyA6ACY6qLG4gAOzCLiGg8PvEadNUPVxtUiGhrRwBaB+vmquvU++CeWYD4FOkI2gvD0hXJaDFTd/MPnC1nZzYONpNDwwOaXCQHsIsCfEJkRA9d6582uA4OaC0g8ZW47OdrnWvDhYjSenVLlTcdD4WlLZoe0P0fVi0VcKRYAOYfadAEvb1M29OCxlTYuKHDmuydndud80H3H9dUVtTYjK4zDwP48fxD5rm+pNL4lnCLezhtLYeJzAmLGVp6W08WGhsU7aHpoZG9X2Mwbqbi1wgj38xyUDMPyU/u59jPp4AH/AJzHcWeiaduYz7zZ6K3FGNyixGBDrixTfczZN9PAq3bVxp+230Sd9jXD/OHop30y2xTgYuEPuZh+2xnMO0VZzq7y85nAwT0VWjNq1M1V54uJ96DXox7HOfUQpghB4imQUdhxGqWvTDl4Uoco35O2MqYJhqkItrp3KFuGA3qdhhCFruGVPseg8E0tcpalQ7k01CQqWhSF+HJQtWgWoouJ3qN5O9LKmgptAFc2MqmwuHNYu7sTGqv8S2QVQPqHCUsRUBiGPd5x4ffC6OllFSpks6bWjne3tod9iC0HwsJYOZFnu9beSadtd0A2mxoIsDEny5qkpOy336AI3ZmEc7xkTe08f3dek0ktnOvwFZjUPeYl7ngaNcdTyG4BH08W6ozKAAwbvZY3/wCimPo0qd3Zqr4s2C1nqd0qo2hWqVDcNHIQAFOPyZWS4osn1GA6346R+HghzXY32Q1ruPtH+qUPQwLbSQ48G3jqR8kUcCRoAOGpJ+UeafSESb8AOMxTpzS/r7PuGqbTxT3+00HmBDvXerV2xq7WZ3thu7MMpPQalMqbGrBocW5WxPiIaI4lblEPBgD8IHXBceR/NMOA3AAea895aeQ3zA+RUgx7iIGQ6a6o2zUgerRGg3b+PFRtw5bcaxf32RDyen74r1O/qJ+QRsWjY9ju1HdkNcb89/nxXS9lbdbUIB8JOgmTpOi4BukWIuOo/Ravs32ifZkCQ4GSNYjX096hkhW0dOKSnp9zs2LwrK7YOu53Aqgq7OdTJBabamLdZ4K27PYzvDlOttOl/ktXTpiCDcEQeHSFBYVk2ac3DTOeNaCm1aQhJ25zYJ7SGE03zlduBGrDzVDhu002cxckvi+LPRxf07PmxrLBWmH18OfJV+0KWSm8zo0n3K0o7Tpv0N+BVN2sqAYaqR92PVNDckcuXFPHamqORYgySok+obpi9k84+p6FMEKXuQk7oDRKF4/Gu51C92F6An0wlqU01aMRkSo20TKIpOUpQ4J7DdAjsMSkfhkXKjem4IFsrqlIBYP6Ttp93hxSb7dUweIY0guPrlHmV0OuBFyBzNh6rhfb7GGriS6RlEsZBkZWkiRxl2b06FNgx3kXpAm/iZ6k3MQB0XQtlbPy02NjRpd5u4+h9VktgYAve22pXTsPh/gAr9TPwHpoeWUbez5rGXnXy6RwVhg+xNDeHE9YV/QphWOHauZSl7OiXFeCnodmqLLNZPVxHpCtcLs2mweGkB0if6tUWGIhieKb7knIy23aHePpsAIaCHPiHG85RJ5/BC1dgioSXMdl0l3ic48S4zHSFrSwEk8XD/b+oKIgRZHi/Yea9HP3dlaIJOQE7pvHkbfvRV+L7PgGG0xe8RJ/1O3eQXSajRwWW29j6tKclJ55kNI9NUOUvY0afgwWO7Px/Lv1n4qgxNPIQJvOivNsbYxNXNIDAeUR5LNgEEucfNdWO/Jz5a8Ilp6Acyfkrbsxsyq9002kQ6MxhoF4kbz5KjY+TyXQuyVYMDHAtkCHNc3NMmzhwNyqtXogpuO0b7shQqU3kFoADR1cT9qdQIixW2pvVJsQS3N96+74CwVzTbGqyjSoDk5O2e2ls2niaTqVVuZjvUHc5p3ELFbX+jGm1hdh6rw8XDamUtPLMACOt1vW1bcELiq1kk8MJ/yR2dN1/UdNrFKl68f6OB1QWkhwIcCQRvBBgg80Ft/HO+ruaTIkfFdA+knYYp1BiG2bUHi/GBr5j4Fcp7S4mQ1gMRJI48PRebixNZ+Po+r67rMOb+nPNXdV+pP/AIZdyRKUi9g+IPrTNyUW9McSkB3ry3KzponDCpg2yHY5xTsjkUYXuuaeXCFGKBTxhuayX4MML+CWk7N1TxQAUT2xcLbRjPfSC8swNVzdRHpN1xDatI98WumGBrBus0WHrJ819CbewrcRh30zo4QfMELj+P2Yfrzg9oBeGm2ktADo87+aphkoyZSUXLHS9l92P2IG02vI8R9w4K62hjWUdbu4DWFbYXDCnTAG4Qq+oGSS7zKlJ27Y8PSM5V7VPa61F5HGFc7L7T03gZ2vZP3hA9Qi24uibAt9QmV6DNYEKqSo1O9l1QxLXAFpBHIyic1lm2YcC7LKwwtQxBRQkorwH036dJ9Ujqyg3aqI1gg0Kgl2IhVm0K2YGCnPrqqx2JDdNVCSZeEUZXb5DPbks1kfZ8t4WM2hiQ82093JaTtLjS43bAHoslWIN/NduCOrOXqJbokoi0/uy6edmdxh8NVHtRTbUG4y0X9ZHouebGwwq1aNOJz1GAj+XMM3uldg2q7+LSpnQNL8u4uBMa8JCeTf1IpEa+DZrdgV/wCFmLTAEjedJsN6uKVTMJ/uqzBOgAckfR1M9Vdk0TMemVRJC8EoSsJUdrqAxGGq0DZwAc0xo5sOH5ea+eO2OAdRrQ7ewR6lfTwwrT7UG0cPXivmf6Q8S92NxDX2FOoabRp4W6esypfT/wDRTXqmdMepn9u8D7Xa/fYyiReXlY5z6vDUjaZlFBKvO4I6LImghL3hUsKMthFpoyPUiSpDS5ptOxRUIpWYGbTSZIUzmQlIkLUYBxtmeYWVr4Rj6jHEDM10cxYkz5kLVYwgCCJncqao0Oq5hvbJHAhSkXg6iwltKQsv2l2TUykseAOYmFrWWQuPYdYkbwmiaL2cP7RbMNKtTpNqF9V4YZltNsvMMa3SObiYVj2Q2lXc0kuL6bSGmZJEiRfyPotX2g7KYbEkEvfTcBAgZhGuXpKO2PsCjSodxTcLnMXXc5zuJEdF284Sjs5vp5IStDsBipsrdr4CAp7JyPMezuUuKGULmbOnTPYqqTaYQj5aLG6p8ftfLO6N5VL/AItp5ocTHGPkioNmbS7svsV2iay1QEbg7d+iHqYtrxmadVLSbh8VTgODgekrMYrBVMHUtLqXvHVDgnryZya/QzbFQQZWYrADN0sr/aZLiDu1VWMPn0OvyXRj0jlyu2ab6K9nd5iX1TZtKmAPxP09A13qF1J2F7y7hf7J3gDT+yyP0WMFKlUzQM1TXnlgT71vZlwY0+I/7Rvcf3quWac82hk1GGyDYe1WVJYZbUbq11nfiAOoPEK7qMJAhxEEGRyNwqxuy2VGAPbcaOFnNPFrhcFPwNSrTlrz3rRaYAeBzAs7yg9V6JyF3K8CosK8OFjKkKA5K0r58+mvZ/dY/vBpWYH/AOpv8N3ua31Xd++zHwnTfNjxB/PkuV/Tzhpo4arvbUfT8ntDv+iVGOMLy8vJgn12ByTwwqFzipKJ3LjUi9D8qa5o4rzmqPKszIUKRtSFDlTxHBKgjzVCYavJOhIWFYwDjszgC0XB04jeEDQpEOJIy6QPVXJolVuNdlfHIKTjuykXa4jhSBUwoyIQtOqi21gE0R2gKpsVhMlS0sKynoAnVMVOiCp1sx9sDlvTOaj2FqUgzI06qr2vhgbDerRoETIVZWrzVDQl5XphUa2imr9n6TgA8SdY4+W+NY/KFx3FbFrNf3HcONXOfHDvEIgCPZAkZp1uu/4/CZm21GhVFVB9l4Do46jzXRDJxVCPCsnyvZzars9+CqsLXeFwaH3kB8X/ANJg9JV/Xeawjkr47MY4yWCFBiMOymIaIAU8mRSd0PHG8cauzF7bbBDG66ITZ9Al+VgkiT6anpCOw1I4nEQ37RgdLX5Wv5rpeytiMw9ItawSQfFMuJvAlV3xpEJNJ2wbs7s40myNHAEt4iwPI/othsem2C5obe1hGnEeqEoYcd2CAR4WgDWCQL+SscJSIFx5jVbDjlF8pE8k09IIoCC4c59f2VFiWZXZh5p0wc1+B00RNVkhdJIgbTvLbTflPRTsrTY6oLBYYMcYm5JuZ1uYnREuF0DDmtDRDQALmAIFzJWC+mOjm2bUP3KlNw/qDf8AsVunOWO+k85tnYgfyg/0va75LGPnZeXl5Yc+uWXEJQYXmsKkNOd64qZYfEpjgn02wlJ5JwEAUtMgJw6JtVpKUJIHhI554KGlUuiCtdmoH76VnNt1S2sZ3hpHpHyK0T2XVL2qwssbV0LfCeYPDjB+KSSbKY2lLYBTxErwxkmFV0cQOakq0qsZmNaN/icZ84CmjqdF9QDY62Ko8Z2VZUeKmdwqMPgqNMEDgRvCCwW32+y/wOmCHaTydor/AAmMkSCCPknbQnCcSkxFbF0/Ypd7HBwZ/wAii8JizUfSzMNOpcuZIMQDNxqNFZ1azX2In4JMHh2NMtAE6wLnzQUdgc+9loGyEHiKTeAUz8QAIlVWMx4ujOQuOLZBj3gBY/b+IOQsGrwf6d/rp6q12hjgZJMNEkngBclAdnMCcXVLgQZ4GcrOJ4Hd1Qgm3Y8qWmy1+j7YIAbUqNBmSBGkhsE+9dAqUAZgbo/QL2ycI1jXACIJ+KfjPCw3iLk/E/BeglSPNb5O2QnD+GBpEe780ThTLR0SYfxMaePKPcdEuHESOBTCjqjJBB3iELsvF5g5h9umSx074iHeYIPmjXoeozK4OjUZSd/EXQMPeLyqPa2PzUiW2ggmTBibwFa1XWkKrxdUEQQD1ARFltUDbOruDc7iA0gkCb9TytbqucfSd2skHDs+0PEeDZ06mFb9rO0PdscQbDwtAMS6D7rLj2LxDqjy5xlxuf0QbtmxxpJECWFNRwdR/sscegKvf8PP+6UkpxXdl1CT7I+mmtU4aEKCUQxigh2OkL2YJe7S2CIBM/JeJPBOJCWkcxgLBA69IzKIwoLrI8Ycb7/BeDY0TLHsVzI2YMfavyVF2hpfxQ8iWtp+Ebg4khxjjEDzPFaFrkHtShmbMTGvQ6ppQXGkCMtnNn0wHnL1jgrHDYmWlpQ+39juYe8pzAvbd+YVdhNqDNezuHHm38lxV4O3wBbTp085z2mx4HqqqqatD/KrDuwZa0y6eRP6bluDWoVRDmtO4yAqmtsWk0yzThuHRMlo6o9T8akiv2dtys+xonq0iPQq7ZjHxoRxQba4ZYJr8Ug/wc9q7DKuJKrMVWnekq4kxw5m3vQFDFB9UU2guMiTu6cz7kI42wyzKKBtp4d9YNo0wS57mg9JsPmeQXUOzez6eFososExAJEXcT4nH3pnZ/s8KZNV48ZHhHAHU9VfYagGtgfe383THRd0I8UedOXJ2ewogu6lOfczzj0TqI16n4p0eEcrqggPR9k8v7qMO8fX5fsKXSeirqteCz8WU8gQfnCwBKGOqPLs1I0wCcpJBkAxcag29IuvVKzj4ZTq9VV2KxUC3tHTpxRoUfjMUScjd29Z/bmKP+Ux0HV7yYDG9eJ4L23NsNwlImxqH2RxPHouYY3HPqElziSTJvb0Ucs6VLuWxY+W32NZtN+CcGMeczWTYSZJ1JO8qrxGKwjLUcO3qQFnRqpy5cTx+22dyaXZB79rv+yA0cgh/wDydT75Qb6zRvUP1hvNMsa9GeT8n06AFJTeEmROsrnIPcoHsuiG3CaWoMJ6iJsicI2BuH7tKjpiBz3qHE1CGyNZG+LTf3K0Y0tkpOw9z00vUWZelOAUNAMxdSB02Q1Z5AkCeScHSB6rAAsdhIuBI+Cw3aXsv3gL6MB2uXQHodxXR3VOPru/RC1sIHcipyxKRWGVxOEYnEYjDuyvBtueDPk7f70wdqnDWmfJ35tXasVsnMIc1r28CAfcVVHshhiZOHpjnl+QSfTZb60X+DklTtS4+zRvzeT7g1S4Bu0cW7LQpZRvcGQAPxPtPRdkwvZqlT9hjG9GAH1VthqLWCB+pTxx+yMsno5fs/sBinQazgI+87MfIBbDs52Xp4Uuf7dQ/aI9nk0buqsdpVHZhaw0FzPGRPT3o1lIC/H09FTglsip3aJgPCk+6Oc+5SOFgo/tHkEQjWnwkr2aIUNeYYBMGx+XwPqpXhY1DMQ6RZZ6uyQ5xNmut1BCL2zWlr2AgOiZccot4ozc4+KpqOd1JrSQG3JN8xkzAG62+fJG0Tb3Q6vii/NeGi08T90fmqfFbQGHpl9VwgCAN/L9wotv7cZREbhZrRqSuW9ott1ar85McBuaOX5qblukUjB1b7FptjH1K7jVeDGg4AcAqV+N4BCYDGPfUAc4kEHUngkOqk4U9nTGXx0LiMY7ol2XVLnOzGfCShsTop9h/wCYRxaU7S4MVN80TmsAl73kiXYIQk+rDmp2itM+oCEoao3khSUroEiRkBPKgLYStKeCtiydIlpnxxxCXJLYUbjDgeX7+SkBhWolY+mLDovNTabrKHD0QwuInxOzGfgOS1AsKLZTW0gJ4nUnUrwqJS9ahrGvpgggix3KNlDKbEgcPJOoYhrxLTI49NU/MtQNPZ7MeSWq2RdMDkzG4lrGgu0Jy+ZWoDaQLQxZe8iCBJDTa8ao0UoKGwmCLXTm8MkgReTz4I1y1GIsiY0SU2rWE5QbxMb4O+PIqWkIWoNkVPPmfm9mfDpOl9NyDo4sl7hFrief7lH4qpA62QmGwmWTz+aKQrvVCbUe9rP4bQ540G4qebCdYv8ANecZf0C9UK1G8gWLA5SsH2g222kC3N/Ec4gMiTaJdI3DmtviHrjW26lSntDEw3MHlrcxHstygw3lJPqlyai6GhuSKLG1S95c4kmTr8lU4ylmN1Z4kQ53UoKr7QXPhfyR25lUWRYDDgPBUNQeI+asaLLhAV/aPVXyqpHNhdx/yC4nRO2O+Ko8/gkxOiTZR/jM6x6oP+DG/vRaHFGYTO8KIr4W5jih/qx4qKou7PqWo1JTKkB3KLQrECZ+iHqmBKke+yjqCyvjWrJzY41bt5yPgppVUXkQOdkONouLhYmNQASY3+fSxhVSsjKajVltnMQDcuj4r1HFNdYOBIkEAjdyQtdpexwaRJNp9/ulJs/B93rr+miAbd6RYZ1JmUBK8HLDklJoaIbAA0A0TMRVcIytmZk8LSDG8fonApUDENEuzEnQiejgYsDuI+HNEuaHASARO+/RMSg2KwW7J86GxjnWLTobtmJBsb8d46JXFRvCwE6I8JTAk7+PFGMKGohSV6uVqJiOo7M7kPin5tOvy1QWz8UyoCWODr3I48OqMBgeSwE0yOm6XOPkkrusosHUBBI4n9+kIXa9N7g3I/JDw51vaaNWrAZHUdJWW2zsnO57wL/otLTKjpNzGoP5Wx/uB+Sh1KbhophlxmcL2gIe7qqrGkwrrbbYrPHAke9Vhp5nAcSAoYnpM7squ0JszFZrHVD4wQ89V7aWAdRf5pcXd08QF0SnypnLjhxtAdfQqLBOiow/zD4omozwnogqJhwPMfFMtoEtM02MrQ4oTvSjcSwSShc/ILnj2Oifc+pH8VHVTmpUbIUDuddDg1C0RE3nNxk8BpopSfEUrl0qOkRbAnkgNLozWmNJ3xyVdXaGPJHhBN8trcFYYw+H0+KgrtB1vononILwdcEGDIn5BFCsqnZjQAQLDMfkp8RcEX06e8LUFE7NotJgTpMxbzO5Tisszseu5zCTE5iJgD4BXFAoLsNJOMmmWIqp/eKlr4Zve06keMuIzXmMjrdLKxBWFTsJ71IKwvJhDZkBjDDwRrDf+XDzRMybam3u6IGXMN8HxWn2QBfQ+imo40uLcsOa4ZszdADuPP8AcBVG2KTXObmAPjpD+ohrvUAK4pG8bkdUIuXJ328B7XwEFVqZncgvV3aqHDoUUC6YDRDQAOAsEuIfDD0TBuTNoez5j4rGGYIOAOaN0ekH5KHaFWAim6Kq2q5YAtE2XqFSH9WkfD9U2noEHiXEOH73JMq+DDD+SOS9qWxiKn4nfEqnp+2z8TfirrtX/wCw/qVRH2m9R8VxYv4o9Ofc3+3OzYc2TwmVgsdh8ryOFvRdqqsBptm/hHwXI9vtArvA4lSwSadGaTVlTUb4T0VQ0XCuXix6Kmbqu/GcuU0+J3dB8EJ3nNSYrRv4Qh4UY9iz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data:image/jpeg;base64,/9j/4AAQSkZJRgABAQAAAQABAAD/2wCEAAkGBxQREhUUEhQVFhUVGB0bGRgYGBgdGRohHBwYGh4hGBYcHCggHB8lHRoYJTEhJSkuLi4wFx8zODMsNygtLi0BCgoKDg0OGxAQGy4kICQvLCw0LCwsLCw0LCwsLCwsLDQvLCwsLC8vLCwsLCwsLCwsLCwsLCwsLCwtLCwsLCwsLP/AABEIAKkBKQMBIgACEQEDEQH/xAAcAAACAgMBAQAAAAAAAAAAAAAABgUHAQMEAgj/xABIEAACAQMCAwUEBQgIBAcBAAABAgMABBESIQUGMRMiQVFhBzJxgRQjQpGxMzRSYnKCocE1Q3OistHh8BWDkrMWU1RjdMLxJP/EABoBAAMBAQEBAAAAAAAAAAAAAAADBAIBBQb/xAAqEQACAgICAgECBQUAAAAAAAAAAQIRAyESMQRBEyJRYXGBkbEUMsHh8P/aAAwDAQACEQMRAD8AvGiiigAooooAKKKKACiiigAooooAKKKKACiiigAooooAi+YeYLexjEly+hWYKoALMzHwVVBJPwpDn54m4hd/RrCUWqKgYySwkyOSdxHG+MYHia4ub+PxnjcXb5+j2ShdXVVmnzpL+Q0r18KYea+Cm7jUxPoljIeJ/AMOmfNSCQR5GkZMlaRRixKW2RFxzrf8OmW3uo0uhLgQTjEIY75WQnKh9tsYzkU6csc2Q32pV1RzJ+UhkGJF9cdGX9YZFJIvk4lDJY3i9jcqBqQ46jo8R8RkbEdKWIIplYW0zGO/gy1lc9BMBuY2bxz0IPnmsxy7pmp4NWi/KKguTOYl4hapMBpfdZE8UdThgfmPuxU7VKZKFFFFABRRRQAUUUUAFFFFABRRRQAUUUUAFFFFABWKzWKAM0UUUAFFFFABRRRQAUUUUAFFFFABXieZUUsxCqoJJJwABuST4CvdarspobtMaNJ1Z6acb59MZoA0f8Vh/wDOj/61+HnSLzH7T4raVVRZHbJVomVVB8nScnR4e7k5yOhqmeM2bxytc2+fozsdEXafW9ltpZ06hWAGknfAHxranHIpEAaN8Ee7oJH8Bg1Nlyzi9K0UY8UZLbpjpxL20XKqZI0tVwwXsG7VpACM6i/dGx2IA8KUeKe1/ic3uzrFv0ijA/i2TUbJwxJThFdRjOmRTpPnpbqv+9q32vAo49yoY9R5j0PgfurP9TFLfZpeLJvQq3t1LOzzSs7s5y7nJ1HpvVp+xjm19bWc8hIwDCG6+qhj8iB6GkaNFmDaFCSAnunZZAPAjwYbeo2rjMDAB++Sh6qcOhHmD+INbc1JU9HIxcXa2fRfM3LqXgVgTHPHvFMvvIfI/pKfFT1pX4sk7RGHiUGVXdbuDcIR0bR76EbdM+PhS3yN7Sp8MlywkVcaWKvrI3zlkVhkAeI+dP1/NZ8Vj7KK5XtBuhjkxIhx105yfUEYpTi4umURkpK1+wj8MuZbPXc2l1G0pP14kykMmc6XCjdWO3eGzZNWRyr7QBK6296gguG2Rgcwy/2cnTP6p3qjuPcGu+GyHthqjbUNYGY21dQfLOd0OPQ+Na7jiLmFYzq7NW1BGJyNvBuuPFW6qeu29Mjad3YqcYyXVM+sKKqn2U8/NM/0S5kLsRmCRhh3C+8smPtr5+I3q1qoTskaaCiiiunAooooAKKKKACiiigAooooAKKKKACsVmsUAZooooAKKKKACiiigAooooAKKKKACqm9rPMqPOLA3AihCa7gKCZJCT3IlA373UjyxmrH5jv1t7WaVpFiCIT2jDIU4wO7kajnGBnc1859hpdp5HKNNv210F+kPnH5O2VyRnI94gYxvisZG1HRvGk5bIvjkonlDynSvurGm8rAbYbHQenhXltCkKjMoA6GTAX1cjOkem5NZh5UuXXt9XaRO5EhhdGkBG+66gpO42DHrXg8PTEhht52WLOt5sDGBvnHcXB8AS1I+JJVfXoo5t7r9TEHE4sRkrJlveLOxUYO+Mneuy14qXV2G+DlfhqCiuQcGLRrIHQu7mNYtOHUAdSv2BjJyfAjxNbLCyOowD3w0sXz/KIceGSuPnS54oMbGcl+RzcW4ki3DBV7uwcjrkfaXyZfPx3BrqnUyLqUZYD3l27RT4HyP4Gu/wD8FmdDcEuqytmPYYxsc7+e+3pS/ZCS1naN84HvD08GHpjfb18q64qqj2jlSi7l1I7eXJo4ryFpFXQ/d17gA5GGON1YHZh/nV2cEmjDDUi6hnD4GRn161TF1EjayBqXpIPEHHvL+sBv6in/AJUv/pEOhvziADWvhIuO7InmDgZ9aXkk5Lkh+BRjcJe+mWNdWqyqUdVZT1BAIPxBpd4pygr4MYTbGFYbDHTHp6V18L4vjuP0HTPWpe+v44YmmkYLGili3oPxrEXyGS5Ynsp7mbk6W1kW4tC6vENWnHu4H2ce8CNseGfKnThXtstTbx64pe36OmwUfrdoTjT/ABpH5j5pnvzvmKDPdjU4Zh4GRhv5HSOlLbwxKQFUK/UaVLN81GSw9DtVuO12Q5o8tx0fUHL3H4L6ITW8iupxnB3U4zhh1BqUr5e5S4tJaXaSWHcllYRy2sgbScnYrncocdfeT1FfRvAOMi5jBKmKUDvxMRrTcjfB3BxsehpvJdEjiyUooorRwKKKKACiiigAooooAKKKKACsVmsUAZooooAKKKKACiiigAooooAKKKKAFX2kXDRWUkomMUaKS+lVMj5ICLGzbISxAzg9dsV818NtWuLhvpB06X1TPKSz4B90lj12x+NfV3H7pIbaaWQArHGzkEZHdBbcfKvmnkqxMt1qugCfy+/VjJ4nHQDc49aXllUbH+PDlNImuJe0Gz1G2kso5LaMnR2ZxuuwOggAdPP767UW1v0hHC4RHKpWRhqURIQRtNET9Z02IX5imi65o4V2hiIjkYAaikPaKN+hZVPl8q1cDseFXF60tmQJoQpPZMVQjBHujYjwO3gKRaSumOpt1aZFxcrvO7C7gf6UWLm5Vu4QMACJgcoAMdwjzO9Q/H+V5o72X6N3pTHHKgY4LlMK2k7d5WCn1DkeNXEwrh4h2KSRPIVWQ6kjJ945GplXzyFzj0pam7sdKCcUisOGSEasXT26SMWjWRQ1vlvfibPuOsmoadQ8MVy8e4fpB7eHspAAVnUFoiRuCsn2QehVsdfGnvhd7w+R5BE8Zac5kRsgMVGCTG2wONjt9nfpXLxLhcduD2MjLGy/kWOqHJxpK53UDyU49K7OSuzuKL6W0U7drJbsp0gCQd3fUoI8MjbzA9CPKuh79wYbi3YxMg0ZXbQT0BHiOowfOpniHDO2Ro0yj617SHUMbnGtM9ME51DAO4IzSteI1u7LIu+6Sr4EjoynyPXNbVSprsTki4WvRafI3NUd8DFKqrdqDpXYLIR+iSCFPmMbeFRvPnMDz9lZNE8Gj6yZHwdRBwgBGzLnJz6Cq4Y4IcEg7EONiD4MD4eR9RXXJzHLNcLLdP2jrH2erG505K5x1J8/Wtxxxu0Ylnk6jJ6GvlrgTX8zIHMcUf5SQe8SfsJnxwdz4VcHBOAW9oumCJU826u3qzncmq59nk4+iDT76O3agadQYsTuCdwRjH+lWHwfievuP73UZHWpsmR8uLLIYbgsi2HHuWre9UCaMFlOVdTpdT5q43FL/DLG64TJI6h7yGVgzuPzlMAKM52kUAdBg+lPNYFdUmtCnFPZ44Bzhb3WySqWHVejr6NGcMD8qY1YHpSNxzlm3usM6lJV92WM6JVPo43PwO1RsHGb7hm1wjXluP66JR2qjP8AWxfawPtL91PhlJ8mH2izKKi+A8wW96ge3lRx+qdx8R1HzqUqhNMmaoKKKK6cCiiigAooooAKxWaxQBmiiigAooooAKKKKACiiigAooooASva7f8AZcOdASDcOkO3k57/APcDV873fBLmIRtpdDPG5QMcEquTpx19zSceNfQHOM4n4pYWoGoQiS5k/V7pjjyP2mNc/PnJy8Rh0htEqbxuc4B8QceBG1JnkSlQ/HC42VlDyZw+S6tzFfRwwFI9aymSOfVjvaSyBck+u1beakmseIKlo5luE0dnIFBaWKUHaXSMPpZQNfqKsXtWSBo7oRkouDIFHZ9DghGJ90YznrUNyFbCeaS7WQso+qVjgGTTgE4AAVF6Ko9Sc7Uv5k09Dv6dxrfY8xMdI1Y1YGrHTPjj51H8aS3ePRdGPQSMB2A3HQqc5BHgRvXNzFxTssKvU9SPAVTvGrB454wXys7hRNPqZVDsBgk5HdBydx3fA1PjqUqsqyxlDHzrQ58W9l8E+ZbS5kSQnOouZF67751Z9c1CXXJnE7ZQFeO5iVMGNj1AydIUj7jnO9c3K/InGGnkEDG3+jnCu+tI5Pe09nhSHBwNznZt6sHlDmKS4MttdJ2d3bnEieDeTL6Hb7x51RPlFb2iXG4SetMqrhHFi0MxYFZbfBXOdQTUCVYnfbGK2c8KrvDNtpkAjbIPjuCT02607c38OWPiETgAfSoJI2HQMyaWGfUjb92l/mzh4lt2XujQhcehUf5ZHzpPJLIvx/7+SxQc8Er7X+N/wV/PbNA7QyHBAOnbIJPh8D+IrhcefWuy8uzLpZz3kUDPn8/OuW5bVgjr0PxqyN+zyp16JXlHmFuH3AlC60YaZE/SUnO3qMbVd0Ukc8K3Vs2pGGeveXzBGeo8vSvnWru5c4VLw6wtuIQAtDJGpu4MZ7u/1sfqBjI8RS82FTV+x/i+S8T/AAHPgvHlfuOQCPE1PhqT77hySItxakOjqGGPEHfOK6eA8bOrs5BgbAHPpUKk4upHqTxRnHnj/YZiayDWM1mmEgs8X5QVpPpFo5tbofbQDS/pKnRh/GtvDfaOIH+j8VUW84GQ65aGQb95WG6+uelMVLvO3L/0uENEQtxAe0hbyYb6T+q3Qin45tPYjLjTVoeLDiMU6B4ZEkQ/aRgR94qN43zfZWYPb3MSkAnTqBc48kG9V5b29lxG3WZIewdxibsmaI6x74fQQDuPEVHnmeysozDw63glu5gUQqAxznGZGOSQDk7nfFW8XVkHJXRb/BONQXkQmt5FkRvEHp6MOoPoakKqmx4B2CxS2c/0e7CgTEIPo856ntIVwASc95dxTXwDnESMIbyP6LcE4UFgYpfWGXo3T3T3h5Vxxa7OppjXRRRXDoVis1igDNFFFABRRRQAUUUUAFFFFABRRWGNAFccCBbjfFXbfQLdFPkOz1EfgabnpP8AZ7mWXiNyT+Wu2Vf2YgEB/H7qcTUOV3ItxqkV97UbH6RFFbRs3b3EoCgHbABLs4/RA9OuKZeB8IjtLdIIvdQYGdyT1JPxNLHNfBbuLiEXEIB20cahXhH5QL3g3Zjo2dWrHXKjrU9xzi7xDCW7TAg6gHVTjyAPUnP+tZl0kOhbbYsW8zX2ZlyFMjoPUIxXI8PDNSlrEqZjkRXjY9GAI/vVwctSxC+KWqutr9HUSKQwVJFbChS32ipbVjIyuc07y2qkHI60qUKlcSuPkXBRmhfseBPbZbh1w8Ct1iYdpB+7Gxyn7pA9KWeL8BvYb+O/EnbtIezm7OMJhcYDadRyBgZ+AqxbeHQMZ++vTpmmrLKqZN8UOVoRuNuJzGXGTEdSkeBIKn/ZpV5iUC2mII9xvj/pTzzHY9mCVIO2wPXbfp41XvNEw+iy4GCR/MfKp43zSZ6MuPwycfs/4K/uLbQzDyUH5EDP41oeAhgPMZB8/EGpO0ILMzO6LpGcJqY5GNvBV9TXVxHhAKSMgdBAiHvsG7rtge6O6d843r01J3TPn3C1aPXKnBjxG7ihVcmVlLsAe4qnvkgef4mvrSK2VUEYUaAukLjbAGMY8sUtez7kq34ZD9TlnlCmRzuTgdF22XOSB602UxIU2Vbf2R4JcqU/o65fBXwtpG8j4Rt5eBrs5i4aoHbK6qv2izAL8c0+8TsI7iJ4ZkDxyDDKehFUtw7ly3knuIphIWtZSghaV3hC4yjKjHxXGxzuDSp+OsjKMXlywomxz5bQARh2uHA3ECmT+8Nh99a35tvbgYtbJogf6y5YKB+4NzUZxjiUFkQsCIrMwBVFUM5O2Pl51O2t/mMOR1PhTYeJBaexOTzJy30QfFLUxqX4lfTNqO0cJMaE/oqqd5idts0u8U4fiMskctpH07W4uJdRz00Qq5JJ8jWjmjj+i+jlIz2SkqmepYhBj1xn7jUrwiUmRZ7wh3DYRT+TiB37g8W39403hG6SE85VbZ18t8uM3D2iM06GZiSxGDjJ6K26hh1zvvUZYcmzWAa4tyDOpfEZwVdM7AHqGwM5+VWSGBAI3z0rwxp3BCebKt4L7QbwajNEsiocOFGl0/d8vU7bdaf7LittxCIocMp3Mb+8MdCPUdQw++uHmHlhLhu1jYwXC+7Knj6Ov2h8aRRE6XAgmRYLgnuMoPYTHzwN42P6aY3O4rO49mtS6LS4Nx+fh9xHBdSdrZSnRFMw78LfZSV/tKegY7+dWaK+fp+NsFNreqzLKQhik98aiBqhnHdkA2O4DDGc1YHIPMjxynht4xaVBm3mP9fGOmT/AOYo2PnjO/WkyVbQ2L+5YNYrNYrJozRRRQAUUUUAFFFFABRRRQAVy8Vn7OGV/wBBGb7gTXVURze5WxuiBkiCQ4/cauPo6uxV9mMOjhkDMd5A0rE+bszk/wAa7rvm2zjwGuIstuAraifgFya5uUSicKte0K6PoyaifdwUGc58N6hLzjFhw+LXam3RM4IjA1McasZHU4OcE+NQy7bLoRvV0dkntFsu2EIZ2JGcojNjzBUd4EfCpm0ure6BMTq+OuOo+I6ild+JcNvtP0gQMxwVc4VjnYFXGD18jWb/AJNj0qba5uoWU6kbtmdVPqrk5XzGay+DX2/Mao5IvW/yO3jls0TJgnSTt8fhU3wniCTqdDaijaW8wQAenwIPzpVTmYSR9jdlYbhMZYkCKU9MxP0366TuKxyTJov7uLBCukUq58cAofwX7qXGFSZRknyxq+0x5IrRcy6VJroNQ3Ml4IYix2ABJ9MAnp411i4beyvuK8wiW+mU5KxQgei97LY82JaMfKo+/vLaaVUmK9mqsWyQAcbAn+BxuTqHlS7Z8RdonlYk6nLgDrkudAxjxkYn/lCmPh3s/PZi6ubh4GQF2OAQgxsN/EDxp3xxTtmPmk4tLrv9CNE5m4XL/wCz3CTsTpI0/wB0qPnUxyTyw13PHatvHGyz3bDoW20RE/iPALUTZWEl/Ollw6NtCNrklmG7E/1kpHQdCq+OBttX0Byhy3Fw63WGPc9ZHPvSOfeZvU/wqiGOtv72SZc9pJfaiaUYrNFFOJQqqfaKgsb5LvpFcRmKQ+TLlkJPw1D7qtaq69rRDmxglX/+eWf6xvAlVyiHyDN+Fai9nJdFf8scIN1IbqZe6do1PUL5+hbx9KnuZLgqFRNsDw2xTEUVBsAAPLpSTxGTtGYsfHbf18v99aoqkT3bF/jvDo3gNyQTLEUbOeqhhqB8MgGu2O6DLhB1IYE+o2+Fd8nDmmilRQQGRgT8th50scInDQJjroUHcdVyv3bUto3eizuX70GIJnvKN89akJDilXlpu+TkHujbxG3SmU706PQp9nvVUfxfhEN2uiZAwG4PQqf1SNwa6hWwVozYn3Ps9R4+z+kz48mYMvj9k9PlilPmFeI2IiEja44HDwzAZKkdBq6qPQ7Vbpb1rpjiVhh1VlIwVIyCD1BHiKXLGmtDI5HeyX9mnNJ4nYpM5TtQSsqr0DA7beGVwfnTVVR8MtF4Nxa3S11fROJAgxknEbr0Kt49eh3wTvsKtypaopM0UUUAFFFFABRRRQAUUUUAFa54g6srbqwII9CMGtlQvMvNVrw9C9zMqbbJnLt6KnU0AUHzRx821o3CpNRa2naN84+siBLJg9QQCuP2a6/ZlyUlyWmZyYAylUOO8Rk6ZUORkd0/PbrUJ7SONQ33EEmaGW3V41D69OrG+lyAfIjIPgoqx/Y/fMsD2kxXtIG7mPtxnow/SXwB+FIyritFGF3LZJcX5Ctp1K6FALathjvbb7eeBn4VFW/J13BJ9Vc6oSMdm+rI2+y38j4VYma84qRovjka2J8PL4bEVwoZchgD5gg5HwOKk+FcFMVxPcOVJkCogUEaUXJwc9WLEkn4VLsO+Ph/v+dem6b1mKpUayT5tNgWwKqT2n8zB4zFExOptG3QjCk4Pw2+dMnO/NYiikWFxnSRqBHU5GB8Nz8qqGKwe6YOX0wxjeQ+J6tp+BPX0FMxpP6n0jE7j9K7ZyJxR7d0jjC/UyK5yM5ZB0YeQJc/Ord5e5kvOLRFLWK2jYjDM8uSnmRDpyfwqsuHxRzSzNCmqOKIrGjDPaE9ck9Ce82euw+FRTWM0MiNEZI2bpgsGXPhqG/zq3400m0ec8rTaTPqnkvlWPh0HZodcjnVLKfekbxJ9PIUwV8nvz1xeMiJruZdPnjIHmW05I9a65OY+Ny5H0i4IC6wVICso8VdQAfgDvW6Yqz6lor5n5M9oXFxMEjc3YPVJN8DJzmTYp8zVgWvD7m7JPFL6YK2/YW2I4/2S47zCuqLZxyS7LLv+LQQKWmmjRR1LOo/nVRe1LnyG9h+icPVrh9av2iIxCFCGXTgbkkY8utRftBg4VaKltb2mZrgrmVmZ3RNQDFWdjhzuB4CuTiHMQDLbcMxb28WFMqBdTH0J6k+Lnr4V3ic5IceF8Q+lWyyKca0xvjIbowI8wcj5VwNBDANdxKi4OdyBmq1vOZJrVpYYp20t3shVLayO8PJQTknA61J8sKklzDHLHrmwZpJJG1HBTugAjb3gceG1NU/Qpx9jLc82QojG1hlnA6sqsE/6z1+WaReH3KorGb6vUzFVKsNOTnGSo8zVkm+gMhjFwgdTgx5Ax8tqy9kXGxRh8RWmm/ZxNL0QPLfEozN3HVsjBwQfKngLSs3BBr7QQgONwwUZHwI3qQW8lVenQdDk1qNrszJX0TTLXoelRsXFPBl6eIrtt7tWOBkVq0YpnSqV1RLWpVz6Yr1d3scEbSzMFRAWJOB08B5k9MetdboEcEjrd8XsLYn80jkuWH6xKqm/psfuqz6RfZbwX6o386D6Vdln1HGpY2xoQeQ0qpxT1UTduyxKlRmiiiuHQooooAKKhOY+bbSwx9KmWMsMqu5ZgNtlAJO9KNzzrf3u3DLXso//UXYKgj/ANuIbn4n7qEr6BuiyaW+aOd7OwGJpA0h92GPvSt5YUdPicUkzcrXdwSb3ilw2escP1Sb+G3h8q7OB8rWtkSYYzrPV2Opz+8enypqxSfYt5Ejl4nx3i96pMHZ2EZ90P3pyPNjghNvDGarNbBU7K5mkaW4aaXW8hJGIdS7Z65Onr0q57h81SHMcw0RLndu1J9O1mJP91TXZQUTkZOQqXdw0zvK5LMxzv1//AMCm7lXnBYo44bgODEfqLhDh4geoP6SZx3TkfdUDFpitZHI71ydCD9FEYMx+bBV/dNcVjZtM2hevXfp/v16DxqeavsoxutovWz5oulI1hbhD7stuAc56Foicjy2J6U02vFXkRW7Flz4OMMPiKqDlX2cCSX6yeVB1QxrjVjGoaie46nqpHkRmrIsOSRENIvb8p10mfx/aChh8M4qKcI+mehjyNrcSSvuLMg6AHzI2+ZpS5g5sCLh5VXO2Ack+gQbknpU/wD+BLVjmXtp/wC2mkcf9JbT/CufidtDaKwtbeNCFySiLr2/RAGc/wCdKcUu22Uwm3/bFL8StuI8Ne6l7Wf6iABcRjGvGN9fghOTn/Soq/lN5IlnYr3PEgbepP6o8/Gs8V4jccRl+j24LAnLBfH1kfyH3fGrL5M5ZSwhxsZm3kfz9B6D/Wr8GCUmnL9jzvJ8mMU4w99v7/6IO44ElgkSx9V3LY3cnYk/5eVcM1mMuGbQUBZTg+Azj1zv/Cm/jlh276P1NvjmuO44SLl41fKtEAZCp6sPcH34b5Dzq5xPM5HDydwd4+0urkLrnUAKf6tB9k58xjb0rlubf/icgTBW3jJwFyqn4gdfh4VLcw3LSsLSPdmA7Rh4DbPw2qb4bYrCgRBgD7z6k+ddUV0ccvZ54ZwyO3QJCioviAOvqT1NdUpreI81ov5FijeRtlRSxPoBmmdGCn+drkSXszbns1EK48yCXOf1VL/MioZrgpmXplR2XiukbBD6gYOabeLWLiytkGFmvJjJJnx1AsQ3jgDSD6Cla60yyY2jDuAy9RGc5LKPLAqWXdlK6o43sBoy7ZeXvBuoAAYuD4hgcDFS/KXBri7MlzBLoliI05GzbdCfDYCumPhhvbhY3BVmQ62QDGxGHwfMLg+O4qX9n/Fo7SKVJAVj7cqJsdwnAADEe7sBv03oilezjeiI4teRzyaL+E21yNhKBlG6e+niPUffTbyjxCKHTA0ccfat3JYctDKceB6q23umm08PguVVmWOVRuuQrD5VycP5VtraYywhkJ6orHsz66OmaaotO0Lck1R3hN+lbo4xWzFZAposw8KkbgVqgt1UnAxmujFegtAGqQhAWJwqjJJ6ADrUZydw2TilyLyZR9Bh1C3R1B7ZiNJkKn7I3xXiCz/4xMYIyfoULD6RIDjtmG4ijI+z+k3yFWpBCqKFQBVUAAAYAA2AAqfJO9IfjhW2e1XAwKKzWKSNM0UUq8387RWLLCime6k9yBPe3zu56Ku3U+VADPLKqAsxCqBkkkAD4k9KQrz2lxzM8PDYZLuVdtY7sCnplpD1Hw6+FJPGuG8V4rLi+lWC2yPqYmyD8vtH1Yn4U02NgtpbmK0VUKqdORkFsbF98tv13pscTfYuWRLo38L4G3am7vnWa7ZcAgfVwr10xA/4jua3cM5gjuHljXIkhbDI3XHgw81I3BrRwTiou4FdhgnKuh+yynS6/JgaU+duV5vzizdklX9E4JA3wT4jyBptUvpFXb2WA7ZrS8lV/wAre0LtmjjuFVdY06gSCHGdmU9A2Nj8RTxFOrgMpBB6EHb761GSkZcWuwnfYnwr5747GzyNpPdj2YnbGZGX+dX5xGMvGyqcEjrviqstuBtcxXzxqGLyEJtjPZ43Xyyc1jKr0bxuhcu7VriKV4/dtQgwASSp2HwwAWPqzVy8LjdGSdDnQc7DJwOu32hg4K+R8t6sn2Y2DQ2rmZNHaOT3hglQAO8D0GdVQy8vxSjPDZxJcAtmAoyrLpLENbudiyrscHw8jgpnDSY+MttFucqcUS6t1ZVCalGQp2OwGVI3x4eYxip0VUHsv4/FBK0NwwhdgDpk1LpbodIYADOBkdNtvJXvnbmH6Pbr2GHmnYRwgHIy32tvBRvXnyg+VHoRyJxtklxXiscKFnZUVfedjgD/ADPoKrq4vLnihdLbVb22cPM4Ilk6E6B4DH411z8MS27OW4W4vJzshOWAY+OnZIxv7xG1InOPM1w10rRSBGiG6xyMUBBz3iQFY+HSqsfjKP1S2TZPKclxhpFp8B4BDZR6IVx5sfeY+ZNSRNQPKHMyX8IcECRdpE/RPmPQ+FTtehGq0edK72cd64jJlPguPiSQAPmTXDxG8FnAT/WNv8WPU/AdPkK6L+4GtQRlIwXb0PRAPUkk/u1EcKQ3U7SyAaF6DHiOnxrjBEly3wgxJrf8o/eYn13xU4qivI6f7/CvaNWkqCzZ0pP9pN0TbrApwZmXV+xrVT95ZR86bmlxSFxlvpE7P4C6ggTByMRkSufm237lYn0dh2R3tNdPpNrHqZRHFIyleobGE/itKfDleSRgdIkiQAAbh9WchvQjb0Jpn9odsZeIRKu+mEZx+s5Xf/fhUNecH7GdZQWEZwmoZ7j+GT5Hpv50mS2NT0b+E9pDcrdKPqodMcyn3kDnB28QCQc+Qpt5as47aW4sZ1UiZmkjJHdlVuq7/aXbI+Bo5e4P2kTGQDW2UfyZSCCp8xvkeRxUDzJw6+mWOGIgtZnbfErdQjhjscqNwPEGtU1s5aeju4ryLJbu0ljJIEb3olfSwz17Njsfg331y2d3MG0PcTAr7+XCSqP0jFIpDAeaE5pl5I4vc3ETC6jKPEQpJBGrbOcf5VMcR4ZFcKUmRXU+Y/A9R8RWlBPaMuVaZGRxXmhHguI5lIyBKmnUCMjvp0+6mJM7Zxnxx0rzawqiqiDCqAAPQbCscSv4rdDJMwVfDzJPQKvUk+QpiVC+zbLIsas7sFVQSSTgADzNJ3DGvOOSulqxt7AdySbHffffs8+JG3oDv5VPx8mz8WUPeNJbW2oFbdca5AD1lb7OfBR0Hr0sqytEhjWOJQiIAFVRgADyFIyZL0h8MdbZz8C4PFZwJBAumOMYA8T5knxJO5Nd9FFJGhWKzWKAOPjXEBbW807dIo2c5/VBNU57OU+kibiEyAz3ErkMfBdhpXyAII+VWP7Uf6Jvf7Fv5Un8if0da/2YpmLsXleiYc1jJr1LQKpsmoW7mc2d0jdILp9Lj9CUgaWB8A2MEeeD401daV/aB+Z/86H/ALiUzp0FZT2brViJzZyGszyTQEK7DdMd1jkHr4E46+YB88pnAOZLiPtLbU0cjHKZwNMi74I8nxg+p9auqWql9qH51b/t/wA1pc1W0Mg70yTi50Z7e7c4DKimMdCNY0Y9SsgYU0ct8PFpaRoxA0JlyemT3mO/qTVPx/lX/tR/36tf2gf0fP8As/zFEJPs5KK6Qhc78yy3SEw5W2Bx+tJg4J9F/Gl/gnHbmzYPbTumB06rvucKdt/Otw/o9viPxqKg6D4UR+p7GpVpDLe8+X0xPbSRSBhgq8MZUj12z/Gt3KPMlvbzmW6jfKj6oR7xR597TGT3SfSlQ9TXs9K08cfQX6HvnP2j9svZ2ZZQw7z4IbfqB5Uj2fBriZNccZMerTrJAXPUjJ6muFqsmx/oq1/af/E1Yk2wSUVoUuFPPwy4jldSq5w2N1ZfEZHjjfHpVz3nG4Y7Y3OoGLTqB889APUnakLmT8xm/d/xVxL/AELF/bL/AI2oi+PQuS5UObiRo4wx+sdgz+pbou3go2z6VP8AD7YQoEHh+NR0P5SL97+dTS01CmelJrfp8q1p4VtPStWFHFxe6EMMsp6RozfcCaR+Ft2ScLhIy8sjTMfirsc+vfH3Uy8+f0fdf2Z/EUvv+X4R/ZN/21pcns3FaDmuLsuIQzH3J4+z+DIdY+ZHSpFuDmSxkhkzlixGDvgnUMkjr/lXJ7Rulr/8lf8AC1M0XuL+yPwFC7YPpEdydchodH2oyQc9fia3ce4El0YyXkjaNsq0bYPqD6VF8r/nEnw/nTZ9qtJ2qMvTMgbV6RKyOorZ4GtWZogOYeaobMMMNLNsBGgyctsoJHTPl19Km+TeUJHdbziXen6xQ/YgB9PtP5t91V9wP864d/8ANl/+1fQAqac2yiEUgFZorApYwzRRRQAVjNBr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4900613"/>
            <a:ext cx="27717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loud Callout 12"/>
          <p:cNvSpPr/>
          <p:nvPr/>
        </p:nvSpPr>
        <p:spPr bwMode="gray">
          <a:xfrm>
            <a:off x="5267325" y="3990975"/>
            <a:ext cx="3467100" cy="909638"/>
          </a:xfrm>
          <a:prstGeom prst="cloudCallout">
            <a:avLst>
              <a:gd name="adj1" fmla="val -93233"/>
              <a:gd name="adj2" fmla="val 7652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bg-BG" b="0" i="0" u="none" strike="noStrike" kern="0" cap="none" spc="0" normalizeH="0" baseline="0" noProof="0" dirty="0" smtClean="0">
                <a:ln>
                  <a:noFill/>
                </a:ln>
                <a:effectLst/>
                <a:uLnTx/>
                <a:uFillTx/>
                <a:ea typeface="Arial Unicode MS" pitchFamily="34" charset="-128"/>
                <a:cs typeface="Arial Unicode MS" pitchFamily="34" charset="-128"/>
              </a:rPr>
              <a:t>Какви глаголи … </a:t>
            </a: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a:t>
            </a:r>
            <a:r>
              <a:rPr kumimoji="0" lang="bg-BG" b="0" i="0" u="none" strike="noStrike" kern="0" cap="none" spc="0" normalizeH="0" baseline="0" noProof="0" dirty="0" smtClean="0">
                <a:ln>
                  <a:noFill/>
                </a:ln>
                <a:effectLst/>
                <a:uLnTx/>
                <a:uFillTx/>
                <a:ea typeface="Arial Unicode MS" pitchFamily="34" charset="-128"/>
                <a:cs typeface="Arial Unicode MS" pitchFamily="34" charset="-128"/>
              </a:rPr>
              <a:t>какви 5 лева</a:t>
            </a: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7042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javax.servlet.http.HttpServlet</a:t>
            </a:r>
            <a:r>
              <a:rPr lang="en-US" dirty="0"/>
              <a:t> </a:t>
            </a:r>
            <a:r>
              <a:rPr lang="en-US" sz="1200" dirty="0" smtClean="0">
                <a:hlinkClick r:id="rId3"/>
              </a:rPr>
              <a:t>http://www.w3.org/Protocols/rfc2616/rfc2616.html</a:t>
            </a:r>
            <a:r>
              <a:rPr lang="en-US" sz="1200" dirty="0" smtClean="0"/>
              <a:t> </a:t>
            </a:r>
            <a:endParaRPr lang="ru-RU" sz="1200" dirty="0"/>
          </a:p>
        </p:txBody>
      </p:sp>
      <p:sp>
        <p:nvSpPr>
          <p:cNvPr id="3" name="Text Placeholder 2"/>
          <p:cNvSpPr>
            <a:spLocks noGrp="1"/>
          </p:cNvSpPr>
          <p:nvPr>
            <p:ph type="body" sz="quarter" idx="10"/>
          </p:nvPr>
        </p:nvSpPr>
        <p:spPr>
          <a:xfrm>
            <a:off x="176502" y="1351001"/>
            <a:ext cx="8494713" cy="902961"/>
          </a:xfrm>
        </p:spPr>
        <p:txBody>
          <a:bodyPr/>
          <a:lstStyle/>
          <a:p>
            <a:r>
              <a:rPr lang="bg-BG" sz="1600" dirty="0" smtClean="0"/>
              <a:t>„Глаголите“ на </a:t>
            </a:r>
            <a:r>
              <a:rPr lang="en-US" sz="1600" dirty="0" err="1" smtClean="0"/>
              <a:t>javax.servlet.http.HttpServlet</a:t>
            </a:r>
            <a:r>
              <a:rPr lang="bg-BG" sz="1600" dirty="0" smtClean="0"/>
              <a:t> :</a:t>
            </a:r>
            <a:endParaRPr lang="en-US" sz="1600" dirty="0" smtClean="0"/>
          </a:p>
          <a:p>
            <a:r>
              <a:rPr lang="bg-BG"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doXXX</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HttpServletRequest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HttpServletResponse</a:t>
            </a:r>
            <a:r>
              <a:rPr lang="en-US" sz="1600" dirty="0" smtClean="0">
                <a:latin typeface="Courier New" pitchFamily="49" charset="0"/>
                <a:cs typeface="Courier New" pitchFamily="49" charset="0"/>
              </a:rPr>
              <a:t> res) </a:t>
            </a:r>
          </a:p>
          <a:p>
            <a:pPr marL="285750" indent="-285750">
              <a:buFont typeface="Arial" pitchFamily="34" charset="0"/>
              <a:buChar char="•"/>
            </a:pPr>
            <a:endParaRPr lang="ru-RU" sz="1600" dirty="0"/>
          </a:p>
        </p:txBody>
      </p:sp>
      <p:sp>
        <p:nvSpPr>
          <p:cNvPr id="5" name="Rounded Rectangle 4"/>
          <p:cNvSpPr/>
          <p:nvPr/>
        </p:nvSpPr>
        <p:spPr bwMode="gray">
          <a:xfrm>
            <a:off x="243177" y="1743949"/>
            <a:ext cx="7275854" cy="343763"/>
          </a:xfrm>
          <a:prstGeom prst="roundRect">
            <a:avLst/>
          </a:prstGeom>
          <a:noFill/>
          <a:ln w="38100" algn="ctr">
            <a:solidFill>
              <a:schemeClr val="accent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464" y="2221781"/>
            <a:ext cx="7101068" cy="331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Horizontal Scroll 15"/>
          <p:cNvSpPr/>
          <p:nvPr/>
        </p:nvSpPr>
        <p:spPr bwMode="gray">
          <a:xfrm>
            <a:off x="520884" y="5395913"/>
            <a:ext cx="8136228" cy="1033272"/>
          </a:xfrm>
          <a:prstGeom prst="horizontalScroll">
            <a:avLst/>
          </a:prstGeom>
          <a:solidFill>
            <a:schemeClr val="accent1"/>
          </a:solidFill>
          <a:ln w="6350" algn="ctr">
            <a:noFill/>
            <a:miter lim="800000"/>
            <a:headEnd/>
            <a:tailEnd/>
          </a:ln>
          <a:effectLst>
            <a:outerShdw blurRad="101600" dist="266700" dir="3180000" sx="99000" sy="99000" algn="tl" rotWithShape="0">
              <a:schemeClr val="accent1">
                <a:lumMod val="50000"/>
                <a:alpha val="33000"/>
              </a:schemeClr>
            </a:outerShdw>
          </a:effectLst>
          <a:scene3d>
            <a:camera prst="perspectiveAbove"/>
            <a:lightRig rig="brightRoom" dir="t"/>
          </a:scene3d>
          <a:sp3d prstMaterial="softEdge"/>
        </p:spPr>
        <p:txBody>
          <a:bodyPr lIns="90000" tIns="72000" rIns="90000" bIns="72000" rtlCol="0" anchor="ctr"/>
          <a:lstStyle/>
          <a:p>
            <a:r>
              <a:rPr lang="en-US" sz="1600" b="1" dirty="0" smtClean="0">
                <a:latin typeface="+mj-lt"/>
              </a:rPr>
              <a:t>GET </a:t>
            </a:r>
            <a:r>
              <a:rPr lang="bg-BG" sz="1600" b="1" dirty="0" smtClean="0">
                <a:latin typeface="+mj-lt"/>
              </a:rPr>
              <a:t>  </a:t>
            </a:r>
            <a:r>
              <a:rPr lang="en-US" sz="1600" b="1" dirty="0" smtClean="0">
                <a:latin typeface="+mj-lt"/>
              </a:rPr>
              <a:t>/</a:t>
            </a:r>
            <a:r>
              <a:rPr lang="en-US" sz="1600" b="1" dirty="0" err="1" smtClean="0">
                <a:latin typeface="+mj-lt"/>
              </a:rPr>
              <a:t>RequestExampleSrvlet</a:t>
            </a:r>
            <a:r>
              <a:rPr lang="en-US" sz="1600" b="1" dirty="0" smtClean="0">
                <a:latin typeface="+mj-lt"/>
              </a:rPr>
              <a:t>/</a:t>
            </a:r>
            <a:r>
              <a:rPr lang="en-US" sz="1600" b="1" dirty="0" err="1" smtClean="0">
                <a:latin typeface="+mj-lt"/>
              </a:rPr>
              <a:t>RequestExampleSrvlet</a:t>
            </a:r>
            <a:r>
              <a:rPr lang="bg-BG" sz="1600" b="1" kern="0" dirty="0">
                <a:latin typeface="+mj-lt"/>
                <a:ea typeface="Arial Unicode MS" pitchFamily="34" charset="-128"/>
                <a:cs typeface="Courier New" pitchFamily="49" charset="0"/>
              </a:rPr>
              <a:t>?</a:t>
            </a:r>
            <a:r>
              <a:rPr lang="en-US" sz="1600" b="1" kern="0" dirty="0" smtClean="0">
                <a:latin typeface="+mj-lt"/>
                <a:ea typeface="Arial Unicode MS" pitchFamily="34" charset="-128"/>
                <a:cs typeface="Courier New" pitchFamily="49" charset="0"/>
              </a:rPr>
              <a:t>name=Nikolay </a:t>
            </a:r>
            <a:r>
              <a:rPr lang="bg-BG" sz="1600" b="1" kern="0" dirty="0" smtClean="0">
                <a:latin typeface="+mj-lt"/>
                <a:ea typeface="Arial Unicode MS" pitchFamily="34" charset="-128"/>
                <a:cs typeface="Courier New" pitchFamily="49" charset="0"/>
              </a:rPr>
              <a:t>  </a:t>
            </a:r>
            <a:r>
              <a:rPr lang="en-US" sz="1600" b="1" dirty="0" smtClean="0">
                <a:latin typeface="+mj-lt"/>
              </a:rPr>
              <a:t>HTTP/1.1 </a:t>
            </a:r>
            <a:endParaRPr lang="en-US" sz="1600" b="1" dirty="0">
              <a:latin typeface="+mj-lt"/>
            </a:endParaRPr>
          </a:p>
        </p:txBody>
      </p:sp>
    </p:spTree>
    <p:extLst>
      <p:ext uri="{BB962C8B-B14F-4D97-AF65-F5344CB8AC3E}">
        <p14:creationId xmlns:p14="http://schemas.microsoft.com/office/powerpoint/2010/main" val="294443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javax.servlet.http.HttpServletRequest</a:t>
            </a:r>
            <a:r>
              <a:rPr lang="bg-BG" dirty="0" smtClean="0"/>
              <a:t> –</a:t>
            </a:r>
            <a:r>
              <a:rPr lang="en-US" dirty="0" smtClean="0"/>
              <a:t> HTTP </a:t>
            </a:r>
            <a:r>
              <a:rPr lang="bg-BG" dirty="0" smtClean="0"/>
              <a:t>Заявка</a:t>
            </a:r>
            <a:endParaRPr lang="ru-RU" dirty="0"/>
          </a:p>
        </p:txBody>
      </p:sp>
      <p:sp>
        <p:nvSpPr>
          <p:cNvPr id="3" name="Text Placeholder 2"/>
          <p:cNvSpPr>
            <a:spLocks noGrp="1"/>
          </p:cNvSpPr>
          <p:nvPr>
            <p:ph type="body" sz="quarter" idx="10"/>
          </p:nvPr>
        </p:nvSpPr>
        <p:spPr/>
        <p:txBody>
          <a:bodyPr/>
          <a:lstStyle/>
          <a:p>
            <a:r>
              <a:rPr lang="bg-BG" sz="1600" dirty="0" smtClean="0"/>
              <a:t>Обектна резпрезентация на </a:t>
            </a:r>
            <a:r>
              <a:rPr lang="en-US" sz="1600" dirty="0" smtClean="0"/>
              <a:t>HTTP </a:t>
            </a:r>
            <a:r>
              <a:rPr lang="bg-BG" sz="1600" dirty="0" smtClean="0"/>
              <a:t>заявка. Предоставя методи за:</a:t>
            </a:r>
          </a:p>
          <a:p>
            <a:pPr marL="342900" indent="-342900">
              <a:buAutoNum type="arabicPeriod"/>
            </a:pPr>
            <a:r>
              <a:rPr lang="bg-BG" sz="1600" dirty="0" smtClean="0"/>
              <a:t>Четене на </a:t>
            </a:r>
            <a:r>
              <a:rPr lang="bg-BG" sz="1600" dirty="0"/>
              <a:t>п</a:t>
            </a:r>
            <a:r>
              <a:rPr lang="bg-BG" sz="1600" dirty="0" smtClean="0"/>
              <a:t>араметри – от „низа на заявката“ или тялото.</a:t>
            </a:r>
          </a:p>
          <a:p>
            <a:pPr marL="342900" indent="-342900">
              <a:buAutoNum type="arabicPeriod"/>
            </a:pPr>
            <a:endParaRPr lang="bg-BG" sz="1600" dirty="0" smtClean="0"/>
          </a:p>
          <a:p>
            <a:pPr marL="342900" indent="-342900">
              <a:buAutoNum type="arabicPeriod"/>
            </a:pPr>
            <a:r>
              <a:rPr lang="bg-BG" sz="1600" dirty="0" smtClean="0"/>
              <a:t>Информация за хедъри</a:t>
            </a:r>
          </a:p>
          <a:p>
            <a:pPr marL="342900" indent="-342900">
              <a:buAutoNum type="arabicPeriod"/>
            </a:pPr>
            <a:endParaRPr lang="bg-BG" sz="1600" dirty="0"/>
          </a:p>
          <a:p>
            <a:pPr marL="342900" indent="-342900">
              <a:buAutoNum type="arabicPeriod"/>
            </a:pPr>
            <a:r>
              <a:rPr lang="bg-BG" sz="1600" dirty="0" smtClean="0"/>
              <a:t>Информация за </a:t>
            </a:r>
            <a:r>
              <a:rPr lang="bg-BG" sz="1600" dirty="0"/>
              <a:t>с</a:t>
            </a:r>
            <a:r>
              <a:rPr lang="bg-BG" sz="1600" dirty="0" smtClean="0"/>
              <a:t>есия</a:t>
            </a:r>
          </a:p>
          <a:p>
            <a:pPr marL="342900" indent="-342900">
              <a:buAutoNum type="arabicPeriod"/>
            </a:pPr>
            <a:endParaRPr lang="bg-BG" sz="1600" dirty="0" smtClean="0"/>
          </a:p>
          <a:p>
            <a:pPr marL="342900" indent="-342900">
              <a:buAutoNum type="arabicPeriod"/>
            </a:pPr>
            <a:r>
              <a:rPr lang="bg-BG" sz="1600" dirty="0" smtClean="0"/>
              <a:t>Стрийм за четене</a:t>
            </a:r>
            <a:endParaRPr lang="bg-BG" sz="1600" dirty="0"/>
          </a:p>
          <a:p>
            <a:pPr marL="342900" indent="-342900">
              <a:buAutoNum type="arabicPeriod"/>
            </a:pPr>
            <a:endParaRPr lang="bg-BG" sz="1600" kern="0" dirty="0">
              <a:latin typeface="Courier New" pitchFamily="49" charset="0"/>
              <a:ea typeface="Arial Unicode MS" pitchFamily="34" charset="-128"/>
              <a:cs typeface="Courier New" pitchFamily="49" charset="0"/>
            </a:endParaRPr>
          </a:p>
        </p:txBody>
      </p:sp>
      <p:sp>
        <p:nvSpPr>
          <p:cNvPr id="6" name="Rounded Rectangle 5"/>
          <p:cNvSpPr/>
          <p:nvPr/>
        </p:nvSpPr>
        <p:spPr bwMode="gray">
          <a:xfrm>
            <a:off x="668740" y="2415654"/>
            <a:ext cx="1828800" cy="518615"/>
          </a:xfrm>
          <a:prstGeom prst="roundRect">
            <a:avLst/>
          </a:prstGeom>
          <a:noFill/>
          <a:ln w="38100" algn="ctr">
            <a:solidFill>
              <a:schemeClr val="accent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bg-BG" sz="1600" kern="0" dirty="0" smtClean="0">
                <a:latin typeface="Courier New" pitchFamily="49" charset="0"/>
                <a:ea typeface="Arial Unicode MS" pitchFamily="34" charset="-128"/>
                <a:cs typeface="Courier New" pitchFamily="49" charset="0"/>
              </a:rPr>
              <a:t>?</a:t>
            </a:r>
            <a:r>
              <a:rPr lang="en-US" sz="1600" kern="0" dirty="0" smtClean="0">
                <a:latin typeface="Courier New" pitchFamily="49" charset="0"/>
                <a:ea typeface="Arial Unicode MS" pitchFamily="34" charset="-128"/>
                <a:cs typeface="Courier New" pitchFamily="49" charset="0"/>
              </a:rPr>
              <a:t>name=</a:t>
            </a:r>
            <a:r>
              <a:rPr lang="en-US" sz="1600" kern="0" dirty="0" err="1" smtClean="0">
                <a:latin typeface="Courier New" pitchFamily="49" charset="0"/>
                <a:ea typeface="Arial Unicode MS" pitchFamily="34" charset="-128"/>
                <a:cs typeface="Courier New" pitchFamily="49" charset="0"/>
              </a:rPr>
              <a:t>Nikolay</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
        <p:nvSpPr>
          <p:cNvPr id="7" name="Rounded Rectangle 6"/>
          <p:cNvSpPr/>
          <p:nvPr/>
        </p:nvSpPr>
        <p:spPr bwMode="gray">
          <a:xfrm>
            <a:off x="2649940" y="2415654"/>
            <a:ext cx="4965511" cy="518615"/>
          </a:xfrm>
          <a:prstGeom prst="roundRect">
            <a:avLst/>
          </a:prstGeom>
          <a:noFill/>
          <a:ln w="38100" algn="ctr">
            <a:solidFill>
              <a:schemeClr val="accent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sz="1600" kern="0" noProof="0" dirty="0" smtClean="0">
                <a:latin typeface="Courier New" pitchFamily="49" charset="0"/>
                <a:ea typeface="Arial Unicode MS" pitchFamily="34" charset="-128"/>
                <a:cs typeface="Courier New" pitchFamily="49" charset="0"/>
              </a:rPr>
              <a:t>String name = </a:t>
            </a:r>
            <a:r>
              <a:rPr lang="en-US" sz="1600" kern="0" dirty="0">
                <a:latin typeface="Courier New" pitchFamily="49" charset="0"/>
                <a:ea typeface="Arial Unicode MS" pitchFamily="34" charset="-128"/>
                <a:cs typeface="Courier New" pitchFamily="49" charset="0"/>
              </a:rPr>
              <a:t>r</a:t>
            </a:r>
            <a:r>
              <a:rPr lang="en-US" sz="1600" kern="0" noProof="0" dirty="0" err="1" smtClean="0">
                <a:latin typeface="Courier New" pitchFamily="49" charset="0"/>
                <a:ea typeface="Arial Unicode MS" pitchFamily="34" charset="-128"/>
                <a:cs typeface="Courier New" pitchFamily="49" charset="0"/>
              </a:rPr>
              <a:t>equest.getParam</a:t>
            </a:r>
            <a:r>
              <a:rPr lang="en-US" sz="1600" kern="0" dirty="0" smtClean="0">
                <a:latin typeface="Courier New" pitchFamily="49" charset="0"/>
                <a:ea typeface="Arial Unicode MS" pitchFamily="34" charset="-128"/>
                <a:cs typeface="Courier New" pitchFamily="49" charset="0"/>
              </a:rPr>
              <a:t>(“name”)</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
        <p:nvSpPr>
          <p:cNvPr id="8" name="Rounded Rectangle 7"/>
          <p:cNvSpPr/>
          <p:nvPr/>
        </p:nvSpPr>
        <p:spPr bwMode="gray">
          <a:xfrm>
            <a:off x="668740" y="3305033"/>
            <a:ext cx="5663821" cy="518615"/>
          </a:xfrm>
          <a:prstGeom prst="roundRect">
            <a:avLst/>
          </a:prstGeom>
          <a:noFill/>
          <a:ln w="38100" algn="ctr">
            <a:solidFill>
              <a:schemeClr val="accent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sz="1600" kern="0" noProof="0" dirty="0" smtClean="0">
                <a:latin typeface="Courier New" pitchFamily="49" charset="0"/>
                <a:ea typeface="Arial Unicode MS" pitchFamily="34" charset="-128"/>
                <a:cs typeface="Courier New" pitchFamily="49" charset="0"/>
              </a:rPr>
              <a:t>String </a:t>
            </a:r>
            <a:r>
              <a:rPr lang="en-US" sz="1600" kern="0" noProof="0" dirty="0" err="1" smtClean="0">
                <a:latin typeface="Courier New" pitchFamily="49" charset="0"/>
                <a:ea typeface="Arial Unicode MS" pitchFamily="34" charset="-128"/>
                <a:cs typeface="Courier New" pitchFamily="49" charset="0"/>
              </a:rPr>
              <a:t>hostName</a:t>
            </a:r>
            <a:r>
              <a:rPr lang="en-US" sz="1600" kern="0" noProof="0" dirty="0" smtClean="0">
                <a:latin typeface="Courier New" pitchFamily="49" charset="0"/>
                <a:ea typeface="Arial Unicode MS" pitchFamily="34" charset="-128"/>
                <a:cs typeface="Courier New" pitchFamily="49" charset="0"/>
              </a:rPr>
              <a:t> = </a:t>
            </a:r>
            <a:r>
              <a:rPr lang="en-US" sz="1600" kern="0" noProof="0" dirty="0" err="1" smtClean="0">
                <a:latin typeface="Courier New" pitchFamily="49" charset="0"/>
                <a:ea typeface="Arial Unicode MS" pitchFamily="34" charset="-128"/>
                <a:cs typeface="Courier New" pitchFamily="49" charset="0"/>
              </a:rPr>
              <a:t>request.getHeader</a:t>
            </a:r>
            <a:r>
              <a:rPr lang="en-US" sz="1600" kern="0" dirty="0" smtClean="0">
                <a:latin typeface="Courier New" pitchFamily="49" charset="0"/>
                <a:ea typeface="Arial Unicode MS" pitchFamily="34" charset="-128"/>
                <a:cs typeface="Courier New" pitchFamily="49" charset="0"/>
              </a:rPr>
              <a:t>(“Host”)</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
        <p:nvSpPr>
          <p:cNvPr id="9" name="Rounded Rectangle 8"/>
          <p:cNvSpPr/>
          <p:nvPr/>
        </p:nvSpPr>
        <p:spPr bwMode="gray">
          <a:xfrm>
            <a:off x="668740" y="5162164"/>
            <a:ext cx="7110484"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kern="0" dirty="0" err="1">
                <a:latin typeface="Courier New" pitchFamily="49" charset="0"/>
                <a:ea typeface="Arial Unicode MS" pitchFamily="34" charset="-128"/>
                <a:cs typeface="Courier New" pitchFamily="49" charset="0"/>
              </a:rPr>
              <a:t>InputStream</a:t>
            </a:r>
            <a:r>
              <a:rPr lang="en-US" sz="1600" kern="0" dirty="0">
                <a:latin typeface="Courier New" pitchFamily="49" charset="0"/>
                <a:ea typeface="Arial Unicode MS" pitchFamily="34" charset="-128"/>
                <a:cs typeface="Courier New" pitchFamily="49" charset="0"/>
              </a:rPr>
              <a:t> </a:t>
            </a:r>
            <a:r>
              <a:rPr lang="en-US" sz="1600" kern="0" dirty="0" err="1">
                <a:latin typeface="Courier New" pitchFamily="49" charset="0"/>
                <a:ea typeface="Arial Unicode MS" pitchFamily="34" charset="-128"/>
                <a:cs typeface="Courier New" pitchFamily="49" charset="0"/>
              </a:rPr>
              <a:t>requestBodyInput</a:t>
            </a:r>
            <a:r>
              <a:rPr lang="en-US" sz="1600" kern="0" dirty="0">
                <a:latin typeface="Courier New" pitchFamily="49" charset="0"/>
                <a:ea typeface="Arial Unicode MS" pitchFamily="34" charset="-128"/>
                <a:cs typeface="Courier New" pitchFamily="49" charset="0"/>
              </a:rPr>
              <a:t> = </a:t>
            </a:r>
            <a:r>
              <a:rPr lang="en-US" sz="1600" kern="0" dirty="0" err="1">
                <a:latin typeface="Courier New" pitchFamily="49" charset="0"/>
                <a:ea typeface="Arial Unicode MS" pitchFamily="34" charset="-128"/>
                <a:cs typeface="Courier New" pitchFamily="49" charset="0"/>
              </a:rPr>
              <a:t>request.getInputStream</a:t>
            </a:r>
            <a:r>
              <a:rPr lang="en-US" sz="1600" kern="0" dirty="0">
                <a:latin typeface="Courier New" pitchFamily="49" charset="0"/>
                <a:ea typeface="Arial Unicode MS" pitchFamily="34" charset="-128"/>
                <a:cs typeface="Courier New" pitchFamily="49" charset="0"/>
              </a:rPr>
              <a:t>();</a:t>
            </a:r>
            <a:endParaRPr lang="ru-RU" sz="1600" kern="0" dirty="0">
              <a:latin typeface="Courier New" pitchFamily="49" charset="0"/>
              <a:ea typeface="Arial Unicode MS" pitchFamily="34" charset="-128"/>
              <a:cs typeface="Courier New" pitchFamily="49" charset="0"/>
            </a:endParaRPr>
          </a:p>
        </p:txBody>
      </p:sp>
      <p:sp>
        <p:nvSpPr>
          <p:cNvPr id="10" name="Rounded Rectangle 9"/>
          <p:cNvSpPr/>
          <p:nvPr/>
        </p:nvSpPr>
        <p:spPr bwMode="gray">
          <a:xfrm>
            <a:off x="668740" y="4237629"/>
            <a:ext cx="5663821"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kern="0" dirty="0" err="1" smtClean="0">
                <a:latin typeface="Courier New" pitchFamily="49" charset="0"/>
                <a:ea typeface="Arial Unicode MS" pitchFamily="34" charset="-128"/>
                <a:cs typeface="Courier New" pitchFamily="49" charset="0"/>
              </a:rPr>
              <a:t>HttpSession</a:t>
            </a:r>
            <a:r>
              <a:rPr lang="en-US" sz="1600" kern="0" dirty="0" smtClean="0">
                <a:latin typeface="Courier New" pitchFamily="49" charset="0"/>
                <a:ea typeface="Arial Unicode MS" pitchFamily="34" charset="-128"/>
                <a:cs typeface="Courier New" pitchFamily="49" charset="0"/>
              </a:rPr>
              <a:t> session </a:t>
            </a:r>
            <a:r>
              <a:rPr lang="en-US" sz="1600" kern="0" dirty="0">
                <a:latin typeface="Courier New" pitchFamily="49" charset="0"/>
                <a:ea typeface="Arial Unicode MS" pitchFamily="34" charset="-128"/>
                <a:cs typeface="Courier New" pitchFamily="49" charset="0"/>
              </a:rPr>
              <a:t>= </a:t>
            </a:r>
            <a:r>
              <a:rPr lang="en-US" sz="1600" kern="0" dirty="0" err="1" smtClean="0">
                <a:latin typeface="Courier New" pitchFamily="49" charset="0"/>
                <a:ea typeface="Arial Unicode MS" pitchFamily="34" charset="-128"/>
                <a:cs typeface="Courier New" pitchFamily="49" charset="0"/>
              </a:rPr>
              <a:t>request.getSession</a:t>
            </a:r>
            <a:r>
              <a:rPr lang="en-US" sz="1600" kern="0" dirty="0" smtClean="0">
                <a:latin typeface="Courier New" pitchFamily="49" charset="0"/>
                <a:ea typeface="Arial Unicode MS" pitchFamily="34" charset="-128"/>
                <a:cs typeface="Courier New" pitchFamily="49" charset="0"/>
              </a:rPr>
              <a:t>();</a:t>
            </a:r>
            <a:endParaRPr lang="ru-RU" sz="1600" kern="0" dirty="0">
              <a:latin typeface="Courier New" pitchFamily="49" charset="0"/>
              <a:ea typeface="Arial Unicode MS" pitchFamily="34" charset="-128"/>
              <a:cs typeface="Courier New" pitchFamily="49" charset="0"/>
            </a:endParaRPr>
          </a:p>
        </p:txBody>
      </p:sp>
    </p:spTree>
    <p:extLst>
      <p:ext uri="{BB962C8B-B14F-4D97-AF65-F5344CB8AC3E}">
        <p14:creationId xmlns:p14="http://schemas.microsoft.com/office/powerpoint/2010/main" val="187166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Работа с </a:t>
            </a:r>
            <a:r>
              <a:rPr lang="en-US" dirty="0" smtClean="0"/>
              <a:t>HTTP </a:t>
            </a:r>
            <a:r>
              <a:rPr lang="bg-BG" dirty="0" smtClean="0"/>
              <a:t>Заявка</a:t>
            </a:r>
            <a:r>
              <a:rPr lang="en-US" dirty="0" smtClean="0"/>
              <a:t> (</a:t>
            </a:r>
            <a:r>
              <a:rPr lang="bg-BG" dirty="0" smtClean="0"/>
              <a:t>кодът е част от </a:t>
            </a:r>
            <a:r>
              <a:rPr lang="en-US" dirty="0" err="1" smtClean="0"/>
              <a:t>doGet</a:t>
            </a:r>
            <a:r>
              <a:rPr lang="en-US" dirty="0" smtClean="0"/>
              <a:t>()</a:t>
            </a:r>
            <a:r>
              <a:rPr lang="bg-BG" dirty="0" smtClean="0"/>
              <a:t>)</a:t>
            </a:r>
            <a:endParaRPr lang="ru-RU" dirty="0"/>
          </a:p>
        </p:txBody>
      </p:sp>
      <p:sp>
        <p:nvSpPr>
          <p:cNvPr id="3" name="Text Placeholder 2"/>
          <p:cNvSpPr>
            <a:spLocks noGrp="1"/>
          </p:cNvSpPr>
          <p:nvPr>
            <p:ph type="body" sz="quarter" idx="10"/>
          </p:nvPr>
        </p:nvSpPr>
        <p:spPr>
          <a:xfrm>
            <a:off x="324000" y="1433014"/>
            <a:ext cx="8494713" cy="4981433"/>
          </a:xfrm>
        </p:spPr>
        <p:txBody>
          <a:bodyPr/>
          <a:lstStyle/>
          <a:p>
            <a:r>
              <a:rPr lang="en-US" sz="1400" b="0" dirty="0" smtClean="0">
                <a:solidFill>
                  <a:srgbClr val="000000"/>
                </a:solidFill>
                <a:latin typeface="Consolas"/>
              </a:rPr>
              <a:t>  String </a:t>
            </a:r>
            <a:r>
              <a:rPr lang="en-US" sz="1400" b="0" dirty="0">
                <a:solidFill>
                  <a:srgbClr val="000000"/>
                </a:solidFill>
                <a:latin typeface="Consolas"/>
              </a:rPr>
              <a:t>name = </a:t>
            </a:r>
            <a:r>
              <a:rPr lang="en-US" sz="1400" dirty="0" err="1">
                <a:solidFill>
                  <a:srgbClr val="000000"/>
                </a:solidFill>
                <a:latin typeface="Consolas"/>
              </a:rPr>
              <a:t>request.getParameter</a:t>
            </a:r>
            <a:r>
              <a:rPr lang="en-US" sz="1400" b="0" dirty="0">
                <a:solidFill>
                  <a:srgbClr val="000000"/>
                </a:solidFill>
                <a:latin typeface="Consolas"/>
              </a:rPr>
              <a:t>(</a:t>
            </a:r>
            <a:r>
              <a:rPr lang="en-US" sz="1400" b="0" dirty="0">
                <a:solidFill>
                  <a:srgbClr val="2A00FF"/>
                </a:solidFill>
                <a:latin typeface="Consolas"/>
              </a:rPr>
              <a:t>"name"</a:t>
            </a:r>
            <a:r>
              <a:rPr lang="en-US" sz="1400" b="0" dirty="0">
                <a:solidFill>
                  <a:srgbClr val="000000"/>
                </a:solidFill>
                <a:latin typeface="Consolas"/>
              </a:rPr>
              <a:t>);</a:t>
            </a:r>
          </a:p>
          <a:p>
            <a:r>
              <a:rPr lang="en-US" sz="1400" b="0" dirty="0" smtClean="0">
                <a:solidFill>
                  <a:srgbClr val="000000"/>
                </a:solidFill>
                <a:latin typeface="Consolas"/>
              </a:rPr>
              <a:t>  String </a:t>
            </a:r>
            <a:r>
              <a:rPr lang="en-US" sz="1400" b="0" dirty="0" err="1">
                <a:solidFill>
                  <a:srgbClr val="000000"/>
                </a:solidFill>
                <a:latin typeface="Consolas"/>
              </a:rPr>
              <a:t>userAgent</a:t>
            </a:r>
            <a:r>
              <a:rPr lang="en-US" sz="1400" b="0" dirty="0">
                <a:solidFill>
                  <a:srgbClr val="000000"/>
                </a:solidFill>
                <a:latin typeface="Consolas"/>
              </a:rPr>
              <a:t> = </a:t>
            </a:r>
            <a:r>
              <a:rPr lang="en-US" sz="1400" dirty="0" err="1">
                <a:solidFill>
                  <a:srgbClr val="000000"/>
                </a:solidFill>
                <a:latin typeface="Consolas"/>
              </a:rPr>
              <a:t>request.getHeader</a:t>
            </a:r>
            <a:r>
              <a:rPr lang="en-US" sz="1400" b="0" dirty="0">
                <a:solidFill>
                  <a:srgbClr val="000000"/>
                </a:solidFill>
                <a:latin typeface="Consolas"/>
              </a:rPr>
              <a:t>(</a:t>
            </a:r>
            <a:r>
              <a:rPr lang="en-US" sz="1400" b="0" dirty="0">
                <a:solidFill>
                  <a:srgbClr val="2A00FF"/>
                </a:solidFill>
                <a:latin typeface="Consolas"/>
              </a:rPr>
              <a:t>"User-Agent"</a:t>
            </a:r>
            <a:r>
              <a:rPr lang="en-US" sz="1400" b="0" dirty="0">
                <a:solidFill>
                  <a:srgbClr val="000000"/>
                </a:solidFill>
                <a:latin typeface="Consolas"/>
              </a:rPr>
              <a:t>);</a:t>
            </a:r>
          </a:p>
          <a:p>
            <a:r>
              <a:rPr lang="en-US" sz="1400" b="0" dirty="0" smtClean="0">
                <a:solidFill>
                  <a:srgbClr val="000000"/>
                </a:solidFill>
                <a:latin typeface="Consolas"/>
              </a:rPr>
              <a:t>  </a:t>
            </a:r>
            <a:r>
              <a:rPr lang="en-US" sz="1400" b="0" dirty="0" err="1" smtClean="0">
                <a:solidFill>
                  <a:srgbClr val="000000"/>
                </a:solidFill>
                <a:latin typeface="Consolas"/>
              </a:rPr>
              <a:t>StringBuffer</a:t>
            </a:r>
            <a:r>
              <a:rPr lang="en-US" sz="1400" b="0" dirty="0" smtClean="0">
                <a:solidFill>
                  <a:srgbClr val="000000"/>
                </a:solidFill>
                <a:latin typeface="Consolas"/>
              </a:rPr>
              <a:t> </a:t>
            </a:r>
            <a:r>
              <a:rPr lang="en-US" sz="1400" b="0" dirty="0">
                <a:solidFill>
                  <a:srgbClr val="000000"/>
                </a:solidFill>
                <a:latin typeface="Consolas"/>
              </a:rPr>
              <a:t>buffer = </a:t>
            </a:r>
            <a:r>
              <a:rPr lang="en-US" sz="1400" b="0" dirty="0">
                <a:solidFill>
                  <a:srgbClr val="7F0055"/>
                </a:solidFill>
                <a:latin typeface="Consolas"/>
              </a:rPr>
              <a:t>new</a:t>
            </a:r>
            <a:r>
              <a:rPr lang="en-US" sz="1400" b="0" dirty="0">
                <a:solidFill>
                  <a:srgbClr val="000000"/>
                </a:solidFill>
                <a:latin typeface="Consolas"/>
              </a:rPr>
              <a:t> </a:t>
            </a:r>
            <a:r>
              <a:rPr lang="en-US" sz="1400" b="0" dirty="0" err="1">
                <a:solidFill>
                  <a:srgbClr val="000000"/>
                </a:solidFill>
                <a:latin typeface="Consolas"/>
              </a:rPr>
              <a:t>StringBuffer</a:t>
            </a:r>
            <a:r>
              <a:rPr lang="en-US" sz="1400" b="0" dirty="0">
                <a:solidFill>
                  <a:srgbClr val="000000"/>
                </a:solidFill>
                <a:latin typeface="Consolas"/>
              </a:rPr>
              <a:t>();</a:t>
            </a:r>
          </a:p>
          <a:p>
            <a:r>
              <a:rPr lang="en-US" sz="1400" b="0" dirty="0" smtClean="0">
                <a:solidFill>
                  <a:srgbClr val="000000"/>
                </a:solidFill>
                <a:latin typeface="Consolas"/>
              </a:rPr>
              <a:t>  </a:t>
            </a:r>
            <a:r>
              <a:rPr lang="en-US" sz="1400" b="0" dirty="0" err="1" smtClean="0">
                <a:solidFill>
                  <a:srgbClr val="000000"/>
                </a:solidFill>
                <a:latin typeface="Consolas"/>
              </a:rPr>
              <a:t>buffer.append</a:t>
            </a:r>
            <a:r>
              <a:rPr lang="en-US" sz="1400" b="0" dirty="0">
                <a:solidFill>
                  <a:srgbClr val="000000"/>
                </a:solidFill>
                <a:latin typeface="Consolas"/>
              </a:rPr>
              <a:t>(</a:t>
            </a:r>
            <a:r>
              <a:rPr lang="en-US" sz="1400" b="0" dirty="0">
                <a:solidFill>
                  <a:srgbClr val="2A00FF"/>
                </a:solidFill>
                <a:latin typeface="Consolas"/>
              </a:rPr>
              <a:t>"&lt;h1&gt;Hello, "</a:t>
            </a:r>
            <a:r>
              <a:rPr lang="en-US" sz="1400" b="0" dirty="0">
                <a:solidFill>
                  <a:srgbClr val="000000"/>
                </a:solidFill>
                <a:latin typeface="Consolas"/>
              </a:rPr>
              <a:t> + name + </a:t>
            </a:r>
            <a:r>
              <a:rPr lang="en-US" sz="1400" b="0" dirty="0">
                <a:solidFill>
                  <a:srgbClr val="2A00FF"/>
                </a:solidFill>
                <a:latin typeface="Consolas"/>
              </a:rPr>
              <a:t>"!&lt;h1&gt;&lt;</a:t>
            </a:r>
            <a:r>
              <a:rPr lang="en-US" sz="1400" b="0" dirty="0" err="1">
                <a:solidFill>
                  <a:srgbClr val="2A00FF"/>
                </a:solidFill>
                <a:latin typeface="Consolas"/>
              </a:rPr>
              <a:t>br</a:t>
            </a:r>
            <a:r>
              <a:rPr lang="en-US" sz="1400" b="0" dirty="0">
                <a:solidFill>
                  <a:srgbClr val="2A00FF"/>
                </a:solidFill>
                <a:latin typeface="Consolas"/>
              </a:rPr>
              <a:t>&gt;"</a:t>
            </a:r>
            <a:r>
              <a:rPr lang="en-US" sz="1400" b="0" dirty="0">
                <a:solidFill>
                  <a:srgbClr val="000000"/>
                </a:solidFill>
                <a:latin typeface="Consolas"/>
              </a:rPr>
              <a:t>);</a:t>
            </a:r>
          </a:p>
          <a:p>
            <a:r>
              <a:rPr lang="en-US" sz="1400" b="0" dirty="0" smtClean="0">
                <a:solidFill>
                  <a:srgbClr val="000000"/>
                </a:solidFill>
                <a:latin typeface="Consolas"/>
              </a:rPr>
              <a:t>  </a:t>
            </a:r>
            <a:r>
              <a:rPr lang="en-US" sz="1400" b="0" dirty="0" err="1" smtClean="0">
                <a:solidFill>
                  <a:srgbClr val="000000"/>
                </a:solidFill>
                <a:latin typeface="Consolas"/>
              </a:rPr>
              <a:t>buffer.append</a:t>
            </a:r>
            <a:r>
              <a:rPr lang="en-US" sz="1400" b="0" dirty="0">
                <a:solidFill>
                  <a:srgbClr val="000000"/>
                </a:solidFill>
                <a:latin typeface="Consolas"/>
              </a:rPr>
              <a:t>(</a:t>
            </a:r>
            <a:r>
              <a:rPr lang="en-US" sz="1400" b="0" dirty="0">
                <a:solidFill>
                  <a:srgbClr val="2A00FF"/>
                </a:solidFill>
                <a:latin typeface="Consolas"/>
              </a:rPr>
              <a:t>"&lt;h2&gt;Your request has been triggered via: "</a:t>
            </a:r>
            <a:r>
              <a:rPr lang="en-US" sz="1400" b="0" dirty="0">
                <a:solidFill>
                  <a:srgbClr val="000000"/>
                </a:solidFill>
                <a:latin typeface="Consolas"/>
              </a:rPr>
              <a:t> + </a:t>
            </a:r>
            <a:r>
              <a:rPr lang="en-US" sz="1400" b="0" dirty="0" err="1">
                <a:solidFill>
                  <a:srgbClr val="000000"/>
                </a:solidFill>
                <a:latin typeface="Consolas"/>
              </a:rPr>
              <a:t>userAgent</a:t>
            </a:r>
            <a:r>
              <a:rPr lang="en-US" sz="1400" b="0" dirty="0">
                <a:solidFill>
                  <a:srgbClr val="000000"/>
                </a:solidFill>
                <a:latin typeface="Consolas"/>
              </a:rPr>
              <a:t> + </a:t>
            </a:r>
            <a:r>
              <a:rPr lang="en-US" sz="1400" b="0" dirty="0">
                <a:solidFill>
                  <a:srgbClr val="2A00FF"/>
                </a:solidFill>
                <a:latin typeface="Consolas"/>
              </a:rPr>
              <a:t>"&lt;h2&gt;"</a:t>
            </a:r>
            <a:r>
              <a:rPr lang="en-US" sz="1400" b="0" dirty="0">
                <a:solidFill>
                  <a:srgbClr val="000000"/>
                </a:solidFill>
                <a:latin typeface="Consolas"/>
              </a:rPr>
              <a:t>);</a:t>
            </a:r>
          </a:p>
          <a:p>
            <a:r>
              <a:rPr lang="en-US" sz="1400" b="0" dirty="0" smtClean="0">
                <a:solidFill>
                  <a:srgbClr val="000000"/>
                </a:solidFill>
                <a:latin typeface="Consolas"/>
              </a:rPr>
              <a:t>  </a:t>
            </a:r>
            <a:r>
              <a:rPr lang="en-US" sz="1400" b="0" dirty="0" err="1" smtClean="0">
                <a:solidFill>
                  <a:srgbClr val="000000"/>
                </a:solidFill>
                <a:latin typeface="Consolas"/>
              </a:rPr>
              <a:t>response.setContentType</a:t>
            </a:r>
            <a:r>
              <a:rPr lang="en-US" sz="1400" b="0" dirty="0">
                <a:solidFill>
                  <a:srgbClr val="000000"/>
                </a:solidFill>
                <a:latin typeface="Consolas"/>
              </a:rPr>
              <a:t>(</a:t>
            </a:r>
            <a:r>
              <a:rPr lang="en-US" sz="1400" b="0" dirty="0">
                <a:solidFill>
                  <a:srgbClr val="2A00FF"/>
                </a:solidFill>
                <a:latin typeface="Consolas"/>
              </a:rPr>
              <a:t>"text/html"</a:t>
            </a:r>
            <a:r>
              <a:rPr lang="en-US" sz="1400" b="0" dirty="0">
                <a:solidFill>
                  <a:srgbClr val="000000"/>
                </a:solidFill>
                <a:latin typeface="Consolas"/>
              </a:rPr>
              <a:t>);</a:t>
            </a:r>
          </a:p>
          <a:p>
            <a:r>
              <a:rPr lang="en-US" sz="1400" b="0" dirty="0" smtClean="0">
                <a:solidFill>
                  <a:srgbClr val="000000"/>
                </a:solidFill>
                <a:latin typeface="Consolas"/>
              </a:rPr>
              <a:t>  </a:t>
            </a:r>
            <a:r>
              <a:rPr lang="en-US" sz="1400" b="0" dirty="0" err="1" smtClean="0">
                <a:solidFill>
                  <a:srgbClr val="000000"/>
                </a:solidFill>
                <a:latin typeface="Consolas"/>
              </a:rPr>
              <a:t>response.getWriter</a:t>
            </a:r>
            <a:r>
              <a:rPr lang="en-US" sz="1400" b="0" dirty="0">
                <a:solidFill>
                  <a:srgbClr val="000000"/>
                </a:solidFill>
                <a:latin typeface="Consolas"/>
              </a:rPr>
              <a:t>().write(</a:t>
            </a:r>
            <a:r>
              <a:rPr lang="en-US" sz="1400" b="0" dirty="0" err="1">
                <a:solidFill>
                  <a:srgbClr val="000000"/>
                </a:solidFill>
                <a:latin typeface="Consolas"/>
              </a:rPr>
              <a:t>buffer.toString</a:t>
            </a:r>
            <a:r>
              <a:rPr lang="en-US" sz="1400" b="0" dirty="0">
                <a:solidFill>
                  <a:srgbClr val="000000"/>
                </a:solidFill>
                <a:latin typeface="Consolas"/>
              </a:rPr>
              <a:t>());</a:t>
            </a:r>
          </a:p>
          <a:p>
            <a:endParaRPr lang="ru-RU" sz="1400" b="0" dirty="0">
              <a:latin typeface="Courier New" pitchFamily="49" charset="0"/>
              <a:cs typeface="Courier New" pitchFamily="49" charset="0"/>
            </a:endParaRPr>
          </a:p>
        </p:txBody>
      </p:sp>
      <p:pic>
        <p:nvPicPr>
          <p:cNvPr id="2050" name="Picture 2" descr="C:\Users\nikolaygs\Desktop\Servlet Lecture\request_exa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6" y="4285397"/>
            <a:ext cx="6162580" cy="201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6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javax.servlet.http.HttpServletResponse</a:t>
            </a:r>
            <a:r>
              <a:rPr lang="bg-BG" dirty="0" smtClean="0"/>
              <a:t> </a:t>
            </a:r>
            <a:r>
              <a:rPr lang="bg-BG" dirty="0"/>
              <a:t>–</a:t>
            </a:r>
            <a:r>
              <a:rPr lang="en-US" dirty="0"/>
              <a:t> HTTP </a:t>
            </a:r>
            <a:r>
              <a:rPr lang="bg-BG" dirty="0" smtClean="0"/>
              <a:t>отговор</a:t>
            </a:r>
            <a:endParaRPr lang="ru-RU" dirty="0"/>
          </a:p>
        </p:txBody>
      </p:sp>
      <p:sp>
        <p:nvSpPr>
          <p:cNvPr id="3" name="Text Placeholder 2"/>
          <p:cNvSpPr>
            <a:spLocks noGrp="1"/>
          </p:cNvSpPr>
          <p:nvPr>
            <p:ph type="body" sz="quarter" idx="10"/>
          </p:nvPr>
        </p:nvSpPr>
        <p:spPr/>
        <p:txBody>
          <a:bodyPr/>
          <a:lstStyle/>
          <a:p>
            <a:r>
              <a:rPr lang="bg-BG" dirty="0" smtClean="0"/>
              <a:t>Обектна резпрезентация на </a:t>
            </a:r>
            <a:r>
              <a:rPr lang="en-US" dirty="0" smtClean="0"/>
              <a:t>HTTP </a:t>
            </a:r>
            <a:r>
              <a:rPr lang="bg-BG" dirty="0" smtClean="0"/>
              <a:t>отговора, който сървлетът ще изпрати до клиента. Предоставя методи за:</a:t>
            </a:r>
          </a:p>
          <a:p>
            <a:pPr marL="342900" indent="-342900">
              <a:buAutoNum type="arabicPeriod"/>
            </a:pPr>
            <a:r>
              <a:rPr lang="bg-BG" sz="1600" dirty="0" smtClean="0"/>
              <a:t>Писане в тялото (В </a:t>
            </a:r>
            <a:r>
              <a:rPr lang="en-US" sz="1600" dirty="0" smtClean="0"/>
              <a:t>HTML </a:t>
            </a:r>
            <a:r>
              <a:rPr lang="bg-BG" sz="1600" dirty="0" smtClean="0"/>
              <a:t>или друг формат):</a:t>
            </a:r>
          </a:p>
          <a:p>
            <a:pPr marL="342900" indent="-342900">
              <a:buAutoNum type="arabicPeriod"/>
            </a:pPr>
            <a:endParaRPr lang="bg-BG" dirty="0" smtClean="0"/>
          </a:p>
          <a:p>
            <a:pPr marL="342900" indent="-342900">
              <a:buAutoNum type="arabicPeriod"/>
            </a:pPr>
            <a:r>
              <a:rPr lang="bg-BG" sz="1600" dirty="0"/>
              <a:t>Добавяне на хедъри:</a:t>
            </a:r>
          </a:p>
          <a:p>
            <a:pPr marL="342900" indent="-342900">
              <a:buAutoNum type="arabicPeriod"/>
            </a:pPr>
            <a:endParaRPr lang="bg-BG" b="0" dirty="0" smtClean="0"/>
          </a:p>
          <a:p>
            <a:pPr marL="342900" indent="-342900">
              <a:buFontTx/>
              <a:buAutoNum type="arabicPeriod"/>
            </a:pPr>
            <a:r>
              <a:rPr lang="bg-BG" sz="1600" dirty="0"/>
              <a:t>Мета-информация за съдържанието:</a:t>
            </a:r>
            <a:endParaRPr lang="en-US" sz="1600" dirty="0"/>
          </a:p>
          <a:p>
            <a:pPr marL="342900" indent="-342900">
              <a:buAutoNum type="arabicPeriod"/>
            </a:pPr>
            <a:endParaRPr lang="en-US" dirty="0"/>
          </a:p>
          <a:p>
            <a:pPr marL="342900" indent="-342900">
              <a:buFontTx/>
              <a:buAutoNum type="arabicPeriod"/>
            </a:pPr>
            <a:r>
              <a:rPr lang="bg-BG" sz="1600" dirty="0" smtClean="0"/>
              <a:t>Поставяне на статус кодове:</a:t>
            </a:r>
            <a:endParaRPr lang="ru-RU" sz="1600" dirty="0"/>
          </a:p>
        </p:txBody>
      </p:sp>
      <p:sp>
        <p:nvSpPr>
          <p:cNvPr id="4" name="Rounded Rectangle 3"/>
          <p:cNvSpPr/>
          <p:nvPr/>
        </p:nvSpPr>
        <p:spPr bwMode="gray">
          <a:xfrm>
            <a:off x="589128" y="2756848"/>
            <a:ext cx="7654120"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dirty="0" err="1" smtClean="0">
                <a:latin typeface="Courier New" pitchFamily="49" charset="0"/>
                <a:cs typeface="Courier New" pitchFamily="49" charset="0"/>
              </a:rPr>
              <a:t>httpResponse.getWriter</a:t>
            </a:r>
            <a:r>
              <a:rPr lang="en-US" sz="1600" dirty="0">
                <a:latin typeface="Courier New" pitchFamily="49" charset="0"/>
                <a:cs typeface="Courier New" pitchFamily="49" charset="0"/>
              </a:rPr>
              <a:t>().write("&lt;h1&gt; Hello World! &lt;/h1&gt;");</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
        <p:nvSpPr>
          <p:cNvPr id="5" name="Rounded Rectangle 4"/>
          <p:cNvSpPr/>
          <p:nvPr/>
        </p:nvSpPr>
        <p:spPr bwMode="gray">
          <a:xfrm>
            <a:off x="589128" y="3700818"/>
            <a:ext cx="6262048"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dirty="0" err="1" smtClean="0">
                <a:latin typeface="Courier New" pitchFamily="49" charset="0"/>
                <a:cs typeface="Courier New" pitchFamily="49" charset="0"/>
              </a:rPr>
              <a:t>httpResponse.setHeader</a:t>
            </a:r>
            <a:r>
              <a:rPr lang="en-US" sz="1600" dirty="0" smtClean="0">
                <a:latin typeface="Courier New" pitchFamily="49" charset="0"/>
                <a:cs typeface="Courier New" pitchFamily="49" charset="0"/>
              </a:rPr>
              <a:t>(“Server”, “</a:t>
            </a:r>
            <a:r>
              <a:rPr lang="en-US" sz="1600" dirty="0" err="1" smtClean="0">
                <a:latin typeface="Courier New" pitchFamily="49" charset="0"/>
                <a:cs typeface="Courier New" pitchFamily="49" charset="0"/>
              </a:rPr>
              <a:t>MyTestServer</a:t>
            </a:r>
            <a:r>
              <a:rPr lang="en-US" sz="1600" dirty="0" smtClean="0">
                <a:latin typeface="Courier New" pitchFamily="49" charset="0"/>
                <a:cs typeface="Courier New" pitchFamily="49" charset="0"/>
              </a:rPr>
              <a:t>”)</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
        <p:nvSpPr>
          <p:cNvPr id="6" name="Rounded Rectangle 5"/>
          <p:cNvSpPr/>
          <p:nvPr/>
        </p:nvSpPr>
        <p:spPr bwMode="gray">
          <a:xfrm>
            <a:off x="589128" y="4631139"/>
            <a:ext cx="5306705"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dirty="0" err="1" smtClean="0">
                <a:latin typeface="Courier New" pitchFamily="49" charset="0"/>
                <a:cs typeface="Courier New" pitchFamily="49" charset="0"/>
              </a:rPr>
              <a:t>httpResponse.setContentType</a:t>
            </a:r>
            <a:r>
              <a:rPr lang="en-US" sz="1600" dirty="0">
                <a:latin typeface="Courier New" pitchFamily="49" charset="0"/>
                <a:cs typeface="Courier New" pitchFamily="49" charset="0"/>
              </a:rPr>
              <a:t>("text/html");</a:t>
            </a:r>
            <a:endParaRPr lang="ru-RU" sz="1600" dirty="0">
              <a:latin typeface="Courier New" pitchFamily="49" charset="0"/>
              <a:cs typeface="Courier New" pitchFamily="49" charset="0"/>
            </a:endParaRPr>
          </a:p>
        </p:txBody>
      </p:sp>
      <p:sp>
        <p:nvSpPr>
          <p:cNvPr id="7" name="Rounded Rectangle 6"/>
          <p:cNvSpPr/>
          <p:nvPr/>
        </p:nvSpPr>
        <p:spPr bwMode="gray">
          <a:xfrm>
            <a:off x="589128" y="5575109"/>
            <a:ext cx="7654120" cy="518615"/>
          </a:xfrm>
          <a:prstGeom prst="roundRect">
            <a:avLst/>
          </a:prstGeom>
          <a:noFill/>
          <a:ln w="3810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600" dirty="0" err="1" smtClean="0">
                <a:latin typeface="Courier New" pitchFamily="49" charset="0"/>
                <a:cs typeface="Courier New" pitchFamily="49" charset="0"/>
              </a:rPr>
              <a:t>httpResponse.setStatus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HttpServletResponse.</a:t>
            </a:r>
            <a:r>
              <a:rPr lang="en-US" sz="1600" i="1" dirty="0" err="1" smtClean="0">
                <a:latin typeface="Courier New" pitchFamily="49" charset="0"/>
                <a:cs typeface="Courier New" pitchFamily="49" charset="0"/>
              </a:rPr>
              <a:t>SC_NOT_MODIFIED</a:t>
            </a:r>
            <a:r>
              <a:rPr lang="en-US" sz="1600" i="1" dirty="0">
                <a:latin typeface="Courier New" pitchFamily="49" charset="0"/>
                <a:cs typeface="Courier New" pitchFamily="49" charset="0"/>
              </a:rPr>
              <a:t>);</a:t>
            </a:r>
            <a:endParaRPr lang="ru-RU" sz="1600" dirty="0">
              <a:latin typeface="Courier New" pitchFamily="49" charset="0"/>
              <a:cs typeface="Courier New" pitchFamily="49" charset="0"/>
            </a:endParaRPr>
          </a:p>
        </p:txBody>
      </p:sp>
    </p:spTree>
    <p:extLst>
      <p:ext uri="{BB962C8B-B14F-4D97-AF65-F5344CB8AC3E}">
        <p14:creationId xmlns:p14="http://schemas.microsoft.com/office/powerpoint/2010/main" val="312315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Работа с </a:t>
            </a:r>
            <a:r>
              <a:rPr lang="en-US" dirty="0" smtClean="0"/>
              <a:t>HTTP </a:t>
            </a:r>
            <a:r>
              <a:rPr lang="bg-BG" dirty="0" smtClean="0"/>
              <a:t>отговор</a:t>
            </a:r>
            <a:endParaRPr lang="ru-RU" dirty="0"/>
          </a:p>
        </p:txBody>
      </p:sp>
      <p:sp>
        <p:nvSpPr>
          <p:cNvPr id="3" name="Text Placeholder 2"/>
          <p:cNvSpPr>
            <a:spLocks noGrp="1"/>
          </p:cNvSpPr>
          <p:nvPr>
            <p:ph type="body" sz="quarter" idx="10"/>
          </p:nvPr>
        </p:nvSpPr>
        <p:spPr/>
        <p:txBody>
          <a:bodyPr/>
          <a:lstStyle/>
          <a:p>
            <a:r>
              <a:rPr lang="en-US" sz="1600" b="0" dirty="0">
                <a:solidFill>
                  <a:srgbClr val="7F0055"/>
                </a:solidFill>
                <a:latin typeface="Consolas"/>
              </a:rPr>
              <a:t>protected</a:t>
            </a:r>
            <a:r>
              <a:rPr lang="en-US" sz="1600" b="0" dirty="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sz="1600" b="0" dirty="0" err="1">
                <a:solidFill>
                  <a:srgbClr val="000000"/>
                </a:solidFill>
                <a:latin typeface="Consolas"/>
              </a:rPr>
              <a:t>doGet</a:t>
            </a:r>
            <a:r>
              <a:rPr lang="en-US" sz="1600" b="0" dirty="0">
                <a:solidFill>
                  <a:srgbClr val="000000"/>
                </a:solidFill>
                <a:latin typeface="Consolas"/>
              </a:rPr>
              <a:t>(</a:t>
            </a:r>
            <a:r>
              <a:rPr lang="en-US" sz="1600" b="0" dirty="0" err="1">
                <a:solidFill>
                  <a:srgbClr val="000000"/>
                </a:solidFill>
                <a:latin typeface="Consolas"/>
              </a:rPr>
              <a:t>HttpServletRequest</a:t>
            </a:r>
            <a:r>
              <a:rPr lang="en-US" sz="1600" b="0" dirty="0">
                <a:solidFill>
                  <a:srgbClr val="000000"/>
                </a:solidFill>
                <a:latin typeface="Consolas"/>
              </a:rPr>
              <a:t> request, </a:t>
            </a:r>
            <a:r>
              <a:rPr lang="en-US" sz="1600" b="0" dirty="0" err="1">
                <a:solidFill>
                  <a:srgbClr val="000000"/>
                </a:solidFill>
                <a:latin typeface="Consolas"/>
              </a:rPr>
              <a:t>HttpServletResponse</a:t>
            </a:r>
            <a:r>
              <a:rPr lang="en-US" sz="1600" b="0" dirty="0">
                <a:solidFill>
                  <a:srgbClr val="000000"/>
                </a:solidFill>
                <a:latin typeface="Consolas"/>
              </a:rPr>
              <a:t> </a:t>
            </a:r>
            <a:r>
              <a:rPr lang="en-US" sz="1600" b="0" dirty="0" smtClean="0">
                <a:solidFill>
                  <a:srgbClr val="000000"/>
                </a:solidFill>
                <a:latin typeface="Consolas"/>
              </a:rPr>
              <a:t>	response</a:t>
            </a:r>
            <a:r>
              <a:rPr lang="en-US" sz="1600" b="0" dirty="0">
                <a:solidFill>
                  <a:srgbClr val="000000"/>
                </a:solidFill>
                <a:latin typeface="Consolas"/>
              </a:rPr>
              <a:t>) </a:t>
            </a:r>
            <a:r>
              <a:rPr lang="en-US" sz="1600" b="0" dirty="0">
                <a:solidFill>
                  <a:srgbClr val="7F0055"/>
                </a:solidFill>
                <a:latin typeface="Consolas"/>
              </a:rPr>
              <a:t>throws</a:t>
            </a:r>
            <a:r>
              <a:rPr lang="en-US" sz="1600" b="0" dirty="0">
                <a:solidFill>
                  <a:srgbClr val="000000"/>
                </a:solidFill>
                <a:latin typeface="Consolas"/>
              </a:rPr>
              <a:t> </a:t>
            </a:r>
            <a:r>
              <a:rPr lang="en-US" sz="1600" b="0" dirty="0" err="1">
                <a:solidFill>
                  <a:srgbClr val="000000"/>
                </a:solidFill>
                <a:latin typeface="Consolas"/>
              </a:rPr>
              <a:t>ServletException</a:t>
            </a:r>
            <a:r>
              <a:rPr lang="en-US" sz="1600" b="0" dirty="0">
                <a:solidFill>
                  <a:srgbClr val="000000"/>
                </a:solidFill>
                <a:latin typeface="Consolas"/>
              </a:rPr>
              <a:t>, </a:t>
            </a:r>
            <a:r>
              <a:rPr lang="en-US" sz="1600" b="0" dirty="0" err="1">
                <a:solidFill>
                  <a:srgbClr val="000000"/>
                </a:solidFill>
                <a:latin typeface="Consolas"/>
              </a:rPr>
              <a:t>IOException</a:t>
            </a:r>
            <a:r>
              <a:rPr lang="en-US" sz="1600" b="0" dirty="0">
                <a:solidFill>
                  <a:srgbClr val="000000"/>
                </a:solidFill>
                <a:latin typeface="Consolas"/>
              </a:rPr>
              <a:t> {</a:t>
            </a:r>
          </a:p>
          <a:p>
            <a:r>
              <a:rPr lang="en-US" sz="1600" b="0" dirty="0" smtClean="0">
                <a:solidFill>
                  <a:srgbClr val="000000"/>
                </a:solidFill>
                <a:latin typeface="Consolas"/>
              </a:rPr>
              <a:t>  </a:t>
            </a:r>
            <a:r>
              <a:rPr lang="en-US" sz="1600" b="0" dirty="0" err="1" smtClean="0">
                <a:solidFill>
                  <a:srgbClr val="000000"/>
                </a:solidFill>
                <a:latin typeface="Consolas"/>
              </a:rPr>
              <a:t>PrintWriter</a:t>
            </a:r>
            <a:r>
              <a:rPr lang="en-US" sz="1600" b="0" dirty="0" smtClean="0">
                <a:solidFill>
                  <a:srgbClr val="000000"/>
                </a:solidFill>
                <a:latin typeface="Consolas"/>
              </a:rPr>
              <a:t> </a:t>
            </a:r>
            <a:r>
              <a:rPr lang="en-US" sz="1600" b="0" dirty="0">
                <a:solidFill>
                  <a:srgbClr val="000000"/>
                </a:solidFill>
                <a:latin typeface="Consolas"/>
              </a:rPr>
              <a:t>writer = </a:t>
            </a:r>
            <a:r>
              <a:rPr lang="en-US" sz="1600" dirty="0" err="1">
                <a:solidFill>
                  <a:srgbClr val="000000"/>
                </a:solidFill>
                <a:latin typeface="Consolas"/>
              </a:rPr>
              <a:t>response.getWriter</a:t>
            </a:r>
            <a:r>
              <a:rPr lang="en-US" sz="1600" b="0" dirty="0">
                <a:solidFill>
                  <a:srgbClr val="000000"/>
                </a:solidFill>
                <a:latin typeface="Consolas"/>
              </a:rPr>
              <a:t>();</a:t>
            </a:r>
          </a:p>
          <a:p>
            <a:r>
              <a:rPr lang="en-US" sz="1600" b="0" dirty="0" smtClean="0">
                <a:solidFill>
                  <a:srgbClr val="000000"/>
                </a:solidFill>
                <a:latin typeface="Consolas"/>
              </a:rPr>
              <a:t>  </a:t>
            </a:r>
            <a:r>
              <a:rPr lang="en-US" sz="1600" b="0" dirty="0" err="1" smtClean="0">
                <a:solidFill>
                  <a:srgbClr val="000000"/>
                </a:solidFill>
                <a:latin typeface="Consolas"/>
              </a:rPr>
              <a:t>response.setContentType</a:t>
            </a:r>
            <a:r>
              <a:rPr lang="en-US" sz="1600" b="0" dirty="0">
                <a:solidFill>
                  <a:srgbClr val="000000"/>
                </a:solidFill>
                <a:latin typeface="Consolas"/>
              </a:rPr>
              <a:t>(</a:t>
            </a:r>
            <a:r>
              <a:rPr lang="en-US" sz="1600" b="0" dirty="0">
                <a:solidFill>
                  <a:srgbClr val="2A00FF"/>
                </a:solidFill>
                <a:latin typeface="Consolas"/>
              </a:rPr>
              <a:t>"text/plain"</a:t>
            </a:r>
            <a:r>
              <a:rPr lang="en-US" sz="1600" b="0" dirty="0">
                <a:solidFill>
                  <a:srgbClr val="000000"/>
                </a:solidFill>
                <a:latin typeface="Consolas"/>
              </a:rPr>
              <a:t>);</a:t>
            </a:r>
          </a:p>
          <a:p>
            <a:r>
              <a:rPr lang="en-US" sz="1600" b="0" dirty="0" smtClean="0">
                <a:solidFill>
                  <a:srgbClr val="000000"/>
                </a:solidFill>
                <a:latin typeface="Consolas"/>
              </a:rPr>
              <a:t>  </a:t>
            </a:r>
            <a:r>
              <a:rPr lang="en-US" sz="1600" b="0" dirty="0" err="1" smtClean="0">
                <a:solidFill>
                  <a:srgbClr val="000000"/>
                </a:solidFill>
                <a:latin typeface="Consolas"/>
              </a:rPr>
              <a:t>response.addHeader</a:t>
            </a:r>
            <a:r>
              <a:rPr lang="en-US" sz="1600" b="0" dirty="0">
                <a:solidFill>
                  <a:srgbClr val="000000"/>
                </a:solidFill>
                <a:latin typeface="Consolas"/>
              </a:rPr>
              <a:t>(</a:t>
            </a:r>
            <a:r>
              <a:rPr lang="en-US" sz="1600" b="0" dirty="0">
                <a:solidFill>
                  <a:srgbClr val="2A00FF"/>
                </a:solidFill>
                <a:latin typeface="Consolas"/>
              </a:rPr>
              <a:t>"Server"</a:t>
            </a:r>
            <a:r>
              <a:rPr lang="en-US" sz="1600" b="0" dirty="0">
                <a:solidFill>
                  <a:srgbClr val="000000"/>
                </a:solidFill>
                <a:latin typeface="Consolas"/>
              </a:rPr>
              <a:t>, </a:t>
            </a:r>
            <a:r>
              <a:rPr lang="en-US" sz="1600" b="0" dirty="0">
                <a:solidFill>
                  <a:srgbClr val="2A00FF"/>
                </a:solidFill>
                <a:latin typeface="Consolas"/>
              </a:rPr>
              <a:t>"</a:t>
            </a:r>
            <a:r>
              <a:rPr lang="en-US" sz="1600" b="0" dirty="0" err="1">
                <a:solidFill>
                  <a:srgbClr val="2A00FF"/>
                </a:solidFill>
                <a:latin typeface="Consolas"/>
              </a:rPr>
              <a:t>MyServerExtension</a:t>
            </a:r>
            <a:r>
              <a:rPr lang="en-US" sz="1600" b="0" dirty="0">
                <a:solidFill>
                  <a:srgbClr val="2A00FF"/>
                </a:solidFill>
                <a:latin typeface="Consolas"/>
              </a:rPr>
              <a:t>"</a:t>
            </a:r>
            <a:r>
              <a:rPr lang="en-US" sz="1600" b="0" dirty="0">
                <a:solidFill>
                  <a:srgbClr val="000000"/>
                </a:solidFill>
                <a:latin typeface="Consolas"/>
              </a:rPr>
              <a:t>);</a:t>
            </a:r>
          </a:p>
          <a:p>
            <a:r>
              <a:rPr lang="en-US" sz="1600" b="0" dirty="0" smtClean="0">
                <a:solidFill>
                  <a:srgbClr val="000000"/>
                </a:solidFill>
                <a:latin typeface="Consolas"/>
              </a:rPr>
              <a:t>  </a:t>
            </a:r>
            <a:r>
              <a:rPr lang="en-US" sz="1600" dirty="0" err="1" smtClean="0">
                <a:solidFill>
                  <a:srgbClr val="000000"/>
                </a:solidFill>
                <a:latin typeface="Consolas"/>
              </a:rPr>
              <a:t>writer.println</a:t>
            </a:r>
            <a:r>
              <a:rPr lang="en-US" sz="1600" b="0" dirty="0">
                <a:solidFill>
                  <a:srgbClr val="000000"/>
                </a:solidFill>
                <a:latin typeface="Consolas"/>
              </a:rPr>
              <a:t>(</a:t>
            </a:r>
            <a:r>
              <a:rPr lang="en-US" sz="1600" b="0" dirty="0">
                <a:solidFill>
                  <a:srgbClr val="2A00FF"/>
                </a:solidFill>
                <a:latin typeface="Consolas"/>
              </a:rPr>
              <a:t>"&lt;h1&gt;This is not a &lt;B&gt;HTML&lt;/B&gt; file &lt;BR&gt; and no </a:t>
            </a:r>
            <a:r>
              <a:rPr lang="en-US" sz="1600" b="0" dirty="0" err="1">
                <a:solidFill>
                  <a:srgbClr val="2A00FF"/>
                </a:solidFill>
                <a:latin typeface="Consolas"/>
              </a:rPr>
              <a:t>formating</a:t>
            </a:r>
            <a:r>
              <a:rPr lang="en-US" sz="1600" b="0" dirty="0">
                <a:solidFill>
                  <a:srgbClr val="2A00FF"/>
                </a:solidFill>
                <a:latin typeface="Consolas"/>
              </a:rPr>
              <a:t> </a:t>
            </a:r>
            <a:r>
              <a:rPr lang="en-US" sz="1600" b="0" dirty="0" smtClean="0">
                <a:solidFill>
                  <a:srgbClr val="2A00FF"/>
                </a:solidFill>
                <a:latin typeface="Consolas"/>
              </a:rPr>
              <a:t>	should </a:t>
            </a:r>
            <a:r>
              <a:rPr lang="en-US" sz="1600" b="0" dirty="0">
                <a:solidFill>
                  <a:srgbClr val="2A00FF"/>
                </a:solidFill>
                <a:latin typeface="Consolas"/>
              </a:rPr>
              <a:t>be available&lt;</a:t>
            </a:r>
            <a:r>
              <a:rPr lang="en-US" sz="1600" b="0" dirty="0" err="1">
                <a:solidFill>
                  <a:srgbClr val="2A00FF"/>
                </a:solidFill>
                <a:latin typeface="Consolas"/>
              </a:rPr>
              <a:t>br</a:t>
            </a:r>
            <a:r>
              <a:rPr lang="en-US" sz="1600" b="0" dirty="0">
                <a:solidFill>
                  <a:srgbClr val="2A00FF"/>
                </a:solidFill>
                <a:latin typeface="Consolas"/>
              </a:rPr>
              <a:t>&gt;"</a:t>
            </a:r>
            <a:r>
              <a:rPr lang="en-US" sz="1600" b="0" dirty="0">
                <a:solidFill>
                  <a:srgbClr val="000000"/>
                </a:solidFill>
                <a:latin typeface="Consolas"/>
              </a:rPr>
              <a:t>);</a:t>
            </a:r>
          </a:p>
          <a:p>
            <a:r>
              <a:rPr lang="ru-RU" sz="1600" b="0" dirty="0">
                <a:solidFill>
                  <a:srgbClr val="000000"/>
                </a:solidFill>
                <a:latin typeface="Consolas"/>
              </a:rPr>
              <a:t>}</a:t>
            </a:r>
            <a:endParaRPr lang="ru-RU" sz="1600" b="0" dirty="0"/>
          </a:p>
        </p:txBody>
      </p:sp>
      <p:pic>
        <p:nvPicPr>
          <p:cNvPr id="3074" name="Picture 2" descr="C:\Users\nikolaygs\Desktop\Servlet Lecture\response_exa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83" y="4499733"/>
            <a:ext cx="7130884"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a:t>
            </a:r>
            <a:r>
              <a:rPr lang="bg-BG" dirty="0" smtClean="0"/>
              <a:t>ъдържание</a:t>
            </a:r>
            <a:endParaRPr lang="en-US" dirty="0"/>
          </a:p>
        </p:txBody>
      </p:sp>
      <p:sp>
        <p:nvSpPr>
          <p:cNvPr id="3" name="Text Placeholder 2"/>
          <p:cNvSpPr>
            <a:spLocks noGrp="1"/>
          </p:cNvSpPr>
          <p:nvPr>
            <p:ph type="body" sz="quarter" idx="10"/>
          </p:nvPr>
        </p:nvSpPr>
        <p:spPr>
          <a:xfrm>
            <a:off x="324000" y="1692000"/>
            <a:ext cx="8494713" cy="4467500"/>
          </a:xfrm>
        </p:spPr>
        <p:txBody>
          <a:bodyPr/>
          <a:lstStyle/>
          <a:p>
            <a:r>
              <a:rPr lang="en-US" dirty="0" smtClean="0"/>
              <a:t>Java </a:t>
            </a:r>
            <a:r>
              <a:rPr lang="bg-BG" dirty="0" smtClean="0"/>
              <a:t>Сървлети</a:t>
            </a:r>
            <a:endParaRPr lang="en-US" dirty="0" smtClean="0"/>
          </a:p>
          <a:p>
            <a:pPr lvl="1"/>
            <a:r>
              <a:rPr lang="bg-BG" sz="1600" dirty="0"/>
              <a:t>Общи </a:t>
            </a:r>
            <a:r>
              <a:rPr lang="bg-BG" sz="1600" dirty="0" smtClean="0"/>
              <a:t>сведения</a:t>
            </a:r>
          </a:p>
          <a:p>
            <a:pPr lvl="1"/>
            <a:r>
              <a:rPr lang="bg-BG" sz="1600" dirty="0" smtClean="0"/>
              <a:t>Сървлет контейнер</a:t>
            </a:r>
          </a:p>
          <a:p>
            <a:pPr lvl="1"/>
            <a:r>
              <a:rPr lang="bg-BG" sz="1600" dirty="0" smtClean="0"/>
              <a:t>Жизнен цикъл на сървлета</a:t>
            </a:r>
          </a:p>
          <a:p>
            <a:pPr lvl="1"/>
            <a:r>
              <a:rPr lang="en-US" sz="1600" dirty="0" smtClean="0"/>
              <a:t>HTTP </a:t>
            </a:r>
            <a:r>
              <a:rPr lang="bg-BG" sz="1600" dirty="0" smtClean="0"/>
              <a:t>Сървлети</a:t>
            </a:r>
          </a:p>
          <a:p>
            <a:pPr lvl="1"/>
            <a:r>
              <a:rPr lang="bg-BG" sz="1600" dirty="0" smtClean="0"/>
              <a:t>Сървлет анотации</a:t>
            </a:r>
          </a:p>
          <a:p>
            <a:pPr marL="0" lvl="1" indent="0">
              <a:spcBef>
                <a:spcPts val="1200"/>
              </a:spcBef>
              <a:buSzPct val="80000"/>
              <a:buNone/>
            </a:pPr>
            <a:r>
              <a:rPr lang="bg-BG" dirty="0"/>
              <a:t>Уеб сесии</a:t>
            </a:r>
          </a:p>
          <a:p>
            <a:pPr lvl="1"/>
            <a:r>
              <a:rPr lang="bg-BG" sz="1600" dirty="0"/>
              <a:t>Сесии в уеб приложение. Интерфейс на </a:t>
            </a:r>
            <a:r>
              <a:rPr lang="en-US" sz="1600" dirty="0" err="1"/>
              <a:t>javax.servlet.http.HttpSession</a:t>
            </a:r>
            <a:r>
              <a:rPr lang="bg-BG" sz="1600" dirty="0"/>
              <a:t>.</a:t>
            </a:r>
            <a:endParaRPr lang="en-US" sz="1600" dirty="0"/>
          </a:p>
          <a:p>
            <a:pPr marL="0" lvl="1" indent="0">
              <a:spcBef>
                <a:spcPts val="1200"/>
              </a:spcBef>
              <a:buSzPct val="80000"/>
              <a:buNone/>
            </a:pPr>
            <a:r>
              <a:rPr lang="en-US" dirty="0"/>
              <a:t>Java Server Pages</a:t>
            </a:r>
          </a:p>
          <a:p>
            <a:pPr lvl="1"/>
            <a:r>
              <a:rPr lang="en-US" sz="1600" dirty="0"/>
              <a:t>JSP (Java Server Pages). </a:t>
            </a:r>
            <a:r>
              <a:rPr lang="bg-BG" sz="1600" dirty="0"/>
              <a:t>Въведение.</a:t>
            </a:r>
          </a:p>
          <a:p>
            <a:pPr lvl="1"/>
            <a:r>
              <a:rPr lang="bg-BG" sz="1600" dirty="0"/>
              <a:t>Защо е добре да ползваме </a:t>
            </a:r>
            <a:r>
              <a:rPr lang="en-US" sz="1600" dirty="0"/>
              <a:t>JSP</a:t>
            </a:r>
            <a:r>
              <a:rPr lang="bg-BG" sz="1600" dirty="0"/>
              <a:t>-та?</a:t>
            </a:r>
          </a:p>
          <a:p>
            <a:pPr lvl="1"/>
            <a:r>
              <a:rPr lang="bg-BG" sz="1600" dirty="0"/>
              <a:t>Как да вмъкваме </a:t>
            </a:r>
            <a:r>
              <a:rPr lang="en-US" sz="1600" dirty="0"/>
              <a:t>java </a:t>
            </a:r>
            <a:r>
              <a:rPr lang="bg-BG" sz="1600" dirty="0"/>
              <a:t>код в </a:t>
            </a:r>
            <a:r>
              <a:rPr lang="en-US" sz="1600" dirty="0"/>
              <a:t>JSP-ta?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Конкурентен достъп до сървлет</a:t>
            </a:r>
            <a:endParaRPr lang="ru-RU" dirty="0"/>
          </a:p>
        </p:txBody>
      </p:sp>
      <p:sp>
        <p:nvSpPr>
          <p:cNvPr id="3" name="Text Placeholder 2"/>
          <p:cNvSpPr>
            <a:spLocks noGrp="1"/>
          </p:cNvSpPr>
          <p:nvPr>
            <p:ph type="body" sz="quarter" idx="10"/>
          </p:nvPr>
        </p:nvSpPr>
        <p:spPr>
          <a:xfrm>
            <a:off x="288374" y="1441305"/>
            <a:ext cx="8494713" cy="4614579"/>
          </a:xfrm>
        </p:spPr>
        <p:txBody>
          <a:bodyPr/>
          <a:lstStyle/>
          <a:p>
            <a:pPr marL="285750" indent="-285750">
              <a:buFont typeface="Arial" pitchFamily="34" charset="0"/>
              <a:buChar char="•"/>
            </a:pPr>
            <a:r>
              <a:rPr lang="en-US" sz="1600" dirty="0" smtClean="0"/>
              <a:t>Java </a:t>
            </a:r>
            <a:r>
              <a:rPr lang="bg-BG" sz="1600" dirty="0" smtClean="0"/>
              <a:t>уеб контейнерите са многонишкови, а по подразбиране се създава само една инстанция на конкретния сървлет клас. В резултат на това може да се получи асинхронен достъп до дадени променливи.</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sz="1600" dirty="0" err="1" smtClean="0"/>
              <a:t>SingleThreadModel</a:t>
            </a:r>
            <a:r>
              <a:rPr lang="en-US" sz="1600" dirty="0" smtClean="0"/>
              <a:t> </a:t>
            </a:r>
            <a:endParaRPr lang="ru-RU" sz="1600" dirty="0"/>
          </a:p>
        </p:txBody>
      </p:sp>
      <p:sp>
        <p:nvSpPr>
          <p:cNvPr id="4" name="Rectangle 3"/>
          <p:cNvSpPr/>
          <p:nvPr/>
        </p:nvSpPr>
        <p:spPr bwMode="gray">
          <a:xfrm>
            <a:off x="639673" y="2404844"/>
            <a:ext cx="3944203" cy="2620371"/>
          </a:xfrm>
          <a:prstGeom prst="rect">
            <a:avLst/>
          </a:prstGeom>
          <a:noFill/>
          <a:ln w="6350" algn="ctr">
            <a:solidFill>
              <a:schemeClr val="accent1"/>
            </a:solidFill>
            <a:miter lim="800000"/>
            <a:headEnd/>
            <a:tailEnd/>
          </a:ln>
        </p:spPr>
        <p:txBody>
          <a:bodyPr lIns="90000" tIns="72000" rIns="90000" bIns="72000" rtlCol="0" anchor="t"/>
          <a:lstStyle/>
          <a:p>
            <a:pPr algn="ctr" fontAlgn="base">
              <a:spcBef>
                <a:spcPct val="50000"/>
              </a:spcBef>
              <a:spcAft>
                <a:spcPct val="0"/>
              </a:spcAft>
              <a:buClr>
                <a:srgbClr val="F0AB00"/>
              </a:buClr>
              <a:buSzPct val="80000"/>
            </a:pPr>
            <a:r>
              <a:rPr lang="en-US" sz="1600" b="1" kern="0" dirty="0">
                <a:ea typeface="Arial Unicode MS" pitchFamily="34" charset="-128"/>
                <a:cs typeface="Arial Unicode MS" pitchFamily="34" charset="-128"/>
              </a:rPr>
              <a:t>“Thread-Safe</a:t>
            </a:r>
            <a:r>
              <a:rPr lang="en-US" sz="1600" b="1" kern="0" dirty="0" smtClean="0">
                <a:ea typeface="Arial Unicode MS" pitchFamily="34" charset="-128"/>
                <a:cs typeface="Arial Unicode MS" pitchFamily="34" charset="-128"/>
              </a:rPr>
              <a:t>”</a:t>
            </a:r>
            <a:r>
              <a:rPr lang="bg-BG" sz="1600" b="1" kern="0" dirty="0" smtClean="0">
                <a:ea typeface="Arial Unicode MS" pitchFamily="34" charset="-128"/>
                <a:cs typeface="Arial Unicode MS" pitchFamily="34" charset="-128"/>
              </a:rPr>
              <a:t> </a:t>
            </a:r>
            <a:endParaRPr lang="en-US" sz="1600" b="1" kern="0" dirty="0">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bg-BG" sz="1600" kern="0" dirty="0">
                <a:ea typeface="Arial Unicode MS" pitchFamily="34" charset="-128"/>
                <a:cs typeface="Arial Unicode MS" pitchFamily="34" charset="-128"/>
              </a:rPr>
              <a:t>Константи</a:t>
            </a:r>
            <a:endParaRPr lang="en-US" sz="1600" kern="0" dirty="0">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bg-BG" sz="1600" kern="0" dirty="0">
                <a:ea typeface="Arial Unicode MS" pitchFamily="34" charset="-128"/>
                <a:cs typeface="Arial Unicode MS" pitchFamily="34" charset="-128"/>
              </a:rPr>
              <a:t>Локални променливи</a:t>
            </a:r>
          </a:p>
          <a:p>
            <a:pPr algn="ctr" fontAlgn="base">
              <a:spcBef>
                <a:spcPct val="50000"/>
              </a:spcBef>
              <a:spcAft>
                <a:spcPct val="0"/>
              </a:spcAft>
              <a:buClr>
                <a:srgbClr val="F0AB00"/>
              </a:buClr>
              <a:buSzPct val="80000"/>
            </a:pPr>
            <a:r>
              <a:rPr lang="en-US" sz="1600" kern="0" dirty="0">
                <a:ea typeface="Arial Unicode MS" pitchFamily="34" charset="-128"/>
                <a:cs typeface="Arial Unicode MS" pitchFamily="34" charset="-128"/>
              </a:rPr>
              <a:t>Stateless </a:t>
            </a:r>
            <a:r>
              <a:rPr lang="bg-BG" sz="1600" kern="0" dirty="0">
                <a:ea typeface="Arial Unicode MS" pitchFamily="34" charset="-128"/>
                <a:cs typeface="Arial Unicode MS" pitchFamily="34" charset="-128"/>
              </a:rPr>
              <a:t>променливи</a:t>
            </a:r>
          </a:p>
          <a:p>
            <a:pPr algn="ctr" fontAlgn="base">
              <a:spcBef>
                <a:spcPct val="50000"/>
              </a:spcBef>
              <a:spcAft>
                <a:spcPct val="0"/>
              </a:spcAft>
              <a:buClr>
                <a:srgbClr val="F0AB00"/>
              </a:buClr>
              <a:buSzPct val="80000"/>
            </a:pPr>
            <a:r>
              <a:rPr lang="en-US" sz="1600" kern="0" dirty="0">
                <a:ea typeface="Arial Unicode MS" pitchFamily="34" charset="-128"/>
                <a:cs typeface="Arial Unicode MS" pitchFamily="34" charset="-128"/>
              </a:rPr>
              <a:t>Immutable </a:t>
            </a:r>
            <a:r>
              <a:rPr lang="bg-BG" sz="1600" kern="0" dirty="0">
                <a:ea typeface="Arial Unicode MS" pitchFamily="34" charset="-128"/>
                <a:cs typeface="Arial Unicode MS" pitchFamily="34" charset="-128"/>
              </a:rPr>
              <a:t>променливи</a:t>
            </a:r>
          </a:p>
          <a:p>
            <a:pPr algn="ctr" fontAlgn="base">
              <a:spcBef>
                <a:spcPct val="50000"/>
              </a:spcBef>
              <a:spcAft>
                <a:spcPct val="0"/>
              </a:spcAft>
              <a:buClr>
                <a:srgbClr val="F0AB00"/>
              </a:buClr>
              <a:buSzPct val="80000"/>
            </a:pPr>
            <a:r>
              <a:rPr lang="en-US" sz="1600" kern="0" dirty="0" err="1">
                <a:ea typeface="Arial Unicode MS" pitchFamily="34" charset="-128"/>
                <a:cs typeface="Arial Unicode MS" pitchFamily="34" charset="-128"/>
              </a:rPr>
              <a:t>HttpServletRequest</a:t>
            </a:r>
            <a:endParaRPr lang="en-US" sz="1600" kern="0" dirty="0">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en-US" sz="1600" kern="0" dirty="0" err="1">
                <a:ea typeface="Arial Unicode MS" pitchFamily="34" charset="-128"/>
                <a:cs typeface="Arial Unicode MS" pitchFamily="34" charset="-128"/>
              </a:rPr>
              <a:t>HttpServletResponse</a:t>
            </a:r>
            <a:endParaRPr lang="ru-RU" sz="1600" kern="0" dirty="0">
              <a:ea typeface="Arial Unicode MS" pitchFamily="34" charset="-128"/>
              <a:cs typeface="Arial Unicode MS" pitchFamily="34" charset="-128"/>
            </a:endParaRPr>
          </a:p>
        </p:txBody>
      </p:sp>
      <p:sp>
        <p:nvSpPr>
          <p:cNvPr id="5" name="Rectangle 4"/>
          <p:cNvSpPr/>
          <p:nvPr/>
        </p:nvSpPr>
        <p:spPr bwMode="gray">
          <a:xfrm>
            <a:off x="4572000" y="2404846"/>
            <a:ext cx="3944203" cy="2620372"/>
          </a:xfrm>
          <a:prstGeom prst="rect">
            <a:avLst/>
          </a:prstGeom>
          <a:noFill/>
          <a:ln w="6350" algn="ctr">
            <a:solidFill>
              <a:schemeClr val="accent1"/>
            </a:solidFill>
            <a:miter lim="800000"/>
            <a:headEnd/>
            <a:tailEnd/>
          </a:ln>
        </p:spPr>
        <p:txBody>
          <a:bodyPr lIns="90000" tIns="72000" rIns="90000" bIns="72000" rtlCol="0" anchor="t"/>
          <a:lstStyle/>
          <a:p>
            <a:pPr algn="ctr" fontAlgn="base">
              <a:spcBef>
                <a:spcPct val="50000"/>
              </a:spcBef>
              <a:spcAft>
                <a:spcPct val="0"/>
              </a:spcAft>
              <a:buClr>
                <a:srgbClr val="F0AB00"/>
              </a:buClr>
              <a:buSzPct val="80000"/>
            </a:pPr>
            <a:r>
              <a:rPr lang="ru-RU" sz="1600" b="1" kern="0" dirty="0">
                <a:ea typeface="Arial Unicode MS" pitchFamily="34" charset="-128"/>
                <a:cs typeface="Arial Unicode MS" pitchFamily="34" charset="-128"/>
              </a:rPr>
              <a:t>Не са “Thread-Safe“</a:t>
            </a:r>
          </a:p>
          <a:p>
            <a:pPr algn="ctr" fontAlgn="base">
              <a:spcBef>
                <a:spcPct val="50000"/>
              </a:spcBef>
              <a:spcAft>
                <a:spcPct val="0"/>
              </a:spcAft>
              <a:buClr>
                <a:srgbClr val="F0AB00"/>
              </a:buClr>
              <a:buSzPct val="80000"/>
            </a:pPr>
            <a:r>
              <a:rPr lang="ru-RU" sz="1600" kern="0" dirty="0">
                <a:ea typeface="Arial Unicode MS" pitchFamily="34" charset="-128"/>
                <a:cs typeface="Arial Unicode MS" pitchFamily="34" charset="-128"/>
              </a:rPr>
              <a:t>Всички останали член-променливи</a:t>
            </a:r>
          </a:p>
          <a:p>
            <a:pPr algn="ctr" fontAlgn="base">
              <a:spcBef>
                <a:spcPct val="50000"/>
              </a:spcBef>
              <a:spcAft>
                <a:spcPct val="0"/>
              </a:spcAft>
              <a:buClr>
                <a:srgbClr val="F0AB00"/>
              </a:buClr>
              <a:buSzPct val="80000"/>
            </a:pPr>
            <a:r>
              <a:rPr lang="ru-RU" sz="1600" kern="0" dirty="0">
                <a:ea typeface="Arial Unicode MS" pitchFamily="34" charset="-128"/>
                <a:cs typeface="Arial Unicode MS" pitchFamily="34" charset="-128"/>
              </a:rPr>
              <a:t>Споделени обекти</a:t>
            </a:r>
          </a:p>
        </p:txBody>
      </p:sp>
    </p:spTree>
    <p:extLst>
      <p:ext uri="{BB962C8B-B14F-4D97-AF65-F5344CB8AC3E}">
        <p14:creationId xmlns:p14="http://schemas.microsoft.com/office/powerpoint/2010/main" val="63016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Конкурентен достъп - Пример</a:t>
            </a:r>
            <a:endParaRPr lang="ru-RU" dirty="0"/>
          </a:p>
        </p:txBody>
      </p:sp>
      <p:sp>
        <p:nvSpPr>
          <p:cNvPr id="3" name="Text Placeholder 2"/>
          <p:cNvSpPr>
            <a:spLocks noGrp="1"/>
          </p:cNvSpPr>
          <p:nvPr>
            <p:ph type="body" sz="quarter" idx="10"/>
          </p:nvPr>
        </p:nvSpPr>
        <p:spPr>
          <a:xfrm>
            <a:off x="324000" y="1405719"/>
            <a:ext cx="8494713" cy="4749422"/>
          </a:xfrm>
        </p:spPr>
        <p:txBody>
          <a:bodyPr/>
          <a:lstStyle/>
          <a:p>
            <a:r>
              <a:rPr lang="en-US" sz="1600" b="0" dirty="0">
                <a:solidFill>
                  <a:srgbClr val="646464"/>
                </a:solidFill>
                <a:latin typeface="Consolas"/>
              </a:rPr>
              <a:t>@</a:t>
            </a:r>
            <a:r>
              <a:rPr lang="en-US" sz="1600" b="0" dirty="0" err="1">
                <a:solidFill>
                  <a:srgbClr val="646464"/>
                </a:solidFill>
                <a:latin typeface="Consolas"/>
              </a:rPr>
              <a:t>WebServlet</a:t>
            </a:r>
            <a:r>
              <a:rPr lang="en-US" sz="1600" b="0" dirty="0">
                <a:solidFill>
                  <a:srgbClr val="000000"/>
                </a:solidFill>
                <a:latin typeface="Consolas"/>
              </a:rPr>
              <a:t>(</a:t>
            </a:r>
            <a:r>
              <a:rPr lang="en-US" sz="1600" b="0" dirty="0">
                <a:solidFill>
                  <a:srgbClr val="2A00FF"/>
                </a:solidFill>
                <a:latin typeface="Consolas"/>
              </a:rPr>
              <a:t>"/</a:t>
            </a:r>
            <a:r>
              <a:rPr lang="en-US" sz="1600" b="0" dirty="0" err="1">
                <a:solidFill>
                  <a:srgbClr val="2A00FF"/>
                </a:solidFill>
                <a:latin typeface="Consolas"/>
              </a:rPr>
              <a:t>CounterServlet</a:t>
            </a:r>
            <a:r>
              <a:rPr lang="en-US" sz="1600" b="0" dirty="0">
                <a:solidFill>
                  <a:srgbClr val="2A00FF"/>
                </a:solidFill>
                <a:latin typeface="Consolas"/>
              </a:rPr>
              <a:t>"</a:t>
            </a:r>
            <a:r>
              <a:rPr lang="en-US" sz="1600" b="0" dirty="0">
                <a:solidFill>
                  <a:srgbClr val="000000"/>
                </a:solidFill>
                <a:latin typeface="Consolas"/>
              </a:rPr>
              <a:t>)</a:t>
            </a:r>
          </a:p>
          <a:p>
            <a:r>
              <a:rPr lang="en-US" sz="1600" b="0" dirty="0">
                <a:solidFill>
                  <a:srgbClr val="7F0055"/>
                </a:solidFill>
                <a:latin typeface="Consolas"/>
              </a:rPr>
              <a:t>public</a:t>
            </a:r>
            <a:r>
              <a:rPr lang="en-US" sz="1600" b="0" dirty="0">
                <a:solidFill>
                  <a:srgbClr val="000000"/>
                </a:solidFill>
                <a:latin typeface="Consolas"/>
              </a:rPr>
              <a:t> </a:t>
            </a:r>
            <a:r>
              <a:rPr lang="en-US" sz="1600" b="0" dirty="0">
                <a:solidFill>
                  <a:srgbClr val="7F0055"/>
                </a:solidFill>
                <a:latin typeface="Consolas"/>
              </a:rPr>
              <a:t>class</a:t>
            </a:r>
            <a:r>
              <a:rPr lang="en-US" sz="1600" b="0" dirty="0">
                <a:solidFill>
                  <a:srgbClr val="000000"/>
                </a:solidFill>
                <a:latin typeface="Consolas"/>
              </a:rPr>
              <a:t> </a:t>
            </a:r>
            <a:r>
              <a:rPr lang="en-US" sz="1600" dirty="0" err="1">
                <a:solidFill>
                  <a:srgbClr val="000000"/>
                </a:solidFill>
                <a:latin typeface="Consolas"/>
              </a:rPr>
              <a:t>CounterServlet</a:t>
            </a:r>
            <a:r>
              <a:rPr lang="en-US" sz="1600" b="0" dirty="0">
                <a:solidFill>
                  <a:srgbClr val="000000"/>
                </a:solidFill>
                <a:latin typeface="Consolas"/>
              </a:rPr>
              <a:t> </a:t>
            </a:r>
            <a:r>
              <a:rPr lang="en-US" sz="1600" b="0" dirty="0">
                <a:solidFill>
                  <a:srgbClr val="7F0055"/>
                </a:solidFill>
                <a:latin typeface="Consolas"/>
              </a:rPr>
              <a:t>extends</a:t>
            </a:r>
            <a:r>
              <a:rPr lang="en-US" sz="1600" b="0" dirty="0">
                <a:solidFill>
                  <a:srgbClr val="000000"/>
                </a:solidFill>
                <a:latin typeface="Consolas"/>
              </a:rPr>
              <a:t> </a:t>
            </a:r>
            <a:r>
              <a:rPr lang="en-US" sz="1600" b="0" dirty="0" err="1">
                <a:solidFill>
                  <a:srgbClr val="000000"/>
                </a:solidFill>
                <a:latin typeface="Consolas"/>
              </a:rPr>
              <a:t>HttpServlet</a:t>
            </a:r>
            <a:r>
              <a:rPr lang="en-US" sz="1600" b="0" dirty="0">
                <a:solidFill>
                  <a:srgbClr val="000000"/>
                </a:solidFill>
                <a:latin typeface="Consolas"/>
              </a:rPr>
              <a:t> {</a:t>
            </a:r>
          </a:p>
          <a:p>
            <a:r>
              <a:rPr lang="bg-BG" sz="1600" b="0" dirty="0" smtClean="0">
                <a:solidFill>
                  <a:srgbClr val="7F0055"/>
                </a:solidFill>
                <a:latin typeface="Consolas"/>
              </a:rPr>
              <a:t>  </a:t>
            </a:r>
            <a:r>
              <a:rPr lang="en-US" sz="1600" b="0" dirty="0" smtClean="0">
                <a:solidFill>
                  <a:srgbClr val="7F0055"/>
                </a:solidFill>
                <a:latin typeface="Consolas"/>
              </a:rPr>
              <a:t>private</a:t>
            </a:r>
            <a:r>
              <a:rPr lang="en-US" sz="1600" b="0" dirty="0" smtClean="0">
                <a:solidFill>
                  <a:srgbClr val="000000"/>
                </a:solidFill>
                <a:latin typeface="Consolas"/>
              </a:rPr>
              <a:t> </a:t>
            </a:r>
            <a:r>
              <a:rPr lang="en-US" sz="1600" b="0" dirty="0" err="1">
                <a:solidFill>
                  <a:srgbClr val="7F0055"/>
                </a:solidFill>
                <a:latin typeface="Consolas"/>
              </a:rPr>
              <a:t>int</a:t>
            </a:r>
            <a:r>
              <a:rPr lang="en-US" sz="1600" b="0" dirty="0">
                <a:solidFill>
                  <a:srgbClr val="000000"/>
                </a:solidFill>
                <a:latin typeface="Consolas"/>
              </a:rPr>
              <a:t> </a:t>
            </a:r>
            <a:r>
              <a:rPr lang="en-US" sz="1600" dirty="0">
                <a:solidFill>
                  <a:srgbClr val="000000"/>
                </a:solidFill>
                <a:latin typeface="Consolas"/>
              </a:rPr>
              <a:t>counter</a:t>
            </a:r>
            <a:r>
              <a:rPr lang="bg-BG" sz="1600" b="0" dirty="0">
                <a:solidFill>
                  <a:srgbClr val="000000"/>
                </a:solidFill>
                <a:latin typeface="Consolas"/>
              </a:rPr>
              <a:t> = </a:t>
            </a:r>
            <a:r>
              <a:rPr lang="bg-BG" sz="1600" b="0" dirty="0" smtClean="0">
                <a:solidFill>
                  <a:srgbClr val="000000"/>
                </a:solidFill>
                <a:latin typeface="Consolas"/>
              </a:rPr>
              <a:t>0;</a:t>
            </a:r>
            <a:endParaRPr lang="en-US" sz="1600" b="0" u="sng" dirty="0">
              <a:solidFill>
                <a:srgbClr val="000000"/>
              </a:solidFill>
              <a:latin typeface="Consolas"/>
            </a:endParaRPr>
          </a:p>
          <a:p>
            <a:r>
              <a:rPr lang="bg-BG" sz="1600" b="0" dirty="0" smtClean="0">
                <a:solidFill>
                  <a:srgbClr val="7F0055"/>
                </a:solidFill>
                <a:latin typeface="Consolas"/>
              </a:rPr>
              <a:t>  </a:t>
            </a:r>
            <a:r>
              <a:rPr lang="en-US" sz="1600" b="0" dirty="0" smtClean="0">
                <a:solidFill>
                  <a:srgbClr val="7F0055"/>
                </a:solidFill>
                <a:latin typeface="Consolas"/>
              </a:rPr>
              <a:t>protected</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sz="1600" b="0" dirty="0" err="1">
                <a:solidFill>
                  <a:srgbClr val="000000"/>
                </a:solidFill>
                <a:latin typeface="Consolas"/>
              </a:rPr>
              <a:t>doGet</a:t>
            </a:r>
            <a:r>
              <a:rPr lang="en-US" sz="1600" b="0" dirty="0">
                <a:solidFill>
                  <a:srgbClr val="000000"/>
                </a:solidFill>
                <a:latin typeface="Consolas"/>
              </a:rPr>
              <a:t>(</a:t>
            </a:r>
            <a:r>
              <a:rPr lang="en-US" sz="1600" b="0" dirty="0" err="1">
                <a:solidFill>
                  <a:srgbClr val="000000"/>
                </a:solidFill>
                <a:latin typeface="Consolas"/>
              </a:rPr>
              <a:t>HttpServletRequest</a:t>
            </a:r>
            <a:r>
              <a:rPr lang="en-US" sz="1600" b="0" dirty="0">
                <a:solidFill>
                  <a:srgbClr val="000000"/>
                </a:solidFill>
                <a:latin typeface="Consolas"/>
              </a:rPr>
              <a:t> </a:t>
            </a:r>
            <a:r>
              <a:rPr lang="en-US" sz="1600" b="0" dirty="0" err="1">
                <a:solidFill>
                  <a:srgbClr val="000000"/>
                </a:solidFill>
                <a:latin typeface="Consolas"/>
              </a:rPr>
              <a:t>req</a:t>
            </a:r>
            <a:r>
              <a:rPr lang="en-US" sz="1600" b="0" dirty="0">
                <a:solidFill>
                  <a:srgbClr val="000000"/>
                </a:solidFill>
                <a:latin typeface="Consolas"/>
              </a:rPr>
              <a:t>, </a:t>
            </a:r>
            <a:r>
              <a:rPr lang="en-US" sz="1600" b="0" dirty="0" err="1">
                <a:solidFill>
                  <a:srgbClr val="000000"/>
                </a:solidFill>
                <a:latin typeface="Consolas"/>
              </a:rPr>
              <a:t>HttpServletResponse</a:t>
            </a:r>
            <a:r>
              <a:rPr lang="en-US" sz="1600" b="0" dirty="0">
                <a:solidFill>
                  <a:srgbClr val="000000"/>
                </a:solidFill>
                <a:latin typeface="Consolas"/>
              </a:rPr>
              <a:t> </a:t>
            </a:r>
            <a:r>
              <a:rPr lang="en-US" sz="1600" b="0" dirty="0" err="1">
                <a:solidFill>
                  <a:srgbClr val="000000"/>
                </a:solidFill>
                <a:latin typeface="Consolas"/>
              </a:rPr>
              <a:t>resp</a:t>
            </a:r>
            <a:r>
              <a:rPr lang="en-US" sz="1600" b="0" dirty="0">
                <a:solidFill>
                  <a:srgbClr val="000000"/>
                </a:solidFill>
                <a:latin typeface="Consolas"/>
              </a:rPr>
              <a:t>)</a:t>
            </a:r>
          </a:p>
          <a:p>
            <a:r>
              <a:rPr lang="bg-BG" sz="1600" b="0" dirty="0" smtClean="0">
                <a:solidFill>
                  <a:srgbClr val="7F0055"/>
                </a:solidFill>
                <a:latin typeface="Consolas"/>
              </a:rPr>
              <a:t>	</a:t>
            </a:r>
            <a:r>
              <a:rPr lang="en-US" sz="1600" b="0" dirty="0" smtClean="0">
                <a:solidFill>
                  <a:srgbClr val="7F0055"/>
                </a:solidFill>
                <a:latin typeface="Consolas"/>
              </a:rPr>
              <a:t>throws</a:t>
            </a:r>
            <a:r>
              <a:rPr lang="en-US" sz="1600" b="0" dirty="0" smtClean="0">
                <a:solidFill>
                  <a:srgbClr val="000000"/>
                </a:solidFill>
                <a:latin typeface="Consolas"/>
              </a:rPr>
              <a:t> </a:t>
            </a:r>
            <a:r>
              <a:rPr lang="en-US" sz="1600" b="0" dirty="0" err="1">
                <a:solidFill>
                  <a:srgbClr val="000000"/>
                </a:solidFill>
                <a:latin typeface="Consolas"/>
              </a:rPr>
              <a:t>ServletException</a:t>
            </a:r>
            <a:r>
              <a:rPr lang="en-US" sz="1600" b="0" dirty="0">
                <a:solidFill>
                  <a:srgbClr val="000000"/>
                </a:solidFill>
                <a:latin typeface="Consolas"/>
              </a:rPr>
              <a:t>, </a:t>
            </a:r>
            <a:r>
              <a:rPr lang="en-US" sz="1600" b="0" dirty="0" err="1">
                <a:solidFill>
                  <a:srgbClr val="000000"/>
                </a:solidFill>
                <a:latin typeface="Consolas"/>
              </a:rPr>
              <a:t>IOException</a:t>
            </a:r>
            <a:r>
              <a:rPr lang="en-US" sz="1600" b="0" dirty="0">
                <a:solidFill>
                  <a:srgbClr val="000000"/>
                </a:solidFill>
                <a:latin typeface="Consolas"/>
              </a:rPr>
              <a:t> {</a:t>
            </a:r>
          </a:p>
          <a:p>
            <a:r>
              <a:rPr lang="bg-BG" sz="1600" b="0" dirty="0" smtClean="0">
                <a:solidFill>
                  <a:srgbClr val="000000"/>
                </a:solidFill>
                <a:latin typeface="Consolas"/>
              </a:rPr>
              <a:t>    </a:t>
            </a:r>
            <a:r>
              <a:rPr lang="en-US" sz="1600" b="0" dirty="0" err="1" smtClean="0">
                <a:solidFill>
                  <a:srgbClr val="000000"/>
                </a:solidFill>
                <a:latin typeface="Consolas"/>
              </a:rPr>
              <a:t>doPost</a:t>
            </a:r>
            <a:r>
              <a:rPr lang="en-US" sz="1600" b="0" dirty="0" smtClean="0">
                <a:solidFill>
                  <a:srgbClr val="000000"/>
                </a:solidFill>
                <a:latin typeface="Consolas"/>
              </a:rPr>
              <a:t>(</a:t>
            </a:r>
            <a:r>
              <a:rPr lang="en-US" sz="1600" b="0" dirty="0" err="1" smtClean="0">
                <a:solidFill>
                  <a:srgbClr val="000000"/>
                </a:solidFill>
                <a:latin typeface="Consolas"/>
              </a:rPr>
              <a:t>req</a:t>
            </a:r>
            <a:r>
              <a:rPr lang="en-US" sz="1600" b="0" dirty="0">
                <a:solidFill>
                  <a:srgbClr val="000000"/>
                </a:solidFill>
                <a:latin typeface="Consolas"/>
              </a:rPr>
              <a:t>, </a:t>
            </a:r>
            <a:r>
              <a:rPr lang="en-US" sz="1600" b="0" dirty="0" err="1">
                <a:solidFill>
                  <a:srgbClr val="000000"/>
                </a:solidFill>
                <a:latin typeface="Consolas"/>
              </a:rPr>
              <a:t>resp</a:t>
            </a:r>
            <a:r>
              <a:rPr lang="en-US" sz="1600" b="0" dirty="0">
                <a:solidFill>
                  <a:srgbClr val="000000"/>
                </a:solidFill>
                <a:latin typeface="Consolas"/>
              </a:rPr>
              <a:t>);</a:t>
            </a:r>
          </a:p>
          <a:p>
            <a:r>
              <a:rPr lang="ru-RU" sz="1600" b="0" dirty="0" smtClean="0">
                <a:solidFill>
                  <a:srgbClr val="000000"/>
                </a:solidFill>
                <a:latin typeface="Consolas"/>
              </a:rPr>
              <a:t>  }</a:t>
            </a:r>
            <a:endParaRPr lang="ru-RU" sz="1600" b="0" dirty="0">
              <a:latin typeface="Consolas"/>
            </a:endParaRPr>
          </a:p>
          <a:p>
            <a:r>
              <a:rPr lang="bg-BG" sz="1600" b="0" dirty="0" smtClean="0">
                <a:solidFill>
                  <a:srgbClr val="7F0055"/>
                </a:solidFill>
                <a:latin typeface="Consolas"/>
              </a:rPr>
              <a:t>  </a:t>
            </a:r>
            <a:r>
              <a:rPr lang="en-US" sz="1600" b="0" dirty="0" smtClean="0">
                <a:solidFill>
                  <a:srgbClr val="7F0055"/>
                </a:solidFill>
                <a:latin typeface="Consolas"/>
              </a:rPr>
              <a:t>protected</a:t>
            </a:r>
            <a:r>
              <a:rPr lang="en-US" sz="1600" b="0" dirty="0" smtClean="0">
                <a:solidFill>
                  <a:srgbClr val="000000"/>
                </a:solidFill>
                <a:latin typeface="Consolas"/>
              </a:rPr>
              <a:t> </a:t>
            </a:r>
            <a:r>
              <a:rPr lang="en-US" sz="1600" b="0" dirty="0">
                <a:solidFill>
                  <a:srgbClr val="7F0055"/>
                </a:solidFill>
                <a:latin typeface="Consolas"/>
              </a:rPr>
              <a:t>void</a:t>
            </a:r>
            <a:r>
              <a:rPr lang="en-US" sz="1600" dirty="0">
                <a:solidFill>
                  <a:srgbClr val="000000"/>
                </a:solidFill>
                <a:latin typeface="Consolas"/>
              </a:rPr>
              <a:t> </a:t>
            </a:r>
            <a:r>
              <a:rPr lang="en-US" sz="1600" dirty="0" err="1">
                <a:solidFill>
                  <a:srgbClr val="000000"/>
                </a:solidFill>
                <a:latin typeface="Consolas"/>
              </a:rPr>
              <a:t>doPost</a:t>
            </a:r>
            <a:r>
              <a:rPr lang="en-US" sz="1600" b="0" dirty="0">
                <a:solidFill>
                  <a:srgbClr val="000000"/>
                </a:solidFill>
                <a:latin typeface="Consolas"/>
              </a:rPr>
              <a:t>(</a:t>
            </a:r>
            <a:r>
              <a:rPr lang="en-US" sz="1600" b="0" dirty="0" err="1">
                <a:solidFill>
                  <a:srgbClr val="000000"/>
                </a:solidFill>
                <a:latin typeface="Consolas"/>
              </a:rPr>
              <a:t>HttpServletRequest</a:t>
            </a:r>
            <a:r>
              <a:rPr lang="en-US" sz="1600" b="0" dirty="0">
                <a:solidFill>
                  <a:srgbClr val="000000"/>
                </a:solidFill>
                <a:latin typeface="Consolas"/>
              </a:rPr>
              <a:t> </a:t>
            </a:r>
            <a:r>
              <a:rPr lang="en-US" sz="1600" b="0" dirty="0" err="1">
                <a:solidFill>
                  <a:srgbClr val="000000"/>
                </a:solidFill>
                <a:latin typeface="Consolas"/>
              </a:rPr>
              <a:t>req</a:t>
            </a:r>
            <a:r>
              <a:rPr lang="en-US" sz="1600" b="0" dirty="0">
                <a:solidFill>
                  <a:srgbClr val="000000"/>
                </a:solidFill>
                <a:latin typeface="Consolas"/>
              </a:rPr>
              <a:t>, </a:t>
            </a:r>
            <a:r>
              <a:rPr lang="en-US" sz="1600" b="0" dirty="0" err="1">
                <a:solidFill>
                  <a:srgbClr val="000000"/>
                </a:solidFill>
                <a:latin typeface="Consolas"/>
              </a:rPr>
              <a:t>HttpServletResponse</a:t>
            </a:r>
            <a:r>
              <a:rPr lang="en-US" sz="1600" b="0" dirty="0">
                <a:solidFill>
                  <a:srgbClr val="000000"/>
                </a:solidFill>
                <a:latin typeface="Consolas"/>
              </a:rPr>
              <a:t> </a:t>
            </a:r>
            <a:r>
              <a:rPr lang="en-US" sz="1600" b="0" dirty="0" err="1">
                <a:solidFill>
                  <a:srgbClr val="000000"/>
                </a:solidFill>
                <a:latin typeface="Consolas"/>
              </a:rPr>
              <a:t>resp</a:t>
            </a:r>
            <a:r>
              <a:rPr lang="en-US" sz="1600" b="0" dirty="0">
                <a:solidFill>
                  <a:srgbClr val="000000"/>
                </a:solidFill>
                <a:latin typeface="Consolas"/>
              </a:rPr>
              <a:t>)</a:t>
            </a:r>
          </a:p>
          <a:p>
            <a:r>
              <a:rPr lang="bg-BG" sz="1600" b="0" dirty="0" smtClean="0">
                <a:solidFill>
                  <a:srgbClr val="7F0055"/>
                </a:solidFill>
                <a:latin typeface="Consolas"/>
              </a:rPr>
              <a:t>	</a:t>
            </a:r>
            <a:r>
              <a:rPr lang="en-US" sz="1600" b="0" dirty="0" smtClean="0">
                <a:solidFill>
                  <a:srgbClr val="7F0055"/>
                </a:solidFill>
                <a:latin typeface="Consolas"/>
              </a:rPr>
              <a:t>throws</a:t>
            </a:r>
            <a:r>
              <a:rPr lang="en-US" sz="1600" b="0" dirty="0" smtClean="0">
                <a:solidFill>
                  <a:srgbClr val="000000"/>
                </a:solidFill>
                <a:latin typeface="Consolas"/>
              </a:rPr>
              <a:t> </a:t>
            </a:r>
            <a:r>
              <a:rPr lang="en-US" sz="1600" b="0" dirty="0" err="1">
                <a:solidFill>
                  <a:srgbClr val="000000"/>
                </a:solidFill>
                <a:latin typeface="Consolas"/>
              </a:rPr>
              <a:t>ServletException</a:t>
            </a:r>
            <a:r>
              <a:rPr lang="en-US" sz="1600" b="0" dirty="0">
                <a:solidFill>
                  <a:srgbClr val="000000"/>
                </a:solidFill>
                <a:latin typeface="Consolas"/>
              </a:rPr>
              <a:t>, </a:t>
            </a:r>
            <a:r>
              <a:rPr lang="en-US" sz="1600" b="0" dirty="0" err="1">
                <a:solidFill>
                  <a:srgbClr val="000000"/>
                </a:solidFill>
                <a:latin typeface="Consolas"/>
              </a:rPr>
              <a:t>IOException</a:t>
            </a:r>
            <a:r>
              <a:rPr lang="en-US" sz="1600" b="0" dirty="0">
                <a:solidFill>
                  <a:srgbClr val="000000"/>
                </a:solidFill>
                <a:latin typeface="Consolas"/>
              </a:rPr>
              <a:t> {</a:t>
            </a:r>
          </a:p>
          <a:p>
            <a:r>
              <a:rPr lang="bg-BG" sz="1600" dirty="0" smtClean="0">
                <a:solidFill>
                  <a:srgbClr val="0000C0"/>
                </a:solidFill>
                <a:latin typeface="Consolas"/>
              </a:rPr>
              <a:t>    </a:t>
            </a:r>
            <a:r>
              <a:rPr lang="en-US" sz="1600" dirty="0" smtClean="0">
                <a:solidFill>
                  <a:srgbClr val="0000C0"/>
                </a:solidFill>
                <a:latin typeface="Consolas"/>
              </a:rPr>
              <a:t>counter</a:t>
            </a:r>
            <a:r>
              <a:rPr lang="en-US" sz="1600" dirty="0">
                <a:solidFill>
                  <a:srgbClr val="000000"/>
                </a:solidFill>
                <a:latin typeface="Consolas"/>
              </a:rPr>
              <a:t>++;</a:t>
            </a:r>
          </a:p>
          <a:p>
            <a:r>
              <a:rPr lang="ru-RU" sz="1600" b="0" dirty="0" smtClean="0">
                <a:solidFill>
                  <a:srgbClr val="000000"/>
                </a:solidFill>
                <a:latin typeface="Consolas"/>
              </a:rPr>
              <a:t>  }</a:t>
            </a:r>
          </a:p>
          <a:p>
            <a:endParaRPr lang="ru-RU" sz="1600" b="0" dirty="0">
              <a:solidFill>
                <a:srgbClr val="000000"/>
              </a:solidFill>
              <a:latin typeface="Consolas"/>
            </a:endParaRPr>
          </a:p>
          <a:p>
            <a:endParaRPr lang="ru-RU" sz="1600" b="0" dirty="0"/>
          </a:p>
        </p:txBody>
      </p:sp>
      <p:sp>
        <p:nvSpPr>
          <p:cNvPr id="5" name="Rounded Rectangle 4"/>
          <p:cNvSpPr/>
          <p:nvPr/>
        </p:nvSpPr>
        <p:spPr bwMode="gray">
          <a:xfrm>
            <a:off x="641445" y="5308979"/>
            <a:ext cx="1501254" cy="491320"/>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7" name="Straight Arrow Connector 6"/>
          <p:cNvCxnSpPr/>
          <p:nvPr/>
        </p:nvCxnSpPr>
        <p:spPr>
          <a:xfrm flipV="1">
            <a:off x="2142699" y="4408228"/>
            <a:ext cx="668740" cy="9007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gray">
          <a:xfrm>
            <a:off x="2811439" y="3766782"/>
            <a:ext cx="4176215" cy="641446"/>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bg-BG" sz="1600" b="0" i="0" u="none" strike="noStrike" kern="0" cap="none" spc="0" normalizeH="0" baseline="0" noProof="0" dirty="0" smtClean="0">
                <a:ln>
                  <a:noFill/>
                </a:ln>
                <a:effectLst/>
                <a:uLnTx/>
                <a:uFillTx/>
                <a:ea typeface="Arial Unicode MS" pitchFamily="34" charset="-128"/>
                <a:cs typeface="Arial Unicode MS" pitchFamily="34" charset="-128"/>
              </a:rPr>
              <a:t>Трябва да е в синхронизирана</a:t>
            </a:r>
            <a:r>
              <a:rPr kumimoji="0" lang="bg-BG" sz="1600" b="0" i="0" u="none" strike="noStrike" kern="0" cap="none" spc="0" normalizeH="0" noProof="0" dirty="0" smtClean="0">
                <a:ln>
                  <a:noFill/>
                </a:ln>
                <a:effectLst/>
                <a:uLnTx/>
                <a:uFillTx/>
                <a:ea typeface="Arial Unicode MS" pitchFamily="34" charset="-128"/>
                <a:cs typeface="Arial Unicode MS" pitchFamily="34" charset="-128"/>
              </a:rPr>
              <a:t> секция</a:t>
            </a:r>
            <a:endParaRPr kumimoji="0" lang="ru-RU"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1433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Пренасочване на заявки</a:t>
            </a:r>
            <a:r>
              <a:rPr lang="en-US" dirty="0"/>
              <a:t> </a:t>
            </a:r>
            <a:r>
              <a:rPr lang="en-US" dirty="0" smtClean="0"/>
              <a:t>- </a:t>
            </a:r>
            <a:r>
              <a:rPr lang="en-US" dirty="0" err="1" smtClean="0"/>
              <a:t>RequestDispatcher</a:t>
            </a:r>
            <a:endParaRPr lang="ru-RU"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en-US" sz="1600" dirty="0" err="1" smtClean="0"/>
              <a:t>javax.servlet.RequestDispatcher</a:t>
            </a:r>
            <a:r>
              <a:rPr lang="en-US" sz="1600" dirty="0" smtClean="0"/>
              <a:t> </a:t>
            </a:r>
            <a:r>
              <a:rPr lang="en-US" sz="1600" b="0" dirty="0"/>
              <a:t>:</a:t>
            </a:r>
            <a:endParaRPr lang="en-US" sz="1600" b="0" dirty="0" smtClean="0"/>
          </a:p>
          <a:p>
            <a:pPr marL="465750" lvl="2" indent="-285750">
              <a:buFont typeface="Wingdings" panose="05000000000000000000" pitchFamily="2" charset="2"/>
              <a:buChar char="Ø"/>
            </a:pPr>
            <a:r>
              <a:rPr lang="en-US" b="1" dirty="0" smtClean="0"/>
              <a:t>forward</a:t>
            </a:r>
            <a:r>
              <a:rPr lang="en-US" dirty="0" smtClean="0"/>
              <a:t> </a:t>
            </a:r>
            <a:r>
              <a:rPr lang="en-US" b="0" dirty="0" smtClean="0"/>
              <a:t>– </a:t>
            </a:r>
            <a:r>
              <a:rPr lang="bg-BG" b="0" dirty="0" smtClean="0"/>
              <a:t>резултатът от изпълнението на двата сървлета не се обединява. Връща се резултатът от пренасочения сървлет.</a:t>
            </a:r>
            <a:endParaRPr lang="en-US" dirty="0" smtClean="0"/>
          </a:p>
          <a:p>
            <a:pPr marL="465750" lvl="2" indent="-285750">
              <a:buFont typeface="Wingdings" panose="05000000000000000000" pitchFamily="2" charset="2"/>
              <a:buChar char="Ø"/>
            </a:pPr>
            <a:r>
              <a:rPr lang="en-US" b="1" dirty="0" smtClean="0"/>
              <a:t>include</a:t>
            </a:r>
            <a:r>
              <a:rPr lang="bg-BG" dirty="0" smtClean="0"/>
              <a:t> </a:t>
            </a:r>
            <a:r>
              <a:rPr lang="bg-BG" b="0" dirty="0"/>
              <a:t>–</a:t>
            </a:r>
            <a:r>
              <a:rPr lang="en-US" b="0" dirty="0"/>
              <a:t> </a:t>
            </a:r>
            <a:r>
              <a:rPr lang="bg-BG" b="0" dirty="0"/>
              <a:t>резултатът от изпълнението на двата сървлета се обединява </a:t>
            </a:r>
          </a:p>
          <a:p>
            <a:endParaRPr lang="ru-RU" sz="1600" b="0" dirty="0"/>
          </a:p>
        </p:txBody>
      </p:sp>
      <p:sp>
        <p:nvSpPr>
          <p:cNvPr id="4" name="Rounded Rectangle 3"/>
          <p:cNvSpPr/>
          <p:nvPr/>
        </p:nvSpPr>
        <p:spPr bwMode="gray">
          <a:xfrm>
            <a:off x="668740" y="3671248"/>
            <a:ext cx="6086902" cy="491319"/>
          </a:xfrm>
          <a:prstGeom prst="roundRect">
            <a:avLst/>
          </a:prstGeom>
          <a:noFill/>
          <a:ln w="3810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600" kern="0" dirty="0" err="1">
                <a:latin typeface="Courier New" pitchFamily="49" charset="0"/>
                <a:ea typeface="Arial Unicode MS" pitchFamily="34" charset="-128"/>
                <a:cs typeface="Courier New" pitchFamily="49" charset="0"/>
              </a:rPr>
              <a:t>requestDispatcher.forward</a:t>
            </a:r>
            <a:r>
              <a:rPr lang="en-US" sz="1600" kern="0" dirty="0">
                <a:latin typeface="Courier New" pitchFamily="49" charset="0"/>
                <a:ea typeface="Arial Unicode MS" pitchFamily="34" charset="-128"/>
                <a:cs typeface="Courier New" pitchFamily="49" charset="0"/>
              </a:rPr>
              <a:t>(request, response);</a:t>
            </a:r>
            <a:endParaRPr lang="ru-RU" sz="1600" kern="0" dirty="0">
              <a:latin typeface="Courier New" pitchFamily="49" charset="0"/>
              <a:ea typeface="Arial Unicode MS" pitchFamily="34" charset="-128"/>
              <a:cs typeface="Courier New" pitchFamily="49" charset="0"/>
            </a:endParaRPr>
          </a:p>
        </p:txBody>
      </p:sp>
      <p:sp>
        <p:nvSpPr>
          <p:cNvPr id="6" name="Rounded Rectangle 5"/>
          <p:cNvSpPr/>
          <p:nvPr/>
        </p:nvSpPr>
        <p:spPr bwMode="gray">
          <a:xfrm>
            <a:off x="668740" y="4874526"/>
            <a:ext cx="6086902" cy="491319"/>
          </a:xfrm>
          <a:prstGeom prst="round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600" kern="0" dirty="0" err="1" smtClean="0">
                <a:latin typeface="Courier New" pitchFamily="49" charset="0"/>
                <a:ea typeface="Arial Unicode MS" pitchFamily="34" charset="-128"/>
                <a:cs typeface="Courier New" pitchFamily="49" charset="0"/>
              </a:rPr>
              <a:t>requestDispatcher.include</a:t>
            </a:r>
            <a:r>
              <a:rPr lang="en-US" sz="1600" kern="0" dirty="0" smtClean="0">
                <a:latin typeface="Courier New" pitchFamily="49" charset="0"/>
                <a:ea typeface="Arial Unicode MS" pitchFamily="34" charset="-128"/>
                <a:cs typeface="Courier New" pitchFamily="49" charset="0"/>
              </a:rPr>
              <a:t>(request, response);</a:t>
            </a:r>
            <a:endParaRPr kumimoji="0" lang="ru-RU" sz="1600" b="0" i="0" u="none" strike="noStrike" kern="0" cap="none" spc="0" normalizeH="0" baseline="0" noProof="0" dirty="0" smtClean="0">
              <a:ln>
                <a:noFill/>
              </a:ln>
              <a:effectLst/>
              <a:uLnTx/>
              <a:uFillTx/>
              <a:latin typeface="Courier New" pitchFamily="49" charset="0"/>
              <a:ea typeface="Arial Unicode MS" pitchFamily="34" charset="-128"/>
              <a:cs typeface="Courier New" pitchFamily="49" charset="0"/>
            </a:endParaRPr>
          </a:p>
        </p:txBody>
      </p:sp>
    </p:spTree>
    <p:extLst>
      <p:ext uri="{BB962C8B-B14F-4D97-AF65-F5344CB8AC3E}">
        <p14:creationId xmlns:p14="http://schemas.microsoft.com/office/powerpoint/2010/main" val="424538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Пренасочване </a:t>
            </a:r>
            <a:r>
              <a:rPr lang="bg-BG" dirty="0"/>
              <a:t>– Пример </a:t>
            </a:r>
            <a:r>
              <a:rPr lang="bg-BG" dirty="0" smtClean="0"/>
              <a:t>(кодът </a:t>
            </a:r>
            <a:r>
              <a:rPr lang="bg-BG" dirty="0"/>
              <a:t>е част от </a:t>
            </a:r>
            <a:r>
              <a:rPr lang="en-US" dirty="0" err="1"/>
              <a:t>doGet</a:t>
            </a:r>
            <a:r>
              <a:rPr lang="en-US" dirty="0" smtClean="0"/>
              <a:t>()</a:t>
            </a:r>
            <a:r>
              <a:rPr lang="bg-BG" dirty="0" smtClean="0"/>
              <a:t>)</a:t>
            </a:r>
            <a:endParaRPr lang="ru-RU" dirty="0"/>
          </a:p>
        </p:txBody>
      </p:sp>
      <p:sp>
        <p:nvSpPr>
          <p:cNvPr id="3" name="Text Placeholder 2"/>
          <p:cNvSpPr>
            <a:spLocks noGrp="1"/>
          </p:cNvSpPr>
          <p:nvPr>
            <p:ph type="body" sz="quarter" idx="10"/>
          </p:nvPr>
        </p:nvSpPr>
        <p:spPr>
          <a:xfrm>
            <a:off x="324000" y="1351128"/>
            <a:ext cx="8494713" cy="5008729"/>
          </a:xfrm>
        </p:spPr>
        <p:txBody>
          <a:bodyPr/>
          <a:lstStyle/>
          <a:p>
            <a:r>
              <a:rPr lang="en-US" sz="1100" b="0" dirty="0" err="1">
                <a:solidFill>
                  <a:srgbClr val="000000"/>
                </a:solidFill>
                <a:latin typeface="Consolas"/>
              </a:rPr>
              <a:t>response.setContentType</a:t>
            </a:r>
            <a:r>
              <a:rPr lang="en-US" sz="1100" b="0" dirty="0">
                <a:solidFill>
                  <a:srgbClr val="000000"/>
                </a:solidFill>
                <a:latin typeface="Consolas"/>
              </a:rPr>
              <a:t>(</a:t>
            </a:r>
            <a:r>
              <a:rPr lang="en-US" sz="1100" b="0" dirty="0">
                <a:solidFill>
                  <a:srgbClr val="2A00FF"/>
                </a:solidFill>
                <a:latin typeface="Consolas"/>
              </a:rPr>
              <a:t>"text/html"</a:t>
            </a:r>
            <a:r>
              <a:rPr lang="en-US" sz="1100" b="0" dirty="0">
                <a:solidFill>
                  <a:srgbClr val="000000"/>
                </a:solidFill>
                <a:latin typeface="Consolas"/>
              </a:rPr>
              <a:t>);</a:t>
            </a:r>
          </a:p>
          <a:p>
            <a:r>
              <a:rPr lang="en-US" sz="1100" b="0" dirty="0" err="1">
                <a:solidFill>
                  <a:srgbClr val="000000"/>
                </a:solidFill>
                <a:latin typeface="Consolas"/>
              </a:rPr>
              <a:t>response.getWriter</a:t>
            </a:r>
            <a:r>
              <a:rPr lang="en-US" sz="1100" b="0" dirty="0">
                <a:solidFill>
                  <a:srgbClr val="000000"/>
                </a:solidFill>
                <a:latin typeface="Consolas"/>
              </a:rPr>
              <a:t>().</a:t>
            </a:r>
            <a:r>
              <a:rPr lang="en-US" sz="1100" b="0" dirty="0" err="1">
                <a:solidFill>
                  <a:srgbClr val="000000"/>
                </a:solidFill>
                <a:latin typeface="Consolas"/>
              </a:rPr>
              <a:t>println</a:t>
            </a:r>
            <a:r>
              <a:rPr lang="en-US" sz="1100" b="0" dirty="0">
                <a:solidFill>
                  <a:srgbClr val="000000"/>
                </a:solidFill>
                <a:latin typeface="Consolas"/>
              </a:rPr>
              <a:t>(</a:t>
            </a:r>
            <a:r>
              <a:rPr lang="en-US" sz="1100" b="0" dirty="0">
                <a:solidFill>
                  <a:srgbClr val="2A00FF"/>
                </a:solidFill>
                <a:latin typeface="Consolas"/>
              </a:rPr>
              <a:t>"&lt;h1&gt;In the controller servlet&lt;/h1&gt;"</a:t>
            </a:r>
            <a:r>
              <a:rPr lang="en-US" sz="1100" b="0" dirty="0">
                <a:solidFill>
                  <a:srgbClr val="000000"/>
                </a:solidFill>
                <a:latin typeface="Consolas"/>
              </a:rPr>
              <a:t>);</a:t>
            </a:r>
          </a:p>
          <a:p>
            <a:r>
              <a:rPr lang="en-US" sz="1100" b="0" dirty="0">
                <a:solidFill>
                  <a:srgbClr val="000000"/>
                </a:solidFill>
                <a:latin typeface="Consolas"/>
              </a:rPr>
              <a:t>String dispatch = </a:t>
            </a:r>
            <a:r>
              <a:rPr lang="en-US" sz="1100" b="0" dirty="0" err="1">
                <a:solidFill>
                  <a:srgbClr val="000000"/>
                </a:solidFill>
                <a:latin typeface="Consolas"/>
              </a:rPr>
              <a:t>request.getParameter</a:t>
            </a:r>
            <a:r>
              <a:rPr lang="en-US" sz="1100" b="0" dirty="0">
                <a:solidFill>
                  <a:srgbClr val="000000"/>
                </a:solidFill>
                <a:latin typeface="Consolas"/>
              </a:rPr>
              <a:t>(</a:t>
            </a:r>
            <a:r>
              <a:rPr lang="en-US" sz="1100" b="0" dirty="0">
                <a:solidFill>
                  <a:srgbClr val="2A00FF"/>
                </a:solidFill>
                <a:latin typeface="Consolas"/>
              </a:rPr>
              <a:t>"dispatch"</a:t>
            </a:r>
            <a:r>
              <a:rPr lang="en-US" sz="1100" b="0" dirty="0">
                <a:solidFill>
                  <a:srgbClr val="000000"/>
                </a:solidFill>
                <a:latin typeface="Consolas"/>
              </a:rPr>
              <a:t>);</a:t>
            </a:r>
          </a:p>
          <a:p>
            <a:r>
              <a:rPr lang="en-US" sz="1100" b="0" dirty="0">
                <a:solidFill>
                  <a:srgbClr val="7F0055"/>
                </a:solidFill>
                <a:latin typeface="Consolas"/>
              </a:rPr>
              <a:t>if</a:t>
            </a:r>
            <a:r>
              <a:rPr lang="en-US" sz="1100" b="0" dirty="0">
                <a:solidFill>
                  <a:srgbClr val="000000"/>
                </a:solidFill>
                <a:latin typeface="Consolas"/>
              </a:rPr>
              <a:t> (dispatch != </a:t>
            </a:r>
            <a:r>
              <a:rPr lang="en-US" sz="1100" b="0" dirty="0">
                <a:solidFill>
                  <a:srgbClr val="7F0055"/>
                </a:solidFill>
                <a:latin typeface="Consolas"/>
              </a:rPr>
              <a:t>null</a:t>
            </a:r>
            <a:r>
              <a:rPr lang="en-US" sz="1100" b="0" dirty="0">
                <a:solidFill>
                  <a:srgbClr val="000000"/>
                </a:solidFill>
                <a:latin typeface="Consolas"/>
              </a:rPr>
              <a:t>) {</a:t>
            </a:r>
          </a:p>
          <a:p>
            <a:r>
              <a:rPr lang="en-US" sz="1100" b="0" dirty="0" smtClean="0">
                <a:solidFill>
                  <a:srgbClr val="7F0055"/>
                </a:solidFill>
                <a:latin typeface="Consolas"/>
              </a:rPr>
              <a:t>  if</a:t>
            </a:r>
            <a:r>
              <a:rPr lang="en-US" sz="1100" b="0" dirty="0" smtClean="0">
                <a:solidFill>
                  <a:srgbClr val="000000"/>
                </a:solidFill>
                <a:latin typeface="Consolas"/>
              </a:rPr>
              <a:t> </a:t>
            </a:r>
            <a:r>
              <a:rPr lang="en-US" sz="1100" b="0" dirty="0">
                <a:solidFill>
                  <a:srgbClr val="000000"/>
                </a:solidFill>
                <a:latin typeface="Consolas"/>
              </a:rPr>
              <a:t>(</a:t>
            </a:r>
            <a:r>
              <a:rPr lang="en-US" sz="1100" b="0" dirty="0" err="1">
                <a:solidFill>
                  <a:srgbClr val="000000"/>
                </a:solidFill>
                <a:latin typeface="Consolas"/>
              </a:rPr>
              <a:t>dispatch.equalsIgnoreCase</a:t>
            </a:r>
            <a:r>
              <a:rPr lang="en-US" sz="1100" b="0" dirty="0">
                <a:solidFill>
                  <a:srgbClr val="000000"/>
                </a:solidFill>
                <a:latin typeface="Consolas"/>
              </a:rPr>
              <a:t>(</a:t>
            </a:r>
            <a:r>
              <a:rPr lang="en-US" sz="1100" b="0" dirty="0">
                <a:solidFill>
                  <a:srgbClr val="2A00FF"/>
                </a:solidFill>
                <a:latin typeface="Consolas"/>
              </a:rPr>
              <a:t>"forward"</a:t>
            </a:r>
            <a:r>
              <a:rPr lang="en-US" sz="1100" b="0" dirty="0">
                <a:solidFill>
                  <a:srgbClr val="000000"/>
                </a:solidFill>
                <a:latin typeface="Consolas"/>
              </a:rPr>
              <a:t>)) {</a:t>
            </a:r>
          </a:p>
          <a:p>
            <a:r>
              <a:rPr lang="en-US" sz="1100" b="0" dirty="0" smtClean="0">
                <a:solidFill>
                  <a:srgbClr val="000000"/>
                </a:solidFill>
                <a:latin typeface="Consolas"/>
              </a:rPr>
              <a:t>    </a:t>
            </a:r>
            <a:r>
              <a:rPr lang="en-US" sz="1400" b="0" dirty="0" err="1" smtClean="0">
                <a:solidFill>
                  <a:srgbClr val="000000"/>
                </a:solidFill>
                <a:latin typeface="Consolas"/>
              </a:rPr>
              <a:t>RequestDispatcher</a:t>
            </a:r>
            <a:r>
              <a:rPr lang="en-US" sz="1400" b="0" dirty="0" smtClean="0">
                <a:solidFill>
                  <a:srgbClr val="000000"/>
                </a:solidFill>
                <a:latin typeface="Consolas"/>
              </a:rPr>
              <a:t> </a:t>
            </a:r>
            <a:r>
              <a:rPr lang="en-US" sz="1400" b="0" dirty="0" err="1">
                <a:solidFill>
                  <a:srgbClr val="000000"/>
                </a:solidFill>
                <a:latin typeface="Consolas"/>
              </a:rPr>
              <a:t>rd</a:t>
            </a:r>
            <a:r>
              <a:rPr lang="en-US" sz="1400" b="0" dirty="0">
                <a:solidFill>
                  <a:srgbClr val="000000"/>
                </a:solidFill>
                <a:latin typeface="Consolas"/>
              </a:rPr>
              <a:t> = </a:t>
            </a:r>
            <a:r>
              <a:rPr lang="en-US" sz="1400" dirty="0" err="1">
                <a:solidFill>
                  <a:srgbClr val="000000"/>
                </a:solidFill>
                <a:latin typeface="Consolas"/>
              </a:rPr>
              <a:t>request.getRequestDispatcher</a:t>
            </a:r>
            <a:r>
              <a:rPr lang="en-US" sz="1400" b="0" dirty="0">
                <a:solidFill>
                  <a:srgbClr val="000000"/>
                </a:solidFill>
                <a:latin typeface="Consolas"/>
              </a:rPr>
              <a:t>(</a:t>
            </a:r>
            <a:r>
              <a:rPr lang="en-US" sz="1400" b="0" dirty="0">
                <a:solidFill>
                  <a:srgbClr val="2A00FF"/>
                </a:solidFill>
                <a:latin typeface="Consolas"/>
              </a:rPr>
              <a:t>"/</a:t>
            </a:r>
            <a:r>
              <a:rPr lang="en-US" sz="1400" b="0" dirty="0" err="1">
                <a:solidFill>
                  <a:srgbClr val="2A00FF"/>
                </a:solidFill>
                <a:latin typeface="Consolas"/>
              </a:rPr>
              <a:t>ForwardServlet</a:t>
            </a:r>
            <a:r>
              <a:rPr lang="en-US" sz="1400" b="0" dirty="0">
                <a:solidFill>
                  <a:srgbClr val="2A00FF"/>
                </a:solidFill>
                <a:latin typeface="Consolas"/>
              </a:rPr>
              <a:t>"</a:t>
            </a:r>
            <a:r>
              <a:rPr lang="en-US" sz="1400" b="0" dirty="0">
                <a:solidFill>
                  <a:srgbClr val="000000"/>
                </a:solidFill>
                <a:latin typeface="Consolas"/>
              </a:rPr>
              <a:t>);</a:t>
            </a:r>
          </a:p>
          <a:p>
            <a:r>
              <a:rPr lang="en-US" sz="1400" b="0" dirty="0" smtClean="0">
                <a:solidFill>
                  <a:srgbClr val="000000"/>
                </a:solidFill>
                <a:latin typeface="Consolas"/>
              </a:rPr>
              <a:t>    </a:t>
            </a:r>
            <a:r>
              <a:rPr lang="en-US" sz="1400" dirty="0" err="1" smtClean="0">
                <a:solidFill>
                  <a:srgbClr val="000000"/>
                </a:solidFill>
                <a:latin typeface="Consolas"/>
              </a:rPr>
              <a:t>rd.forward</a:t>
            </a:r>
            <a:r>
              <a:rPr lang="en-US" sz="1400" b="0" dirty="0" smtClean="0">
                <a:solidFill>
                  <a:srgbClr val="000000"/>
                </a:solidFill>
                <a:latin typeface="Consolas"/>
              </a:rPr>
              <a:t>(request, response); </a:t>
            </a:r>
          </a:p>
          <a:p>
            <a:r>
              <a:rPr lang="en-US" sz="1100" b="0" dirty="0" smtClean="0">
                <a:solidFill>
                  <a:srgbClr val="000000"/>
                </a:solidFill>
                <a:latin typeface="Consolas"/>
              </a:rPr>
              <a:t>  } </a:t>
            </a:r>
            <a:r>
              <a:rPr lang="en-US" sz="1100" b="0" dirty="0">
                <a:solidFill>
                  <a:srgbClr val="7F0055"/>
                </a:solidFill>
                <a:latin typeface="Consolas"/>
              </a:rPr>
              <a:t>else</a:t>
            </a:r>
            <a:r>
              <a:rPr lang="en-US" sz="1100" b="0" dirty="0">
                <a:solidFill>
                  <a:srgbClr val="000000"/>
                </a:solidFill>
                <a:latin typeface="Consolas"/>
              </a:rPr>
              <a:t> </a:t>
            </a:r>
            <a:r>
              <a:rPr lang="en-US" sz="1100" b="0" dirty="0">
                <a:solidFill>
                  <a:srgbClr val="7F0055"/>
                </a:solidFill>
                <a:latin typeface="Consolas"/>
              </a:rPr>
              <a:t>if</a:t>
            </a:r>
            <a:r>
              <a:rPr lang="en-US" sz="1100" b="0" dirty="0">
                <a:solidFill>
                  <a:srgbClr val="000000"/>
                </a:solidFill>
                <a:latin typeface="Consolas"/>
              </a:rPr>
              <a:t> (</a:t>
            </a:r>
            <a:r>
              <a:rPr lang="en-US" sz="1100" b="0" dirty="0" err="1">
                <a:solidFill>
                  <a:srgbClr val="000000"/>
                </a:solidFill>
                <a:latin typeface="Consolas"/>
              </a:rPr>
              <a:t>dispatch.equalsIgnoreCase</a:t>
            </a:r>
            <a:r>
              <a:rPr lang="en-US" sz="1100" b="0" dirty="0">
                <a:solidFill>
                  <a:srgbClr val="000000"/>
                </a:solidFill>
                <a:latin typeface="Consolas"/>
              </a:rPr>
              <a:t>(</a:t>
            </a:r>
            <a:r>
              <a:rPr lang="en-US" sz="1100" b="0" dirty="0">
                <a:solidFill>
                  <a:srgbClr val="2A00FF"/>
                </a:solidFill>
                <a:latin typeface="Consolas"/>
              </a:rPr>
              <a:t>"include"</a:t>
            </a:r>
            <a:r>
              <a:rPr lang="en-US" sz="1100" b="0" dirty="0">
                <a:solidFill>
                  <a:srgbClr val="000000"/>
                </a:solidFill>
                <a:latin typeface="Consolas"/>
              </a:rPr>
              <a:t>)) {</a:t>
            </a:r>
          </a:p>
          <a:p>
            <a:r>
              <a:rPr lang="en-US" sz="1400" b="0" dirty="0" smtClean="0">
                <a:solidFill>
                  <a:srgbClr val="000000"/>
                </a:solidFill>
                <a:latin typeface="Consolas"/>
              </a:rPr>
              <a:t>    </a:t>
            </a:r>
            <a:r>
              <a:rPr lang="en-US" sz="1400" b="0" dirty="0" err="1" smtClean="0">
                <a:solidFill>
                  <a:srgbClr val="000000"/>
                </a:solidFill>
                <a:latin typeface="Consolas"/>
              </a:rPr>
              <a:t>RequestDispatcher</a:t>
            </a:r>
            <a:r>
              <a:rPr lang="en-US" sz="1400" b="0" dirty="0" smtClean="0">
                <a:solidFill>
                  <a:srgbClr val="000000"/>
                </a:solidFill>
                <a:latin typeface="Consolas"/>
              </a:rPr>
              <a:t> </a:t>
            </a:r>
            <a:r>
              <a:rPr lang="en-US" sz="1400" b="0" dirty="0" err="1">
                <a:solidFill>
                  <a:srgbClr val="000000"/>
                </a:solidFill>
                <a:latin typeface="Consolas"/>
              </a:rPr>
              <a:t>rd</a:t>
            </a:r>
            <a:r>
              <a:rPr lang="en-US" sz="1400" b="0" dirty="0">
                <a:solidFill>
                  <a:srgbClr val="000000"/>
                </a:solidFill>
                <a:latin typeface="Consolas"/>
              </a:rPr>
              <a:t> = </a:t>
            </a:r>
            <a:r>
              <a:rPr lang="en-US" sz="1400" b="0" dirty="0" err="1">
                <a:solidFill>
                  <a:srgbClr val="000000"/>
                </a:solidFill>
                <a:latin typeface="Consolas"/>
              </a:rPr>
              <a:t>request.getRequestDispatcher</a:t>
            </a:r>
            <a:r>
              <a:rPr lang="en-US" sz="1400" b="0" dirty="0">
                <a:solidFill>
                  <a:srgbClr val="000000"/>
                </a:solidFill>
                <a:latin typeface="Consolas"/>
              </a:rPr>
              <a:t>(</a:t>
            </a:r>
            <a:r>
              <a:rPr lang="en-US" sz="1400" b="0" dirty="0">
                <a:solidFill>
                  <a:srgbClr val="2A00FF"/>
                </a:solidFill>
                <a:latin typeface="Consolas"/>
              </a:rPr>
              <a:t>"/</a:t>
            </a:r>
            <a:r>
              <a:rPr lang="en-US" sz="1400" b="0" dirty="0" err="1">
                <a:solidFill>
                  <a:srgbClr val="2A00FF"/>
                </a:solidFill>
                <a:latin typeface="Consolas"/>
              </a:rPr>
              <a:t>IncludeServlet</a:t>
            </a:r>
            <a:r>
              <a:rPr lang="en-US" sz="1400" b="0" dirty="0">
                <a:solidFill>
                  <a:srgbClr val="2A00FF"/>
                </a:solidFill>
                <a:latin typeface="Consolas"/>
              </a:rPr>
              <a:t>"</a:t>
            </a:r>
            <a:r>
              <a:rPr lang="en-US" sz="1400" b="0" dirty="0">
                <a:solidFill>
                  <a:srgbClr val="000000"/>
                </a:solidFill>
                <a:latin typeface="Consolas"/>
              </a:rPr>
              <a:t>);</a:t>
            </a:r>
          </a:p>
          <a:p>
            <a:r>
              <a:rPr lang="en-US" sz="1400" b="0" dirty="0" smtClean="0">
                <a:solidFill>
                  <a:srgbClr val="000000"/>
                </a:solidFill>
                <a:latin typeface="Consolas"/>
              </a:rPr>
              <a:t>    </a:t>
            </a:r>
            <a:r>
              <a:rPr lang="en-US" sz="1400" dirty="0" err="1" smtClean="0">
                <a:solidFill>
                  <a:srgbClr val="000000"/>
                </a:solidFill>
                <a:latin typeface="Consolas"/>
              </a:rPr>
              <a:t>rd.include</a:t>
            </a:r>
            <a:r>
              <a:rPr lang="en-US" sz="1400" b="0" dirty="0" smtClean="0">
                <a:solidFill>
                  <a:srgbClr val="000000"/>
                </a:solidFill>
                <a:latin typeface="Consolas"/>
              </a:rPr>
              <a:t>(request, response); </a:t>
            </a:r>
          </a:p>
          <a:p>
            <a:r>
              <a:rPr lang="en-US" sz="1100" b="0" dirty="0" smtClean="0">
                <a:solidFill>
                  <a:srgbClr val="000000"/>
                </a:solidFill>
                <a:latin typeface="Consolas"/>
              </a:rPr>
              <a:t>  </a:t>
            </a:r>
            <a:r>
              <a:rPr lang="ru-RU" sz="1100" b="0" dirty="0" smtClean="0">
                <a:solidFill>
                  <a:srgbClr val="000000"/>
                </a:solidFill>
                <a:latin typeface="Consolas"/>
              </a:rPr>
              <a:t>}</a:t>
            </a:r>
            <a:endParaRPr lang="ru-RU" sz="1100" b="0" dirty="0">
              <a:solidFill>
                <a:srgbClr val="000000"/>
              </a:solidFill>
              <a:latin typeface="Consolas"/>
            </a:endParaRPr>
          </a:p>
          <a:p>
            <a:r>
              <a:rPr lang="ru-RU" sz="1100" b="0" dirty="0">
                <a:solidFill>
                  <a:srgbClr val="000000"/>
                </a:solidFill>
                <a:latin typeface="Consolas"/>
              </a:rPr>
              <a:t>}</a:t>
            </a:r>
            <a:endParaRPr lang="ru-RU" sz="1100" b="0" dirty="0"/>
          </a:p>
        </p:txBody>
      </p:sp>
    </p:spTree>
    <p:extLst>
      <p:ext uri="{BB962C8B-B14F-4D97-AF65-F5344CB8AC3E}">
        <p14:creationId xmlns:p14="http://schemas.microsoft.com/office/powerpoint/2010/main" val="9465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Резултати от пренасочването</a:t>
            </a:r>
            <a:endParaRPr lang="ru-RU" dirty="0"/>
          </a:p>
        </p:txBody>
      </p:sp>
      <p:pic>
        <p:nvPicPr>
          <p:cNvPr id="5122" name="Picture 2" descr="C:\Users\nikolaygs\Desktop\Servlet Lecture\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50" y="1356721"/>
            <a:ext cx="6315075" cy="137283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nikolaygs\Desktop\Servlet Lecture\r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50" y="2934269"/>
            <a:ext cx="6991350" cy="13784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nikolaygs\Desktop\Servlet Lecture\r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750" y="4558353"/>
            <a:ext cx="6991350" cy="169459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gray">
          <a:xfrm>
            <a:off x="5581934" y="3289113"/>
            <a:ext cx="1201003" cy="214952"/>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Rounded Rectangle 4"/>
          <p:cNvSpPr/>
          <p:nvPr/>
        </p:nvSpPr>
        <p:spPr bwMode="gray">
          <a:xfrm>
            <a:off x="5581934" y="4872251"/>
            <a:ext cx="1201003" cy="245659"/>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27831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Параметри на </a:t>
            </a:r>
            <a:r>
              <a:rPr lang="en-US" dirty="0" smtClean="0"/>
              <a:t>Servlet</a:t>
            </a:r>
            <a:endParaRPr lang="en-US" dirty="0"/>
          </a:p>
        </p:txBody>
      </p:sp>
      <p:sp>
        <p:nvSpPr>
          <p:cNvPr id="3" name="Text Placeholder 2"/>
          <p:cNvSpPr>
            <a:spLocks noGrp="1"/>
          </p:cNvSpPr>
          <p:nvPr>
            <p:ph type="body" sz="quarter" idx="10"/>
          </p:nvPr>
        </p:nvSpPr>
        <p:spPr>
          <a:xfrm>
            <a:off x="362100" y="1487487"/>
            <a:ext cx="8494713" cy="3643313"/>
          </a:xfrm>
        </p:spPr>
        <p:txBody>
          <a:bodyPr/>
          <a:lstStyle/>
          <a:p>
            <a:pPr marL="465750" lvl="2" indent="-285750"/>
            <a:r>
              <a:rPr lang="en-US" sz="1800" b="1" dirty="0" err="1"/>
              <a:t>javax.servlet.ServletConfig</a:t>
            </a:r>
            <a:r>
              <a:rPr lang="en-US" b="1" dirty="0"/>
              <a:t> </a:t>
            </a:r>
            <a:r>
              <a:rPr lang="en-US" dirty="0"/>
              <a:t>– </a:t>
            </a:r>
            <a:r>
              <a:rPr lang="bg-BG" dirty="0"/>
              <a:t>обект, създаван след инициализацията на </a:t>
            </a:r>
            <a:r>
              <a:rPr lang="bg-BG" dirty="0" err="1"/>
              <a:t>сървлета</a:t>
            </a:r>
            <a:r>
              <a:rPr lang="bg-BG" dirty="0"/>
              <a:t>, който пазят конфигурационни данни за дадения </a:t>
            </a:r>
            <a:r>
              <a:rPr lang="bg-BG" dirty="0" err="1"/>
              <a:t>сървлет</a:t>
            </a:r>
            <a:r>
              <a:rPr lang="bg-BG" dirty="0" smtClean="0"/>
              <a:t>.</a:t>
            </a:r>
          </a:p>
          <a:p>
            <a:pPr lvl="2" indent="0">
              <a:buNone/>
            </a:pPr>
            <a:endParaRPr lang="bg-BG" dirty="0"/>
          </a:p>
          <a:p>
            <a:pPr>
              <a:spcBef>
                <a:spcPts val="0"/>
              </a:spcBef>
            </a:pPr>
            <a:r>
              <a:rPr lang="bg-BG" sz="1100" dirty="0" smtClean="0"/>
              <a:t>   </a:t>
            </a:r>
            <a:r>
              <a:rPr lang="en-US" sz="1100" dirty="0" smtClean="0"/>
              <a:t>&lt;</a:t>
            </a:r>
            <a:r>
              <a:rPr lang="en-US" sz="1100" dirty="0"/>
              <a:t>servlet&gt;</a:t>
            </a:r>
          </a:p>
          <a:p>
            <a:pPr>
              <a:spcBef>
                <a:spcPts val="0"/>
              </a:spcBef>
            </a:pPr>
            <a:r>
              <a:rPr lang="en-US" sz="1100" dirty="0"/>
              <a:t>        &lt;servlet-name&gt;</a:t>
            </a:r>
            <a:r>
              <a:rPr lang="en-US" sz="1100" dirty="0">
                <a:latin typeface="Consolas"/>
              </a:rPr>
              <a:t> </a:t>
            </a:r>
            <a:r>
              <a:rPr lang="en-US" sz="1100" dirty="0" err="1"/>
              <a:t>LifeCycleServlet</a:t>
            </a:r>
            <a:r>
              <a:rPr lang="en-US" sz="1100" dirty="0">
                <a:latin typeface="Consolas"/>
              </a:rPr>
              <a:t> </a:t>
            </a:r>
            <a:r>
              <a:rPr lang="en-US" sz="1100" dirty="0"/>
              <a:t>&lt;/servlet-name&gt;</a:t>
            </a:r>
          </a:p>
          <a:p>
            <a:pPr>
              <a:spcBef>
                <a:spcPts val="0"/>
              </a:spcBef>
            </a:pPr>
            <a:r>
              <a:rPr lang="en-US" sz="1100" dirty="0"/>
              <a:t>        &lt;servlet-class&gt;  </a:t>
            </a:r>
            <a:r>
              <a:rPr lang="en-US" sz="1100" dirty="0" err="1"/>
              <a:t>package.LifeCycleServlet</a:t>
            </a:r>
            <a:r>
              <a:rPr lang="en-US" sz="1100" dirty="0">
                <a:latin typeface="Consolas"/>
              </a:rPr>
              <a:t> </a:t>
            </a:r>
            <a:r>
              <a:rPr lang="en-US" sz="1100" dirty="0"/>
              <a:t>servlet-class</a:t>
            </a:r>
            <a:r>
              <a:rPr lang="en-US" sz="1100" dirty="0" smtClean="0"/>
              <a:t>&gt;</a:t>
            </a:r>
            <a:endParaRPr lang="bg-BG" sz="1100" dirty="0" smtClean="0"/>
          </a:p>
          <a:p>
            <a:pPr>
              <a:spcBef>
                <a:spcPts val="0"/>
              </a:spcBef>
            </a:pPr>
            <a:r>
              <a:rPr lang="en-US" sz="1100" dirty="0" smtClean="0"/>
              <a:t>       </a:t>
            </a:r>
          </a:p>
          <a:p>
            <a:pPr>
              <a:spcBef>
                <a:spcPts val="0"/>
              </a:spcBef>
            </a:pPr>
            <a:r>
              <a:rPr lang="en-US" dirty="0"/>
              <a:t> </a:t>
            </a:r>
            <a:r>
              <a:rPr lang="en-US" dirty="0" smtClean="0"/>
              <a:t>       </a:t>
            </a:r>
            <a:r>
              <a:rPr lang="bg-BG" dirty="0" smtClean="0"/>
              <a:t>&lt;</a:t>
            </a:r>
            <a:r>
              <a:rPr lang="en-US" dirty="0" err="1" smtClean="0"/>
              <a:t>init-param</a:t>
            </a:r>
            <a:r>
              <a:rPr lang="bg-BG" dirty="0" smtClean="0"/>
              <a:t>&gt;</a:t>
            </a:r>
            <a:endParaRPr lang="en-US" dirty="0" smtClean="0"/>
          </a:p>
          <a:p>
            <a:pPr>
              <a:spcBef>
                <a:spcPts val="0"/>
              </a:spcBef>
            </a:pPr>
            <a:r>
              <a:rPr lang="en-US" dirty="0" smtClean="0"/>
              <a:t>              &lt;</a:t>
            </a:r>
            <a:r>
              <a:rPr lang="en-US" dirty="0" err="1" smtClean="0"/>
              <a:t>param</a:t>
            </a:r>
            <a:r>
              <a:rPr lang="en-US" dirty="0" smtClean="0"/>
              <a:t>-name&gt;</a:t>
            </a:r>
            <a:r>
              <a:rPr lang="en-US" dirty="0" err="1" smtClean="0">
                <a:solidFill>
                  <a:schemeClr val="accent4"/>
                </a:solidFill>
              </a:rPr>
              <a:t>adminEmail</a:t>
            </a:r>
            <a:r>
              <a:rPr lang="en-US" dirty="0" smtClean="0"/>
              <a:t>&lt;/</a:t>
            </a:r>
            <a:r>
              <a:rPr lang="en-US" dirty="0" err="1" smtClean="0"/>
              <a:t>init-param</a:t>
            </a:r>
            <a:r>
              <a:rPr lang="en-US" dirty="0" smtClean="0"/>
              <a:t> &gt;</a:t>
            </a:r>
          </a:p>
          <a:p>
            <a:pPr>
              <a:spcBef>
                <a:spcPts val="0"/>
              </a:spcBef>
            </a:pPr>
            <a:r>
              <a:rPr lang="en-US" dirty="0" smtClean="0"/>
              <a:t>              &lt;</a:t>
            </a:r>
            <a:r>
              <a:rPr lang="en-US" dirty="0" err="1" smtClean="0"/>
              <a:t>param</a:t>
            </a:r>
            <a:r>
              <a:rPr lang="en-US" dirty="0" smtClean="0"/>
              <a:t>-value&gt;</a:t>
            </a:r>
            <a:r>
              <a:rPr lang="en-US" dirty="0" smtClean="0">
                <a:solidFill>
                  <a:schemeClr val="tx2"/>
                </a:solidFill>
              </a:rPr>
              <a:t>admin@sap.teachers.com</a:t>
            </a:r>
            <a:r>
              <a:rPr lang="en-US" dirty="0" smtClean="0"/>
              <a:t>&lt;/</a:t>
            </a:r>
            <a:r>
              <a:rPr lang="en-US" dirty="0" err="1" smtClean="0"/>
              <a:t>param</a:t>
            </a:r>
            <a:r>
              <a:rPr lang="en-US" dirty="0" smtClean="0"/>
              <a:t>-value &gt;</a:t>
            </a:r>
            <a:endParaRPr lang="en-US" dirty="0"/>
          </a:p>
          <a:p>
            <a:pPr>
              <a:spcBef>
                <a:spcPts val="0"/>
              </a:spcBef>
            </a:pPr>
            <a:r>
              <a:rPr lang="en-US" dirty="0" smtClean="0"/>
              <a:t>        </a:t>
            </a:r>
            <a:r>
              <a:rPr lang="bg-BG" dirty="0" smtClean="0"/>
              <a:t>&lt;</a:t>
            </a:r>
            <a:r>
              <a:rPr lang="en-US" dirty="0" smtClean="0"/>
              <a:t>/</a:t>
            </a:r>
            <a:r>
              <a:rPr lang="en-US" dirty="0" err="1" smtClean="0"/>
              <a:t>init-param</a:t>
            </a:r>
            <a:r>
              <a:rPr lang="en-US" dirty="0" smtClean="0"/>
              <a:t> </a:t>
            </a:r>
            <a:r>
              <a:rPr lang="bg-BG" dirty="0" smtClean="0"/>
              <a:t>&gt;</a:t>
            </a:r>
            <a:endParaRPr lang="en-US" dirty="0"/>
          </a:p>
          <a:p>
            <a:pPr>
              <a:spcBef>
                <a:spcPts val="0"/>
              </a:spcBef>
            </a:pPr>
            <a:r>
              <a:rPr lang="en-US" dirty="0"/>
              <a:t>    </a:t>
            </a:r>
            <a:r>
              <a:rPr lang="en-US" sz="1100" dirty="0"/>
              <a:t>&lt;/servlet</a:t>
            </a:r>
            <a:r>
              <a:rPr lang="en-US" sz="1100" dirty="0" smtClean="0"/>
              <a:t>&gt;</a:t>
            </a:r>
            <a:endParaRPr lang="en-US" dirty="0"/>
          </a:p>
          <a:p>
            <a:pPr>
              <a:spcBef>
                <a:spcPts val="0"/>
              </a:spcBef>
            </a:pPr>
            <a:r>
              <a:rPr lang="en-US" dirty="0"/>
              <a:t>    </a:t>
            </a:r>
            <a:r>
              <a:rPr lang="en-US" sz="1100" dirty="0"/>
              <a:t>&lt;servlet-mapping&gt;</a:t>
            </a:r>
          </a:p>
          <a:p>
            <a:pPr>
              <a:spcBef>
                <a:spcPts val="0"/>
              </a:spcBef>
            </a:pPr>
            <a:r>
              <a:rPr lang="en-US" sz="1100" dirty="0"/>
              <a:t>        &lt;servlet-name&gt; </a:t>
            </a:r>
            <a:r>
              <a:rPr lang="en-US" sz="1100" dirty="0" err="1"/>
              <a:t>LifeCycleServlet</a:t>
            </a:r>
            <a:r>
              <a:rPr lang="en-US" sz="1100" dirty="0">
                <a:latin typeface="Consolas"/>
              </a:rPr>
              <a:t> </a:t>
            </a:r>
            <a:r>
              <a:rPr lang="en-US" sz="1100" dirty="0"/>
              <a:t>&lt;/servlet-name&gt;</a:t>
            </a:r>
          </a:p>
          <a:p>
            <a:pPr>
              <a:spcBef>
                <a:spcPts val="0"/>
              </a:spcBef>
            </a:pPr>
            <a:r>
              <a:rPr lang="en-US" sz="1100" dirty="0"/>
              <a:t>        &lt;</a:t>
            </a:r>
            <a:r>
              <a:rPr lang="en-US" sz="1100" dirty="0" err="1"/>
              <a:t>url</a:t>
            </a:r>
            <a:r>
              <a:rPr lang="en-US" sz="1100" dirty="0"/>
              <a:t>-pattern&gt; /</a:t>
            </a:r>
            <a:r>
              <a:rPr lang="en-US" sz="1100" dirty="0" err="1"/>
              <a:t>LifeCycleServlet</a:t>
            </a:r>
            <a:r>
              <a:rPr lang="en-US" sz="1100" dirty="0">
                <a:latin typeface="Consolas"/>
              </a:rPr>
              <a:t> </a:t>
            </a:r>
            <a:r>
              <a:rPr lang="en-US" sz="1100" dirty="0"/>
              <a:t>&lt;/</a:t>
            </a:r>
            <a:r>
              <a:rPr lang="en-US" sz="1100" dirty="0" err="1"/>
              <a:t>url</a:t>
            </a:r>
            <a:r>
              <a:rPr lang="en-US" sz="1100" dirty="0"/>
              <a:t>-pattern&gt;</a:t>
            </a:r>
          </a:p>
          <a:p>
            <a:pPr>
              <a:spcBef>
                <a:spcPts val="0"/>
              </a:spcBef>
            </a:pPr>
            <a:r>
              <a:rPr lang="en-US" sz="1100" dirty="0"/>
              <a:t>    &lt;/servlet-mapping&gt;</a:t>
            </a:r>
          </a:p>
          <a:p>
            <a:endParaRPr lang="en-US" b="0" dirty="0" smtClean="0">
              <a:solidFill>
                <a:srgbClr val="000000"/>
              </a:solidFill>
              <a:latin typeface="Consolas"/>
            </a:endParaRPr>
          </a:p>
          <a:p>
            <a:r>
              <a:rPr lang="en-US" b="0" dirty="0" smtClean="0">
                <a:solidFill>
                  <a:srgbClr val="000000"/>
                </a:solidFill>
                <a:latin typeface="Consolas"/>
              </a:rPr>
              <a:t>String </a:t>
            </a:r>
            <a:r>
              <a:rPr lang="en-US" b="0" dirty="0" err="1" smtClean="0">
                <a:solidFill>
                  <a:srgbClr val="000000"/>
                </a:solidFill>
                <a:latin typeface="Consolas"/>
              </a:rPr>
              <a:t>e_mail</a:t>
            </a:r>
            <a:r>
              <a:rPr lang="en-US" b="0" dirty="0" smtClean="0">
                <a:solidFill>
                  <a:srgbClr val="000000"/>
                </a:solidFill>
                <a:latin typeface="Consolas"/>
              </a:rPr>
              <a:t> </a:t>
            </a:r>
            <a:r>
              <a:rPr lang="en-US" b="0" dirty="0">
                <a:solidFill>
                  <a:srgbClr val="000000"/>
                </a:solidFill>
                <a:latin typeface="Consolas"/>
              </a:rPr>
              <a:t>= </a:t>
            </a:r>
            <a:r>
              <a:rPr lang="en-US" dirty="0" err="1">
                <a:solidFill>
                  <a:srgbClr val="000000"/>
                </a:solidFill>
                <a:latin typeface="Consolas"/>
              </a:rPr>
              <a:t>getServletConfig</a:t>
            </a:r>
            <a:r>
              <a:rPr lang="en-US" dirty="0" smtClean="0">
                <a:solidFill>
                  <a:srgbClr val="000000"/>
                </a:solidFill>
                <a:latin typeface="Consolas"/>
              </a:rPr>
              <a:t>()</a:t>
            </a:r>
            <a:r>
              <a:rPr lang="en-US" b="0" dirty="0" smtClean="0">
                <a:solidFill>
                  <a:srgbClr val="000000"/>
                </a:solidFill>
                <a:latin typeface="Consolas"/>
              </a:rPr>
              <a:t>.</a:t>
            </a:r>
            <a:r>
              <a:rPr lang="en-US" b="0" dirty="0" err="1" smtClean="0">
                <a:solidFill>
                  <a:srgbClr val="000000"/>
                </a:solidFill>
                <a:latin typeface="Consolas"/>
              </a:rPr>
              <a:t>getInitParameter</a:t>
            </a:r>
            <a:r>
              <a:rPr lang="en-US" b="0" dirty="0" smtClean="0">
                <a:solidFill>
                  <a:srgbClr val="000000"/>
                </a:solidFill>
                <a:latin typeface="Consolas"/>
              </a:rPr>
              <a:t>(</a:t>
            </a:r>
            <a:r>
              <a:rPr lang="en-US" b="0" dirty="0" smtClean="0">
                <a:solidFill>
                  <a:srgbClr val="2A00FF"/>
                </a:solidFill>
                <a:latin typeface="Consolas"/>
              </a:rPr>
              <a:t>“</a:t>
            </a:r>
            <a:r>
              <a:rPr lang="en-US" b="0" dirty="0" err="1" smtClean="0">
                <a:solidFill>
                  <a:srgbClr val="2A00FF"/>
                </a:solidFill>
                <a:latin typeface="Consolas"/>
              </a:rPr>
              <a:t>adminEmail</a:t>
            </a:r>
            <a:r>
              <a:rPr lang="en-US" b="0" dirty="0" smtClean="0">
                <a:solidFill>
                  <a:srgbClr val="2A00FF"/>
                </a:solidFill>
                <a:latin typeface="Consolas"/>
              </a:rPr>
              <a:t>"</a:t>
            </a:r>
            <a:r>
              <a:rPr lang="en-US" b="0" dirty="0" smtClean="0">
                <a:solidFill>
                  <a:srgbClr val="000000"/>
                </a:solidFill>
                <a:latin typeface="Consolas"/>
              </a:rPr>
              <a:t>);</a:t>
            </a:r>
            <a:endParaRPr lang="en-US" b="0" dirty="0">
              <a:solidFill>
                <a:srgbClr val="000000"/>
              </a:solidFill>
              <a:latin typeface="Consolas"/>
            </a:endParaRPr>
          </a:p>
          <a:p>
            <a:endParaRPr lang="en-US" dirty="0"/>
          </a:p>
        </p:txBody>
      </p:sp>
    </p:spTree>
    <p:extLst>
      <p:ext uri="{BB962C8B-B14F-4D97-AF65-F5344CB8AC3E}">
        <p14:creationId xmlns:p14="http://schemas.microsoft.com/office/powerpoint/2010/main" val="2065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Параметри на </a:t>
            </a:r>
            <a:r>
              <a:rPr lang="bg-BG" dirty="0" smtClean="0"/>
              <a:t>приложение</a:t>
            </a:r>
            <a:endParaRPr lang="en-US" dirty="0"/>
          </a:p>
        </p:txBody>
      </p:sp>
      <p:sp>
        <p:nvSpPr>
          <p:cNvPr id="3" name="Text Placeholder 2"/>
          <p:cNvSpPr>
            <a:spLocks noGrp="1"/>
          </p:cNvSpPr>
          <p:nvPr>
            <p:ph type="body" sz="quarter" idx="10"/>
          </p:nvPr>
        </p:nvSpPr>
        <p:spPr>
          <a:xfrm>
            <a:off x="387500" y="1436687"/>
            <a:ext cx="8494713" cy="3617913"/>
          </a:xfrm>
        </p:spPr>
        <p:txBody>
          <a:bodyPr/>
          <a:lstStyle/>
          <a:p>
            <a:pPr lvl="2">
              <a:spcBef>
                <a:spcPts val="1620"/>
              </a:spcBef>
              <a:buSzPct val="80000"/>
            </a:pPr>
            <a:r>
              <a:rPr lang="en-US" sz="1800" b="1" dirty="0" err="1"/>
              <a:t>javax.servlet.ServletContext</a:t>
            </a:r>
            <a:r>
              <a:rPr lang="en-US" sz="1800" dirty="0"/>
              <a:t> </a:t>
            </a:r>
            <a:r>
              <a:rPr lang="en-US" dirty="0"/>
              <a:t>-</a:t>
            </a:r>
            <a:r>
              <a:rPr lang="en-US" b="1" dirty="0"/>
              <a:t> </a:t>
            </a:r>
            <a:r>
              <a:rPr lang="bg-BG" dirty="0"/>
              <a:t>за всяко едно уеб приложение </a:t>
            </a:r>
            <a:r>
              <a:rPr lang="en-US" dirty="0" smtClean="0"/>
              <a:t>WEB </a:t>
            </a:r>
            <a:r>
              <a:rPr lang="bg-BG" dirty="0" smtClean="0"/>
              <a:t>контейнерът </a:t>
            </a:r>
            <a:r>
              <a:rPr lang="bg-BG" dirty="0"/>
              <a:t>създава точно една инстанция на този обект. Той служи като обща конфигурация на всички </a:t>
            </a:r>
            <a:r>
              <a:rPr lang="bg-BG" dirty="0" err="1"/>
              <a:t>сървлети</a:t>
            </a:r>
            <a:r>
              <a:rPr lang="bg-BG" dirty="0"/>
              <a:t>, част от това приложение. </a:t>
            </a:r>
            <a:endParaRPr lang="en-US" dirty="0" smtClean="0"/>
          </a:p>
          <a:p>
            <a:pPr marL="0" lvl="2" indent="0">
              <a:spcBef>
                <a:spcPts val="1620"/>
              </a:spcBef>
              <a:buSzPct val="80000"/>
              <a:buNone/>
            </a:pPr>
            <a:endParaRPr lang="bg-BG" dirty="0"/>
          </a:p>
          <a:p>
            <a:pPr>
              <a:spcBef>
                <a:spcPts val="0"/>
              </a:spcBef>
            </a:pPr>
            <a:r>
              <a:rPr lang="en-US" dirty="0" smtClean="0"/>
              <a:t>&lt;web-app&gt;</a:t>
            </a:r>
          </a:p>
          <a:p>
            <a:pPr>
              <a:spcBef>
                <a:spcPts val="0"/>
              </a:spcBef>
            </a:pPr>
            <a:r>
              <a:rPr lang="en-US" dirty="0" smtClean="0"/>
              <a:t>…</a:t>
            </a:r>
            <a:endParaRPr lang="en-US" dirty="0"/>
          </a:p>
          <a:p>
            <a:pPr>
              <a:spcBef>
                <a:spcPts val="0"/>
              </a:spcBef>
            </a:pPr>
            <a:r>
              <a:rPr lang="en-US" dirty="0"/>
              <a:t>        </a:t>
            </a:r>
            <a:r>
              <a:rPr lang="en-US" dirty="0" smtClean="0"/>
              <a:t>&lt;context-</a:t>
            </a:r>
            <a:r>
              <a:rPr lang="en-US" dirty="0" err="1" smtClean="0"/>
              <a:t>param</a:t>
            </a:r>
            <a:r>
              <a:rPr lang="en-US" dirty="0" smtClean="0"/>
              <a:t>&gt;</a:t>
            </a:r>
            <a:r>
              <a:rPr lang="en-US" dirty="0" smtClean="0">
                <a:latin typeface="Consolas"/>
              </a:rPr>
              <a:t> </a:t>
            </a:r>
          </a:p>
          <a:p>
            <a:pPr>
              <a:spcBef>
                <a:spcPts val="0"/>
              </a:spcBef>
            </a:pPr>
            <a:r>
              <a:rPr lang="en-US" dirty="0" smtClean="0">
                <a:latin typeface="Consolas"/>
              </a:rPr>
              <a:t>       </a:t>
            </a:r>
            <a:r>
              <a:rPr lang="en-US" dirty="0" smtClean="0"/>
              <a:t>&lt;</a:t>
            </a:r>
            <a:r>
              <a:rPr lang="en-US" dirty="0" err="1"/>
              <a:t>param</a:t>
            </a:r>
            <a:r>
              <a:rPr lang="en-US" dirty="0"/>
              <a:t>-name&gt;</a:t>
            </a:r>
            <a:r>
              <a:rPr lang="en-US" dirty="0" err="1">
                <a:solidFill>
                  <a:schemeClr val="accent4"/>
                </a:solidFill>
              </a:rPr>
              <a:t>adminEmail</a:t>
            </a:r>
            <a:r>
              <a:rPr lang="en-US" dirty="0"/>
              <a:t>&lt;/</a:t>
            </a:r>
            <a:r>
              <a:rPr lang="en-US" dirty="0" err="1"/>
              <a:t>init-param</a:t>
            </a:r>
            <a:r>
              <a:rPr lang="en-US" dirty="0"/>
              <a:t> &gt;</a:t>
            </a:r>
          </a:p>
          <a:p>
            <a:pPr>
              <a:spcBef>
                <a:spcPts val="0"/>
              </a:spcBef>
            </a:pPr>
            <a:r>
              <a:rPr lang="en-US" dirty="0"/>
              <a:t>              &lt;</a:t>
            </a:r>
            <a:r>
              <a:rPr lang="en-US" dirty="0" err="1"/>
              <a:t>param</a:t>
            </a:r>
            <a:r>
              <a:rPr lang="en-US" dirty="0"/>
              <a:t>-value&gt;</a:t>
            </a:r>
            <a:r>
              <a:rPr lang="en-US" dirty="0">
                <a:solidFill>
                  <a:schemeClr val="tx2"/>
                </a:solidFill>
              </a:rPr>
              <a:t>admin@sap.teachers.com</a:t>
            </a:r>
            <a:r>
              <a:rPr lang="en-US" dirty="0"/>
              <a:t>&lt;/</a:t>
            </a:r>
            <a:r>
              <a:rPr lang="en-US" dirty="0" err="1"/>
              <a:t>param</a:t>
            </a:r>
            <a:r>
              <a:rPr lang="en-US" dirty="0"/>
              <a:t>-value </a:t>
            </a:r>
            <a:r>
              <a:rPr lang="en-US" dirty="0" smtClean="0"/>
              <a:t>&gt;</a:t>
            </a:r>
          </a:p>
          <a:p>
            <a:pPr>
              <a:spcBef>
                <a:spcPts val="0"/>
              </a:spcBef>
            </a:pPr>
            <a:r>
              <a:rPr lang="en-US" dirty="0" smtClean="0"/>
              <a:t>        &lt;/context-</a:t>
            </a:r>
            <a:r>
              <a:rPr lang="en-US" dirty="0" err="1" smtClean="0"/>
              <a:t>param</a:t>
            </a:r>
            <a:r>
              <a:rPr lang="en-US" dirty="0" smtClean="0"/>
              <a:t> &gt;</a:t>
            </a:r>
          </a:p>
          <a:p>
            <a:pPr>
              <a:spcBef>
                <a:spcPts val="0"/>
              </a:spcBef>
            </a:pPr>
            <a:r>
              <a:rPr lang="en-US" dirty="0" smtClean="0"/>
              <a:t>…</a:t>
            </a:r>
            <a:endParaRPr lang="en-US" dirty="0"/>
          </a:p>
          <a:p>
            <a:pPr>
              <a:spcBef>
                <a:spcPts val="0"/>
              </a:spcBef>
            </a:pPr>
            <a:r>
              <a:rPr lang="en-US" dirty="0" smtClean="0"/>
              <a:t>&lt;/ web-app&gt;</a:t>
            </a:r>
            <a:endParaRPr lang="en-US" dirty="0"/>
          </a:p>
          <a:p>
            <a:endParaRPr lang="en-US" dirty="0"/>
          </a:p>
        </p:txBody>
      </p:sp>
      <p:sp>
        <p:nvSpPr>
          <p:cNvPr id="4" name="Rectangle 3"/>
          <p:cNvSpPr/>
          <p:nvPr/>
        </p:nvSpPr>
        <p:spPr>
          <a:xfrm>
            <a:off x="292100" y="5521067"/>
            <a:ext cx="8991600" cy="369332"/>
          </a:xfrm>
          <a:prstGeom prst="rect">
            <a:avLst/>
          </a:prstGeom>
        </p:spPr>
        <p:txBody>
          <a:bodyPr wrap="square">
            <a:spAutoFit/>
          </a:bodyPr>
          <a:lstStyle/>
          <a:p>
            <a:r>
              <a:rPr lang="en-US" dirty="0">
                <a:solidFill>
                  <a:srgbClr val="000000"/>
                </a:solidFill>
                <a:latin typeface="Consolas"/>
              </a:rPr>
              <a:t>String </a:t>
            </a:r>
            <a:r>
              <a:rPr lang="en-US" dirty="0" err="1">
                <a:solidFill>
                  <a:srgbClr val="000000"/>
                </a:solidFill>
                <a:latin typeface="Consolas"/>
              </a:rPr>
              <a:t>e_mail</a:t>
            </a:r>
            <a:r>
              <a:rPr lang="en-US" dirty="0">
                <a:solidFill>
                  <a:srgbClr val="000000"/>
                </a:solidFill>
                <a:latin typeface="Consolas"/>
              </a:rPr>
              <a:t> </a:t>
            </a:r>
            <a:r>
              <a:rPr lang="en-US" dirty="0" smtClean="0">
                <a:solidFill>
                  <a:srgbClr val="000000"/>
                </a:solidFill>
                <a:latin typeface="Consolas"/>
              </a:rPr>
              <a:t>= </a:t>
            </a:r>
            <a:r>
              <a:rPr lang="en-US" b="1" dirty="0" err="1" smtClean="0">
                <a:solidFill>
                  <a:srgbClr val="000000"/>
                </a:solidFill>
                <a:latin typeface="Consolas"/>
              </a:rPr>
              <a:t>getServletContext</a:t>
            </a:r>
            <a:r>
              <a:rPr lang="en-US" b="1" dirty="0" smtClean="0">
                <a:solidFill>
                  <a:srgbClr val="000000"/>
                </a:solidFill>
                <a:latin typeface="Consolas"/>
              </a:rPr>
              <a:t>()</a:t>
            </a:r>
            <a:r>
              <a:rPr lang="en-US" dirty="0" smtClean="0">
                <a:solidFill>
                  <a:srgbClr val="000000"/>
                </a:solidFill>
                <a:latin typeface="Consolas"/>
              </a:rPr>
              <a:t>.</a:t>
            </a:r>
            <a:r>
              <a:rPr lang="en-US" dirty="0" err="1">
                <a:solidFill>
                  <a:srgbClr val="000000"/>
                </a:solidFill>
                <a:latin typeface="Consolas"/>
              </a:rPr>
              <a:t>getInitParameter</a:t>
            </a:r>
            <a:r>
              <a:rPr lang="en-US" dirty="0">
                <a:solidFill>
                  <a:srgbClr val="000000"/>
                </a:solidFill>
                <a:latin typeface="Consolas"/>
              </a:rPr>
              <a:t>(</a:t>
            </a:r>
            <a:r>
              <a:rPr lang="en-US" dirty="0">
                <a:solidFill>
                  <a:srgbClr val="2A00FF"/>
                </a:solidFill>
                <a:latin typeface="Consolas"/>
              </a:rPr>
              <a:t>“</a:t>
            </a:r>
            <a:r>
              <a:rPr lang="en-US" dirty="0" err="1">
                <a:solidFill>
                  <a:srgbClr val="2A00FF"/>
                </a:solidFill>
                <a:latin typeface="Consolas"/>
              </a:rPr>
              <a:t>adminEmail</a:t>
            </a:r>
            <a:r>
              <a:rPr lang="en-US" dirty="0">
                <a:solidFill>
                  <a:srgbClr val="2A00FF"/>
                </a:solidFill>
                <a:latin typeface="Consolas"/>
              </a:rPr>
              <a:t>"</a:t>
            </a:r>
            <a:r>
              <a:rPr lang="en-US" dirty="0">
                <a:solidFill>
                  <a:srgbClr val="000000"/>
                </a:solidFill>
                <a:latin typeface="Consolas"/>
              </a:rPr>
              <a:t>);</a:t>
            </a:r>
          </a:p>
        </p:txBody>
      </p:sp>
    </p:spTree>
    <p:extLst>
      <p:ext uri="{BB962C8B-B14F-4D97-AF65-F5344CB8AC3E}">
        <p14:creationId xmlns:p14="http://schemas.microsoft.com/office/powerpoint/2010/main" val="228569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Филтри </a:t>
            </a:r>
            <a:r>
              <a:rPr lang="en-US" dirty="0" err="1" smtClean="0"/>
              <a:t>javax.servlet.Filter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0693"/>
            <a:ext cx="17811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gray">
          <a:xfrm>
            <a:off x="2672978" y="1615962"/>
            <a:ext cx="6006663" cy="4837216"/>
          </a:xfrm>
          <a:prstGeom prst="rect">
            <a:avLst/>
          </a:prstGeom>
          <a:solidFill>
            <a:schemeClr val="accent1">
              <a:lumMod val="20000"/>
              <a:lumOff val="80000"/>
            </a:schemeClr>
          </a:solidFill>
          <a:ln w="6350" algn="ctr">
            <a:solidFill>
              <a:schemeClr val="accent1"/>
            </a:solidFill>
            <a:miter lim="800000"/>
            <a:headEnd/>
            <a:tailEnd/>
          </a:ln>
        </p:spPr>
        <p:txBody>
          <a:bodyPr lIns="90000" tIns="72000" rIns="90000" bIns="72000" rtlCol="0" anchor="t" anchorCtr="1"/>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WEB Server</a:t>
            </a:r>
            <a:r>
              <a:rPr kumimoji="0" lang="bg-BG" b="0" i="0" u="none" strike="noStrike" kern="0" cap="none" spc="0" normalizeH="0" baseline="0" noProof="0" dirty="0" smtClean="0">
                <a:ln>
                  <a:noFill/>
                </a:ln>
                <a:effectLst/>
                <a:uLnTx/>
                <a:uFillTx/>
                <a:ea typeface="Arial Unicode MS" pitchFamily="34" charset="-128"/>
                <a:cs typeface="Arial Unicode MS" pitchFamily="34" charset="-128"/>
              </a:rPr>
              <a:t> </a:t>
            </a: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ounded Rectangle 6"/>
          <p:cNvSpPr/>
          <p:nvPr/>
        </p:nvSpPr>
        <p:spPr bwMode="gray">
          <a:xfrm>
            <a:off x="3070326" y="2073163"/>
            <a:ext cx="5155325" cy="4209392"/>
          </a:xfrm>
          <a:prstGeom prst="roundRect">
            <a:avLst/>
          </a:prstGeom>
          <a:solidFill>
            <a:schemeClr val="accent1"/>
          </a:solidFill>
          <a:ln w="6350" algn="ctr">
            <a:noFill/>
            <a:miter lim="800000"/>
            <a:headEnd/>
            <a:tailEnd/>
          </a:ln>
          <a:effectLst>
            <a:outerShdw blurRad="190500" dist="177800" dir="2700000" algn="tl" rotWithShape="0">
              <a:schemeClr val="accent1">
                <a:lumMod val="50000"/>
                <a:alpha val="40000"/>
              </a:schemeClr>
            </a:outerShdw>
          </a:effectLst>
          <a:scene3d>
            <a:camera prst="obliqueBottomRight"/>
            <a:lightRig rig="soft" dir="t">
              <a:rot lat="0" lon="0" rev="18000000"/>
            </a:lightRig>
          </a:scene3d>
          <a:sp3d extrusionH="177800" contourW="12700" prstMaterial="dkEdge">
            <a:bevelT/>
            <a:bevelB/>
            <a:extrusionClr>
              <a:schemeClr val="accent1">
                <a:lumMod val="60000"/>
                <a:lumOff val="40000"/>
              </a:schemeClr>
            </a:extrusionClr>
            <a:contourClr>
              <a:schemeClr val="accent1">
                <a:lumMod val="60000"/>
                <a:lumOff val="40000"/>
              </a:schemeClr>
            </a:contourClr>
          </a:sp3d>
        </p:spPr>
        <p:txBody>
          <a:bodyPr lIns="90000" tIns="72000" rIns="90000" bIns="72000" rtlCol="0" anchor="t" anchorCtr="1"/>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WEB Container</a:t>
            </a:r>
          </a:p>
        </p:txBody>
      </p:sp>
      <p:sp>
        <p:nvSpPr>
          <p:cNvPr id="6" name="Oval 5"/>
          <p:cNvSpPr/>
          <p:nvPr/>
        </p:nvSpPr>
        <p:spPr bwMode="gray">
          <a:xfrm>
            <a:off x="5762295" y="3901964"/>
            <a:ext cx="2483068" cy="551790"/>
          </a:xfrm>
          <a:prstGeom prst="ellipse">
            <a:avLst/>
          </a:prstGeom>
          <a:pattFill prst="pct50">
            <a:fgClr>
              <a:srgbClr val="003283"/>
            </a:fgClr>
            <a:bgClr>
              <a:schemeClr val="bg1"/>
            </a:bgClr>
          </a:pattFill>
          <a:ln w="3175" algn="ctr">
            <a:solidFill>
              <a:schemeClr val="tx2">
                <a:lumMod val="50000"/>
              </a:schemeClr>
            </a:solidFill>
            <a:miter lim="800000"/>
            <a:headEnd/>
            <a:tailEnd/>
          </a:ln>
          <a:effectLst>
            <a:outerShdw blurRad="165100" dist="215900" dir="2940000" algn="tl" rotWithShape="0">
              <a:schemeClr val="accent1">
                <a:lumMod val="50000"/>
                <a:alpha val="59000"/>
              </a:scheme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1" i="0" u="none" strike="noStrike" kern="0" cap="none" spc="0" normalizeH="0" baseline="0" noProof="0" dirty="0" smtClean="0">
                <a:ln>
                  <a:noFill/>
                </a:ln>
                <a:effectLst/>
                <a:uLnTx/>
                <a:uFillTx/>
                <a:ea typeface="Arial Unicode MS" pitchFamily="34" charset="-128"/>
                <a:cs typeface="Arial Unicode MS" pitchFamily="34" charset="-128"/>
              </a:rPr>
              <a:t>Servlet</a:t>
            </a:r>
          </a:p>
        </p:txBody>
      </p:sp>
      <p:sp>
        <p:nvSpPr>
          <p:cNvPr id="8" name="Rectangle 7"/>
          <p:cNvSpPr/>
          <p:nvPr/>
        </p:nvSpPr>
        <p:spPr bwMode="gray">
          <a:xfrm>
            <a:off x="3748247" y="2840743"/>
            <a:ext cx="969581" cy="2743198"/>
          </a:xfrm>
          <a:prstGeom prst="rect">
            <a:avLst/>
          </a:prstGeom>
          <a:pattFill prst="weave">
            <a:fgClr>
              <a:srgbClr val="003283"/>
            </a:fgClr>
            <a:bgClr>
              <a:schemeClr val="accent1">
                <a:lumMod val="40000"/>
                <a:lumOff val="60000"/>
              </a:schemeClr>
            </a:bgClr>
          </a:pattFill>
          <a:ln w="3175" algn="ctr">
            <a:solidFill>
              <a:schemeClr val="tx1"/>
            </a:solidFill>
            <a:miter lim="800000"/>
            <a:headEnd/>
            <a:tailEnd/>
          </a:ln>
          <a:effectLst>
            <a:outerShdw blurRad="355600" dist="177800" dir="2700000" algn="tl" rotWithShape="0">
              <a:schemeClr val="tx2">
                <a:lumMod val="50000"/>
                <a:alpha val="40000"/>
              </a:schemeClr>
            </a:outerShdw>
          </a:effectLst>
          <a:scene3d>
            <a:camera prst="orthographicFront"/>
            <a:lightRig rig="threePt" dir="t"/>
          </a:scene3d>
          <a:sp3d>
            <a:bevelT/>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8" name="Curved Left Arrow 27"/>
          <p:cNvSpPr/>
          <p:nvPr/>
        </p:nvSpPr>
        <p:spPr bwMode="gray">
          <a:xfrm rot="17463295">
            <a:off x="5535404" y="1966738"/>
            <a:ext cx="797679" cy="2299798"/>
          </a:xfrm>
          <a:prstGeom prst="curvedLeftArrow">
            <a:avLst>
              <a:gd name="adj1" fmla="val 25000"/>
              <a:gd name="adj2" fmla="val 50000"/>
              <a:gd name="adj3" fmla="val 10535"/>
            </a:avLst>
          </a:prstGeom>
          <a:gradFill flip="none" rotWithShape="1">
            <a:gsLst>
              <a:gs pos="0">
                <a:srgbClr val="03D4A8"/>
              </a:gs>
              <a:gs pos="25000">
                <a:srgbClr val="21D6E0"/>
              </a:gs>
              <a:gs pos="75000">
                <a:srgbClr val="0087E6"/>
              </a:gs>
              <a:gs pos="100000">
                <a:srgbClr val="005CBF"/>
              </a:gs>
            </a:gsLst>
            <a:lin ang="5400000" scaled="0"/>
            <a:tileRect r="-100000" b="-100000"/>
          </a:gradFill>
          <a:ln w="6350" algn="ctr">
            <a:solidFill>
              <a:schemeClr val="accent4">
                <a:lumMod val="50000"/>
              </a:schemeClr>
            </a:solidFill>
            <a:miter lim="800000"/>
            <a:headEnd/>
            <a:tailEnd/>
          </a:ln>
          <a:scene3d>
            <a:camera prst="perspectiveContrastingRightFacing"/>
            <a:lightRig rig="sunset" dir="t">
              <a:rot lat="0" lon="0" rev="21594000"/>
            </a:lightRig>
          </a:scene3d>
          <a:sp3d prstMaterial="metal"/>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1" name="Curved Left Arrow 30"/>
          <p:cNvSpPr/>
          <p:nvPr/>
        </p:nvSpPr>
        <p:spPr bwMode="gray">
          <a:xfrm rot="6720157">
            <a:off x="1891747" y="4159580"/>
            <a:ext cx="826173" cy="2779761"/>
          </a:xfrm>
          <a:prstGeom prst="curvedLeftArrow">
            <a:avLst>
              <a:gd name="adj1" fmla="val 25000"/>
              <a:gd name="adj2" fmla="val 50000"/>
              <a:gd name="adj3" fmla="val 10535"/>
            </a:avLst>
          </a:prstGeom>
          <a:gradFill flip="none" rotWithShape="1">
            <a:gsLst>
              <a:gs pos="0">
                <a:srgbClr val="03D4A8"/>
              </a:gs>
              <a:gs pos="25000">
                <a:srgbClr val="21D6E0"/>
              </a:gs>
              <a:gs pos="75000">
                <a:srgbClr val="0087E6"/>
              </a:gs>
              <a:gs pos="100000">
                <a:srgbClr val="005CBF"/>
              </a:gs>
            </a:gsLst>
            <a:lin ang="5400000" scaled="0"/>
            <a:tileRect r="-100000" b="-100000"/>
          </a:gradFill>
          <a:ln w="6350" algn="ctr">
            <a:solidFill>
              <a:schemeClr val="accent4">
                <a:lumMod val="50000"/>
              </a:schemeClr>
            </a:solidFill>
            <a:miter lim="800000"/>
            <a:headEnd/>
            <a:tailEnd/>
          </a:ln>
          <a:scene3d>
            <a:camera prst="perspectiveContrastingRightFacing"/>
            <a:lightRig rig="sunset" dir="t">
              <a:rot lat="0" lon="0" rev="21594000"/>
            </a:lightRig>
          </a:scene3d>
          <a:sp3d prstMaterial="metal"/>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2" name="Curved Left Arrow 31"/>
          <p:cNvSpPr/>
          <p:nvPr/>
        </p:nvSpPr>
        <p:spPr bwMode="gray">
          <a:xfrm rot="15480648">
            <a:off x="2259892" y="1503579"/>
            <a:ext cx="826173" cy="2779761"/>
          </a:xfrm>
          <a:prstGeom prst="curvedLeftArrow">
            <a:avLst>
              <a:gd name="adj1" fmla="val 25000"/>
              <a:gd name="adj2" fmla="val 50000"/>
              <a:gd name="adj3" fmla="val 10535"/>
            </a:avLst>
          </a:prstGeom>
          <a:gradFill flip="none" rotWithShape="1">
            <a:gsLst>
              <a:gs pos="0">
                <a:srgbClr val="03D4A8"/>
              </a:gs>
              <a:gs pos="25000">
                <a:srgbClr val="21D6E0"/>
              </a:gs>
              <a:gs pos="75000">
                <a:srgbClr val="0087E6"/>
              </a:gs>
              <a:gs pos="100000">
                <a:srgbClr val="005CBF"/>
              </a:gs>
            </a:gsLst>
            <a:lin ang="5400000" scaled="0"/>
            <a:tileRect r="-100000" b="-100000"/>
          </a:gradFill>
          <a:ln w="6350" algn="ctr">
            <a:solidFill>
              <a:schemeClr val="accent4">
                <a:lumMod val="50000"/>
              </a:schemeClr>
            </a:solidFill>
            <a:miter lim="800000"/>
            <a:headEnd/>
            <a:tailEnd/>
          </a:ln>
          <a:scene3d>
            <a:camera prst="perspectiveContrastingRightFacing"/>
            <a:lightRig rig="sunset" dir="t">
              <a:rot lat="0" lon="0" rev="21594000"/>
            </a:lightRig>
          </a:scene3d>
          <a:sp3d prstMaterial="metal"/>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3" name="Curved Left Arrow 32"/>
          <p:cNvSpPr/>
          <p:nvPr/>
        </p:nvSpPr>
        <p:spPr bwMode="gray">
          <a:xfrm rot="3800655">
            <a:off x="5732226" y="4070575"/>
            <a:ext cx="826173" cy="2779761"/>
          </a:xfrm>
          <a:prstGeom prst="curvedLeftArrow">
            <a:avLst>
              <a:gd name="adj1" fmla="val 25000"/>
              <a:gd name="adj2" fmla="val 50000"/>
              <a:gd name="adj3" fmla="val 10535"/>
            </a:avLst>
          </a:prstGeom>
          <a:gradFill flip="none" rotWithShape="1">
            <a:gsLst>
              <a:gs pos="0">
                <a:srgbClr val="03D4A8"/>
              </a:gs>
              <a:gs pos="25000">
                <a:srgbClr val="21D6E0"/>
              </a:gs>
              <a:gs pos="75000">
                <a:srgbClr val="0087E6"/>
              </a:gs>
              <a:gs pos="100000">
                <a:srgbClr val="005CBF"/>
              </a:gs>
            </a:gsLst>
            <a:lin ang="5400000" scaled="0"/>
            <a:tileRect r="-100000" b="-100000"/>
          </a:gradFill>
          <a:ln w="6350" algn="ctr">
            <a:solidFill>
              <a:schemeClr val="accent4">
                <a:lumMod val="50000"/>
              </a:schemeClr>
            </a:solidFill>
            <a:miter lim="800000"/>
            <a:headEnd/>
            <a:tailEnd/>
          </a:ln>
          <a:scene3d>
            <a:camera prst="perspectiveContrastingRightFacing"/>
            <a:lightRig rig="sunset" dir="t">
              <a:rot lat="0" lon="0" rev="21594000"/>
            </a:lightRig>
          </a:scene3d>
          <a:sp3d prstMaterial="metal"/>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9" name="Oval 28"/>
          <p:cNvSpPr/>
          <p:nvPr/>
        </p:nvSpPr>
        <p:spPr bwMode="gray">
          <a:xfrm>
            <a:off x="1828143" y="2404244"/>
            <a:ext cx="914400" cy="914400"/>
          </a:xfrm>
          <a:prstGeom prst="ellipse">
            <a:avLst/>
          </a:prstGeom>
          <a:gradFill flip="none" rotWithShape="1">
            <a:gsLst>
              <a:gs pos="68000">
                <a:schemeClr val="accent4">
                  <a:lumMod val="50000"/>
                </a:schemeClr>
              </a:gs>
              <a:gs pos="23000">
                <a:srgbClr val="85C2FF"/>
              </a:gs>
            </a:gsLst>
            <a:path path="circle">
              <a:fillToRect l="50000" t="50000" r="50000" b="50000"/>
            </a:path>
            <a:tileRect/>
          </a:gradFill>
          <a:ln w="6350" algn="ctr">
            <a:gradFill>
              <a:gsLst>
                <a:gs pos="0">
                  <a:schemeClr val="accent4">
                    <a:lumMod val="50000"/>
                  </a:schemeClr>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scene3d>
          <a:sp3d extrusionH="76200">
            <a:extrusionClr>
              <a:schemeClr val="accent4">
                <a:lumMod val="60000"/>
                <a:lumOff val="40000"/>
              </a:schemeClr>
            </a:extrusionClr>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5" name="Oval 34"/>
          <p:cNvSpPr/>
          <p:nvPr/>
        </p:nvSpPr>
        <p:spPr bwMode="gray">
          <a:xfrm>
            <a:off x="5322660" y="2616675"/>
            <a:ext cx="914400" cy="914400"/>
          </a:xfrm>
          <a:prstGeom prst="ellipse">
            <a:avLst/>
          </a:prstGeom>
          <a:gradFill flip="none" rotWithShape="1">
            <a:gsLst>
              <a:gs pos="68000">
                <a:schemeClr val="accent4">
                  <a:lumMod val="50000"/>
                </a:schemeClr>
              </a:gs>
              <a:gs pos="23000">
                <a:srgbClr val="85C2FF"/>
              </a:gs>
            </a:gsLst>
            <a:path path="circle">
              <a:fillToRect l="50000" t="50000" r="50000" b="50000"/>
            </a:path>
            <a:tileRect/>
          </a:gradFill>
          <a:ln w="41275" algn="ctr">
            <a:solidFill>
              <a:srgbClr val="FF0000"/>
            </a:solidFill>
            <a:miter lim="800000"/>
            <a:headEnd/>
            <a:tailEnd/>
          </a:ln>
          <a:effectLst>
            <a:outerShdw blurRad="50800" dist="38100" dir="2700000" algn="tl" rotWithShape="0">
              <a:prstClr val="black">
                <a:alpha val="40000"/>
              </a:prstClr>
            </a:outerShdw>
          </a:effectLst>
          <a:scene3d>
            <a:camera prst="orthographicFront"/>
            <a:lightRig rig="threePt" dir="t"/>
          </a:scene3d>
          <a:sp3d extrusionH="76200">
            <a:extrusionClr>
              <a:schemeClr val="accent4">
                <a:lumMod val="60000"/>
                <a:lumOff val="40000"/>
              </a:schemeClr>
            </a:extrusionClr>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4" name="Oval 33"/>
          <p:cNvSpPr/>
          <p:nvPr/>
        </p:nvSpPr>
        <p:spPr bwMode="gray">
          <a:xfrm>
            <a:off x="3748247" y="2893459"/>
            <a:ext cx="914400" cy="914400"/>
          </a:xfrm>
          <a:prstGeom prst="ellipse">
            <a:avLst/>
          </a:prstGeom>
          <a:noFill/>
          <a:ln w="444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6" name="TextBox 35"/>
          <p:cNvSpPr txBox="1"/>
          <p:nvPr/>
        </p:nvSpPr>
        <p:spPr>
          <a:xfrm>
            <a:off x="257055" y="1311416"/>
            <a:ext cx="2813271" cy="1107996"/>
          </a:xfrm>
          <a:prstGeom prst="rect">
            <a:avLst/>
          </a:prstGeom>
          <a:noFill/>
        </p:spPr>
        <p:txBody>
          <a:bodyPr wrap="none" lIns="0" tIns="0" rIns="0" bIns="0" rtlCol="0">
            <a:spAutoFit/>
          </a:bodyPr>
          <a:lstStyle/>
          <a:p>
            <a:pPr fontAlgn="base">
              <a:spcAft>
                <a:spcPct val="0"/>
              </a:spcAft>
              <a:buClr>
                <a:srgbClr val="F0AB00"/>
              </a:buClr>
              <a:buSzPct val="80000"/>
            </a:pPr>
            <a:r>
              <a:rPr lang="en-US" sz="1800" kern="0" dirty="0" smtClean="0">
                <a:ea typeface="Arial Unicode MS" pitchFamily="34" charset="-128"/>
                <a:cs typeface="Arial Unicode MS" pitchFamily="34" charset="-128"/>
              </a:rPr>
              <a:t>Request </a:t>
            </a:r>
            <a:r>
              <a:rPr lang="bg-BG" sz="1800" kern="0" dirty="0" smtClean="0">
                <a:ea typeface="Arial Unicode MS" pitchFamily="34" charset="-128"/>
                <a:cs typeface="Arial Unicode MS" pitchFamily="34" charset="-128"/>
              </a:rPr>
              <a:t>– а се обработва </a:t>
            </a:r>
          </a:p>
          <a:p>
            <a:pPr fontAlgn="base">
              <a:spcAft>
                <a:spcPct val="0"/>
              </a:spcAft>
              <a:buClr>
                <a:srgbClr val="F0AB00"/>
              </a:buClr>
              <a:buSzPct val="80000"/>
            </a:pPr>
            <a:r>
              <a:rPr lang="bg-BG" sz="1800" kern="0" dirty="0" smtClean="0">
                <a:ea typeface="Arial Unicode MS" pitchFamily="34" charset="-128"/>
                <a:cs typeface="Arial Unicode MS" pitchFamily="34" charset="-128"/>
              </a:rPr>
              <a:t>от филтъра</a:t>
            </a:r>
          </a:p>
          <a:p>
            <a:pPr fontAlgn="base">
              <a:spcAft>
                <a:spcPct val="0"/>
              </a:spcAft>
              <a:buClr>
                <a:srgbClr val="F0AB00"/>
              </a:buClr>
              <a:buSzPct val="80000"/>
            </a:pPr>
            <a:r>
              <a:rPr lang="bg-BG" sz="1800" kern="0" dirty="0" smtClean="0">
                <a:ea typeface="Arial Unicode MS" pitchFamily="34" charset="-128"/>
                <a:cs typeface="Arial Unicode MS" pitchFamily="34" charset="-128"/>
              </a:rPr>
              <a:t> преди да стигне </a:t>
            </a:r>
          </a:p>
          <a:p>
            <a:pPr fontAlgn="base">
              <a:spcAft>
                <a:spcPct val="0"/>
              </a:spcAft>
              <a:buClr>
                <a:srgbClr val="F0AB00"/>
              </a:buClr>
              <a:buSzPct val="80000"/>
            </a:pPr>
            <a:r>
              <a:rPr lang="bg-BG" sz="1800" kern="0" dirty="0" smtClean="0">
                <a:ea typeface="Arial Unicode MS" pitchFamily="34" charset="-128"/>
                <a:cs typeface="Arial Unicode MS" pitchFamily="34" charset="-128"/>
              </a:rPr>
              <a:t>до </a:t>
            </a:r>
            <a:r>
              <a:rPr lang="en-US" sz="1800" kern="0" dirty="0" smtClean="0">
                <a:ea typeface="Arial Unicode MS" pitchFamily="34" charset="-128"/>
                <a:cs typeface="Arial Unicode MS" pitchFamily="34" charset="-128"/>
              </a:rPr>
              <a:t>Servlet</a:t>
            </a:r>
            <a:r>
              <a:rPr lang="bg-BG" sz="1800" kern="0" dirty="0" smtClean="0">
                <a:ea typeface="Arial Unicode MS" pitchFamily="34" charset="-128"/>
                <a:cs typeface="Arial Unicode MS" pitchFamily="34" charset="-128"/>
              </a:rPr>
              <a:t> - а</a:t>
            </a:r>
            <a:endParaRPr lang="en-US" sz="1800" kern="0" dirty="0" err="1" smtClean="0">
              <a:ea typeface="Arial Unicode MS" pitchFamily="34" charset="-128"/>
              <a:cs typeface="Arial Unicode MS" pitchFamily="34" charset="-128"/>
            </a:endParaRPr>
          </a:p>
        </p:txBody>
      </p:sp>
      <p:sp>
        <p:nvSpPr>
          <p:cNvPr id="19" name="Oval 18"/>
          <p:cNvSpPr/>
          <p:nvPr/>
        </p:nvSpPr>
        <p:spPr bwMode="gray">
          <a:xfrm>
            <a:off x="3748247" y="3318644"/>
            <a:ext cx="914400" cy="914400"/>
          </a:xfrm>
          <a:prstGeom prst="ellipse">
            <a:avLst/>
          </a:prstGeom>
          <a:noFill/>
          <a:ln w="444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Oval 19"/>
          <p:cNvSpPr/>
          <p:nvPr/>
        </p:nvSpPr>
        <p:spPr bwMode="gray">
          <a:xfrm>
            <a:off x="3748247" y="3755142"/>
            <a:ext cx="914400" cy="914400"/>
          </a:xfrm>
          <a:prstGeom prst="ellipse">
            <a:avLst/>
          </a:prstGeom>
          <a:noFill/>
          <a:ln w="444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1" name="Oval 20"/>
          <p:cNvSpPr/>
          <p:nvPr/>
        </p:nvSpPr>
        <p:spPr bwMode="gray">
          <a:xfrm>
            <a:off x="3748247" y="4188543"/>
            <a:ext cx="914400" cy="914400"/>
          </a:xfrm>
          <a:prstGeom prst="ellipse">
            <a:avLst/>
          </a:prstGeom>
          <a:noFill/>
          <a:ln w="444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2" name="Oval 21"/>
          <p:cNvSpPr/>
          <p:nvPr/>
        </p:nvSpPr>
        <p:spPr bwMode="gray">
          <a:xfrm rot="-5400000">
            <a:off x="3748247" y="4645743"/>
            <a:ext cx="914400" cy="914400"/>
          </a:xfrm>
          <a:prstGeom prst="ellipse">
            <a:avLst/>
          </a:prstGeom>
          <a:noFill/>
          <a:ln w="444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24869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Филтри </a:t>
            </a:r>
            <a:r>
              <a:rPr lang="en-US" dirty="0" err="1"/>
              <a:t>javax.servlet.Filter</a:t>
            </a:r>
            <a:endParaRPr lang="ru-RU" dirty="0"/>
          </a:p>
        </p:txBody>
      </p:sp>
      <p:sp>
        <p:nvSpPr>
          <p:cNvPr id="3" name="Text Placeholder 2"/>
          <p:cNvSpPr>
            <a:spLocks noGrp="1"/>
          </p:cNvSpPr>
          <p:nvPr>
            <p:ph type="body" sz="quarter" idx="10"/>
          </p:nvPr>
        </p:nvSpPr>
        <p:spPr>
          <a:xfrm>
            <a:off x="260467" y="2646713"/>
            <a:ext cx="6516186" cy="3373087"/>
          </a:xfrm>
        </p:spPr>
        <p:txBody>
          <a:bodyPr/>
          <a:lstStyle/>
          <a:p>
            <a:pPr>
              <a:spcBef>
                <a:spcPts val="600"/>
              </a:spcBef>
            </a:pPr>
            <a:r>
              <a:rPr lang="en-US" sz="1200" dirty="0"/>
              <a:t>&lt;filter&gt; </a:t>
            </a:r>
          </a:p>
          <a:p>
            <a:pPr>
              <a:spcBef>
                <a:spcPts val="600"/>
              </a:spcBef>
            </a:pPr>
            <a:r>
              <a:rPr lang="bg-BG" sz="1200" dirty="0"/>
              <a:t>	</a:t>
            </a:r>
            <a:r>
              <a:rPr lang="en-US" sz="1200" dirty="0" smtClean="0"/>
              <a:t>&lt;</a:t>
            </a:r>
            <a:r>
              <a:rPr lang="en-US" sz="1200" dirty="0"/>
              <a:t>filter-name&gt;</a:t>
            </a:r>
            <a:r>
              <a:rPr lang="en-US" sz="1200" dirty="0">
                <a:solidFill>
                  <a:srgbClr val="000000"/>
                </a:solidFill>
                <a:latin typeface="Consolas"/>
              </a:rPr>
              <a:t> </a:t>
            </a:r>
            <a:r>
              <a:rPr lang="en-US" sz="1400" dirty="0" err="1" smtClean="0">
                <a:solidFill>
                  <a:srgbClr val="00B050"/>
                </a:solidFill>
              </a:rPr>
              <a:t>LogFilter</a:t>
            </a:r>
            <a:r>
              <a:rPr lang="en-US" sz="1400" dirty="0" smtClean="0">
                <a:solidFill>
                  <a:srgbClr val="00B050"/>
                </a:solidFill>
              </a:rPr>
              <a:t> </a:t>
            </a:r>
            <a:r>
              <a:rPr lang="en-US" sz="1200" dirty="0"/>
              <a:t>&lt;/filter-name&gt; </a:t>
            </a:r>
          </a:p>
          <a:p>
            <a:pPr>
              <a:spcBef>
                <a:spcPts val="600"/>
              </a:spcBef>
            </a:pPr>
            <a:r>
              <a:rPr lang="bg-BG" sz="1200" dirty="0" smtClean="0"/>
              <a:t>	</a:t>
            </a:r>
            <a:r>
              <a:rPr lang="en-US" sz="1200" dirty="0" smtClean="0"/>
              <a:t>&lt;</a:t>
            </a:r>
            <a:r>
              <a:rPr lang="en-US" sz="1200" dirty="0"/>
              <a:t>filter-class&gt;</a:t>
            </a:r>
            <a:r>
              <a:rPr lang="en-US" sz="1200" dirty="0">
                <a:solidFill>
                  <a:srgbClr val="000000"/>
                </a:solidFill>
                <a:latin typeface="Consolas"/>
              </a:rPr>
              <a:t> </a:t>
            </a:r>
            <a:r>
              <a:rPr lang="en-US" sz="1400" dirty="0" err="1">
                <a:solidFill>
                  <a:srgbClr val="0070C0"/>
                </a:solidFill>
              </a:rPr>
              <a:t>package.</a:t>
            </a:r>
            <a:r>
              <a:rPr lang="en-US" sz="1400" dirty="0" err="1" smtClean="0">
                <a:solidFill>
                  <a:srgbClr val="0070C0"/>
                </a:solidFill>
              </a:rPr>
              <a:t>LoggingFilter</a:t>
            </a:r>
            <a:r>
              <a:rPr lang="en-US" sz="1400" dirty="0" smtClean="0">
                <a:solidFill>
                  <a:srgbClr val="0070C0"/>
                </a:solidFill>
              </a:rPr>
              <a:t> </a:t>
            </a:r>
            <a:r>
              <a:rPr lang="en-US" sz="1200" dirty="0" smtClean="0"/>
              <a:t>&lt;/</a:t>
            </a:r>
            <a:r>
              <a:rPr lang="en-US" sz="1200" dirty="0"/>
              <a:t>filter-class&gt; </a:t>
            </a:r>
            <a:endParaRPr lang="en-US" sz="1200" dirty="0" smtClean="0"/>
          </a:p>
          <a:p>
            <a:pPr>
              <a:spcBef>
                <a:spcPts val="600"/>
              </a:spcBef>
            </a:pPr>
            <a:r>
              <a:rPr lang="en-US" sz="1200" dirty="0" smtClean="0"/>
              <a:t>&lt;/</a:t>
            </a:r>
            <a:r>
              <a:rPr lang="en-US" sz="1200" dirty="0"/>
              <a:t>filter&gt; </a:t>
            </a:r>
            <a:endParaRPr lang="en-US" sz="1200" dirty="0" smtClean="0"/>
          </a:p>
          <a:p>
            <a:pPr>
              <a:spcBef>
                <a:spcPts val="600"/>
              </a:spcBef>
            </a:pPr>
            <a:endParaRPr lang="en-US" sz="1200" dirty="0"/>
          </a:p>
          <a:p>
            <a:pPr>
              <a:spcBef>
                <a:spcPts val="600"/>
              </a:spcBef>
            </a:pPr>
            <a:r>
              <a:rPr lang="en-US" sz="1200" dirty="0"/>
              <a:t>&lt;filter-mapping&gt; </a:t>
            </a:r>
          </a:p>
          <a:p>
            <a:pPr>
              <a:spcBef>
                <a:spcPts val="600"/>
              </a:spcBef>
            </a:pPr>
            <a:r>
              <a:rPr lang="bg-BG" sz="1200" dirty="0" smtClean="0"/>
              <a:t>	</a:t>
            </a:r>
            <a:r>
              <a:rPr lang="en-US" sz="1200" dirty="0" smtClean="0"/>
              <a:t>&lt;</a:t>
            </a:r>
            <a:r>
              <a:rPr lang="en-US" sz="1200" dirty="0"/>
              <a:t>filter-name</a:t>
            </a:r>
            <a:r>
              <a:rPr lang="en-US" sz="1200" dirty="0" smtClean="0"/>
              <a:t>&gt; </a:t>
            </a:r>
            <a:r>
              <a:rPr lang="en-US" sz="1400" dirty="0" err="1" smtClean="0">
                <a:solidFill>
                  <a:srgbClr val="00B050"/>
                </a:solidFill>
              </a:rPr>
              <a:t>LogFilter</a:t>
            </a:r>
            <a:r>
              <a:rPr lang="en-US" sz="1400" dirty="0" smtClean="0">
                <a:solidFill>
                  <a:srgbClr val="00B050"/>
                </a:solidFill>
              </a:rPr>
              <a:t> </a:t>
            </a:r>
            <a:r>
              <a:rPr lang="en-US" sz="1200" dirty="0" smtClean="0"/>
              <a:t>&lt;/</a:t>
            </a:r>
            <a:r>
              <a:rPr lang="en-US" sz="1200" dirty="0"/>
              <a:t>filter-name&gt; </a:t>
            </a:r>
          </a:p>
          <a:p>
            <a:pPr>
              <a:spcBef>
                <a:spcPts val="600"/>
              </a:spcBef>
            </a:pPr>
            <a:r>
              <a:rPr lang="bg-BG" sz="1200" dirty="0" smtClean="0"/>
              <a:t>	</a:t>
            </a:r>
            <a:r>
              <a:rPr lang="en-US" sz="1200" dirty="0" smtClean="0"/>
              <a:t>&lt;</a:t>
            </a:r>
            <a:r>
              <a:rPr lang="en-US" sz="1200" dirty="0" err="1"/>
              <a:t>url</a:t>
            </a:r>
            <a:r>
              <a:rPr lang="en-US" sz="1200" dirty="0"/>
              <a:t>-pattern</a:t>
            </a:r>
            <a:r>
              <a:rPr lang="en-US" sz="1200" dirty="0" smtClean="0"/>
              <a:t>&gt; </a:t>
            </a:r>
            <a:r>
              <a:rPr lang="en-US" sz="1600" dirty="0" smtClean="0">
                <a:solidFill>
                  <a:srgbClr val="FF0000"/>
                </a:solidFill>
              </a:rPr>
              <a:t>/* </a:t>
            </a:r>
            <a:r>
              <a:rPr lang="en-US" sz="1200" dirty="0" smtClean="0"/>
              <a:t>&lt;/</a:t>
            </a:r>
            <a:r>
              <a:rPr lang="en-US" sz="1200" dirty="0" err="1"/>
              <a:t>url</a:t>
            </a:r>
            <a:r>
              <a:rPr lang="en-US" sz="1200" dirty="0"/>
              <a:t>-pattern&gt; </a:t>
            </a:r>
          </a:p>
          <a:p>
            <a:pPr>
              <a:spcBef>
                <a:spcPts val="600"/>
              </a:spcBef>
            </a:pPr>
            <a:r>
              <a:rPr lang="en-US" sz="1200" dirty="0"/>
              <a:t>&lt;/filter-mapping&gt;</a:t>
            </a:r>
          </a:p>
          <a:p>
            <a:endParaRPr lang="ru-RU" sz="1600" dirty="0"/>
          </a:p>
        </p:txBody>
      </p:sp>
      <p:sp>
        <p:nvSpPr>
          <p:cNvPr id="4" name="Rounded Rectangle 3"/>
          <p:cNvSpPr/>
          <p:nvPr/>
        </p:nvSpPr>
        <p:spPr bwMode="gray">
          <a:xfrm>
            <a:off x="193800" y="1495318"/>
            <a:ext cx="6293921" cy="839337"/>
          </a:xfrm>
          <a:prstGeom prst="roundRect">
            <a:avLst/>
          </a:prstGeom>
          <a:noFill/>
          <a:ln w="38100" algn="ctr">
            <a:solidFill>
              <a:schemeClr val="accent1"/>
            </a:solidFill>
            <a:miter lim="800000"/>
            <a:headEnd/>
            <a:tailEnd/>
          </a:ln>
        </p:spPr>
        <p:txBody>
          <a:bodyPr lIns="90000" tIns="72000" rIns="90000" bIns="72000" rtlCol="0" anchor="t"/>
          <a:lstStyle/>
          <a:p>
            <a:r>
              <a:rPr lang="en-US" sz="1600" b="1" dirty="0" smtClean="0">
                <a:solidFill>
                  <a:srgbClr val="7F0055"/>
                </a:solidFill>
                <a:latin typeface="Consolas"/>
              </a:rPr>
              <a:t>class</a:t>
            </a:r>
            <a:r>
              <a:rPr lang="en-US" sz="1600" b="1" dirty="0" smtClean="0">
                <a:solidFill>
                  <a:srgbClr val="000000"/>
                </a:solidFill>
                <a:latin typeface="Consolas"/>
              </a:rPr>
              <a:t> </a:t>
            </a:r>
            <a:r>
              <a:rPr lang="en-US" sz="1600" b="1" dirty="0" err="1">
                <a:solidFill>
                  <a:srgbClr val="000000"/>
                </a:solidFill>
                <a:latin typeface="Consolas"/>
              </a:rPr>
              <a:t>LoggingFilter</a:t>
            </a:r>
            <a:r>
              <a:rPr lang="en-US" sz="1600" b="1" dirty="0">
                <a:solidFill>
                  <a:srgbClr val="000000"/>
                </a:solidFill>
                <a:latin typeface="Consolas"/>
              </a:rPr>
              <a:t> </a:t>
            </a:r>
            <a:r>
              <a:rPr lang="en-US" sz="1600" b="1" dirty="0" smtClean="0">
                <a:solidFill>
                  <a:srgbClr val="7F0055"/>
                </a:solidFill>
                <a:latin typeface="Consolas"/>
              </a:rPr>
              <a:t>implements </a:t>
            </a:r>
            <a:r>
              <a:rPr lang="en-US" sz="1600" b="1" dirty="0" err="1" smtClean="0">
                <a:solidFill>
                  <a:srgbClr val="000000"/>
                </a:solidFill>
                <a:latin typeface="Consolas"/>
              </a:rPr>
              <a:t>javax.servlet.Filter</a:t>
            </a:r>
            <a:r>
              <a:rPr lang="en-US" sz="1600" b="1" dirty="0" smtClean="0">
                <a:solidFill>
                  <a:srgbClr val="000000"/>
                </a:solidFill>
                <a:latin typeface="Consolas"/>
              </a:rPr>
              <a:t> {</a:t>
            </a:r>
            <a:endParaRPr lang="en-US" sz="1600" kern="0" dirty="0">
              <a:ea typeface="Arial Unicode MS" pitchFamily="34" charset="-128"/>
              <a:cs typeface="Arial Unicode MS" pitchFamily="34" charset="-128"/>
            </a:endParaRPr>
          </a:p>
          <a:p>
            <a:r>
              <a:rPr lang="en-US" sz="1600" b="1" kern="0" dirty="0" smtClean="0">
                <a:solidFill>
                  <a:srgbClr val="000000"/>
                </a:solidFill>
                <a:latin typeface="Consolas"/>
                <a:ea typeface="Arial Unicode MS" pitchFamily="34" charset="-128"/>
                <a:cs typeface="Arial Unicode MS" pitchFamily="34" charset="-128"/>
              </a:rPr>
              <a:t>… }</a:t>
            </a:r>
            <a:endParaRPr lang="bg-BG" sz="1600" b="1" dirty="0" smtClean="0">
              <a:solidFill>
                <a:srgbClr val="000000"/>
              </a:solidFill>
              <a:latin typeface="Consolas"/>
            </a:endParaRPr>
          </a:p>
        </p:txBody>
      </p:sp>
      <p:pic>
        <p:nvPicPr>
          <p:cNvPr id="2050" name="Picture 2" descr="C:\Users\nikolaygs\Desktop\Servlet Lecture\filt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061" y="1318161"/>
            <a:ext cx="2078182" cy="48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6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Java </a:t>
            </a:r>
            <a:r>
              <a:rPr lang="bg-BG" dirty="0" smtClean="0"/>
              <a:t>Анотации и </a:t>
            </a:r>
            <a:r>
              <a:rPr lang="en-US" dirty="0" smtClean="0"/>
              <a:t>XML </a:t>
            </a:r>
            <a:r>
              <a:rPr lang="bg-BG" dirty="0" smtClean="0"/>
              <a:t>деплоймент дескриптори</a:t>
            </a:r>
            <a:endParaRPr lang="ru-RU"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bg-BG" dirty="0" smtClean="0"/>
              <a:t>Деплоймент дескриптор </a:t>
            </a:r>
            <a:r>
              <a:rPr lang="bg-BG" sz="1600" b="0" dirty="0" smtClean="0"/>
              <a:t>– стандартизирана </a:t>
            </a:r>
            <a:r>
              <a:rPr lang="en-US" sz="1600" b="0" dirty="0" smtClean="0"/>
              <a:t>XML</a:t>
            </a:r>
            <a:r>
              <a:rPr lang="bg-BG" sz="1600" b="0" dirty="0" smtClean="0"/>
              <a:t> схема, служеща за описание на конфигурационни данни за дадена </a:t>
            </a:r>
            <a:r>
              <a:rPr lang="en-US" sz="1600" b="0" dirty="0" smtClean="0"/>
              <a:t>Java EE </a:t>
            </a:r>
            <a:r>
              <a:rPr lang="bg-BG" sz="1600" b="0" dirty="0" smtClean="0"/>
              <a:t>спецификация. Данните се разполагат в отделен </a:t>
            </a:r>
            <a:r>
              <a:rPr lang="en-US" sz="1600" b="0" dirty="0" smtClean="0"/>
              <a:t>XML </a:t>
            </a:r>
            <a:r>
              <a:rPr lang="bg-BG" sz="1600" b="0" dirty="0" smtClean="0"/>
              <a:t>файл.</a:t>
            </a:r>
            <a:r>
              <a:rPr lang="en-US" sz="1600" b="0" dirty="0"/>
              <a:t> </a:t>
            </a:r>
            <a:r>
              <a:rPr lang="bg-BG" sz="1600" b="0" dirty="0" smtClean="0"/>
              <a:t>(</a:t>
            </a:r>
            <a:r>
              <a:rPr lang="en-US" sz="1600" dirty="0" smtClean="0"/>
              <a:t>web.xml</a:t>
            </a:r>
            <a:r>
              <a:rPr lang="bg-BG" sz="1600" b="0" dirty="0" smtClean="0"/>
              <a:t> – сървлети, </a:t>
            </a:r>
            <a:r>
              <a:rPr lang="en-US" sz="1600" b="0" dirty="0" smtClean="0"/>
              <a:t>ejb-jar.xml – EJB, persistence.xml – JPA </a:t>
            </a:r>
            <a:r>
              <a:rPr lang="bg-BG" sz="1600" b="0" dirty="0" smtClean="0"/>
              <a:t>и т.н.</a:t>
            </a:r>
            <a:r>
              <a:rPr lang="en-US" sz="1600" b="0" dirty="0" smtClean="0"/>
              <a:t>)</a:t>
            </a:r>
            <a:endParaRPr lang="bg-BG" sz="1600" b="0" dirty="0" smtClean="0"/>
          </a:p>
          <a:p>
            <a:pPr marL="285750" indent="-285750">
              <a:buFont typeface="Arial" pitchFamily="34" charset="0"/>
              <a:buChar char="•"/>
            </a:pPr>
            <a:r>
              <a:rPr lang="bg-BG" dirty="0" smtClean="0"/>
              <a:t>Анотации </a:t>
            </a:r>
            <a:r>
              <a:rPr lang="bg-BG" sz="1600" b="0" dirty="0" smtClean="0"/>
              <a:t>– предоставят начин за представяне на метаданни за класове, променливи, параметри и методи. Метаданните са разположени директно в съответния </a:t>
            </a:r>
            <a:r>
              <a:rPr lang="en-US" sz="1600" b="0" dirty="0" smtClean="0"/>
              <a:t>Java </a:t>
            </a:r>
            <a:r>
              <a:rPr lang="bg-BG" sz="1600" b="0" dirty="0" smtClean="0"/>
              <a:t>код, а не в отделен файл. Те не се обработват от </a:t>
            </a:r>
            <a:r>
              <a:rPr lang="en-US" sz="1600" b="0" dirty="0" smtClean="0"/>
              <a:t>Java </a:t>
            </a:r>
            <a:r>
              <a:rPr lang="bg-BG" sz="1600" b="0" dirty="0" smtClean="0"/>
              <a:t>компилатора, т.е. сами по себе си нямат отношение към кода на програмата. В </a:t>
            </a:r>
            <a:r>
              <a:rPr lang="en-US" sz="1600" b="0" dirty="0" smtClean="0"/>
              <a:t>Java EE</a:t>
            </a:r>
            <a:r>
              <a:rPr lang="bg-BG" sz="1600" b="0" dirty="0" smtClean="0"/>
              <a:t> света различните спецификации дефинират спецефичен набор от анотации, които могат да се ползват за представяне на конфигурационни данни</a:t>
            </a:r>
          </a:p>
          <a:p>
            <a:pPr marL="285750" indent="-285750">
              <a:buFont typeface="Arial" pitchFamily="34" charset="0"/>
              <a:buChar char="•"/>
            </a:pPr>
            <a:r>
              <a:rPr lang="bg-BG" dirty="0" smtClean="0"/>
              <a:t>Анотациите и ДД са алтернативни начини за представяне на метаданни</a:t>
            </a:r>
            <a:r>
              <a:rPr lang="bg-BG" sz="1600" b="0" dirty="0" smtClean="0"/>
              <a:t>. Препоръчва се да се използват анотации. Възможно е метаданните да са описани смесено в </a:t>
            </a:r>
            <a:r>
              <a:rPr lang="en-US" sz="1600" b="0" dirty="0" smtClean="0"/>
              <a:t>XML </a:t>
            </a:r>
            <a:r>
              <a:rPr lang="bg-BG" sz="1600" b="0" dirty="0" smtClean="0"/>
              <a:t>и анотации. Ако една и съща единица е представена едновремменно и на двете места, под внимание ще се вземе ДД.</a:t>
            </a:r>
            <a:endParaRPr lang="en-US" sz="1600" b="0" dirty="0"/>
          </a:p>
        </p:txBody>
      </p:sp>
    </p:spTree>
    <p:extLst>
      <p:ext uri="{BB962C8B-B14F-4D97-AF65-F5344CB8AC3E}">
        <p14:creationId xmlns:p14="http://schemas.microsoft.com/office/powerpoint/2010/main" val="408152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Необходими знания за имплементиране на </a:t>
            </a:r>
            <a:r>
              <a:rPr lang="en-US" dirty="0" smtClean="0"/>
              <a:t>Java </a:t>
            </a:r>
            <a:r>
              <a:rPr lang="bg-BG" dirty="0" smtClean="0"/>
              <a:t>уеб приложение</a:t>
            </a:r>
            <a:endParaRPr lang="ru-RU" dirty="0"/>
          </a:p>
        </p:txBody>
      </p:sp>
      <p:sp>
        <p:nvSpPr>
          <p:cNvPr id="3" name="Text Placeholder 2"/>
          <p:cNvSpPr>
            <a:spLocks noGrp="1"/>
          </p:cNvSpPr>
          <p:nvPr>
            <p:ph type="body" sz="quarter" idx="10"/>
          </p:nvPr>
        </p:nvSpPr>
        <p:spPr>
          <a:xfrm>
            <a:off x="324000" y="1528550"/>
            <a:ext cx="8494713" cy="341194"/>
          </a:xfrm>
        </p:spPr>
        <p:txBody>
          <a:bodyPr/>
          <a:lstStyle/>
          <a:p>
            <a:r>
              <a:rPr lang="bg-BG" sz="1600" dirty="0" smtClean="0"/>
              <a:t>1. Слушаме за нова заявка на даден порт (Мрежово програмиране);</a:t>
            </a:r>
            <a:endParaRPr lang="ru-RU" sz="1600" dirty="0"/>
          </a:p>
        </p:txBody>
      </p:sp>
      <p:sp>
        <p:nvSpPr>
          <p:cNvPr id="6" name="Text Placeholder 2"/>
          <p:cNvSpPr txBox="1">
            <a:spLocks/>
          </p:cNvSpPr>
          <p:nvPr/>
        </p:nvSpPr>
        <p:spPr bwMode="gray">
          <a:xfrm>
            <a:off x="353567" y="1865669"/>
            <a:ext cx="8494713" cy="59595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2. За да постигнем паралелизъм, трябва да изпълняваме всяка заявка в отделна нишка (Многонишково програмиране);</a:t>
            </a:r>
            <a:endParaRPr lang="ru-RU" sz="1600" dirty="0"/>
          </a:p>
        </p:txBody>
      </p:sp>
      <p:sp>
        <p:nvSpPr>
          <p:cNvPr id="7" name="Text Placeholder 2"/>
          <p:cNvSpPr txBox="1">
            <a:spLocks/>
          </p:cNvSpPr>
          <p:nvPr/>
        </p:nvSpPr>
        <p:spPr bwMode="gray">
          <a:xfrm>
            <a:off x="353567" y="2414992"/>
            <a:ext cx="8494713" cy="529986"/>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3. За оптимална работа трябва да имаме механизъм, с който да преизползваме дадени системни ресурси (конекции, нишки);</a:t>
            </a:r>
            <a:endParaRPr lang="ru-RU" sz="1600" dirty="0"/>
          </a:p>
        </p:txBody>
      </p:sp>
      <p:sp>
        <p:nvSpPr>
          <p:cNvPr id="8" name="Text Placeholder 2"/>
          <p:cNvSpPr txBox="1">
            <a:spLocks/>
          </p:cNvSpPr>
          <p:nvPr/>
        </p:nvSpPr>
        <p:spPr bwMode="gray">
          <a:xfrm>
            <a:off x="353566" y="2964027"/>
            <a:ext cx="8494713" cy="805219"/>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4. Трябва да познаваме в детайли правилата на прокола, използван за комуникация. Трябва да можем да създадем </a:t>
            </a:r>
            <a:r>
              <a:rPr lang="en-US" sz="1600" dirty="0" smtClean="0"/>
              <a:t>Java </a:t>
            </a:r>
            <a:r>
              <a:rPr lang="bg-BG" sz="1600" dirty="0" smtClean="0"/>
              <a:t>обект, който да представя заявката;</a:t>
            </a:r>
            <a:endParaRPr lang="ru-RU" sz="1600" dirty="0"/>
          </a:p>
        </p:txBody>
      </p:sp>
      <p:sp>
        <p:nvSpPr>
          <p:cNvPr id="9" name="Text Placeholder 2"/>
          <p:cNvSpPr txBox="1">
            <a:spLocks/>
          </p:cNvSpPr>
          <p:nvPr/>
        </p:nvSpPr>
        <p:spPr bwMode="gray">
          <a:xfrm>
            <a:off x="353567" y="3731146"/>
            <a:ext cx="8494713" cy="627797"/>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5. Трябва да алокираме точния ресурс на базата на </a:t>
            </a:r>
            <a:r>
              <a:rPr lang="en-US" sz="1600" dirty="0" smtClean="0"/>
              <a:t>URL-a</a:t>
            </a:r>
            <a:r>
              <a:rPr lang="bg-BG" sz="1600" dirty="0" smtClean="0"/>
              <a:t> и, съответно, да изпълним операция, съответваща на </a:t>
            </a:r>
            <a:r>
              <a:rPr lang="en-US" sz="1600" dirty="0" smtClean="0"/>
              <a:t>HTTP </a:t>
            </a:r>
            <a:r>
              <a:rPr lang="bg-BG" sz="1600" dirty="0" smtClean="0"/>
              <a:t>метода;</a:t>
            </a:r>
            <a:endParaRPr lang="ru-RU" sz="1600" dirty="0"/>
          </a:p>
        </p:txBody>
      </p:sp>
      <p:sp>
        <p:nvSpPr>
          <p:cNvPr id="10" name="Text Placeholder 2"/>
          <p:cNvSpPr txBox="1">
            <a:spLocks/>
          </p:cNvSpPr>
          <p:nvPr/>
        </p:nvSpPr>
        <p:spPr bwMode="gray">
          <a:xfrm>
            <a:off x="355838" y="4312312"/>
            <a:ext cx="8494713" cy="313898"/>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6. Да имплементираме специфичната логика на конкретното приложение;</a:t>
            </a:r>
            <a:endParaRPr lang="ru-RU" sz="1600" dirty="0"/>
          </a:p>
        </p:txBody>
      </p:sp>
      <p:sp>
        <p:nvSpPr>
          <p:cNvPr id="11" name="Text Placeholder 2"/>
          <p:cNvSpPr txBox="1">
            <a:spLocks/>
          </p:cNvSpPr>
          <p:nvPr/>
        </p:nvSpPr>
        <p:spPr bwMode="gray">
          <a:xfrm>
            <a:off x="353565" y="4647817"/>
            <a:ext cx="8494713" cy="623251"/>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7. Да запишем резултата в </a:t>
            </a:r>
            <a:r>
              <a:rPr lang="en-US" sz="1600" dirty="0" smtClean="0"/>
              <a:t>HTTP </a:t>
            </a:r>
            <a:r>
              <a:rPr lang="bg-BG" sz="1600" dirty="0" smtClean="0"/>
              <a:t>отговор (</a:t>
            </a:r>
            <a:r>
              <a:rPr lang="en-US" sz="1600" dirty="0" smtClean="0"/>
              <a:t>Java</a:t>
            </a:r>
            <a:r>
              <a:rPr lang="bg-BG" sz="1600" dirty="0" smtClean="0"/>
              <a:t> обект) и, съответно, да конвертираме</a:t>
            </a:r>
            <a:r>
              <a:rPr lang="en-US" sz="1600" dirty="0" smtClean="0"/>
              <a:t> </a:t>
            </a:r>
            <a:r>
              <a:rPr lang="bg-BG" sz="1600" dirty="0" smtClean="0"/>
              <a:t>обекта в низ, следващ правилата на </a:t>
            </a:r>
            <a:r>
              <a:rPr lang="en-US" sz="1600" dirty="0" smtClean="0"/>
              <a:t>HTTP </a:t>
            </a:r>
            <a:r>
              <a:rPr lang="bg-BG" sz="1600" dirty="0" smtClean="0"/>
              <a:t>прокотола;</a:t>
            </a:r>
          </a:p>
        </p:txBody>
      </p:sp>
      <p:sp>
        <p:nvSpPr>
          <p:cNvPr id="14" name="Text Placeholder 2"/>
          <p:cNvSpPr txBox="1">
            <a:spLocks/>
          </p:cNvSpPr>
          <p:nvPr/>
        </p:nvSpPr>
        <p:spPr bwMode="gray">
          <a:xfrm>
            <a:off x="353564" y="5228417"/>
            <a:ext cx="8494713" cy="313898"/>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g-BG" sz="1600" dirty="0" smtClean="0"/>
              <a:t>8. Да изпратим отговора обратно по мрежата на клиента</a:t>
            </a:r>
            <a:endParaRPr lang="ru-RU" sz="1600" dirty="0"/>
          </a:p>
        </p:txBody>
      </p:sp>
      <p:sp>
        <p:nvSpPr>
          <p:cNvPr id="12" name="Rounded Rectangle 11"/>
          <p:cNvSpPr/>
          <p:nvPr/>
        </p:nvSpPr>
        <p:spPr bwMode="gray">
          <a:xfrm>
            <a:off x="266700" y="1517650"/>
            <a:ext cx="311150" cy="2444750"/>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ounded Rectangle 12"/>
          <p:cNvSpPr/>
          <p:nvPr/>
        </p:nvSpPr>
        <p:spPr bwMode="gray">
          <a:xfrm>
            <a:off x="254000" y="4641850"/>
            <a:ext cx="311150" cy="831850"/>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6" name="Rounded Rectangle 15"/>
          <p:cNvSpPr/>
          <p:nvPr/>
        </p:nvSpPr>
        <p:spPr bwMode="gray">
          <a:xfrm>
            <a:off x="254000" y="4279900"/>
            <a:ext cx="311150" cy="273050"/>
          </a:xfrm>
          <a:prstGeom prst="roundRect">
            <a:avLst/>
          </a:prstGeom>
          <a:noFill/>
          <a:ln w="38100"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ounded Rectangle 16"/>
          <p:cNvSpPr/>
          <p:nvPr/>
        </p:nvSpPr>
        <p:spPr bwMode="gray">
          <a:xfrm rot="10800000" flipV="1">
            <a:off x="539748" y="5542315"/>
            <a:ext cx="1954070" cy="371595"/>
          </a:xfrm>
          <a:prstGeom prst="roundRect">
            <a:avLst/>
          </a:prstGeom>
          <a:noFill/>
          <a:ln w="38100" algn="ctr">
            <a:solidFill>
              <a:srgbClr val="FF0000"/>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bg-BG" sz="1600" b="1" kern="0" dirty="0">
                <a:ea typeface="Arial Unicode MS" pitchFamily="34" charset="-128"/>
                <a:cs typeface="Arial Unicode MS" pitchFamily="34" charset="-128"/>
              </a:rPr>
              <a:t>И</a:t>
            </a:r>
            <a:r>
              <a:rPr kumimoji="0" lang="bg-BG" sz="1600" b="1" i="0" u="none" strike="noStrike" kern="0" cap="none" spc="0" normalizeH="0" baseline="0" noProof="0" dirty="0" smtClean="0">
                <a:ln>
                  <a:noFill/>
                </a:ln>
                <a:effectLst/>
                <a:uLnTx/>
                <a:uFillTx/>
                <a:ea typeface="Arial Unicode MS" pitchFamily="34" charset="-128"/>
                <a:cs typeface="Arial Unicode MS" pitchFamily="34" charset="-128"/>
              </a:rPr>
              <a:t>нфраструктура</a:t>
            </a:r>
            <a:endParaRPr kumimoji="0" lang="en-US" sz="16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 name="Rounded Rectangle 18"/>
          <p:cNvSpPr/>
          <p:nvPr/>
        </p:nvSpPr>
        <p:spPr bwMode="gray">
          <a:xfrm rot="10800000" flipV="1">
            <a:off x="537772" y="6006190"/>
            <a:ext cx="3416710" cy="347109"/>
          </a:xfrm>
          <a:prstGeom prst="roundRect">
            <a:avLst/>
          </a:prstGeom>
          <a:noFill/>
          <a:ln w="38100" algn="ctr">
            <a:solidFill>
              <a:schemeClr val="accent3"/>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bg-BG" sz="1600" b="1" kern="0" noProof="0" dirty="0" smtClean="0">
                <a:ea typeface="Arial Unicode MS" pitchFamily="34" charset="-128"/>
                <a:cs typeface="Arial Unicode MS" pitchFamily="34" charset="-128"/>
              </a:rPr>
              <a:t>Специфично за приложението</a:t>
            </a:r>
            <a:endParaRPr kumimoji="0" lang="en-US" sz="1600" b="1"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6738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4" grpId="0"/>
      <p:bldP spid="12" grpId="0" animBg="1"/>
      <p:bldP spid="13" grpId="0" animBg="1"/>
      <p:bldP spid="16" grpId="0" animBg="1"/>
      <p:bldP spid="17"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Анотацията </a:t>
            </a:r>
            <a:r>
              <a:rPr lang="en-US" dirty="0" smtClean="0"/>
              <a:t>@</a:t>
            </a:r>
            <a:r>
              <a:rPr lang="en-US" dirty="0" err="1" smtClean="0"/>
              <a:t>WebServlet</a:t>
            </a:r>
            <a:endParaRPr lang="ru-RU" dirty="0"/>
          </a:p>
        </p:txBody>
      </p:sp>
      <p:sp>
        <p:nvSpPr>
          <p:cNvPr id="3" name="Text Placeholder 2"/>
          <p:cNvSpPr>
            <a:spLocks noGrp="1"/>
          </p:cNvSpPr>
          <p:nvPr>
            <p:ph type="body" sz="quarter" idx="10"/>
          </p:nvPr>
        </p:nvSpPr>
        <p:spPr>
          <a:xfrm>
            <a:off x="324000" y="1690687"/>
            <a:ext cx="8494713" cy="976314"/>
          </a:xfrm>
        </p:spPr>
        <p:txBody>
          <a:bodyPr/>
          <a:lstStyle/>
          <a:p>
            <a:pPr marL="285750" indent="-285750">
              <a:buFont typeface="Arial" pitchFamily="34" charset="0"/>
              <a:buChar char="•"/>
            </a:pPr>
            <a:r>
              <a:rPr lang="bg-BG" sz="1600" dirty="0" smtClean="0"/>
              <a:t>Представяне на мета-данни за </a:t>
            </a:r>
            <a:r>
              <a:rPr lang="bg-BG" sz="1600" dirty="0" err="1" smtClean="0"/>
              <a:t>сървлета</a:t>
            </a:r>
            <a:r>
              <a:rPr lang="en-US" sz="1600" dirty="0" smtClean="0"/>
              <a:t>. </a:t>
            </a:r>
            <a:r>
              <a:rPr lang="bg-BG" sz="1600" dirty="0" smtClean="0"/>
              <a:t> </a:t>
            </a:r>
          </a:p>
          <a:p>
            <a:pPr marL="285750" indent="-285750">
              <a:buFont typeface="Arial" pitchFamily="34" charset="0"/>
              <a:buChar char="•"/>
            </a:pPr>
            <a:r>
              <a:rPr lang="bg-BG" sz="1600" dirty="0" smtClean="0"/>
              <a:t>В тази анотация може да се опише следната информация:</a:t>
            </a:r>
          </a:p>
          <a:p>
            <a:pPr lvl="3" indent="0">
              <a:buNone/>
            </a:pPr>
            <a:r>
              <a:rPr lang="bg-BG" sz="1600" b="1" dirty="0"/>
              <a:t> </a:t>
            </a:r>
            <a:r>
              <a:rPr lang="bg-BG" sz="1600" b="1" dirty="0" smtClean="0"/>
              <a:t> </a:t>
            </a:r>
            <a:endParaRPr lang="en-US" sz="1600" dirty="0" smtClean="0"/>
          </a:p>
          <a:p>
            <a:pPr lvl="2" indent="0">
              <a:buNone/>
            </a:pPr>
            <a:endParaRPr lang="en-US" dirty="0"/>
          </a:p>
        </p:txBody>
      </p:sp>
      <p:sp>
        <p:nvSpPr>
          <p:cNvPr id="6" name="Rounded Rectangle 5"/>
          <p:cNvSpPr/>
          <p:nvPr/>
        </p:nvSpPr>
        <p:spPr bwMode="gray">
          <a:xfrm>
            <a:off x="381000" y="2565400"/>
            <a:ext cx="8483600" cy="1562100"/>
          </a:xfrm>
          <a:prstGeom prst="roundRect">
            <a:avLst/>
          </a:prstGeom>
          <a:noFill/>
          <a:ln w="25400" algn="ctr">
            <a:solidFill>
              <a:schemeClr val="accent1"/>
            </a:solidFill>
            <a:miter lim="800000"/>
            <a:headEnd/>
            <a:tailEnd/>
          </a:ln>
        </p:spPr>
        <p:txBody>
          <a:bodyPr lIns="90000" tIns="72000" rIns="90000" bIns="72000" rtlCol="0" anchor="ctr"/>
          <a:lstStyle/>
          <a:p>
            <a:pPr fontAlgn="base">
              <a:spcBef>
                <a:spcPts val="600"/>
              </a:spcBef>
              <a:spcAft>
                <a:spcPct val="0"/>
              </a:spcAft>
              <a:buClr>
                <a:srgbClr val="F0AB00"/>
              </a:buClr>
              <a:buSzPct val="80000"/>
            </a:pPr>
            <a:r>
              <a:rPr lang="ru-RU" sz="1600" b="1" kern="0" dirty="0" err="1">
                <a:ea typeface="Arial Unicode MS" pitchFamily="34" charset="-128"/>
                <a:cs typeface="Arial Unicode MS" pitchFamily="34" charset="-128"/>
              </a:rPr>
              <a:t>name</a:t>
            </a:r>
            <a:r>
              <a:rPr lang="ru-RU" sz="1600" kern="0" dirty="0">
                <a:ea typeface="Arial Unicode MS" pitchFamily="34" charset="-128"/>
                <a:cs typeface="Arial Unicode MS" pitchFamily="34" charset="-128"/>
              </a:rPr>
              <a:t> – </a:t>
            </a:r>
            <a:r>
              <a:rPr lang="ru-RU" sz="1600" kern="0" dirty="0" err="1">
                <a:ea typeface="Arial Unicode MS" pitchFamily="34" charset="-128"/>
                <a:cs typeface="Arial Unicode MS" pitchFamily="34" charset="-128"/>
              </a:rPr>
              <a:t>името</a:t>
            </a:r>
            <a:r>
              <a:rPr lang="ru-RU" sz="1600" kern="0" dirty="0">
                <a:ea typeface="Arial Unicode MS" pitchFamily="34" charset="-128"/>
                <a:cs typeface="Arial Unicode MS" pitchFamily="34" charset="-128"/>
              </a:rPr>
              <a:t> на </a:t>
            </a:r>
            <a:r>
              <a:rPr lang="ru-RU" sz="1600" kern="0" dirty="0" err="1">
                <a:ea typeface="Arial Unicode MS" pitchFamily="34" charset="-128"/>
                <a:cs typeface="Arial Unicode MS" pitchFamily="34" charset="-128"/>
              </a:rPr>
              <a:t>сървлета</a:t>
            </a:r>
            <a:endParaRPr lang="ru-RU" sz="1600" kern="0" dirty="0">
              <a:ea typeface="Arial Unicode MS" pitchFamily="34" charset="-128"/>
              <a:cs typeface="Arial Unicode MS" pitchFamily="34" charset="-128"/>
            </a:endParaRPr>
          </a:p>
          <a:p>
            <a:pPr fontAlgn="base">
              <a:spcBef>
                <a:spcPts val="600"/>
              </a:spcBef>
              <a:spcAft>
                <a:spcPct val="0"/>
              </a:spcAft>
              <a:buClr>
                <a:srgbClr val="F0AB00"/>
              </a:buClr>
              <a:buSzPct val="80000"/>
            </a:pPr>
            <a:r>
              <a:rPr lang="ru-RU" sz="1600" b="1" kern="0" dirty="0" err="1">
                <a:ea typeface="Arial Unicode MS" pitchFamily="34" charset="-128"/>
                <a:cs typeface="Arial Unicode MS" pitchFamily="34" charset="-128"/>
              </a:rPr>
              <a:t>urlPatterns</a:t>
            </a:r>
            <a:r>
              <a:rPr lang="ru-RU" sz="1600" kern="0" dirty="0">
                <a:ea typeface="Arial Unicode MS" pitchFamily="34" charset="-128"/>
                <a:cs typeface="Arial Unicode MS" pitchFamily="34" charset="-128"/>
              </a:rPr>
              <a:t> – </a:t>
            </a:r>
            <a:r>
              <a:rPr lang="ru-RU" sz="1600" kern="0" dirty="0" err="1">
                <a:ea typeface="Arial Unicode MS" pitchFamily="34" charset="-128"/>
                <a:cs typeface="Arial Unicode MS" pitchFamily="34" charset="-128"/>
              </a:rPr>
              <a:t>задава</a:t>
            </a:r>
            <a:r>
              <a:rPr lang="ru-RU" sz="1600" kern="0" dirty="0">
                <a:ea typeface="Arial Unicode MS" pitchFamily="34" charset="-128"/>
                <a:cs typeface="Arial Unicode MS" pitchFamily="34" charset="-128"/>
              </a:rPr>
              <a:t> </a:t>
            </a:r>
            <a:r>
              <a:rPr lang="ru-RU" sz="1600" kern="0" dirty="0" err="1">
                <a:ea typeface="Arial Unicode MS" pitchFamily="34" charset="-128"/>
                <a:cs typeface="Arial Unicode MS" pitchFamily="34" charset="-128"/>
              </a:rPr>
              <a:t>списък</a:t>
            </a:r>
            <a:r>
              <a:rPr lang="ru-RU" sz="1600" kern="0" dirty="0">
                <a:ea typeface="Arial Unicode MS" pitchFamily="34" charset="-128"/>
                <a:cs typeface="Arial Unicode MS" pitchFamily="34" charset="-128"/>
              </a:rPr>
              <a:t> от URL (</a:t>
            </a:r>
            <a:r>
              <a:rPr lang="ru-RU" sz="1600" kern="0" dirty="0" err="1">
                <a:ea typeface="Arial Unicode MS" pitchFamily="34" charset="-128"/>
                <a:cs typeface="Arial Unicode MS" pitchFamily="34" charset="-128"/>
              </a:rPr>
              <a:t>сървлет</a:t>
            </a:r>
            <a:r>
              <a:rPr lang="ru-RU" sz="1600" kern="0" dirty="0">
                <a:ea typeface="Arial Unicode MS" pitchFamily="34" charset="-128"/>
                <a:cs typeface="Arial Unicode MS" pitchFamily="34" charset="-128"/>
              </a:rPr>
              <a:t> </a:t>
            </a:r>
            <a:r>
              <a:rPr lang="ru-RU" sz="1600" kern="0" dirty="0" err="1">
                <a:ea typeface="Arial Unicode MS" pitchFamily="34" charset="-128"/>
                <a:cs typeface="Arial Unicode MS" pitchFamily="34" charset="-128"/>
              </a:rPr>
              <a:t>път</a:t>
            </a:r>
            <a:r>
              <a:rPr lang="ru-RU" sz="1600" kern="0" dirty="0">
                <a:ea typeface="Arial Unicode MS" pitchFamily="34" charset="-128"/>
                <a:cs typeface="Arial Unicode MS" pitchFamily="34" charset="-128"/>
              </a:rPr>
              <a:t>), с </a:t>
            </a:r>
            <a:r>
              <a:rPr lang="ru-RU" sz="1600" kern="0" dirty="0" err="1">
                <a:ea typeface="Arial Unicode MS" pitchFamily="34" charset="-128"/>
                <a:cs typeface="Arial Unicode MS" pitchFamily="34" charset="-128"/>
              </a:rPr>
              <a:t>които</a:t>
            </a:r>
            <a:r>
              <a:rPr lang="ru-RU" sz="1600" kern="0" dirty="0">
                <a:ea typeface="Arial Unicode MS" pitchFamily="34" charset="-128"/>
                <a:cs typeface="Arial Unicode MS" pitchFamily="34" charset="-128"/>
              </a:rPr>
              <a:t> </a:t>
            </a:r>
            <a:r>
              <a:rPr lang="ru-RU" sz="1600" kern="0" dirty="0" err="1">
                <a:ea typeface="Arial Unicode MS" pitchFamily="34" charset="-128"/>
                <a:cs typeface="Arial Unicode MS" pitchFamily="34" charset="-128"/>
              </a:rPr>
              <a:t>съответният</a:t>
            </a:r>
            <a:r>
              <a:rPr lang="ru-RU" sz="1600" kern="0" dirty="0">
                <a:ea typeface="Arial Unicode MS" pitchFamily="34" charset="-128"/>
                <a:cs typeface="Arial Unicode MS" pitchFamily="34" charset="-128"/>
              </a:rPr>
              <a:t> </a:t>
            </a:r>
            <a:r>
              <a:rPr lang="ru-RU" sz="1600" kern="0" dirty="0" smtClean="0">
                <a:ea typeface="Arial Unicode MS" pitchFamily="34" charset="-128"/>
                <a:cs typeface="Arial Unicode MS" pitchFamily="34" charset="-128"/>
              </a:rPr>
              <a:t>ресурс</a:t>
            </a:r>
            <a:r>
              <a:rPr lang="en-US" sz="1600" kern="0" dirty="0" smtClean="0">
                <a:ea typeface="Arial Unicode MS" pitchFamily="34" charset="-128"/>
                <a:cs typeface="Arial Unicode MS" pitchFamily="34" charset="-128"/>
              </a:rPr>
              <a:t> </a:t>
            </a:r>
            <a:r>
              <a:rPr lang="ru-RU" sz="1600" kern="0" dirty="0" err="1" smtClean="0">
                <a:ea typeface="Arial Unicode MS" pitchFamily="34" charset="-128"/>
                <a:cs typeface="Arial Unicode MS" pitchFamily="34" charset="-128"/>
              </a:rPr>
              <a:t>може</a:t>
            </a:r>
            <a:r>
              <a:rPr lang="ru-RU" sz="1600" kern="0" dirty="0" smtClean="0">
                <a:ea typeface="Arial Unicode MS" pitchFamily="34" charset="-128"/>
                <a:cs typeface="Arial Unicode MS" pitchFamily="34" charset="-128"/>
              </a:rPr>
              <a:t> </a:t>
            </a:r>
            <a:r>
              <a:rPr lang="ru-RU" sz="1600" kern="0" dirty="0">
                <a:ea typeface="Arial Unicode MS" pitchFamily="34" charset="-128"/>
                <a:cs typeface="Arial Unicode MS" pitchFamily="34" charset="-128"/>
              </a:rPr>
              <a:t>да </a:t>
            </a:r>
            <a:r>
              <a:rPr lang="ru-RU" sz="1600" kern="0" dirty="0" err="1">
                <a:ea typeface="Arial Unicode MS" pitchFamily="34" charset="-128"/>
                <a:cs typeface="Arial Unicode MS" pitchFamily="34" charset="-128"/>
              </a:rPr>
              <a:t>бъде</a:t>
            </a:r>
            <a:r>
              <a:rPr lang="ru-RU" sz="1600" kern="0" dirty="0">
                <a:ea typeface="Arial Unicode MS" pitchFamily="34" charset="-128"/>
                <a:cs typeface="Arial Unicode MS" pitchFamily="34" charset="-128"/>
              </a:rPr>
              <a:t> </a:t>
            </a:r>
            <a:r>
              <a:rPr lang="ru-RU" sz="1600" kern="0" dirty="0" err="1">
                <a:ea typeface="Arial Unicode MS" pitchFamily="34" charset="-128"/>
                <a:cs typeface="Arial Unicode MS" pitchFamily="34" charset="-128"/>
              </a:rPr>
              <a:t>достъпен</a:t>
            </a:r>
            <a:endParaRPr lang="ru-RU" sz="1600" kern="0" dirty="0">
              <a:ea typeface="Arial Unicode MS" pitchFamily="34" charset="-128"/>
              <a:cs typeface="Arial Unicode MS" pitchFamily="34" charset="-128"/>
            </a:endParaRPr>
          </a:p>
          <a:p>
            <a:pPr fontAlgn="base">
              <a:spcBef>
                <a:spcPts val="600"/>
              </a:spcBef>
              <a:spcAft>
                <a:spcPct val="0"/>
              </a:spcAft>
              <a:buClr>
                <a:srgbClr val="F0AB00"/>
              </a:buClr>
              <a:buSzPct val="80000"/>
            </a:pPr>
            <a:r>
              <a:rPr lang="ru-RU" sz="1600" b="1" kern="0" dirty="0" err="1">
                <a:ea typeface="Arial Unicode MS" pitchFamily="34" charset="-128"/>
                <a:cs typeface="Arial Unicode MS" pitchFamily="34" charset="-128"/>
              </a:rPr>
              <a:t>initParams</a:t>
            </a:r>
            <a:r>
              <a:rPr lang="ru-RU" sz="1600" kern="0" dirty="0">
                <a:ea typeface="Arial Unicode MS" pitchFamily="34" charset="-128"/>
                <a:cs typeface="Arial Unicode MS" pitchFamily="34" charset="-128"/>
              </a:rPr>
              <a:t> – </a:t>
            </a:r>
            <a:r>
              <a:rPr lang="ru-RU" sz="1600" kern="0" dirty="0" err="1">
                <a:ea typeface="Arial Unicode MS" pitchFamily="34" charset="-128"/>
                <a:cs typeface="Arial Unicode MS" pitchFamily="34" charset="-128"/>
              </a:rPr>
              <a:t>списък</a:t>
            </a:r>
            <a:r>
              <a:rPr lang="ru-RU" sz="1600" kern="0" dirty="0">
                <a:ea typeface="Arial Unicode MS" pitchFamily="34" charset="-128"/>
                <a:cs typeface="Arial Unicode MS" pitchFamily="34" charset="-128"/>
              </a:rPr>
              <a:t> от </a:t>
            </a:r>
            <a:r>
              <a:rPr lang="ru-RU" sz="1600" kern="0" dirty="0" err="1" smtClean="0">
                <a:ea typeface="Arial Unicode MS" pitchFamily="34" charset="-128"/>
                <a:cs typeface="Arial Unicode MS" pitchFamily="34" charset="-128"/>
              </a:rPr>
              <a:t>параметри</a:t>
            </a:r>
            <a:r>
              <a:rPr lang="ru-RU" sz="1600" kern="0" dirty="0" smtClean="0">
                <a:ea typeface="Arial Unicode MS" pitchFamily="34" charset="-128"/>
                <a:cs typeface="Arial Unicode MS" pitchFamily="34" charset="-128"/>
              </a:rPr>
              <a:t>,</a:t>
            </a:r>
            <a:r>
              <a:rPr lang="en-US" sz="1600" kern="0" dirty="0" smtClean="0">
                <a:ea typeface="Arial Unicode MS" pitchFamily="34" charset="-128"/>
                <a:cs typeface="Arial Unicode MS" pitchFamily="34" charset="-128"/>
              </a:rPr>
              <a:t> </a:t>
            </a:r>
            <a:r>
              <a:rPr lang="ru-RU" sz="1600" kern="0" dirty="0" err="1" smtClean="0">
                <a:ea typeface="Arial Unicode MS" pitchFamily="34" charset="-128"/>
                <a:cs typeface="Arial Unicode MS" pitchFamily="34" charset="-128"/>
              </a:rPr>
              <a:t>който</a:t>
            </a:r>
            <a:r>
              <a:rPr lang="en-US" sz="1600" kern="0" dirty="0">
                <a:ea typeface="Arial Unicode MS" pitchFamily="34" charset="-128"/>
                <a:cs typeface="Arial Unicode MS" pitchFamily="34" charset="-128"/>
              </a:rPr>
              <a:t> </a:t>
            </a:r>
            <a:r>
              <a:rPr lang="ru-RU" sz="1600" kern="0" dirty="0" smtClean="0">
                <a:ea typeface="Arial Unicode MS" pitchFamily="34" charset="-128"/>
                <a:cs typeface="Arial Unicode MS" pitchFamily="34" charset="-128"/>
              </a:rPr>
              <a:t>се</a:t>
            </a:r>
            <a:r>
              <a:rPr lang="en-US" sz="1600" kern="0" dirty="0" smtClean="0">
                <a:ea typeface="Arial Unicode MS" pitchFamily="34" charset="-128"/>
                <a:cs typeface="Arial Unicode MS" pitchFamily="34" charset="-128"/>
              </a:rPr>
              <a:t> </a:t>
            </a:r>
            <a:r>
              <a:rPr lang="ru-RU" sz="1600" kern="0" dirty="0" err="1" smtClean="0">
                <a:ea typeface="Arial Unicode MS" pitchFamily="34" charset="-128"/>
                <a:cs typeface="Arial Unicode MS" pitchFamily="34" charset="-128"/>
              </a:rPr>
              <a:t>подава</a:t>
            </a:r>
            <a:r>
              <a:rPr lang="ru-RU" sz="1600" kern="0" dirty="0" smtClean="0">
                <a:ea typeface="Arial Unicode MS" pitchFamily="34" charset="-128"/>
                <a:cs typeface="Arial Unicode MS" pitchFamily="34" charset="-128"/>
              </a:rPr>
              <a:t> </a:t>
            </a:r>
            <a:r>
              <a:rPr lang="ru-RU" sz="1600" kern="0" dirty="0">
                <a:ea typeface="Arial Unicode MS" pitchFamily="34" charset="-128"/>
                <a:cs typeface="Arial Unicode MS" pitchFamily="34" charset="-128"/>
              </a:rPr>
              <a:t>на </a:t>
            </a:r>
            <a:r>
              <a:rPr lang="ru-RU" sz="1600" kern="0" dirty="0" err="1">
                <a:ea typeface="Arial Unicode MS" pitchFamily="34" charset="-128"/>
                <a:cs typeface="Arial Unicode MS" pitchFamily="34" charset="-128"/>
              </a:rPr>
              <a:t>сървлета</a:t>
            </a:r>
            <a:r>
              <a:rPr lang="ru-RU" sz="1600" kern="0" dirty="0">
                <a:ea typeface="Arial Unicode MS" pitchFamily="34" charset="-128"/>
                <a:cs typeface="Arial Unicode MS" pitchFamily="34" charset="-128"/>
              </a:rPr>
              <a:t> при </a:t>
            </a:r>
            <a:r>
              <a:rPr lang="ru-RU" sz="1600" kern="0" dirty="0" smtClean="0">
                <a:ea typeface="Arial Unicode MS" pitchFamily="34" charset="-128"/>
                <a:cs typeface="Arial Unicode MS" pitchFamily="34" charset="-128"/>
              </a:rPr>
              <a:t>инициализация</a:t>
            </a: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AutoShape 4" descr="data:image/jpeg;base64,/9j/4AAQSkZJRgABAQAAAQABAAD/2wCEAAkGBxQREBQUEBQUFBQQFBQVEBQQEBAUFxUQFBQWFhQUFBQYHCggGBolHBQUITEiJSktLi4uFx8zODMsNygtLisBCgoKDg0OGBAQFywkHyQsLCwsLCwsLCwsLCwsLCwsLCwsLCwsLCwsLCwsNCwsLCwsLCwsLCwsLCwsLCwsLCwsLP/AABEIAOEA4QMBIgACEQEDEQH/xAAcAAACAwEBAQEAAAAAAAAAAAAAAQUGBwQDAgj/xABHEAABAwICBgYGCAMHAwUAAAABAAIDBBEFIQYSMUFRYRMiMnGBkQdScqGxwRQjQmKCkqLRFTNDU2OTssLw8YPh4yQ0RHPD/8QAFwEBAQEBAAAAAAAAAAAAAAAAAAECA//EACARAQEBAQACAgMBAQAAAAAAAAABEQIhMQMSIjJBUWH/2gAMAwEAAhEDEQA/ANwTSQgE0kIGhCSBoQkgaSaSAQmkgEJoQJCaSBoSQgaSEIBCE0AkmkgaSE0AhJCBoQhAk0IQJCaEAkmhAkJoQJCaECQmhAkJoQJCaSAQhNAk0IQJNCECQmhAk0JIBCEIBCaEAhCSBoSTQCEkIGhCEAhec0zWC7yAOfy4qKqceAyjaTzdkPLb8E1ZLUyvOSZre04DvICq8+Jyu2u1R93qjzUVPi8TNr9Y/du737FGvp/tXR+Jxj7V+4FeZxdm5rvd+6oUukzR2GE+04D3C65ZNKZNzYx3hx+auGRov8XHqnzCYxdu9rvCyzQ6VSb3MH4Cven0rBPWfF+IFvxKuGRpLMUjO8jvB+S6o5Wu7JB7iCqhh04mF2Fp5scHD3LocxzT8wVD6xakKBpsTe3tdYc9vmpamq2ybDnwO1GbMdCEk0QIQhAIQkgaEIQCEIQJNCECTQhAJJrkxLEGQM1pDyaBtceACDokkDQS4gAbSTYBQFdpFfKAfjcP8rT8/JQVfiUlQ678mjssByH7nn8FD4jjDYgQ2xcO049lv7lG5JPabqq0N68z8zvcbk8gP2ULW6Stb2bNHrP2nub/AMqjYjpGXuOoS473u/0jh/uyinTFxu4kniSp4i/ZbarHukO1zubjYeDf+F5MqCdvuUDTPU1h8D5Mo2Pf7DXO87LPVrXOPW6+37F3M0eqj/Rd4lg9xK86rDZoxeSN7RxLTb8wyWGkVK1cckBc4NaC4nYGgk+QVz0Uw6KWS0rda7SWgk21geA25XV6p6RkYtGxrBwY0N+C3y59MVkppKaSMPD4XyNc6LtMcWtsHEEZi2sFNUWmFRFlI7pmjdJ2vB4z87qa9LNHangqBtpZ2h5/uZ/q3fqMfkqLPsWkjRMK0sjm7OTh2o35O/Cd/wDvYrHRVLZBrMOzbuLTz4LB3uIzBIINwRkQeIKsej+lD2OBJ6447JG7w4cf+VvNT7Nuo6/dJ4O+Tv3UkqthVcyphEkex2TgdrXDtNd/vgpGgr9SRsMh/mX+juJ7RaCXRHi4AFw4tB9Uk5SphJCaISaEIBJNCAQhCAQkhAJpIQeNbVthjc95sGjxJ3Acys/rqx1RIXv7mt3NbwHzO9dulGJ9NLqNPUiJHfJscfDZ58VA4hV9FHf7Tsm9/HwVk/q+nPjOJiMFrTaw67uA4Dms8xbEXTG2xg2N483KWxuQuy3bTzPEqvvbmpq1zxuUvgeEzVcnRwN1jtcTk1o4uduC8dH8EfWVAijyvm925reK3rAcGipIRFC2wHaO97t7nFRIgMA0BggAM318m/WFmA8mb/xX8FZp5ooGDXc2No2DIeDWjb4Lh0ox5tHFewdI+4iYeI2ud90XHfcBZBjGkkj5NYnXedr37Bya3YB7lZF1rDdK4C4NYJHXNrhgA/UQfcp+PNoduI3rFMLqHOaCSb8dmfgpQY/UwtOpK+wv1XnXbbhZ2zwss/aNfXw0pmERdI2WMBpBv1Larr3BuNm87FIaiybA9NXxyg2uHH62O+Thvcy+w/8ABWswSh7WuYbteAWniDsWsxi1GaTYT9Ko6iDfNE9reT7XYfBwafBYZSVHSQMcdpaNb2hk73gr9FLEK7RZ/wBNxCKF5a6KYTRskF43Q1I6RoFhdtnazbjxBUpKrcq5Hvts2jYuuqY5jyyVpjkaM2u4es07HN5j3HJR8u1biVo/ozxotmDD2J+q/g2Udl3js/EOC03FKHponMDix+TopBtjmadaOQcbOANt4uDkVkPous6okY7ZqB7eT2uHyPuW2NzAPHNZt2rPQ0cxX6VTMlI1X9Zk7L36OoicY5o777Pa4A7xY71Jqn6OzdDitbTfZnjhrYxwc4GCe3jFGe9xVvRDSQhA0JIQNCSEDQkmgFF6SYh9HpnvHaNmR+2/IHwzPgpRUXT6s1qiGAfYY6Z45uOoz4SKX/FiEhCiq13S1Ab9lmR8NvvyUqw2F+Ga4cIpdaOWQ7S4Ad/ad8QtfJc58NczahsfprOvxVYqYrFXzF4daO/BVWegc+OWUZR0+qHOAzfM8tDIWfmBcdwy2nLhxfDfcaB6NMIEVOZCOtKdvIZfHLw5q8sCjcKpuiijjH9NjW95AzPibqTjXWTI52sjxqrNbX1JveOmDo2fgu0ebhI5UnFGWf4q1+j0a9LUSO2vqiD3GIH4yFV7SCKxHeFmdb1i2fjqQwJ/UXfVj6t3j81AYJXNFx1nEHZHHJIQeYYDZS0mJRljmkljjfVErJIiTnk3XAv4KZ5blmILpzHIx7drCDbiN4PeMlvGiNa2SEanZLQ+P2H5/H4rBKsbFpXovxWwp4nfbEjR3dZw94sul/ji06ypmPQ9DjVHLbqV0MtHIdwkZ9dBccT12q62VT9J9O7+HunjF5KCWKrivlnA8F+fsF6CN0y0XZOwhws5tzG9oGsx3EcuI2ELHKumfHI6OUWew2dwPBzeLSMx+4K/S1UGzwslZm2VjXsPFrwHA+RWSekfCOqJmjrRZPtvicfkSD3a3FWJXh6OiIhLO7YOqPHJbLQSa0UbvWY0+bQVizGGOipadn82umaGgbbXAJ7gXNW4RRBrQ0bGgNHcBYLE92t31IqdRJq6RUgG2SgqGnuErXD3tV8WbUUvT6VPtm2iw/UdwEsj2vt3lsg/KtJWmQhJCBoSQgaEIQCSaECWU43U9JilZwi6CJvcI9Z36nFaq85LGGS62IYjyqj5aoA+CvP7Qd1W/VhkPBjvgurRbrUd/Wc8+R1fko7Gr/RZ7bRFIR4NJ+S9vR3PrUDL7nyg/nJ+anzN8e3zO06ro2i73ODIwfWfkCeQzJ5NKemtG2kpMPp4+zJiFMx5NruuXOe53MuzPNTWF0WtWFx2RMuPbkJAPeGtcPxqH9MUupDRy7oK6F7jwa1r3X/Sufx85F+TravMS7YVwxFdkS61zY/oEzUjr4jthrHXHskM/wDzK7KDRQVsrnyg9C17gxuzpSHG5cfUBytvsd211VMaXHKyHstxKFs0J/vLkOA4kOMzu4BabgdG1jGhoADQABwAFgFznP5Wt3r8cRtJoyxjA1jWta0WDWtAAHIBReM6OtLS1zQ4EWIcAQRzBWghq4cSpwWrbD89aS4GaY3ZcxE2sbno3HYAfVO7gcthFpLROQsq8JA/qPkv3An9yrjpPhwex7CMnAg+O9VbQOkdLitCzdQ08ssvtHXjA5ZvjKlWNusvKqpmyxvjeLtka5jxxa4Fp9xXtZOyqKl6Mqhxw36PKby4dLLSS5EfyXfVkA7tQsXFpbTB0cjXWDXMcHE7ACDclWaPBxFUy1EJsalrBURnsPfGLMlBt1XgHVO4gDhdQ+K6KSVsgFVI1lMDd0NOX681jcCSYgarOLWi59ZBXPRxhBqqn+IStIhp2dBh7XbyARLPbvLgDzPqhaPiFayCGSaU6scLHPkPBrRc95y2L2ghaxrWMaGtYA1jWgANaBYAAbAAsm9KuNyVsrMOpD1C4GpfbIlhBDb+o0gE8Xao3Zz1F9pL0Mh8xrMQmFn1851RttHGXWAPAFxb/wBMLUwqtonRNggjijFmxNDW+A2nmcz4qz6wAuSAALkk2AA2klVH2koF+lDXuLKSGapcDYujZ0cTTznl1Wn8GseShNNsQr4cOqajpYqd0UesxlO3pSHFwb1ppQARnujB5oL0kvKikLo2OO1zGk95AK9kAhCEAhCEHjUusFiTHauM4kw/adDI3udGCT+sLaK49VYtpT9TjsMn2auExH22k/8AiHitc+xOOi12uadj2lp7iLKE9FVQRDPC7tRS3I4azQP80blYIwqhTP8AoWMkHKOtFxw13G/nrh35wnzTw1zcrUsFbnI71n+5rGt+IKrfpTp+moJm72gSDf8AyyHOHi0OHirPhJ6h5uefN5UTpBmCDsIIPcsT0l9vvQTFPpNBBITdwYGSf/ZH1HHxtfxCtMKyn0Y1Ypy+In6t77C/2ZW5AnvFvctVhW7GZVY9JGj8lRDHUUovVUD+lgH9ozLpIedwBlvtbep7Q3F46yljnhPVeM2nax47UbuDgclJhV+fR10VQ6pw+RsEspvURPaXU9QfWewWLJPvt8QVlVtXlUDJRUGMTAWmpJA7eYJYZWX5Fzmv82hfFTilQ8EQUpB9ermijZzNoy957rC/EJpivaUPaxpc7uHEuOwAbyV16BaN/RI5JZBaeqcHSDexgvqR+8k99ty7cNwC0onqpOnnHY6mpFFf+xiubH7ziXcxsXlpvjZpqZ4hP18jSIvuA5GTw3c+4qf9VJYZjMNQ+VkLw50Dyx45tNnFvEA3F+I7lIWWF6KTupZWNLyyTtA8NbPUd4Wvfitfw7FzI3rNF+LTkfBUypay8qmpZG3WkcGt4uNvAcSq9juk7YGnXkii4a7hrfhadvksvxnTcSv+p1pHbpJbgD2W7fDJFzPbQsc0p1gWxXYw5Fxyc/k0bh7+5VzCYAZS4Cxe7x1W5/H4KBoS551pCXED/YA3K4YBT533DIeG0+d1y/bp0uTlccJZkFw+kTHG0lEbmzpj0be45u9wK76aYNCzulvj2MCQZ0GGEAHPVmmvcAHYQXAH2Wj110rlGi6MUpipIg8WcW67wdoc/rWPMXA8FV/TZU6uEvib26uWGGMcXGQPI8mFX1ZhpRP/ABHSGiomZxYd/wCpqeHSjVe0Hu+qH/VPBVK1Gnj1GNb6rQPIWXokhAJpJoBCSEHHiHZWP+leiLoGzM7dLIJGng29nHwOq78K2KvHVVE0hgDmua4XDgQQd4IsQgi8Frm1EEcrdkjQSODtjm+BBHgo3TjBDU02tFfpqc9JFq7SB2mjnkCObQoLQmtNJVSUUp6r3EwOPr22fiaB+Jp4rRowu37QeWgGNtrKNsgI1gS2VoOyQAE+BvcciF7443IqnYjBJhNUa2maXUsxH06Fu1tz/Nb4knkSRsddtzkqY6iFssLg9kgu1w3j5EbCNy45ngZYag09XINrXm7h8xzWiaO6XBrQ2YlzNjZBmQODxtPftVG0uo9WVsg2Hqu+SiRUOjPVNuI3HvC1vgkfoelqmyNDo3BzTsLSCPcvQvWK4RXvBDo3OY7eWOLb+StlJpPI3+ZKLffaz42WfH8rUlX3XRrqonTOmaLyVEY9nrHyaCVAYv6T6ZuULZZjuuOjZfmXdb9KNZF1xjSFsItGNd/H7I7zv8PNUWoqTK5z3O1y7Mu+AHJUnGNKJ6t9nEMYf6cdwCPvOObvhyVuo2asLfZHyXPu5GuMtQzjrVzvuke4AfJc2lNYQ+zXEWFsiR8F94ROJKiV4zGs7iN52g7NyhMfn1pHd6SeUt8Io/HapDBafWkCj3HMDjkOZ4Abyrroro7M7NwMTTvcBrkfdaez3u8t66X05xM4VTF5DW8QXn1RtA9o5fHhe70NMGNFsrBRTpKbD4Ned7Yoxe2sbuc7aQ0dp7j4lcsWG1uMZOElBhx23yqqlvDV/pRnnt+8DlnmYvXWuTEq+bFpnUOGutC3KurBmxjDtijP2nHlt7rkaXgGDRUVOyCnbqxxjK+Zc45ue473E5kr7wfCYaSFsNNG2ONnZa3jvc4nNzjvJzK8dIsehoIHTVLtVoya0WLpH2yYxu9xt4bTYBUxw6d6VMwykdM6zpHdSnjJ7cpGV/ujaTwHEhVH0PYO+KKSrqCXVFe7pHud2ujJLm34Fxc5572jcqdT9Njdd9KrBaBhtDCCS0Mab6g4i9tZ32jlsFhsuEssAkqVPMOS+18R7F9KoaEIQJCEIPGqbcKnY1FtV1kFwq5jFPtQYpprQ2lZIMiMrjI3BuM1d9FMZ+kxgP8A5rB1/vD1x8+a4dJ8P6Rjhv2jvCq2j9WWPGeq5p28DwK3xUrW2RgixAIORBFwQdoIVPq9H6jDnumw1plp3nWqKK+Y4vp+f3du7PINs2DYk2XI5PG1vHm1Tka6dc6sZs6rgxCFxidnskjcNWSN3B7d1jv2ZbVTMQidGdR/ab+pvrBa/pBodT1b+l60FQOzUU51H/j3PHfnbeqZjmi9a1urNGytYOzLTERTt+8YnGxPslcbLFxBYNLsUhiL+qVXY6n6O/Vk1xfdLG6KQe1G61+9pPcpCoxOKRvVe3ZsJsfI5rlZ5dJfCIr3KLJzXbWzN9YeYXxQ0Ekp+qjkfzaw6v5zZo81uOdFE28gWlshMzQxmbGgCR24uG2NvHmfDbe0BguibWOD62aOMD+mJWt/PISPIeZV0ptI8PjAZHKJC0ANjpIpJjYbABE0gJZtWXEZJom151ml8byLF8RAJHBwILXeIK4B6OQ515Jpn8vqm37yGX8lcI8WqZcqTDpbHZJXSR0zRz6PrSHyC92aK1tR/wC8rRCw7YcNj6PwNRJd/kAiZVYGH0GGDWldHE4jLXJfM7k0Zvd4KSovp9XlRU30WI//ACsQbquIvtiph1jxBdYFXDAtEKOjOtBA3pDtmkvLKSdpMr7u8ip5VcVXANA4IJBPUOfWVX9vVWdqn+5j7MY4WzHFWxc1diEcIvK8N4DaT3NGZVRxfS57wWwAsB+0ba57tzUJE3pJpNFRtOt15LdWNpz5Fx+yPfwBWO4vFPic4mq3ERjKNguAG7S1g+y3i7abeUy+m1naz+sSbm+efE8V9wR9K/VHZGTj/p8d/wD3XO9bcjp9ZJtSmjdIAAWizbARgCwDBsy57VfMPisFC4RSWAVmpo7Bbkxyt10NTQhVDQhCAQhCBKOxGC4UkvKZlwgoGL0m1Zvj1D0MvSAdV2T+R4raMTpL3VMxnDQ4EEXB2oKhSYoY7axNhbVcNrf3CvGD6T3aOk67d0jMz+Ib/BZvXUpgOo7+Wew71funko+OrkgfeNxF9o2g94WvtYsxvcFY14uxwcOR+PBfRlWP0Okd7Xuxw+1GTb9x71PUmlco2lsg+8LHzFveFdlXcX2drXiz2tcOD2hw8ioifROhftpYRf1GdH/kso6n0sae3G4ey4O+NlJwY9E7e4d7T8lixuWVwn0f4fe/QEd1RUj/AFr2ZoNQD+gXe3PUv9znkKSGMQ+v+h/7JHGYfWP5Xfss5WvDzpdFKFhBbSU9xsJhY4+bgVO0zGsFmANHBoAHkFDfxyPcHHwA+JXw7SD1Wfmd8gFfrV2LVEunWDRdxAHEkAeaz2p0scNsrGcmWJ+ZVexHS4cHyni91h5m59yeJ7ZvlqlVj0LNhLzwZs/MclWMa0yLBm5sIOzO7z3b/ILMK3Saokya4RjhGLH8xz8rLgiiLjdxJJ2kkknvJTYys9XpEZXHogSTtfJck87fv5KWw6nOrrPJJO0lV/DYGsILzYbtpJPBoGZPIKwta+bKxjj4X67hzI7I5DPmNixd6a2T28y4yOLY+NnP3DiG8XfD3KxYNhoaAAMgjC8LAAAFgNgA3K00NHZa55kc+ur09KGmspNjV8xssvRaZCEIQCEIQJCEIBCEIOWqhuFXsSob3VqIXJU090GZYxhAcCHC4O1Z9jGCPivqgvZ+pv7hbpW0F9yrtfhN9yDF6eRSLX5K0Yvoox5JALHes3LzG9V6owWeLcJBxb1XeRyPmFmxqVFvr3sd1XuHibeS7WY9M0ZP82M/ZRlfGQes17eOsxw9+xeccgLciD3EKok3aWVI3s/w/wDuvJ+ltSftNHdG35qJkC8Ct6mp2HSGpd2pnfhDG/5QF0Qzueeu9zvac4/FQFNKAdo8wprD2PJ6rJHd0brfmIt71jpqVOwxiy4apuakqahncMowy++R4uPwsvfzC7qbRbWzle53JnUb7ut71ynF10vcxVoWi9tpOxrQS4/hGansPweV+0dGPvWc7wAyHiT3K2YdgTYxZjA0fdAHnxU7SYXyXScud6V7C8Ca03sS47XOzcfHcOQyVmocM5KUpMN5KWgpQFplyUdFZSTGWTATQCEIQCEIQCaSaAQhJA0JIQNfJC+kkHPLBdR9RRXUxZfDmIKrU4bfcouowjkrw+nXPJRoM/mwXko+fRuN3ajYe9jStJfQDgvF2GjggzI6IQf2Ef8AhtX3HolANkEf+G39lpH8MHBMYZyQUanwJreyxo7mgLuiwnkrgzDRwXRHh4QVWDCuSkafCuSsLKQBe7YgEETBhtl3xUgC6gEIE1gC+kk0AhJNAISQgaEJIGhCEAhCEAhCEAhCEAhCECRZNCD51UtRfaEHxqJhiaaBaqEJoBCEIBCSaAQhCAQkmgEISQNCEIBCEIBCEIBCEIBCEIBCEIBCEIBCEIBCEIBCEIBCEIBCEIBCEIBCEIBCEIBCEIBCEI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838" y="4256088"/>
            <a:ext cx="19907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27908" y="4770735"/>
            <a:ext cx="2918591" cy="923330"/>
          </a:xfrm>
          <a:prstGeom prst="rect">
            <a:avLst/>
          </a:prstGeom>
          <a:noFill/>
          <a:effectLst>
            <a:outerShdw blurRad="127000" dist="165100" dir="2700000" algn="tl" rotWithShape="0">
              <a:schemeClr val="tx2">
                <a:lumMod val="50000"/>
                <a:alpha val="40000"/>
              </a:schemeClr>
            </a:outerShdw>
          </a:effectLst>
          <a:scene3d>
            <a:camera prst="perspectiveHeroicExtremeRightFacing"/>
            <a:lightRig rig="threePt" dir="t"/>
          </a:scene3d>
          <a:sp3d>
            <a:bevelB/>
          </a:sp3d>
        </p:spPr>
        <p:txBody>
          <a:bodyPr wrap="square" lIns="91440" tIns="45720" rIns="91440" bIns="45720">
            <a:spAutoFit/>
          </a:bodyPr>
          <a:lstStyle/>
          <a:p>
            <a:pPr algn="ctr"/>
            <a:r>
              <a:rPr lang="en-US" sz="5400" b="1" kern="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Arial Unicode MS" pitchFamily="34" charset="-128"/>
                <a:cs typeface="Arial Unicode MS" pitchFamily="34" charset="-128"/>
              </a:rPr>
              <a:t>web.xml</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TextBox 12"/>
          <p:cNvSpPr txBox="1"/>
          <p:nvPr/>
        </p:nvSpPr>
        <p:spPr>
          <a:xfrm>
            <a:off x="3943127" y="5082400"/>
            <a:ext cx="679673" cy="55399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3600" kern="0" dirty="0" smtClean="0">
                <a:ea typeface="Arial Unicode MS" pitchFamily="34" charset="-128"/>
                <a:cs typeface="Arial Unicode MS" pitchFamily="34" charset="-128"/>
              </a:rPr>
              <a:t>VS</a:t>
            </a:r>
            <a:r>
              <a:rPr lang="en-US" sz="1800" kern="0"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46199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WebServlet</a:t>
            </a:r>
            <a:r>
              <a:rPr lang="bg-BG" dirty="0" smtClean="0"/>
              <a:t> – Пример</a:t>
            </a:r>
            <a:endParaRPr lang="ru-RU" dirty="0"/>
          </a:p>
        </p:txBody>
      </p:sp>
      <p:sp>
        <p:nvSpPr>
          <p:cNvPr id="3" name="Text Placeholder 2"/>
          <p:cNvSpPr>
            <a:spLocks noGrp="1"/>
          </p:cNvSpPr>
          <p:nvPr>
            <p:ph type="body" sz="quarter" idx="10"/>
          </p:nvPr>
        </p:nvSpPr>
        <p:spPr>
          <a:xfrm>
            <a:off x="324000" y="1310184"/>
            <a:ext cx="8494713" cy="5117911"/>
          </a:xfrm>
        </p:spPr>
        <p:txBody>
          <a:bodyPr/>
          <a:lstStyle/>
          <a:p>
            <a:r>
              <a:rPr lang="en-US" sz="1500" b="0" dirty="0">
                <a:solidFill>
                  <a:srgbClr val="646464"/>
                </a:solidFill>
                <a:latin typeface="Consolas"/>
              </a:rPr>
              <a:t>@</a:t>
            </a:r>
            <a:r>
              <a:rPr lang="en-US" sz="1500" b="0" dirty="0" err="1">
                <a:solidFill>
                  <a:srgbClr val="646464"/>
                </a:solidFill>
                <a:latin typeface="Consolas"/>
              </a:rPr>
              <a:t>WebServlet</a:t>
            </a:r>
            <a:r>
              <a:rPr lang="en-US" sz="1500" b="0" dirty="0">
                <a:solidFill>
                  <a:srgbClr val="000000"/>
                </a:solidFill>
                <a:latin typeface="Consolas"/>
              </a:rPr>
              <a:t>(name=</a:t>
            </a:r>
            <a:r>
              <a:rPr lang="en-US" sz="1500" b="0" dirty="0">
                <a:solidFill>
                  <a:srgbClr val="2A00FF"/>
                </a:solidFill>
                <a:latin typeface="Consolas"/>
              </a:rPr>
              <a:t>"</a:t>
            </a:r>
            <a:r>
              <a:rPr lang="en-US" sz="1500" b="0" dirty="0" err="1">
                <a:solidFill>
                  <a:srgbClr val="2A00FF"/>
                </a:solidFill>
                <a:latin typeface="Consolas"/>
              </a:rPr>
              <a:t>DummyName</a:t>
            </a:r>
            <a:r>
              <a:rPr lang="en-US" sz="1500" b="0" dirty="0">
                <a:solidFill>
                  <a:srgbClr val="2A00FF"/>
                </a:solidFill>
                <a:latin typeface="Consolas"/>
              </a:rPr>
              <a:t>"</a:t>
            </a:r>
            <a:r>
              <a:rPr lang="en-US" sz="1500" b="0" dirty="0">
                <a:solidFill>
                  <a:srgbClr val="000000"/>
                </a:solidFill>
                <a:latin typeface="Consolas"/>
              </a:rPr>
              <a:t>,</a:t>
            </a:r>
          </a:p>
          <a:p>
            <a:r>
              <a:rPr lang="bg-BG" sz="1500" b="0" dirty="0">
                <a:solidFill>
                  <a:srgbClr val="000000"/>
                </a:solidFill>
                <a:latin typeface="Consolas"/>
              </a:rPr>
              <a:t>	</a:t>
            </a:r>
            <a:r>
              <a:rPr lang="bg-BG" sz="1500" b="0" dirty="0" smtClean="0">
                <a:solidFill>
                  <a:srgbClr val="000000"/>
                </a:solidFill>
                <a:latin typeface="Consolas"/>
              </a:rPr>
              <a:t>   </a:t>
            </a:r>
            <a:r>
              <a:rPr lang="en-US" sz="1500" b="0" dirty="0" err="1" smtClean="0">
                <a:solidFill>
                  <a:srgbClr val="000000"/>
                </a:solidFill>
                <a:latin typeface="Consolas"/>
              </a:rPr>
              <a:t>urlPatterns</a:t>
            </a:r>
            <a:r>
              <a:rPr lang="en-US" sz="1500" b="0" dirty="0">
                <a:solidFill>
                  <a:srgbClr val="000000"/>
                </a:solidFill>
                <a:latin typeface="Consolas"/>
              </a:rPr>
              <a:t>={</a:t>
            </a:r>
            <a:r>
              <a:rPr lang="en-US" sz="1500" b="0" dirty="0">
                <a:solidFill>
                  <a:srgbClr val="2A00FF"/>
                </a:solidFill>
                <a:latin typeface="Consolas"/>
              </a:rPr>
              <a:t>"/dummy"</a:t>
            </a:r>
            <a:r>
              <a:rPr lang="en-US" sz="1500" b="0" dirty="0">
                <a:solidFill>
                  <a:srgbClr val="000000"/>
                </a:solidFill>
                <a:latin typeface="Consolas"/>
              </a:rPr>
              <a:t>, </a:t>
            </a:r>
            <a:r>
              <a:rPr lang="en-US" sz="1500" b="0" dirty="0">
                <a:solidFill>
                  <a:srgbClr val="2A00FF"/>
                </a:solidFill>
                <a:latin typeface="Consolas"/>
              </a:rPr>
              <a:t>"/DUMMY"</a:t>
            </a:r>
            <a:r>
              <a:rPr lang="en-US" sz="1500" b="0" dirty="0">
                <a:solidFill>
                  <a:srgbClr val="000000"/>
                </a:solidFill>
                <a:latin typeface="Consolas"/>
              </a:rPr>
              <a:t>},</a:t>
            </a:r>
          </a:p>
          <a:p>
            <a:r>
              <a:rPr lang="bg-BG" sz="1500" b="0" dirty="0" smtClean="0">
                <a:solidFill>
                  <a:srgbClr val="000000"/>
                </a:solidFill>
                <a:latin typeface="Consolas"/>
              </a:rPr>
              <a:t>	   </a:t>
            </a:r>
            <a:r>
              <a:rPr lang="en-US" sz="1500" b="0" dirty="0" err="1" smtClean="0">
                <a:solidFill>
                  <a:srgbClr val="000000"/>
                </a:solidFill>
                <a:latin typeface="Consolas"/>
              </a:rPr>
              <a:t>initParams</a:t>
            </a:r>
            <a:r>
              <a:rPr lang="en-US" sz="1500" b="0" dirty="0">
                <a:solidFill>
                  <a:srgbClr val="000000"/>
                </a:solidFill>
                <a:latin typeface="Consolas"/>
              </a:rPr>
              <a:t>={</a:t>
            </a:r>
            <a:r>
              <a:rPr lang="en-US" sz="1500" b="0" dirty="0">
                <a:solidFill>
                  <a:srgbClr val="646464"/>
                </a:solidFill>
                <a:latin typeface="Consolas"/>
              </a:rPr>
              <a:t>@</a:t>
            </a:r>
            <a:r>
              <a:rPr lang="en-US" sz="1500" b="0" dirty="0" err="1">
                <a:solidFill>
                  <a:srgbClr val="646464"/>
                </a:solidFill>
                <a:latin typeface="Consolas"/>
              </a:rPr>
              <a:t>WebInitParam</a:t>
            </a:r>
            <a:r>
              <a:rPr lang="en-US" sz="1500" b="0" dirty="0">
                <a:solidFill>
                  <a:srgbClr val="000000"/>
                </a:solidFill>
                <a:latin typeface="Consolas"/>
              </a:rPr>
              <a:t>(name=</a:t>
            </a:r>
            <a:r>
              <a:rPr lang="en-US" sz="1500" b="0" dirty="0">
                <a:solidFill>
                  <a:srgbClr val="2A00FF"/>
                </a:solidFill>
                <a:latin typeface="Consolas"/>
              </a:rPr>
              <a:t>"Param1"</a:t>
            </a:r>
            <a:r>
              <a:rPr lang="en-US" sz="1500" b="0" dirty="0">
                <a:solidFill>
                  <a:srgbClr val="000000"/>
                </a:solidFill>
                <a:latin typeface="Consolas"/>
              </a:rPr>
              <a:t>, value=</a:t>
            </a:r>
            <a:r>
              <a:rPr lang="en-US" sz="1500" b="0" dirty="0">
                <a:solidFill>
                  <a:srgbClr val="2A00FF"/>
                </a:solidFill>
                <a:latin typeface="Consolas"/>
              </a:rPr>
              <a:t>"Value1"</a:t>
            </a:r>
            <a:r>
              <a:rPr lang="en-US" sz="1500" b="0" dirty="0">
                <a:solidFill>
                  <a:srgbClr val="000000"/>
                </a:solidFill>
                <a:latin typeface="Consolas"/>
              </a:rPr>
              <a:t>),</a:t>
            </a:r>
          </a:p>
          <a:p>
            <a:r>
              <a:rPr lang="bg-BG" sz="1500" b="0" dirty="0" smtClean="0">
                <a:solidFill>
                  <a:srgbClr val="646464"/>
                </a:solidFill>
                <a:latin typeface="Consolas"/>
              </a:rPr>
              <a:t>		      </a:t>
            </a:r>
            <a:r>
              <a:rPr lang="en-US" sz="1500" b="0" dirty="0" smtClean="0">
                <a:solidFill>
                  <a:srgbClr val="646464"/>
                </a:solidFill>
                <a:latin typeface="Consolas"/>
              </a:rPr>
              <a:t>@</a:t>
            </a:r>
            <a:r>
              <a:rPr lang="en-US" sz="1500" b="0" dirty="0" err="1">
                <a:solidFill>
                  <a:srgbClr val="646464"/>
                </a:solidFill>
                <a:latin typeface="Consolas"/>
              </a:rPr>
              <a:t>WebInitParam</a:t>
            </a:r>
            <a:r>
              <a:rPr lang="en-US" sz="1500" b="0" dirty="0">
                <a:solidFill>
                  <a:srgbClr val="000000"/>
                </a:solidFill>
                <a:latin typeface="Consolas"/>
              </a:rPr>
              <a:t>(name=</a:t>
            </a:r>
            <a:r>
              <a:rPr lang="en-US" sz="1500" b="0" dirty="0">
                <a:solidFill>
                  <a:srgbClr val="2A00FF"/>
                </a:solidFill>
                <a:latin typeface="Consolas"/>
              </a:rPr>
              <a:t>"Param2"</a:t>
            </a:r>
            <a:r>
              <a:rPr lang="en-US" sz="1500" b="0" dirty="0">
                <a:solidFill>
                  <a:srgbClr val="000000"/>
                </a:solidFill>
                <a:latin typeface="Consolas"/>
              </a:rPr>
              <a:t>, value=</a:t>
            </a:r>
            <a:r>
              <a:rPr lang="en-US" sz="1500" b="0" dirty="0">
                <a:solidFill>
                  <a:srgbClr val="2A00FF"/>
                </a:solidFill>
                <a:latin typeface="Consolas"/>
              </a:rPr>
              <a:t>"Value2"</a:t>
            </a:r>
            <a:r>
              <a:rPr lang="en-US" sz="1500" b="0" dirty="0">
                <a:solidFill>
                  <a:srgbClr val="000000"/>
                </a:solidFill>
                <a:latin typeface="Consolas"/>
              </a:rPr>
              <a:t>)})</a:t>
            </a:r>
          </a:p>
          <a:p>
            <a:r>
              <a:rPr lang="en-US" sz="1500" b="0" dirty="0">
                <a:solidFill>
                  <a:srgbClr val="7F0055"/>
                </a:solidFill>
                <a:latin typeface="Consolas"/>
              </a:rPr>
              <a:t>public</a:t>
            </a:r>
            <a:r>
              <a:rPr lang="en-US" sz="1500" b="0" dirty="0">
                <a:solidFill>
                  <a:srgbClr val="000000"/>
                </a:solidFill>
                <a:latin typeface="Consolas"/>
              </a:rPr>
              <a:t> </a:t>
            </a:r>
            <a:r>
              <a:rPr lang="en-US" sz="1500" b="0" dirty="0">
                <a:solidFill>
                  <a:srgbClr val="7F0055"/>
                </a:solidFill>
                <a:latin typeface="Consolas"/>
              </a:rPr>
              <a:t>class</a:t>
            </a:r>
            <a:r>
              <a:rPr lang="en-US" sz="1500" b="0" dirty="0">
                <a:solidFill>
                  <a:srgbClr val="000000"/>
                </a:solidFill>
                <a:latin typeface="Consolas"/>
              </a:rPr>
              <a:t> </a:t>
            </a:r>
            <a:r>
              <a:rPr lang="en-US" sz="1500" b="0" u="sng" dirty="0" err="1">
                <a:solidFill>
                  <a:srgbClr val="000000"/>
                </a:solidFill>
                <a:latin typeface="Consolas"/>
              </a:rPr>
              <a:t>D</a:t>
            </a:r>
            <a:r>
              <a:rPr lang="en-US" sz="1500" b="0" dirty="0" err="1">
                <a:solidFill>
                  <a:srgbClr val="000000"/>
                </a:solidFill>
                <a:latin typeface="Consolas"/>
              </a:rPr>
              <a:t>eploymentDescriptors</a:t>
            </a:r>
            <a:r>
              <a:rPr lang="en-US" sz="1500" b="0" dirty="0">
                <a:solidFill>
                  <a:srgbClr val="000000"/>
                </a:solidFill>
                <a:latin typeface="Consolas"/>
              </a:rPr>
              <a:t> </a:t>
            </a:r>
            <a:r>
              <a:rPr lang="en-US" sz="1500" b="0" dirty="0">
                <a:solidFill>
                  <a:srgbClr val="7F0055"/>
                </a:solidFill>
                <a:latin typeface="Consolas"/>
              </a:rPr>
              <a:t>extends</a:t>
            </a:r>
            <a:r>
              <a:rPr lang="en-US" sz="1500" b="0" dirty="0">
                <a:solidFill>
                  <a:srgbClr val="000000"/>
                </a:solidFill>
                <a:latin typeface="Consolas"/>
              </a:rPr>
              <a:t> </a:t>
            </a:r>
            <a:r>
              <a:rPr lang="en-US" sz="1500" b="0" dirty="0" err="1">
                <a:solidFill>
                  <a:srgbClr val="000000"/>
                </a:solidFill>
                <a:latin typeface="Consolas"/>
              </a:rPr>
              <a:t>HttpServlet</a:t>
            </a:r>
            <a:r>
              <a:rPr lang="en-US" sz="1500" b="0" dirty="0">
                <a:solidFill>
                  <a:srgbClr val="000000"/>
                </a:solidFill>
                <a:latin typeface="Consolas"/>
              </a:rPr>
              <a:t> {</a:t>
            </a:r>
          </a:p>
          <a:p>
            <a:r>
              <a:rPr lang="bg-BG" sz="1500" b="0" dirty="0" smtClean="0">
                <a:solidFill>
                  <a:srgbClr val="7F0055"/>
                </a:solidFill>
                <a:latin typeface="Consolas"/>
              </a:rPr>
              <a:t>  </a:t>
            </a:r>
            <a:r>
              <a:rPr lang="en-US" sz="1500" b="0" dirty="0" smtClean="0">
                <a:solidFill>
                  <a:srgbClr val="7F0055"/>
                </a:solidFill>
                <a:latin typeface="Consolas"/>
              </a:rPr>
              <a:t>protected</a:t>
            </a:r>
            <a:r>
              <a:rPr lang="en-US" sz="1500" b="0" dirty="0" smtClean="0">
                <a:solidFill>
                  <a:srgbClr val="000000"/>
                </a:solidFill>
                <a:latin typeface="Consolas"/>
              </a:rPr>
              <a:t> </a:t>
            </a:r>
            <a:r>
              <a:rPr lang="en-US" sz="1500" b="0" dirty="0">
                <a:solidFill>
                  <a:srgbClr val="7F0055"/>
                </a:solidFill>
                <a:latin typeface="Consolas"/>
              </a:rPr>
              <a:t>void</a:t>
            </a:r>
            <a:r>
              <a:rPr lang="en-US" sz="1500" b="0" dirty="0">
                <a:solidFill>
                  <a:srgbClr val="000000"/>
                </a:solidFill>
                <a:latin typeface="Consolas"/>
              </a:rPr>
              <a:t> </a:t>
            </a:r>
            <a:r>
              <a:rPr lang="en-US" sz="1500" b="0" dirty="0" err="1">
                <a:solidFill>
                  <a:srgbClr val="000000"/>
                </a:solidFill>
                <a:latin typeface="Consolas"/>
              </a:rPr>
              <a:t>doGet</a:t>
            </a:r>
            <a:r>
              <a:rPr lang="en-US" sz="1500" b="0" dirty="0">
                <a:solidFill>
                  <a:srgbClr val="000000"/>
                </a:solidFill>
                <a:latin typeface="Consolas"/>
              </a:rPr>
              <a:t>(</a:t>
            </a:r>
            <a:r>
              <a:rPr lang="en-US" sz="1500" b="0" dirty="0" err="1">
                <a:solidFill>
                  <a:srgbClr val="000000"/>
                </a:solidFill>
                <a:latin typeface="Consolas"/>
              </a:rPr>
              <a:t>HttpServletRequest</a:t>
            </a:r>
            <a:r>
              <a:rPr lang="en-US" sz="1500" b="0" dirty="0">
                <a:solidFill>
                  <a:srgbClr val="000000"/>
                </a:solidFill>
                <a:latin typeface="Consolas"/>
              </a:rPr>
              <a:t> </a:t>
            </a:r>
            <a:r>
              <a:rPr lang="en-US" sz="1500" b="0" dirty="0" err="1">
                <a:solidFill>
                  <a:srgbClr val="000000"/>
                </a:solidFill>
                <a:latin typeface="Consolas"/>
              </a:rPr>
              <a:t>req</a:t>
            </a:r>
            <a:r>
              <a:rPr lang="en-US" sz="1500" b="0" dirty="0">
                <a:solidFill>
                  <a:srgbClr val="000000"/>
                </a:solidFill>
                <a:latin typeface="Consolas"/>
              </a:rPr>
              <a:t>, </a:t>
            </a:r>
            <a:r>
              <a:rPr lang="en-US" sz="1500" b="0" dirty="0" err="1">
                <a:solidFill>
                  <a:srgbClr val="000000"/>
                </a:solidFill>
                <a:latin typeface="Consolas"/>
              </a:rPr>
              <a:t>HttpServletResponse</a:t>
            </a:r>
            <a:r>
              <a:rPr lang="en-US" sz="1500" b="0" dirty="0">
                <a:solidFill>
                  <a:srgbClr val="000000"/>
                </a:solidFill>
                <a:latin typeface="Consolas"/>
              </a:rPr>
              <a:t> </a:t>
            </a:r>
            <a:r>
              <a:rPr lang="en-US" sz="1500" b="0" dirty="0" err="1">
                <a:solidFill>
                  <a:srgbClr val="000000"/>
                </a:solidFill>
                <a:latin typeface="Consolas"/>
              </a:rPr>
              <a:t>resp</a:t>
            </a:r>
            <a:r>
              <a:rPr lang="en-US" sz="1500" b="0" dirty="0" smtClean="0">
                <a:solidFill>
                  <a:srgbClr val="000000"/>
                </a:solidFill>
                <a:latin typeface="Consolas"/>
              </a:rPr>
              <a:t>)</a:t>
            </a:r>
            <a:r>
              <a:rPr lang="bg-BG" sz="1500" b="0" dirty="0" smtClean="0">
                <a:solidFill>
                  <a:srgbClr val="000000"/>
                </a:solidFill>
                <a:latin typeface="Consolas"/>
              </a:rPr>
              <a:t> </a:t>
            </a:r>
            <a:r>
              <a:rPr lang="en-US" sz="1500" b="0" dirty="0" smtClean="0">
                <a:solidFill>
                  <a:srgbClr val="000000"/>
                </a:solidFill>
                <a:latin typeface="Consolas"/>
              </a:rPr>
              <a:t>{</a:t>
            </a:r>
            <a:endParaRPr lang="en-US" sz="1500" b="0" dirty="0">
              <a:solidFill>
                <a:srgbClr val="000000"/>
              </a:solidFill>
              <a:latin typeface="Consolas"/>
            </a:endParaRPr>
          </a:p>
          <a:p>
            <a:r>
              <a:rPr lang="bg-BG" sz="1500" b="0" dirty="0" smtClean="0">
                <a:solidFill>
                  <a:srgbClr val="000000"/>
                </a:solidFill>
                <a:latin typeface="Consolas"/>
              </a:rPr>
              <a:t>    </a:t>
            </a:r>
            <a:r>
              <a:rPr lang="en-US" sz="1500" b="0" dirty="0" err="1" smtClean="0">
                <a:solidFill>
                  <a:srgbClr val="000000"/>
                </a:solidFill>
                <a:latin typeface="Consolas"/>
              </a:rPr>
              <a:t>ServletConfig</a:t>
            </a:r>
            <a:r>
              <a:rPr lang="en-US" sz="1500" b="0" dirty="0" smtClean="0">
                <a:solidFill>
                  <a:srgbClr val="000000"/>
                </a:solidFill>
                <a:latin typeface="Consolas"/>
              </a:rPr>
              <a:t> </a:t>
            </a:r>
            <a:r>
              <a:rPr lang="en-US" sz="1500" dirty="0" err="1">
                <a:solidFill>
                  <a:srgbClr val="000000"/>
                </a:solidFill>
                <a:latin typeface="Consolas"/>
              </a:rPr>
              <a:t>config</a:t>
            </a:r>
            <a:r>
              <a:rPr lang="en-US" sz="1500" b="0" dirty="0">
                <a:solidFill>
                  <a:srgbClr val="000000"/>
                </a:solidFill>
                <a:latin typeface="Consolas"/>
              </a:rPr>
              <a:t> = </a:t>
            </a:r>
            <a:r>
              <a:rPr lang="en-US" sz="1500" b="0" dirty="0" err="1">
                <a:solidFill>
                  <a:srgbClr val="000000"/>
                </a:solidFill>
                <a:latin typeface="Consolas"/>
              </a:rPr>
              <a:t>getServletConfig</a:t>
            </a:r>
            <a:r>
              <a:rPr lang="en-US" sz="1500" b="0" dirty="0">
                <a:solidFill>
                  <a:srgbClr val="000000"/>
                </a:solidFill>
                <a:latin typeface="Consolas"/>
              </a:rPr>
              <a:t>();</a:t>
            </a:r>
          </a:p>
          <a:p>
            <a:r>
              <a:rPr lang="bg-BG" sz="1500" b="0" dirty="0" smtClean="0">
                <a:solidFill>
                  <a:srgbClr val="000000"/>
                </a:solidFill>
                <a:latin typeface="Consolas"/>
              </a:rPr>
              <a:t>    </a:t>
            </a:r>
            <a:r>
              <a:rPr lang="en-US" sz="1500" b="0" dirty="0" err="1" smtClean="0">
                <a:solidFill>
                  <a:srgbClr val="000000"/>
                </a:solidFill>
                <a:latin typeface="Consolas"/>
              </a:rPr>
              <a:t>resp.setContentType</a:t>
            </a:r>
            <a:r>
              <a:rPr lang="en-US" sz="1500" b="0" dirty="0">
                <a:solidFill>
                  <a:srgbClr val="000000"/>
                </a:solidFill>
                <a:latin typeface="Consolas"/>
              </a:rPr>
              <a:t>(</a:t>
            </a:r>
            <a:r>
              <a:rPr lang="en-US" sz="1500" b="0" dirty="0">
                <a:solidFill>
                  <a:srgbClr val="2A00FF"/>
                </a:solidFill>
                <a:latin typeface="Consolas"/>
              </a:rPr>
              <a:t>"text/html"</a:t>
            </a:r>
            <a:r>
              <a:rPr lang="en-US" sz="1500" b="0" dirty="0">
                <a:solidFill>
                  <a:srgbClr val="000000"/>
                </a:solidFill>
                <a:latin typeface="Consolas"/>
              </a:rPr>
              <a:t>);</a:t>
            </a:r>
          </a:p>
          <a:p>
            <a:r>
              <a:rPr lang="bg-BG" sz="1500" b="0" dirty="0" smtClean="0">
                <a:solidFill>
                  <a:srgbClr val="000000"/>
                </a:solidFill>
                <a:latin typeface="Consolas"/>
              </a:rPr>
              <a:t>    </a:t>
            </a:r>
            <a:r>
              <a:rPr lang="pt-BR" sz="1500" b="0" dirty="0" smtClean="0">
                <a:solidFill>
                  <a:srgbClr val="000000"/>
                </a:solidFill>
                <a:latin typeface="Consolas"/>
              </a:rPr>
              <a:t>resp.getWriter</a:t>
            </a:r>
            <a:r>
              <a:rPr lang="pt-BR" sz="1500" b="0" dirty="0">
                <a:solidFill>
                  <a:srgbClr val="000000"/>
                </a:solidFill>
                <a:latin typeface="Consolas"/>
              </a:rPr>
              <a:t>().println(</a:t>
            </a:r>
            <a:r>
              <a:rPr lang="pt-BR" sz="1500" b="0" dirty="0">
                <a:solidFill>
                  <a:srgbClr val="2A00FF"/>
                </a:solidFill>
                <a:latin typeface="Consolas"/>
              </a:rPr>
              <a:t>"&lt;H1&gt;"</a:t>
            </a:r>
            <a:r>
              <a:rPr lang="pt-BR" sz="1500" b="0" dirty="0">
                <a:solidFill>
                  <a:srgbClr val="000000"/>
                </a:solidFill>
                <a:latin typeface="Consolas"/>
              </a:rPr>
              <a:t> + </a:t>
            </a:r>
            <a:r>
              <a:rPr lang="pt-BR" sz="1500" dirty="0">
                <a:solidFill>
                  <a:srgbClr val="000000"/>
                </a:solidFill>
                <a:latin typeface="Consolas"/>
              </a:rPr>
              <a:t>config</a:t>
            </a:r>
            <a:r>
              <a:rPr lang="pt-BR" sz="1500" b="0" dirty="0">
                <a:solidFill>
                  <a:srgbClr val="000000"/>
                </a:solidFill>
                <a:latin typeface="Consolas"/>
              </a:rPr>
              <a:t>.getInitParameter(</a:t>
            </a:r>
            <a:r>
              <a:rPr lang="pt-BR" sz="1500" b="0" dirty="0">
                <a:solidFill>
                  <a:srgbClr val="2A00FF"/>
                </a:solidFill>
                <a:latin typeface="Consolas"/>
              </a:rPr>
              <a:t>"Param1</a:t>
            </a:r>
            <a:r>
              <a:rPr lang="pt-BR" sz="1500" b="0" dirty="0" smtClean="0">
                <a:solidFill>
                  <a:srgbClr val="2A00FF"/>
                </a:solidFill>
                <a:latin typeface="Consolas"/>
              </a:rPr>
              <a:t>"</a:t>
            </a:r>
            <a:r>
              <a:rPr lang="pt-BR" sz="1500" b="0" dirty="0" smtClean="0">
                <a:solidFill>
                  <a:srgbClr val="000000"/>
                </a:solidFill>
                <a:latin typeface="Consolas"/>
              </a:rPr>
              <a:t>));</a:t>
            </a:r>
            <a:endParaRPr lang="pt-BR" sz="1500" b="0" dirty="0">
              <a:solidFill>
                <a:srgbClr val="000000"/>
              </a:solidFill>
              <a:latin typeface="Consolas"/>
            </a:endParaRPr>
          </a:p>
          <a:p>
            <a:r>
              <a:rPr lang="bg-BG" sz="1500" b="0" dirty="0" smtClean="0">
                <a:solidFill>
                  <a:srgbClr val="000000"/>
                </a:solidFill>
                <a:latin typeface="Consolas"/>
              </a:rPr>
              <a:t>    </a:t>
            </a:r>
            <a:r>
              <a:rPr lang="pt-BR" sz="1500" b="0" dirty="0" smtClean="0">
                <a:solidFill>
                  <a:srgbClr val="000000"/>
                </a:solidFill>
                <a:latin typeface="Consolas"/>
              </a:rPr>
              <a:t>resp.getWriter</a:t>
            </a:r>
            <a:r>
              <a:rPr lang="pt-BR" sz="1500" b="0" dirty="0">
                <a:solidFill>
                  <a:srgbClr val="000000"/>
                </a:solidFill>
                <a:latin typeface="Consolas"/>
              </a:rPr>
              <a:t>().println(</a:t>
            </a:r>
            <a:r>
              <a:rPr lang="pt-BR" sz="1500" b="0" dirty="0">
                <a:solidFill>
                  <a:srgbClr val="2A00FF"/>
                </a:solidFill>
                <a:latin typeface="Consolas"/>
              </a:rPr>
              <a:t>"&lt;H1&gt;"</a:t>
            </a:r>
            <a:r>
              <a:rPr lang="pt-BR" sz="1500" b="0" dirty="0">
                <a:solidFill>
                  <a:srgbClr val="000000"/>
                </a:solidFill>
                <a:latin typeface="Consolas"/>
              </a:rPr>
              <a:t> + </a:t>
            </a:r>
            <a:r>
              <a:rPr lang="pt-BR" sz="1500" dirty="0">
                <a:solidFill>
                  <a:srgbClr val="000000"/>
                </a:solidFill>
                <a:latin typeface="Consolas"/>
              </a:rPr>
              <a:t>config</a:t>
            </a:r>
            <a:r>
              <a:rPr lang="pt-BR" sz="1500" b="0" dirty="0">
                <a:solidFill>
                  <a:srgbClr val="000000"/>
                </a:solidFill>
                <a:latin typeface="Consolas"/>
              </a:rPr>
              <a:t>.getInitParameter(</a:t>
            </a:r>
            <a:r>
              <a:rPr lang="pt-BR" sz="1500" b="0" dirty="0">
                <a:solidFill>
                  <a:srgbClr val="2A00FF"/>
                </a:solidFill>
                <a:latin typeface="Consolas"/>
              </a:rPr>
              <a:t>"Param2</a:t>
            </a:r>
            <a:r>
              <a:rPr lang="pt-BR" sz="1500" b="0" dirty="0" smtClean="0">
                <a:solidFill>
                  <a:srgbClr val="2A00FF"/>
                </a:solidFill>
                <a:latin typeface="Consolas"/>
              </a:rPr>
              <a:t>"</a:t>
            </a:r>
            <a:r>
              <a:rPr lang="pt-BR" sz="1500" b="0" dirty="0" smtClean="0">
                <a:solidFill>
                  <a:srgbClr val="000000"/>
                </a:solidFill>
                <a:latin typeface="Consolas"/>
              </a:rPr>
              <a:t>));</a:t>
            </a:r>
            <a:endParaRPr lang="bg-BG" sz="1500" b="0" dirty="0" smtClean="0">
              <a:solidFill>
                <a:srgbClr val="000000"/>
              </a:solidFill>
              <a:latin typeface="Consolas"/>
            </a:endParaRPr>
          </a:p>
          <a:p>
            <a:r>
              <a:rPr lang="bg-BG" sz="1500" b="0" dirty="0" smtClean="0">
                <a:solidFill>
                  <a:srgbClr val="000000"/>
                </a:solidFill>
                <a:latin typeface="Consolas"/>
              </a:rPr>
              <a:t>  </a:t>
            </a:r>
            <a:r>
              <a:rPr lang="pt-BR" sz="1500" b="0" dirty="0" smtClean="0">
                <a:solidFill>
                  <a:srgbClr val="000000"/>
                </a:solidFill>
                <a:latin typeface="Consolas"/>
              </a:rPr>
              <a:t>}</a:t>
            </a:r>
            <a:endParaRPr lang="bg-BG" sz="1500" b="0" dirty="0" smtClean="0">
              <a:solidFill>
                <a:srgbClr val="000000"/>
              </a:solidFill>
              <a:latin typeface="Consolas"/>
            </a:endParaRPr>
          </a:p>
          <a:p>
            <a:r>
              <a:rPr lang="en-US" sz="1500" b="0" dirty="0" smtClean="0">
                <a:solidFill>
                  <a:srgbClr val="000000"/>
                </a:solidFill>
                <a:latin typeface="Consolas"/>
              </a:rPr>
              <a:t>}</a:t>
            </a:r>
            <a:endParaRPr lang="pt-BR" sz="1500" b="0" dirty="0">
              <a:solidFill>
                <a:srgbClr val="000000"/>
              </a:solidFill>
              <a:latin typeface="Consolas"/>
            </a:endParaRPr>
          </a:p>
          <a:p>
            <a:endParaRPr lang="ru-RU" sz="1500" b="0" dirty="0"/>
          </a:p>
        </p:txBody>
      </p:sp>
    </p:spTree>
    <p:extLst>
      <p:ext uri="{BB962C8B-B14F-4D97-AF65-F5344CB8AC3E}">
        <p14:creationId xmlns:p14="http://schemas.microsoft.com/office/powerpoint/2010/main" val="369890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Анотацията </a:t>
            </a:r>
            <a:r>
              <a:rPr lang="en-US" dirty="0"/>
              <a:t>@</a:t>
            </a:r>
            <a:r>
              <a:rPr lang="en-US" dirty="0" err="1" smtClean="0"/>
              <a:t>WebFilter</a:t>
            </a:r>
            <a:r>
              <a:rPr lang="bg-BG" dirty="0" smtClean="0"/>
              <a:t> - Пример</a:t>
            </a:r>
            <a:endParaRPr lang="ru-RU" dirty="0"/>
          </a:p>
        </p:txBody>
      </p:sp>
      <p:sp>
        <p:nvSpPr>
          <p:cNvPr id="3" name="Text Placeholder 2"/>
          <p:cNvSpPr>
            <a:spLocks noGrp="1"/>
          </p:cNvSpPr>
          <p:nvPr>
            <p:ph type="body" sz="quarter" idx="10"/>
          </p:nvPr>
        </p:nvSpPr>
        <p:spPr>
          <a:xfrm>
            <a:off x="324000" y="1296536"/>
            <a:ext cx="8494713" cy="5117911"/>
          </a:xfrm>
        </p:spPr>
        <p:txBody>
          <a:bodyPr/>
          <a:lstStyle/>
          <a:p>
            <a:pPr>
              <a:spcBef>
                <a:spcPts val="600"/>
              </a:spcBef>
            </a:pPr>
            <a:r>
              <a:rPr lang="en-US" dirty="0">
                <a:solidFill>
                  <a:srgbClr val="646464"/>
                </a:solidFill>
              </a:rPr>
              <a:t>@</a:t>
            </a:r>
            <a:r>
              <a:rPr lang="en-US" dirty="0" err="1" smtClean="0">
                <a:solidFill>
                  <a:srgbClr val="646464"/>
                </a:solidFill>
              </a:rPr>
              <a:t>WebFilter</a:t>
            </a:r>
            <a:r>
              <a:rPr lang="en-US" sz="1400" b="0" dirty="0" smtClean="0">
                <a:solidFill>
                  <a:srgbClr val="000000"/>
                </a:solidFill>
              </a:rPr>
              <a:t>(</a:t>
            </a:r>
            <a:r>
              <a:rPr lang="en-US" sz="1400" b="0" dirty="0" err="1" smtClean="0">
                <a:solidFill>
                  <a:srgbClr val="000000"/>
                </a:solidFill>
              </a:rPr>
              <a:t>urlPatterns</a:t>
            </a:r>
            <a:r>
              <a:rPr lang="en-US" sz="1400" b="0" dirty="0" smtClean="0">
                <a:solidFill>
                  <a:srgbClr val="000000"/>
                </a:solidFill>
              </a:rPr>
              <a:t>={</a:t>
            </a:r>
            <a:r>
              <a:rPr lang="en-US" sz="1400" b="0" dirty="0" smtClean="0">
                <a:solidFill>
                  <a:srgbClr val="2A00FF"/>
                </a:solidFill>
              </a:rPr>
              <a:t>"/*"</a:t>
            </a:r>
            <a:r>
              <a:rPr lang="en-US" sz="1400" b="0" dirty="0" smtClean="0">
                <a:solidFill>
                  <a:srgbClr val="000000"/>
                </a:solidFill>
              </a:rPr>
              <a:t>})</a:t>
            </a:r>
          </a:p>
          <a:p>
            <a:pPr>
              <a:spcBef>
                <a:spcPts val="600"/>
              </a:spcBef>
            </a:pPr>
            <a:endParaRPr lang="en-US" sz="1400" dirty="0">
              <a:solidFill>
                <a:srgbClr val="000000"/>
              </a:solidFill>
            </a:endParaRPr>
          </a:p>
          <a:p>
            <a:pPr>
              <a:spcBef>
                <a:spcPts val="600"/>
              </a:spcBef>
            </a:pPr>
            <a:r>
              <a:rPr lang="en-US" sz="1400" b="0" dirty="0">
                <a:solidFill>
                  <a:srgbClr val="7F0055"/>
                </a:solidFill>
              </a:rPr>
              <a:t>class</a:t>
            </a:r>
            <a:r>
              <a:rPr lang="en-US" sz="1400" b="0" dirty="0">
                <a:solidFill>
                  <a:srgbClr val="000000"/>
                </a:solidFill>
              </a:rPr>
              <a:t> </a:t>
            </a:r>
            <a:r>
              <a:rPr lang="en-US" sz="1400" b="0" dirty="0" err="1">
                <a:solidFill>
                  <a:srgbClr val="000000"/>
                </a:solidFill>
              </a:rPr>
              <a:t>LoggingFilter</a:t>
            </a:r>
            <a:r>
              <a:rPr lang="en-US" sz="1400" b="0" dirty="0">
                <a:solidFill>
                  <a:srgbClr val="000000"/>
                </a:solidFill>
              </a:rPr>
              <a:t> </a:t>
            </a:r>
            <a:r>
              <a:rPr lang="en-US" sz="1400" b="0" dirty="0">
                <a:solidFill>
                  <a:srgbClr val="7F0055"/>
                </a:solidFill>
              </a:rPr>
              <a:t>implements</a:t>
            </a:r>
            <a:r>
              <a:rPr lang="en-US" sz="1400" dirty="0">
                <a:solidFill>
                  <a:srgbClr val="7F0055"/>
                </a:solidFill>
              </a:rPr>
              <a:t> </a:t>
            </a:r>
            <a:r>
              <a:rPr lang="en-US" sz="1400" dirty="0" err="1">
                <a:solidFill>
                  <a:srgbClr val="000000"/>
                </a:solidFill>
              </a:rPr>
              <a:t>javax.servlet.Filter</a:t>
            </a:r>
            <a:r>
              <a:rPr lang="en-US" sz="1400" dirty="0">
                <a:solidFill>
                  <a:srgbClr val="000000"/>
                </a:solidFill>
              </a:rPr>
              <a:t> </a:t>
            </a:r>
            <a:r>
              <a:rPr lang="en-US" sz="1400" b="0" dirty="0" smtClean="0">
                <a:solidFill>
                  <a:srgbClr val="000000"/>
                </a:solidFill>
              </a:rPr>
              <a:t>{</a:t>
            </a:r>
            <a:endParaRPr lang="en-US" sz="1400" b="0" dirty="0" smtClean="0">
              <a:solidFill>
                <a:srgbClr val="7F0055"/>
              </a:solidFill>
            </a:endParaRPr>
          </a:p>
          <a:p>
            <a:pPr>
              <a:spcBef>
                <a:spcPts val="600"/>
              </a:spcBef>
            </a:pPr>
            <a:r>
              <a:rPr lang="en-US" sz="1400" b="0" dirty="0" smtClean="0">
                <a:solidFill>
                  <a:srgbClr val="7F0055"/>
                </a:solidFill>
              </a:rPr>
              <a:t>  private</a:t>
            </a:r>
            <a:r>
              <a:rPr lang="en-US" sz="1400" b="0" dirty="0" smtClean="0">
                <a:solidFill>
                  <a:srgbClr val="000000"/>
                </a:solidFill>
              </a:rPr>
              <a:t> </a:t>
            </a:r>
            <a:r>
              <a:rPr lang="en-US" sz="1400" b="0" dirty="0">
                <a:solidFill>
                  <a:srgbClr val="000000"/>
                </a:solidFill>
              </a:rPr>
              <a:t>Map&lt;String, Integer&gt; </a:t>
            </a:r>
            <a:r>
              <a:rPr lang="en-US" sz="1400" b="0" dirty="0" err="1">
                <a:solidFill>
                  <a:srgbClr val="000000"/>
                </a:solidFill>
              </a:rPr>
              <a:t>visitorsCount</a:t>
            </a:r>
            <a:r>
              <a:rPr lang="en-US" sz="1400" b="0" dirty="0">
                <a:solidFill>
                  <a:srgbClr val="000000"/>
                </a:solidFill>
              </a:rPr>
              <a:t> = </a:t>
            </a:r>
            <a:r>
              <a:rPr lang="en-US" sz="1400" b="0" dirty="0">
                <a:solidFill>
                  <a:srgbClr val="7F0055"/>
                </a:solidFill>
              </a:rPr>
              <a:t>new</a:t>
            </a:r>
            <a:r>
              <a:rPr lang="en-US" sz="1400" b="0" dirty="0">
                <a:solidFill>
                  <a:srgbClr val="000000"/>
                </a:solidFill>
              </a:rPr>
              <a:t> </a:t>
            </a:r>
            <a:r>
              <a:rPr lang="en-US" sz="1400" b="0" dirty="0" err="1">
                <a:solidFill>
                  <a:srgbClr val="000000"/>
                </a:solidFill>
              </a:rPr>
              <a:t>HashMap</a:t>
            </a:r>
            <a:r>
              <a:rPr lang="en-US" sz="1400" b="0" dirty="0">
                <a:solidFill>
                  <a:srgbClr val="000000"/>
                </a:solidFill>
              </a:rPr>
              <a:t>&lt;String, Integer&gt;();</a:t>
            </a:r>
            <a:endParaRPr lang="bg-BG" sz="1400" b="0" dirty="0">
              <a:solidFill>
                <a:srgbClr val="000000"/>
              </a:solidFill>
            </a:endParaRPr>
          </a:p>
          <a:p>
            <a:pPr>
              <a:spcBef>
                <a:spcPts val="600"/>
              </a:spcBef>
            </a:pPr>
            <a:r>
              <a:rPr lang="en-US" sz="1400" b="0" dirty="0" smtClean="0">
                <a:solidFill>
                  <a:srgbClr val="7F0055"/>
                </a:solidFill>
              </a:rPr>
              <a:t>  public</a:t>
            </a:r>
            <a:r>
              <a:rPr lang="en-US" sz="1400" b="0" dirty="0" smtClean="0">
                <a:solidFill>
                  <a:srgbClr val="000000"/>
                </a:solidFill>
              </a:rPr>
              <a:t> </a:t>
            </a:r>
            <a:r>
              <a:rPr lang="en-US" sz="1400" b="0" dirty="0">
                <a:solidFill>
                  <a:srgbClr val="7F0055"/>
                </a:solidFill>
              </a:rPr>
              <a:t>void</a:t>
            </a:r>
            <a:r>
              <a:rPr lang="en-US" sz="1400" b="0" dirty="0">
                <a:solidFill>
                  <a:srgbClr val="000000"/>
                </a:solidFill>
              </a:rPr>
              <a:t> </a:t>
            </a:r>
            <a:r>
              <a:rPr lang="en-US" sz="1400" dirty="0" err="1">
                <a:solidFill>
                  <a:srgbClr val="000000"/>
                </a:solidFill>
              </a:rPr>
              <a:t>doFilter</a:t>
            </a:r>
            <a:r>
              <a:rPr lang="en-US" sz="1400" b="0" dirty="0">
                <a:solidFill>
                  <a:srgbClr val="000000"/>
                </a:solidFill>
              </a:rPr>
              <a:t>(</a:t>
            </a:r>
            <a:r>
              <a:rPr lang="en-US" sz="1400" b="0" dirty="0" err="1">
                <a:solidFill>
                  <a:srgbClr val="000000"/>
                </a:solidFill>
              </a:rPr>
              <a:t>ServletRequest</a:t>
            </a:r>
            <a:r>
              <a:rPr lang="en-US" sz="1400" b="0" dirty="0">
                <a:solidFill>
                  <a:srgbClr val="000000"/>
                </a:solidFill>
              </a:rPr>
              <a:t> request, </a:t>
            </a:r>
            <a:r>
              <a:rPr lang="en-US" sz="1400" b="0" dirty="0" err="1">
                <a:solidFill>
                  <a:srgbClr val="000000"/>
                </a:solidFill>
              </a:rPr>
              <a:t>ServletResponse</a:t>
            </a:r>
            <a:r>
              <a:rPr lang="en-US" sz="1400" b="0" dirty="0">
                <a:solidFill>
                  <a:srgbClr val="000000"/>
                </a:solidFill>
              </a:rPr>
              <a:t> response, </a:t>
            </a:r>
            <a:r>
              <a:rPr lang="en-US" sz="1400" b="0" dirty="0" err="1" smtClean="0">
                <a:solidFill>
                  <a:srgbClr val="000000"/>
                </a:solidFill>
              </a:rPr>
              <a:t>FilterChain</a:t>
            </a:r>
            <a:r>
              <a:rPr lang="en-US" sz="1400" b="0" dirty="0" smtClean="0">
                <a:solidFill>
                  <a:srgbClr val="000000"/>
                </a:solidFill>
              </a:rPr>
              <a:t> </a:t>
            </a:r>
            <a:r>
              <a:rPr lang="en-US" sz="1400" b="0" dirty="0">
                <a:solidFill>
                  <a:srgbClr val="000000"/>
                </a:solidFill>
              </a:rPr>
              <a:t>chain) </a:t>
            </a:r>
            <a:r>
              <a:rPr lang="en-US" sz="1400" b="0" dirty="0">
                <a:solidFill>
                  <a:srgbClr val="7F0055"/>
                </a:solidFill>
              </a:rPr>
              <a:t>throws</a:t>
            </a:r>
            <a:r>
              <a:rPr lang="en-US" sz="1400" b="0" dirty="0">
                <a:solidFill>
                  <a:srgbClr val="000000"/>
                </a:solidFill>
              </a:rPr>
              <a:t> </a:t>
            </a:r>
            <a:r>
              <a:rPr lang="en-US" sz="1400" b="0" dirty="0" smtClean="0">
                <a:solidFill>
                  <a:srgbClr val="000000"/>
                </a:solidFill>
              </a:rPr>
              <a:t>					</a:t>
            </a:r>
            <a:r>
              <a:rPr lang="en-US" sz="1400" b="0" dirty="0" err="1" smtClean="0">
                <a:solidFill>
                  <a:srgbClr val="000000"/>
                </a:solidFill>
              </a:rPr>
              <a:t>IOException</a:t>
            </a:r>
            <a:r>
              <a:rPr lang="en-US" sz="1400" b="0" dirty="0">
                <a:solidFill>
                  <a:srgbClr val="000000"/>
                </a:solidFill>
              </a:rPr>
              <a:t>, </a:t>
            </a:r>
            <a:r>
              <a:rPr lang="en-US" sz="1400" b="0" dirty="0" err="1">
                <a:solidFill>
                  <a:srgbClr val="000000"/>
                </a:solidFill>
              </a:rPr>
              <a:t>ServletException</a:t>
            </a:r>
            <a:r>
              <a:rPr lang="en-US" sz="1400" b="0" dirty="0">
                <a:solidFill>
                  <a:srgbClr val="000000"/>
                </a:solidFill>
              </a:rPr>
              <a:t> {</a:t>
            </a:r>
          </a:p>
          <a:p>
            <a:pPr>
              <a:spcBef>
                <a:spcPts val="600"/>
              </a:spcBef>
            </a:pPr>
            <a:r>
              <a:rPr lang="bg-BG" sz="1400" b="0" dirty="0" smtClean="0">
                <a:solidFill>
                  <a:srgbClr val="000000"/>
                </a:solidFill>
              </a:rPr>
              <a:t>  </a:t>
            </a:r>
            <a:r>
              <a:rPr lang="en-US" sz="1400" b="0" dirty="0" smtClean="0">
                <a:solidFill>
                  <a:srgbClr val="000000"/>
                </a:solidFill>
              </a:rPr>
              <a:t>	String </a:t>
            </a:r>
            <a:r>
              <a:rPr lang="en-US" sz="1400" b="0" dirty="0">
                <a:solidFill>
                  <a:srgbClr val="000000"/>
                </a:solidFill>
              </a:rPr>
              <a:t>user = </a:t>
            </a:r>
            <a:r>
              <a:rPr lang="en-US" sz="1400" b="0" dirty="0" err="1">
                <a:solidFill>
                  <a:srgbClr val="000000"/>
                </a:solidFill>
              </a:rPr>
              <a:t>request.getParameter</a:t>
            </a:r>
            <a:r>
              <a:rPr lang="en-US" sz="1400" b="0" dirty="0">
                <a:solidFill>
                  <a:srgbClr val="000000"/>
                </a:solidFill>
              </a:rPr>
              <a:t>(</a:t>
            </a:r>
            <a:r>
              <a:rPr lang="en-US" sz="1400" b="0" dirty="0">
                <a:solidFill>
                  <a:srgbClr val="2A00FF"/>
                </a:solidFill>
              </a:rPr>
              <a:t>"user"</a:t>
            </a:r>
            <a:r>
              <a:rPr lang="en-US" sz="1400" b="0" dirty="0">
                <a:solidFill>
                  <a:srgbClr val="000000"/>
                </a:solidFill>
              </a:rPr>
              <a:t>);</a:t>
            </a:r>
          </a:p>
          <a:p>
            <a:pPr>
              <a:spcBef>
                <a:spcPts val="600"/>
              </a:spcBef>
            </a:pPr>
            <a:r>
              <a:rPr lang="bg-BG" sz="1400" b="0" dirty="0" smtClean="0">
                <a:solidFill>
                  <a:srgbClr val="7F0055"/>
                </a:solidFill>
              </a:rPr>
              <a:t>  </a:t>
            </a:r>
            <a:r>
              <a:rPr lang="en-US" sz="1400" b="0" dirty="0" smtClean="0">
                <a:solidFill>
                  <a:srgbClr val="7F0055"/>
                </a:solidFill>
              </a:rPr>
              <a:t>	if</a:t>
            </a:r>
            <a:r>
              <a:rPr lang="en-US" sz="1400" b="0" dirty="0" smtClean="0">
                <a:solidFill>
                  <a:srgbClr val="000000"/>
                </a:solidFill>
              </a:rPr>
              <a:t> </a:t>
            </a:r>
            <a:r>
              <a:rPr lang="en-US" sz="1400" b="0" dirty="0">
                <a:solidFill>
                  <a:srgbClr val="000000"/>
                </a:solidFill>
              </a:rPr>
              <a:t>(user != </a:t>
            </a:r>
            <a:r>
              <a:rPr lang="en-US" sz="1400" b="0" dirty="0">
                <a:solidFill>
                  <a:srgbClr val="7F0055"/>
                </a:solidFill>
              </a:rPr>
              <a:t>null</a:t>
            </a:r>
            <a:r>
              <a:rPr lang="en-US" sz="1400" b="0" dirty="0">
                <a:solidFill>
                  <a:srgbClr val="000000"/>
                </a:solidFill>
              </a:rPr>
              <a:t>) {</a:t>
            </a:r>
          </a:p>
          <a:p>
            <a:pPr>
              <a:spcBef>
                <a:spcPts val="600"/>
              </a:spcBef>
            </a:pPr>
            <a:r>
              <a:rPr lang="bg-BG" sz="1400" b="0" dirty="0" smtClean="0">
                <a:solidFill>
                  <a:srgbClr val="000000"/>
                </a:solidFill>
              </a:rPr>
              <a:t>    </a:t>
            </a:r>
            <a:r>
              <a:rPr lang="en-US" sz="1400" b="0" dirty="0" smtClean="0">
                <a:solidFill>
                  <a:srgbClr val="000000"/>
                </a:solidFill>
              </a:rPr>
              <a:t>		Integer </a:t>
            </a:r>
            <a:r>
              <a:rPr lang="en-US" sz="1400" b="0" dirty="0">
                <a:solidFill>
                  <a:srgbClr val="000000"/>
                </a:solidFill>
              </a:rPr>
              <a:t>visits = </a:t>
            </a:r>
            <a:r>
              <a:rPr lang="en-US" sz="1400" b="0" dirty="0" err="1">
                <a:solidFill>
                  <a:srgbClr val="0000C0"/>
                </a:solidFill>
              </a:rPr>
              <a:t>visitorsCount</a:t>
            </a:r>
            <a:r>
              <a:rPr lang="en-US" sz="1400" b="0" dirty="0" err="1">
                <a:solidFill>
                  <a:srgbClr val="000000"/>
                </a:solidFill>
              </a:rPr>
              <a:t>.get</a:t>
            </a:r>
            <a:r>
              <a:rPr lang="en-US" sz="1400" b="0" dirty="0">
                <a:solidFill>
                  <a:srgbClr val="000000"/>
                </a:solidFill>
              </a:rPr>
              <a:t>(user);</a:t>
            </a:r>
          </a:p>
          <a:p>
            <a:pPr>
              <a:spcBef>
                <a:spcPts val="600"/>
              </a:spcBef>
            </a:pPr>
            <a:r>
              <a:rPr lang="bg-BG" sz="1400" b="0" dirty="0" smtClean="0">
                <a:solidFill>
                  <a:srgbClr val="7F0055"/>
                </a:solidFill>
              </a:rPr>
              <a:t>    </a:t>
            </a:r>
            <a:r>
              <a:rPr lang="en-US" sz="1400" b="0" dirty="0" smtClean="0">
                <a:solidFill>
                  <a:srgbClr val="7F0055"/>
                </a:solidFill>
              </a:rPr>
              <a:t>		if</a:t>
            </a:r>
            <a:r>
              <a:rPr lang="en-US" sz="1400" b="0" dirty="0" smtClean="0">
                <a:solidFill>
                  <a:srgbClr val="000000"/>
                </a:solidFill>
              </a:rPr>
              <a:t> </a:t>
            </a:r>
            <a:r>
              <a:rPr lang="en-US" sz="1400" b="0" dirty="0">
                <a:solidFill>
                  <a:srgbClr val="000000"/>
                </a:solidFill>
              </a:rPr>
              <a:t>(visits == </a:t>
            </a:r>
            <a:r>
              <a:rPr lang="en-US" sz="1400" b="0" dirty="0">
                <a:solidFill>
                  <a:srgbClr val="7F0055"/>
                </a:solidFill>
              </a:rPr>
              <a:t>null</a:t>
            </a:r>
            <a:r>
              <a:rPr lang="en-US" sz="1400" b="0" dirty="0">
                <a:solidFill>
                  <a:srgbClr val="000000"/>
                </a:solidFill>
              </a:rPr>
              <a:t>) { </a:t>
            </a:r>
            <a:r>
              <a:rPr lang="en-US" sz="1400" b="0" dirty="0" err="1">
                <a:solidFill>
                  <a:srgbClr val="0000C0"/>
                </a:solidFill>
              </a:rPr>
              <a:t>visitorsCount</a:t>
            </a:r>
            <a:r>
              <a:rPr lang="en-US" sz="1400" b="0" dirty="0" err="1">
                <a:solidFill>
                  <a:srgbClr val="000000"/>
                </a:solidFill>
              </a:rPr>
              <a:t>.put</a:t>
            </a:r>
            <a:r>
              <a:rPr lang="en-US" sz="1400" b="0" dirty="0">
                <a:solidFill>
                  <a:srgbClr val="000000"/>
                </a:solidFill>
              </a:rPr>
              <a:t>(user, 1);} </a:t>
            </a:r>
          </a:p>
          <a:p>
            <a:pPr>
              <a:spcBef>
                <a:spcPts val="600"/>
              </a:spcBef>
            </a:pPr>
            <a:r>
              <a:rPr lang="bg-BG" sz="1400" b="0" dirty="0" smtClean="0">
                <a:solidFill>
                  <a:srgbClr val="7F0055"/>
                </a:solidFill>
              </a:rPr>
              <a:t>    </a:t>
            </a:r>
            <a:r>
              <a:rPr lang="en-US" sz="1400" b="0" dirty="0" smtClean="0">
                <a:solidFill>
                  <a:srgbClr val="7F0055"/>
                </a:solidFill>
              </a:rPr>
              <a:t>		else</a:t>
            </a:r>
            <a:r>
              <a:rPr lang="en-US" sz="1400" b="0" dirty="0" smtClean="0">
                <a:solidFill>
                  <a:srgbClr val="000000"/>
                </a:solidFill>
              </a:rPr>
              <a:t> </a:t>
            </a:r>
            <a:r>
              <a:rPr lang="en-US" sz="1400" b="0" dirty="0">
                <a:solidFill>
                  <a:srgbClr val="000000"/>
                </a:solidFill>
              </a:rPr>
              <a:t>{ </a:t>
            </a:r>
            <a:r>
              <a:rPr lang="en-US" sz="1400" b="0" dirty="0" err="1">
                <a:solidFill>
                  <a:srgbClr val="0000C0"/>
                </a:solidFill>
              </a:rPr>
              <a:t>visitorsCount</a:t>
            </a:r>
            <a:r>
              <a:rPr lang="en-US" sz="1400" b="0" dirty="0" err="1">
                <a:solidFill>
                  <a:srgbClr val="000000"/>
                </a:solidFill>
              </a:rPr>
              <a:t>.put</a:t>
            </a:r>
            <a:r>
              <a:rPr lang="en-US" sz="1400" b="0" dirty="0">
                <a:solidFill>
                  <a:srgbClr val="000000"/>
                </a:solidFill>
              </a:rPr>
              <a:t>(user, </a:t>
            </a:r>
            <a:r>
              <a:rPr lang="en-US" sz="1400" b="0" dirty="0" err="1">
                <a:solidFill>
                  <a:srgbClr val="000000"/>
                </a:solidFill>
              </a:rPr>
              <a:t>visits.intValue</a:t>
            </a:r>
            <a:r>
              <a:rPr lang="en-US" sz="1400" b="0" dirty="0">
                <a:solidFill>
                  <a:srgbClr val="000000"/>
                </a:solidFill>
              </a:rPr>
              <a:t>() + 1); }</a:t>
            </a:r>
          </a:p>
          <a:p>
            <a:pPr>
              <a:spcBef>
                <a:spcPts val="600"/>
              </a:spcBef>
            </a:pPr>
            <a:r>
              <a:rPr lang="ru-RU" sz="1400" b="0" dirty="0" smtClean="0">
                <a:solidFill>
                  <a:srgbClr val="000000"/>
                </a:solidFill>
              </a:rPr>
              <a:t>  </a:t>
            </a:r>
            <a:r>
              <a:rPr lang="en-US" sz="1400" b="0" dirty="0" smtClean="0">
                <a:solidFill>
                  <a:srgbClr val="000000"/>
                </a:solidFill>
              </a:rPr>
              <a:t>		</a:t>
            </a:r>
            <a:r>
              <a:rPr lang="ru-RU" sz="1400" b="0" dirty="0" smtClean="0">
                <a:solidFill>
                  <a:srgbClr val="000000"/>
                </a:solidFill>
              </a:rPr>
              <a:t>}</a:t>
            </a:r>
            <a:endParaRPr lang="ru-RU" sz="1400" b="0" dirty="0">
              <a:solidFill>
                <a:srgbClr val="000000"/>
              </a:solidFill>
            </a:endParaRPr>
          </a:p>
          <a:p>
            <a:pPr>
              <a:spcBef>
                <a:spcPts val="600"/>
              </a:spcBef>
            </a:pPr>
            <a:r>
              <a:rPr lang="bg-BG" sz="1400" b="0" dirty="0" smtClean="0">
                <a:solidFill>
                  <a:srgbClr val="000000"/>
                </a:solidFill>
              </a:rPr>
              <a:t>  </a:t>
            </a:r>
            <a:r>
              <a:rPr lang="en-US" sz="1400" b="0" dirty="0" smtClean="0">
                <a:solidFill>
                  <a:srgbClr val="000000"/>
                </a:solidFill>
              </a:rPr>
              <a:t>	((</a:t>
            </a:r>
            <a:r>
              <a:rPr lang="en-US" sz="1400" b="0" dirty="0" err="1">
                <a:solidFill>
                  <a:srgbClr val="000000"/>
                </a:solidFill>
              </a:rPr>
              <a:t>HttpServletResponse</a:t>
            </a:r>
            <a:r>
              <a:rPr lang="en-US" sz="1400" b="0" dirty="0">
                <a:solidFill>
                  <a:srgbClr val="000000"/>
                </a:solidFill>
              </a:rPr>
              <a:t>)response).</a:t>
            </a:r>
            <a:r>
              <a:rPr lang="en-US" sz="1400" b="0" dirty="0" err="1">
                <a:solidFill>
                  <a:srgbClr val="000000"/>
                </a:solidFill>
              </a:rPr>
              <a:t>setContentType</a:t>
            </a:r>
            <a:r>
              <a:rPr lang="en-US" sz="1400" b="0" dirty="0">
                <a:solidFill>
                  <a:srgbClr val="000000"/>
                </a:solidFill>
              </a:rPr>
              <a:t>(</a:t>
            </a:r>
            <a:r>
              <a:rPr lang="en-US" sz="1400" b="0" dirty="0">
                <a:solidFill>
                  <a:srgbClr val="2A00FF"/>
                </a:solidFill>
              </a:rPr>
              <a:t>"text/html"</a:t>
            </a:r>
            <a:r>
              <a:rPr lang="en-US" sz="1400" b="0" dirty="0">
                <a:solidFill>
                  <a:srgbClr val="000000"/>
                </a:solidFill>
              </a:rPr>
              <a:t>);</a:t>
            </a:r>
          </a:p>
          <a:p>
            <a:pPr>
              <a:spcBef>
                <a:spcPts val="600"/>
              </a:spcBef>
            </a:pPr>
            <a:r>
              <a:rPr lang="bg-BG" sz="1400" b="0" dirty="0" smtClean="0">
                <a:solidFill>
                  <a:srgbClr val="000000"/>
                </a:solidFill>
              </a:rPr>
              <a:t>  </a:t>
            </a:r>
            <a:r>
              <a:rPr lang="en-US" sz="1400" b="0" dirty="0" smtClean="0">
                <a:solidFill>
                  <a:srgbClr val="000000"/>
                </a:solidFill>
              </a:rPr>
              <a:t>	((</a:t>
            </a:r>
            <a:r>
              <a:rPr lang="en-US" sz="1400" b="0" dirty="0" err="1">
                <a:solidFill>
                  <a:srgbClr val="000000"/>
                </a:solidFill>
              </a:rPr>
              <a:t>HttpServletResponse</a:t>
            </a:r>
            <a:r>
              <a:rPr lang="en-US" sz="1400" b="0" dirty="0">
                <a:solidFill>
                  <a:srgbClr val="000000"/>
                </a:solidFill>
              </a:rPr>
              <a:t>)response).</a:t>
            </a:r>
            <a:r>
              <a:rPr lang="en-US" sz="1400" b="0" dirty="0" err="1">
                <a:solidFill>
                  <a:srgbClr val="000000"/>
                </a:solidFill>
              </a:rPr>
              <a:t>getWriter</a:t>
            </a:r>
            <a:r>
              <a:rPr lang="en-US" sz="1400" b="0" dirty="0">
                <a:solidFill>
                  <a:srgbClr val="000000"/>
                </a:solidFill>
              </a:rPr>
              <a:t>().</a:t>
            </a:r>
            <a:r>
              <a:rPr lang="en-US" sz="1400" b="0" dirty="0" err="1">
                <a:solidFill>
                  <a:srgbClr val="000000"/>
                </a:solidFill>
              </a:rPr>
              <a:t>println</a:t>
            </a:r>
            <a:r>
              <a:rPr lang="en-US" sz="1400" b="0" dirty="0">
                <a:solidFill>
                  <a:srgbClr val="000000"/>
                </a:solidFill>
              </a:rPr>
              <a:t>(</a:t>
            </a:r>
            <a:r>
              <a:rPr lang="en-US" sz="1400" b="0" dirty="0" err="1">
                <a:solidFill>
                  <a:srgbClr val="000000"/>
                </a:solidFill>
              </a:rPr>
              <a:t>printVisitorCount</a:t>
            </a:r>
            <a:r>
              <a:rPr lang="en-US" sz="1400" b="0" dirty="0" smtClean="0">
                <a:solidFill>
                  <a:srgbClr val="000000"/>
                </a:solidFill>
              </a:rPr>
              <a:t>());</a:t>
            </a:r>
            <a:endParaRPr lang="ru-RU" sz="1400" b="0" dirty="0"/>
          </a:p>
          <a:p>
            <a:pPr>
              <a:spcBef>
                <a:spcPts val="600"/>
              </a:spcBef>
            </a:pPr>
            <a:r>
              <a:rPr lang="bg-BG" sz="1400" b="0" dirty="0" smtClean="0">
                <a:solidFill>
                  <a:srgbClr val="000000"/>
                </a:solidFill>
              </a:rPr>
              <a:t>  </a:t>
            </a:r>
            <a:r>
              <a:rPr lang="en-US" sz="1400" b="0" dirty="0" smtClean="0">
                <a:solidFill>
                  <a:srgbClr val="000000"/>
                </a:solidFill>
              </a:rPr>
              <a:t>	</a:t>
            </a:r>
            <a:r>
              <a:rPr lang="en-US" sz="1400" b="0" dirty="0" err="1" smtClean="0">
                <a:solidFill>
                  <a:srgbClr val="000000"/>
                </a:solidFill>
              </a:rPr>
              <a:t>chain.doFilter</a:t>
            </a:r>
            <a:r>
              <a:rPr lang="en-US" sz="1400" b="0" dirty="0" smtClean="0">
                <a:solidFill>
                  <a:srgbClr val="000000"/>
                </a:solidFill>
              </a:rPr>
              <a:t>(request</a:t>
            </a:r>
            <a:r>
              <a:rPr lang="en-US" sz="1400" b="0" dirty="0">
                <a:solidFill>
                  <a:srgbClr val="000000"/>
                </a:solidFill>
              </a:rPr>
              <a:t>, response);</a:t>
            </a:r>
          </a:p>
          <a:p>
            <a:pPr>
              <a:spcBef>
                <a:spcPts val="600"/>
              </a:spcBef>
            </a:pPr>
            <a:r>
              <a:rPr lang="ru-RU" sz="1400" b="0" dirty="0">
                <a:solidFill>
                  <a:srgbClr val="000000"/>
                </a:solidFill>
              </a:rPr>
              <a:t>}</a:t>
            </a:r>
            <a:endParaRPr lang="ru-RU" sz="1400" b="0" dirty="0"/>
          </a:p>
        </p:txBody>
      </p:sp>
    </p:spTree>
    <p:extLst>
      <p:ext uri="{BB962C8B-B14F-4D97-AF65-F5344CB8AC3E}">
        <p14:creationId xmlns:p14="http://schemas.microsoft.com/office/powerpoint/2010/main" val="391567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Анотацията </a:t>
            </a:r>
            <a:r>
              <a:rPr lang="en-US" dirty="0" smtClean="0"/>
              <a:t>@</a:t>
            </a:r>
            <a:r>
              <a:rPr lang="en-US" dirty="0" err="1" smtClean="0"/>
              <a:t>WebListener</a:t>
            </a:r>
            <a:endParaRPr lang="ru-RU" dirty="0"/>
          </a:p>
        </p:txBody>
      </p:sp>
      <p:sp>
        <p:nvSpPr>
          <p:cNvPr id="3" name="Text Placeholder 2"/>
          <p:cNvSpPr>
            <a:spLocks noGrp="1"/>
          </p:cNvSpPr>
          <p:nvPr>
            <p:ph type="body" sz="quarter" idx="10"/>
          </p:nvPr>
        </p:nvSpPr>
        <p:spPr>
          <a:xfrm>
            <a:off x="324000" y="1351129"/>
            <a:ext cx="8494713" cy="5090614"/>
          </a:xfrm>
        </p:spPr>
        <p:txBody>
          <a:bodyPr/>
          <a:lstStyle/>
          <a:p>
            <a:pPr marL="285750" indent="-285750">
              <a:buFont typeface="Arial" pitchFamily="34" charset="0"/>
              <a:buChar char="•"/>
            </a:pPr>
            <a:r>
              <a:rPr lang="bg-BG" sz="1600" dirty="0" smtClean="0"/>
              <a:t>„Слуша“ за известия за определени събития относно:</a:t>
            </a:r>
          </a:p>
          <a:p>
            <a:r>
              <a:rPr lang="en-US" sz="1600" dirty="0" err="1" smtClean="0"/>
              <a:t>ServletContext</a:t>
            </a:r>
            <a:r>
              <a:rPr lang="bg-BG" sz="1600" dirty="0" smtClean="0"/>
              <a:t>:</a:t>
            </a:r>
            <a:endParaRPr lang="en-US" sz="1600" dirty="0" smtClean="0"/>
          </a:p>
          <a:p>
            <a:r>
              <a:rPr lang="en-US" sz="1600" b="0" dirty="0"/>
              <a:t> </a:t>
            </a:r>
            <a:r>
              <a:rPr lang="en-US" sz="1600" b="0" dirty="0" smtClean="0"/>
              <a:t>      </a:t>
            </a:r>
            <a:r>
              <a:rPr lang="bg-BG" sz="1600" b="0" dirty="0" smtClean="0"/>
              <a:t>Жизнен цикъл на контекста – </a:t>
            </a:r>
            <a:r>
              <a:rPr lang="en-US" sz="1600" b="0" dirty="0" err="1" smtClean="0">
                <a:latin typeface="Courier New" pitchFamily="49" charset="0"/>
                <a:cs typeface="Courier New" pitchFamily="49" charset="0"/>
              </a:rPr>
              <a:t>javax.servlet.ServletContextListener</a:t>
            </a:r>
            <a:endParaRPr lang="en-US" sz="1600" b="0" dirty="0" smtClean="0">
              <a:latin typeface="Courier New" pitchFamily="49" charset="0"/>
              <a:cs typeface="Courier New" pitchFamily="49" charset="0"/>
            </a:endParaRPr>
          </a:p>
          <a:p>
            <a:r>
              <a:rPr lang="en-US" sz="1600" b="0" dirty="0"/>
              <a:t> </a:t>
            </a:r>
            <a:r>
              <a:rPr lang="en-US" sz="1600" b="0" dirty="0" smtClean="0"/>
              <a:t>      </a:t>
            </a:r>
            <a:r>
              <a:rPr lang="bg-BG" sz="1600" b="0" dirty="0" smtClean="0"/>
              <a:t>Промяна в атрибутите - </a:t>
            </a:r>
            <a:r>
              <a:rPr lang="en-US" sz="1600" b="0" dirty="0" err="1">
                <a:latin typeface="Courier New" pitchFamily="49" charset="0"/>
                <a:cs typeface="Courier New" pitchFamily="49" charset="0"/>
              </a:rPr>
              <a:t>javax.servlet</a:t>
            </a:r>
            <a:r>
              <a:rPr lang="bg-BG" sz="1600" b="0" dirty="0">
                <a:latin typeface="Courier New" pitchFamily="49" charset="0"/>
                <a:cs typeface="Courier New" pitchFamily="49" charset="0"/>
              </a:rPr>
              <a:t>.</a:t>
            </a:r>
            <a:r>
              <a:rPr lang="en-US" sz="1600" b="0" dirty="0" err="1">
                <a:latin typeface="Courier New" pitchFamily="49" charset="0"/>
                <a:cs typeface="Courier New" pitchFamily="49" charset="0"/>
              </a:rPr>
              <a:t>ServletContextAttributeListener</a:t>
            </a:r>
            <a:endParaRPr lang="en-US" sz="1600" b="0" dirty="0">
              <a:latin typeface="Courier New" pitchFamily="49" charset="0"/>
              <a:cs typeface="Courier New" pitchFamily="49" charset="0"/>
            </a:endParaRPr>
          </a:p>
          <a:p>
            <a:r>
              <a:rPr lang="en-US" sz="1600" dirty="0" err="1" smtClean="0"/>
              <a:t>ServletRequest</a:t>
            </a:r>
            <a:r>
              <a:rPr lang="bg-BG" sz="1600" dirty="0" smtClean="0"/>
              <a:t>:</a:t>
            </a:r>
            <a:endParaRPr lang="bg-BG" sz="1600" dirty="0"/>
          </a:p>
          <a:p>
            <a:r>
              <a:rPr lang="en-US" sz="1600" b="0" dirty="0"/>
              <a:t> </a:t>
            </a:r>
            <a:r>
              <a:rPr lang="en-US" sz="1600" b="0" dirty="0" smtClean="0"/>
              <a:t>      </a:t>
            </a:r>
            <a:r>
              <a:rPr lang="bg-BG" sz="1600" b="0" dirty="0" smtClean="0"/>
              <a:t>Жизнен цикъл - </a:t>
            </a:r>
            <a:r>
              <a:rPr lang="en-US" sz="1600" b="0" dirty="0" err="1" smtClean="0">
                <a:latin typeface="Courier New" pitchFamily="49" charset="0"/>
                <a:cs typeface="Courier New" pitchFamily="49" charset="0"/>
              </a:rPr>
              <a:t>javax.servlet</a:t>
            </a:r>
            <a:r>
              <a:rPr lang="bg-BG"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ServletRequestListener</a:t>
            </a:r>
            <a:endParaRPr lang="bg-BG" sz="1600" b="0" dirty="0" smtClean="0">
              <a:latin typeface="Courier New" pitchFamily="49" charset="0"/>
              <a:cs typeface="Courier New" pitchFamily="49" charset="0"/>
            </a:endParaRPr>
          </a:p>
          <a:p>
            <a:r>
              <a:rPr lang="en-US" sz="1600" b="0" dirty="0"/>
              <a:t> </a:t>
            </a:r>
            <a:r>
              <a:rPr lang="en-US" sz="1600" b="0" dirty="0" smtClean="0"/>
              <a:t>      </a:t>
            </a:r>
            <a:r>
              <a:rPr lang="bg-BG" sz="1600" b="0" dirty="0" smtClean="0"/>
              <a:t>Промяна в атрибутите</a:t>
            </a:r>
            <a:r>
              <a:rPr lang="en-US" sz="1600" b="0" dirty="0" smtClean="0"/>
              <a:t> </a:t>
            </a:r>
            <a:r>
              <a:rPr lang="bg-BG" sz="1600" b="0" dirty="0" smtClean="0"/>
              <a:t>- </a:t>
            </a:r>
            <a:r>
              <a:rPr lang="en-US" sz="1600" b="0" dirty="0" err="1" smtClean="0">
                <a:latin typeface="Courier New" pitchFamily="49" charset="0"/>
                <a:cs typeface="Courier New" pitchFamily="49" charset="0"/>
              </a:rPr>
              <a:t>javax.servlet</a:t>
            </a:r>
            <a:r>
              <a:rPr lang="bg-BG"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ServletRequestAttributeListener</a:t>
            </a:r>
            <a:endParaRPr lang="en-US" sz="1600" b="0" dirty="0" smtClean="0">
              <a:latin typeface="Courier New" pitchFamily="49" charset="0"/>
              <a:cs typeface="Courier New" pitchFamily="49" charset="0"/>
            </a:endParaRPr>
          </a:p>
          <a:p>
            <a:r>
              <a:rPr lang="en-US" sz="1600" dirty="0" err="1" smtClean="0"/>
              <a:t>HttpSession</a:t>
            </a:r>
            <a:r>
              <a:rPr lang="bg-BG" sz="1600" dirty="0" smtClean="0"/>
              <a:t>:</a:t>
            </a:r>
          </a:p>
          <a:p>
            <a:r>
              <a:rPr lang="en-US" sz="1600" b="0" dirty="0" smtClean="0"/>
              <a:t>       </a:t>
            </a:r>
            <a:r>
              <a:rPr lang="bg-BG" sz="1600" b="0" dirty="0" smtClean="0"/>
              <a:t>Жизнен цикъл</a:t>
            </a:r>
            <a:r>
              <a:rPr lang="en-US" sz="1600" b="0" dirty="0" smtClean="0"/>
              <a:t> - </a:t>
            </a:r>
            <a:r>
              <a:rPr lang="en-US" sz="1600" b="0" dirty="0" err="1">
                <a:latin typeface="Courier New" pitchFamily="49" charset="0"/>
                <a:cs typeface="Courier New" pitchFamily="49" charset="0"/>
              </a:rPr>
              <a:t>javax.servlet.http.HttpSessionListener</a:t>
            </a:r>
            <a:endParaRPr lang="bg-BG" sz="1600" b="0" dirty="0" smtClean="0">
              <a:latin typeface="Courier New" pitchFamily="49" charset="0"/>
              <a:cs typeface="Courier New" pitchFamily="49" charset="0"/>
            </a:endParaRPr>
          </a:p>
          <a:p>
            <a:r>
              <a:rPr lang="en-US" sz="1600" b="0" dirty="0" smtClean="0"/>
              <a:t>       </a:t>
            </a:r>
            <a:r>
              <a:rPr lang="bg-BG" sz="1600" b="0" dirty="0" smtClean="0"/>
              <a:t>Промяна в атрибутите</a:t>
            </a:r>
            <a:r>
              <a:rPr lang="en-US" sz="1600" b="0" dirty="0" smtClean="0"/>
              <a:t> - </a:t>
            </a:r>
            <a:r>
              <a:rPr lang="en-US" sz="1600" b="0" dirty="0" err="1" smtClean="0">
                <a:latin typeface="Courier New" pitchFamily="49" charset="0"/>
                <a:cs typeface="Courier New" pitchFamily="49" charset="0"/>
              </a:rPr>
              <a:t>javax.servlet.http.HttpSessionAttributeListener</a:t>
            </a:r>
            <a:endParaRPr lang="bg-BG" sz="1600" b="0" dirty="0" smtClean="0"/>
          </a:p>
          <a:p>
            <a:r>
              <a:rPr lang="en-US" sz="1600" b="0" dirty="0" smtClean="0"/>
              <a:t>       </a:t>
            </a:r>
            <a:r>
              <a:rPr lang="bg-BG" sz="1600" b="0" dirty="0" smtClean="0"/>
              <a:t>Миграция на сесия</a:t>
            </a:r>
            <a:r>
              <a:rPr lang="en-US" sz="1600" b="0" dirty="0" smtClean="0"/>
              <a:t> - </a:t>
            </a:r>
            <a:r>
              <a:rPr lang="en-US" sz="1600" b="0" dirty="0" err="1">
                <a:latin typeface="Courier New" pitchFamily="49" charset="0"/>
                <a:cs typeface="Courier New" pitchFamily="49" charset="0"/>
              </a:rPr>
              <a:t>javax.servlet.http.HttpSessionActivationListener</a:t>
            </a:r>
            <a:endParaRPr lang="ru-RU" sz="1600" b="0" dirty="0">
              <a:latin typeface="Courier New" pitchFamily="49" charset="0"/>
              <a:cs typeface="Courier New" pitchFamily="49" charset="0"/>
            </a:endParaRPr>
          </a:p>
        </p:txBody>
      </p:sp>
      <p:sp>
        <p:nvSpPr>
          <p:cNvPr id="4" name="Rounded Rectangle 3"/>
          <p:cNvSpPr/>
          <p:nvPr/>
        </p:nvSpPr>
        <p:spPr bwMode="gray">
          <a:xfrm>
            <a:off x="518615" y="2172459"/>
            <a:ext cx="8338782" cy="887104"/>
          </a:xfrm>
          <a:prstGeom prst="round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Rounded Rectangle 4"/>
          <p:cNvSpPr/>
          <p:nvPr/>
        </p:nvSpPr>
        <p:spPr bwMode="gray">
          <a:xfrm>
            <a:off x="518615" y="3512235"/>
            <a:ext cx="8338782" cy="898457"/>
          </a:xfrm>
          <a:prstGeom prst="round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Rounded Rectangle 5"/>
          <p:cNvSpPr/>
          <p:nvPr/>
        </p:nvSpPr>
        <p:spPr bwMode="gray">
          <a:xfrm>
            <a:off x="518615" y="4853884"/>
            <a:ext cx="8338782" cy="1332911"/>
          </a:xfrm>
          <a:prstGeom prst="round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0645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WebList</a:t>
            </a:r>
            <a:r>
              <a:rPr lang="bg-BG" dirty="0" smtClean="0"/>
              <a:t>е</a:t>
            </a:r>
            <a:r>
              <a:rPr lang="en-US" dirty="0" err="1" smtClean="0"/>
              <a:t>ner</a:t>
            </a:r>
            <a:r>
              <a:rPr lang="en-US" dirty="0" smtClean="0"/>
              <a:t> - </a:t>
            </a:r>
            <a:r>
              <a:rPr lang="bg-BG" dirty="0" smtClean="0"/>
              <a:t>Пример</a:t>
            </a:r>
            <a:endParaRPr lang="ru-RU" dirty="0"/>
          </a:p>
        </p:txBody>
      </p:sp>
      <p:sp>
        <p:nvSpPr>
          <p:cNvPr id="3" name="Text Placeholder 2"/>
          <p:cNvSpPr>
            <a:spLocks noGrp="1"/>
          </p:cNvSpPr>
          <p:nvPr>
            <p:ph type="body" sz="quarter" idx="10"/>
          </p:nvPr>
        </p:nvSpPr>
        <p:spPr>
          <a:xfrm>
            <a:off x="108101" y="1512887"/>
            <a:ext cx="7461100" cy="2360613"/>
          </a:xfrm>
        </p:spPr>
        <p:txBody>
          <a:bodyPr/>
          <a:lstStyle/>
          <a:p>
            <a:r>
              <a:rPr lang="en-US" dirty="0"/>
              <a:t>@</a:t>
            </a:r>
            <a:r>
              <a:rPr lang="en-US" dirty="0" err="1"/>
              <a:t>WebListener</a:t>
            </a:r>
            <a:endParaRPr lang="en-US" dirty="0"/>
          </a:p>
          <a:p>
            <a:r>
              <a:rPr lang="en-US" sz="1600" b="0" dirty="0">
                <a:solidFill>
                  <a:srgbClr val="7F0055"/>
                </a:solidFill>
              </a:rPr>
              <a:t>public</a:t>
            </a:r>
            <a:r>
              <a:rPr lang="en-US" sz="1600" b="0" dirty="0">
                <a:solidFill>
                  <a:srgbClr val="000000"/>
                </a:solidFill>
              </a:rPr>
              <a:t> </a:t>
            </a:r>
            <a:r>
              <a:rPr lang="en-US" sz="1600" b="0" dirty="0">
                <a:solidFill>
                  <a:srgbClr val="7F0055"/>
                </a:solidFill>
              </a:rPr>
              <a:t>class</a:t>
            </a:r>
            <a:r>
              <a:rPr lang="en-US" sz="1600" b="0" dirty="0">
                <a:solidFill>
                  <a:srgbClr val="000000"/>
                </a:solidFill>
              </a:rPr>
              <a:t> </a:t>
            </a:r>
            <a:r>
              <a:rPr lang="en-US" sz="1600" b="0" dirty="0" err="1">
                <a:solidFill>
                  <a:srgbClr val="000000"/>
                </a:solidFill>
              </a:rPr>
              <a:t>EventListner</a:t>
            </a:r>
            <a:r>
              <a:rPr lang="en-US" sz="1600" b="0" dirty="0">
                <a:solidFill>
                  <a:srgbClr val="000000"/>
                </a:solidFill>
              </a:rPr>
              <a:t> </a:t>
            </a:r>
            <a:r>
              <a:rPr lang="en-US" sz="1600" b="0" dirty="0">
                <a:solidFill>
                  <a:srgbClr val="7F0055"/>
                </a:solidFill>
              </a:rPr>
              <a:t>implements</a:t>
            </a:r>
            <a:r>
              <a:rPr lang="en-US" sz="1600" b="0" dirty="0">
                <a:solidFill>
                  <a:srgbClr val="000000"/>
                </a:solidFill>
              </a:rPr>
              <a:t> </a:t>
            </a:r>
            <a:r>
              <a:rPr lang="en-US" sz="1600" dirty="0" err="1">
                <a:solidFill>
                  <a:srgbClr val="000000"/>
                </a:solidFill>
              </a:rPr>
              <a:t>ServletRequestListener</a:t>
            </a:r>
            <a:r>
              <a:rPr lang="en-US" sz="1600" b="0" dirty="0">
                <a:solidFill>
                  <a:srgbClr val="000000"/>
                </a:solidFill>
              </a:rPr>
              <a:t> {</a:t>
            </a:r>
          </a:p>
          <a:p>
            <a:pPr>
              <a:spcBef>
                <a:spcPts val="0"/>
              </a:spcBef>
            </a:pPr>
            <a:r>
              <a:rPr lang="en-US" sz="1600" b="0" dirty="0" smtClean="0">
                <a:solidFill>
                  <a:srgbClr val="7F0055"/>
                </a:solidFill>
              </a:rPr>
              <a:t>  </a:t>
            </a:r>
          </a:p>
          <a:p>
            <a:pPr>
              <a:spcBef>
                <a:spcPts val="0"/>
              </a:spcBef>
            </a:pPr>
            <a:r>
              <a:rPr lang="en-US" sz="1600" b="0" dirty="0" smtClean="0">
                <a:solidFill>
                  <a:srgbClr val="7F0055"/>
                </a:solidFill>
              </a:rPr>
              <a:t>public</a:t>
            </a:r>
            <a:r>
              <a:rPr lang="en-US" sz="1600" b="0" dirty="0" smtClean="0">
                <a:solidFill>
                  <a:srgbClr val="000000"/>
                </a:solidFill>
              </a:rPr>
              <a:t> </a:t>
            </a:r>
            <a:r>
              <a:rPr lang="en-US" sz="1600" b="0" dirty="0">
                <a:solidFill>
                  <a:srgbClr val="7F0055"/>
                </a:solidFill>
              </a:rPr>
              <a:t>void</a:t>
            </a:r>
            <a:r>
              <a:rPr lang="en-US" sz="1600" b="0" dirty="0">
                <a:solidFill>
                  <a:srgbClr val="000000"/>
                </a:solidFill>
              </a:rPr>
              <a:t> </a:t>
            </a:r>
            <a:r>
              <a:rPr lang="en-US" sz="1600" dirty="0" err="1">
                <a:solidFill>
                  <a:srgbClr val="000000"/>
                </a:solidFill>
              </a:rPr>
              <a:t>requestInitialized</a:t>
            </a:r>
            <a:r>
              <a:rPr lang="en-US" sz="1600" b="0" dirty="0">
                <a:solidFill>
                  <a:srgbClr val="000000"/>
                </a:solidFill>
              </a:rPr>
              <a:t>(</a:t>
            </a:r>
            <a:r>
              <a:rPr lang="en-US" sz="1600" b="0" dirty="0" err="1">
                <a:solidFill>
                  <a:srgbClr val="000000"/>
                </a:solidFill>
              </a:rPr>
              <a:t>ServletRequestEvent</a:t>
            </a:r>
            <a:r>
              <a:rPr lang="en-US" sz="1600" b="0" dirty="0">
                <a:solidFill>
                  <a:srgbClr val="000000"/>
                </a:solidFill>
              </a:rPr>
              <a:t> event) {</a:t>
            </a:r>
          </a:p>
          <a:p>
            <a:pPr>
              <a:spcBef>
                <a:spcPts val="0"/>
              </a:spcBef>
            </a:pPr>
            <a:r>
              <a:rPr lang="en-US" sz="1600" b="0" dirty="0" smtClean="0">
                <a:solidFill>
                  <a:srgbClr val="000000"/>
                </a:solidFill>
              </a:rPr>
              <a:t>    </a:t>
            </a:r>
            <a:r>
              <a:rPr lang="en-US" sz="1600" b="0" dirty="0" err="1" smtClean="0">
                <a:solidFill>
                  <a:srgbClr val="000000"/>
                </a:solidFill>
              </a:rPr>
              <a:t>System.</a:t>
            </a:r>
            <a:r>
              <a:rPr lang="en-US" sz="1600" b="0" i="1" dirty="0" err="1" smtClean="0">
                <a:solidFill>
                  <a:srgbClr val="0000C0"/>
                </a:solidFill>
              </a:rPr>
              <a:t>out</a:t>
            </a:r>
            <a:r>
              <a:rPr lang="en-US" sz="1600" b="0" i="1" dirty="0" err="1" smtClean="0">
                <a:solidFill>
                  <a:srgbClr val="000000"/>
                </a:solidFill>
              </a:rPr>
              <a:t>.println</a:t>
            </a:r>
            <a:r>
              <a:rPr lang="en-US" sz="1600" b="0" i="1" dirty="0">
                <a:solidFill>
                  <a:srgbClr val="000000"/>
                </a:solidFill>
              </a:rPr>
              <a:t>(((</a:t>
            </a:r>
            <a:r>
              <a:rPr lang="en-US" sz="1600" b="0" i="1" dirty="0" err="1">
                <a:solidFill>
                  <a:srgbClr val="000000"/>
                </a:solidFill>
              </a:rPr>
              <a:t>HttpServletRequest</a:t>
            </a:r>
            <a:r>
              <a:rPr lang="en-US" sz="1600" b="0" i="1" dirty="0">
                <a:solidFill>
                  <a:srgbClr val="000000"/>
                </a:solidFill>
              </a:rPr>
              <a:t>)</a:t>
            </a:r>
            <a:r>
              <a:rPr lang="en-US" sz="1600" b="0" i="1" dirty="0" err="1">
                <a:solidFill>
                  <a:srgbClr val="000000"/>
                </a:solidFill>
              </a:rPr>
              <a:t>event.getServletRequest</a:t>
            </a:r>
            <a:r>
              <a:rPr lang="en-US" sz="1600" b="0" i="1" dirty="0" smtClean="0">
                <a:solidFill>
                  <a:srgbClr val="000000"/>
                </a:solidFill>
              </a:rPr>
              <a:t>()).</a:t>
            </a:r>
          </a:p>
          <a:p>
            <a:pPr>
              <a:spcBef>
                <a:spcPts val="0"/>
              </a:spcBef>
            </a:pPr>
            <a:r>
              <a:rPr lang="en-US" sz="1600" b="0" i="1" dirty="0">
                <a:solidFill>
                  <a:srgbClr val="000000"/>
                </a:solidFill>
              </a:rPr>
              <a:t>	</a:t>
            </a:r>
            <a:r>
              <a:rPr lang="en-US" sz="1600" b="0" i="1" dirty="0" err="1" smtClean="0">
                <a:solidFill>
                  <a:srgbClr val="000000"/>
                </a:solidFill>
              </a:rPr>
              <a:t>getMethod</a:t>
            </a:r>
            <a:r>
              <a:rPr lang="en-US" sz="1600" b="0" i="1" dirty="0">
                <a:solidFill>
                  <a:srgbClr val="000000"/>
                </a:solidFill>
              </a:rPr>
              <a:t>() + </a:t>
            </a:r>
            <a:r>
              <a:rPr lang="en-US" sz="1600" b="0" i="1" dirty="0" smtClean="0">
                <a:solidFill>
                  <a:srgbClr val="2A00FF"/>
                </a:solidFill>
              </a:rPr>
              <a:t>“ METHOD </a:t>
            </a:r>
            <a:r>
              <a:rPr lang="en-US" sz="1600" b="0" i="1" dirty="0">
                <a:solidFill>
                  <a:srgbClr val="2A00FF"/>
                </a:solidFill>
              </a:rPr>
              <a:t>was invoked!"</a:t>
            </a:r>
            <a:r>
              <a:rPr lang="en-US" sz="1600" b="0" i="1" dirty="0">
                <a:solidFill>
                  <a:srgbClr val="000000"/>
                </a:solidFill>
              </a:rPr>
              <a:t>);</a:t>
            </a:r>
          </a:p>
          <a:p>
            <a:pPr>
              <a:spcBef>
                <a:spcPts val="0"/>
              </a:spcBef>
            </a:pPr>
            <a:r>
              <a:rPr lang="en-US" sz="1600" b="0" dirty="0" smtClean="0">
                <a:solidFill>
                  <a:srgbClr val="000000"/>
                </a:solidFill>
              </a:rPr>
              <a:t>  </a:t>
            </a:r>
            <a:r>
              <a:rPr lang="ru-RU" sz="1600" b="0" dirty="0" smtClean="0">
                <a:solidFill>
                  <a:srgbClr val="000000"/>
                </a:solidFill>
              </a:rPr>
              <a:t>}</a:t>
            </a:r>
            <a:endParaRPr lang="ru-RU" sz="1600" b="0" dirty="0"/>
          </a:p>
          <a:p>
            <a:pPr>
              <a:spcBef>
                <a:spcPts val="0"/>
              </a:spcBef>
            </a:pPr>
            <a:r>
              <a:rPr lang="en-US" sz="1600" b="0" dirty="0" smtClean="0">
                <a:solidFill>
                  <a:srgbClr val="7F0055"/>
                </a:solidFill>
              </a:rPr>
              <a:t>  public</a:t>
            </a:r>
            <a:r>
              <a:rPr lang="en-US" sz="1600" b="0" dirty="0" smtClean="0">
                <a:solidFill>
                  <a:srgbClr val="000000"/>
                </a:solidFill>
              </a:rPr>
              <a:t> </a:t>
            </a:r>
            <a:r>
              <a:rPr lang="en-US" sz="1600" b="0" dirty="0" smtClean="0">
                <a:solidFill>
                  <a:srgbClr val="7F0055"/>
                </a:solidFill>
              </a:rPr>
              <a:t>void</a:t>
            </a:r>
            <a:r>
              <a:rPr lang="en-US" sz="1600" b="0" dirty="0" smtClean="0">
                <a:solidFill>
                  <a:srgbClr val="000000"/>
                </a:solidFill>
              </a:rPr>
              <a:t> </a:t>
            </a:r>
            <a:r>
              <a:rPr lang="en-US" sz="1600" dirty="0" err="1" smtClean="0">
                <a:solidFill>
                  <a:srgbClr val="000000"/>
                </a:solidFill>
              </a:rPr>
              <a:t>requestDestroyed</a:t>
            </a:r>
            <a:r>
              <a:rPr lang="en-US" sz="1600" b="0" dirty="0" smtClean="0">
                <a:solidFill>
                  <a:srgbClr val="000000"/>
                </a:solidFill>
              </a:rPr>
              <a:t>(</a:t>
            </a:r>
            <a:r>
              <a:rPr lang="en-US" sz="1600" b="0" dirty="0" err="1" smtClean="0">
                <a:solidFill>
                  <a:srgbClr val="000000"/>
                </a:solidFill>
              </a:rPr>
              <a:t>ServletRequestEvent</a:t>
            </a:r>
            <a:r>
              <a:rPr lang="en-US" sz="1600" b="0" dirty="0" smtClean="0">
                <a:solidFill>
                  <a:srgbClr val="000000"/>
                </a:solidFill>
              </a:rPr>
              <a:t> event) { }</a:t>
            </a:r>
          </a:p>
          <a:p>
            <a:pPr>
              <a:spcBef>
                <a:spcPts val="0"/>
              </a:spcBef>
            </a:pPr>
            <a:r>
              <a:rPr lang="en-US" sz="1600" b="0" dirty="0" smtClean="0">
                <a:solidFill>
                  <a:srgbClr val="000000"/>
                </a:solidFill>
              </a:rPr>
              <a:t>}</a:t>
            </a:r>
            <a:endParaRPr lang="en-US" sz="1600" b="0" dirty="0">
              <a:solidFill>
                <a:srgbClr val="000000"/>
              </a:solidFill>
            </a:endParaRPr>
          </a:p>
          <a:p>
            <a:endParaRPr lang="ru-RU" sz="1500" b="0" dirty="0"/>
          </a:p>
        </p:txBody>
      </p:sp>
      <p:pic>
        <p:nvPicPr>
          <p:cNvPr id="1026" name="Picture 2" descr="C:\Users\nikolaygs\Desktop\Servlet Lecture\listen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7" y="4483100"/>
            <a:ext cx="6390787"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9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a:t>
            </a:r>
            <a:r>
              <a:rPr lang="bg-BG" dirty="0" smtClean="0"/>
              <a:t>ъдържание</a:t>
            </a:r>
            <a:endParaRPr lang="en-US" dirty="0"/>
          </a:p>
        </p:txBody>
      </p:sp>
      <p:sp>
        <p:nvSpPr>
          <p:cNvPr id="3" name="Text Placeholder 2"/>
          <p:cNvSpPr>
            <a:spLocks noGrp="1"/>
          </p:cNvSpPr>
          <p:nvPr>
            <p:ph type="body" sz="quarter" idx="10"/>
          </p:nvPr>
        </p:nvSpPr>
        <p:spPr>
          <a:xfrm>
            <a:off x="324000" y="1692000"/>
            <a:ext cx="8494713" cy="4210036"/>
          </a:xfrm>
        </p:spPr>
        <p:txBody>
          <a:bodyPr/>
          <a:lstStyle/>
          <a:p>
            <a:r>
              <a:rPr lang="en-US" dirty="0" smtClean="0"/>
              <a:t>Java </a:t>
            </a:r>
            <a:r>
              <a:rPr lang="bg-BG" dirty="0" smtClean="0"/>
              <a:t>Сървлети</a:t>
            </a:r>
            <a:endParaRPr lang="en-US" dirty="0" smtClean="0"/>
          </a:p>
          <a:p>
            <a:pPr lvl="1"/>
            <a:r>
              <a:rPr lang="bg-BG" sz="1600" dirty="0"/>
              <a:t>Общи </a:t>
            </a:r>
            <a:r>
              <a:rPr lang="bg-BG" sz="1600" dirty="0" smtClean="0"/>
              <a:t>сведения</a:t>
            </a:r>
          </a:p>
          <a:p>
            <a:pPr lvl="1"/>
            <a:r>
              <a:rPr lang="bg-BG" sz="1600" dirty="0" smtClean="0"/>
              <a:t>Сървлет контейнер</a:t>
            </a:r>
          </a:p>
          <a:p>
            <a:pPr lvl="1"/>
            <a:r>
              <a:rPr lang="bg-BG" sz="1600" dirty="0" smtClean="0"/>
              <a:t>Жизнен цикъл на сървлета</a:t>
            </a:r>
          </a:p>
          <a:p>
            <a:pPr lvl="1"/>
            <a:r>
              <a:rPr lang="en-US" sz="1600" dirty="0" smtClean="0"/>
              <a:t>HTTP </a:t>
            </a:r>
            <a:r>
              <a:rPr lang="bg-BG" sz="1600" dirty="0" smtClean="0"/>
              <a:t>Сървлети</a:t>
            </a:r>
          </a:p>
          <a:p>
            <a:pPr lvl="1"/>
            <a:r>
              <a:rPr lang="bg-BG" sz="1600" dirty="0" smtClean="0"/>
              <a:t>Сървлет анотации</a:t>
            </a:r>
          </a:p>
          <a:p>
            <a:pPr marL="0" lvl="1" indent="0">
              <a:spcBef>
                <a:spcPts val="1200"/>
              </a:spcBef>
              <a:buSzPct val="80000"/>
              <a:buNone/>
            </a:pPr>
            <a:r>
              <a:rPr lang="bg-BG" dirty="0" smtClean="0"/>
              <a:t>Уеб сесии</a:t>
            </a:r>
          </a:p>
          <a:p>
            <a:pPr lvl="1"/>
            <a:r>
              <a:rPr lang="bg-BG" sz="1600" dirty="0" smtClean="0"/>
              <a:t>Сесии в уеб приложение. Интерфейс на </a:t>
            </a:r>
            <a:r>
              <a:rPr lang="en-US" sz="1600" dirty="0" err="1" smtClean="0"/>
              <a:t>javax.servlet.http.HttpSession</a:t>
            </a:r>
            <a:r>
              <a:rPr lang="bg-BG" sz="1600" dirty="0" smtClean="0"/>
              <a:t>.</a:t>
            </a:r>
            <a:endParaRPr lang="en-US" sz="1600" dirty="0" smtClean="0"/>
          </a:p>
          <a:p>
            <a:pPr marL="0" lvl="1" indent="0">
              <a:spcBef>
                <a:spcPts val="1200"/>
              </a:spcBef>
              <a:buSzPct val="80000"/>
              <a:buNone/>
            </a:pPr>
            <a:r>
              <a:rPr lang="en-US" dirty="0" smtClean="0"/>
              <a:t>Java Server Pages</a:t>
            </a:r>
          </a:p>
          <a:p>
            <a:pPr lvl="1"/>
            <a:r>
              <a:rPr lang="en-US" sz="1600" dirty="0" smtClean="0"/>
              <a:t>JSP (Java Server Pages). </a:t>
            </a:r>
            <a:r>
              <a:rPr lang="bg-BG" sz="1600" dirty="0" smtClean="0"/>
              <a:t>Въведение.</a:t>
            </a:r>
          </a:p>
          <a:p>
            <a:pPr lvl="1"/>
            <a:r>
              <a:rPr lang="bg-BG" sz="1600" dirty="0" smtClean="0"/>
              <a:t>Защо е добре да ползваме </a:t>
            </a:r>
            <a:r>
              <a:rPr lang="en-US" sz="1600" dirty="0" smtClean="0"/>
              <a:t>JSP</a:t>
            </a:r>
            <a:r>
              <a:rPr lang="bg-BG" sz="1600" dirty="0" smtClean="0"/>
              <a:t>-та?</a:t>
            </a:r>
          </a:p>
          <a:p>
            <a:pPr lvl="1"/>
            <a:r>
              <a:rPr lang="bg-BG" sz="1600" dirty="0" smtClean="0"/>
              <a:t>Как да вмъкваме </a:t>
            </a:r>
            <a:r>
              <a:rPr lang="en-US" sz="1600" dirty="0" smtClean="0"/>
              <a:t>java </a:t>
            </a:r>
            <a:r>
              <a:rPr lang="bg-BG" sz="1600" dirty="0" smtClean="0"/>
              <a:t>код в </a:t>
            </a:r>
            <a:r>
              <a:rPr lang="en-US" sz="1600" dirty="0" smtClean="0"/>
              <a:t>JSP-ta?</a:t>
            </a:r>
            <a:endParaRPr lang="bg-BG" sz="1600" dirty="0" smtClean="0"/>
          </a:p>
          <a:p>
            <a:pPr lvl="1"/>
            <a:endParaRPr lang="en-US" dirty="0" smtClean="0"/>
          </a:p>
          <a:p>
            <a:endParaRPr lang="en-US" dirty="0"/>
          </a:p>
        </p:txBody>
      </p:sp>
    </p:spTree>
    <p:extLst>
      <p:ext uri="{BB962C8B-B14F-4D97-AF65-F5344CB8AC3E}">
        <p14:creationId xmlns:p14="http://schemas.microsoft.com/office/powerpoint/2010/main" val="275181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nodeType="withEffect">
                                  <p:stCondLst>
                                    <p:cond delay="0"/>
                                  </p:stCondLst>
                                  <p:childTnLst>
                                    <p:set>
                                      <p:cBhvr rctx="PPT">
                                        <p:cTn id="24" dur="indefinite"/>
                                        <p:tgtEl>
                                          <p:spTgt spid="3">
                                            <p:txEl>
                                              <p:pRg st="8" end="8"/>
                                            </p:txEl>
                                          </p:spTgt>
                                        </p:tgtEl>
                                        <p:attrNameLst>
                                          <p:attrName>style.opacity</p:attrName>
                                        </p:attrNameLst>
                                      </p:cBhvr>
                                      <p:to>
                                        <p:strVal val="0.25"/>
                                      </p:to>
                                    </p:set>
                                    <p:animEffect filter="image" prLst="opacity: 0.25">
                                      <p:cBhvr rctx="IE">
                                        <p:cTn id="25" dur="indefinite"/>
                                        <p:tgtEl>
                                          <p:spTgt spid="3">
                                            <p:txEl>
                                              <p:pRg st="8" end="8"/>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25"/>
                                      </p:to>
                                    </p:set>
                                    <p:animEffect filter="image" prLst="opacity: 0.2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25"/>
                                      </p:to>
                                    </p:set>
                                    <p:animEffect filter="image" prLst="opacity: 0.2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25"/>
                                      </p:to>
                                    </p:set>
                                    <p:animEffect filter="image" prLst="opacity: 0.25">
                                      <p:cBhvr rctx="IE">
                                        <p:cTn id="34" dur="indefinite"/>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Сесии</a:t>
            </a:r>
            <a:endParaRPr lang="en-US" dirty="0"/>
          </a:p>
        </p:txBody>
      </p:sp>
      <p:sp>
        <p:nvSpPr>
          <p:cNvPr id="8" name="TextBox 7"/>
          <p:cNvSpPr txBox="1"/>
          <p:nvPr/>
        </p:nvSpPr>
        <p:spPr>
          <a:xfrm>
            <a:off x="811612" y="4629743"/>
            <a:ext cx="1013098"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bg-BG" sz="2400" kern="0" dirty="0" smtClean="0">
                <a:ea typeface="Arial Unicode MS" pitchFamily="34" charset="-128"/>
                <a:cs typeface="Arial Unicode MS" pitchFamily="34" charset="-128"/>
              </a:rPr>
              <a:t>Клиент</a:t>
            </a:r>
          </a:p>
        </p:txBody>
      </p:sp>
      <p:sp>
        <p:nvSpPr>
          <p:cNvPr id="9" name="TextBox 8"/>
          <p:cNvSpPr txBox="1"/>
          <p:nvPr/>
        </p:nvSpPr>
        <p:spPr>
          <a:xfrm>
            <a:off x="6953740" y="4629743"/>
            <a:ext cx="1625445"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kern="0" dirty="0" smtClean="0">
                <a:ea typeface="Arial Unicode MS" pitchFamily="34" charset="-128"/>
                <a:cs typeface="Arial Unicode MS" pitchFamily="34" charset="-128"/>
              </a:rPr>
              <a:t>Web Server</a:t>
            </a:r>
            <a:endParaRPr lang="bg-BG" sz="2400" kern="0" dirty="0" smtClean="0">
              <a:ea typeface="Arial Unicode MS" pitchFamily="34" charset="-128"/>
              <a:cs typeface="Arial Unicode MS" pitchFamily="34" charset="-128"/>
            </a:endParaRPr>
          </a:p>
        </p:txBody>
      </p:sp>
      <p:pic>
        <p:nvPicPr>
          <p:cNvPr id="10" name="Picture 9" descr="client.gif"/>
          <p:cNvPicPr>
            <a:picLocks noChangeAspect="1"/>
          </p:cNvPicPr>
          <p:nvPr/>
        </p:nvPicPr>
        <p:blipFill>
          <a:blip r:embed="rId3" cstate="print"/>
          <a:stretch>
            <a:fillRect/>
          </a:stretch>
        </p:blipFill>
        <p:spPr>
          <a:xfrm>
            <a:off x="342900" y="2757487"/>
            <a:ext cx="1981200" cy="1824789"/>
          </a:xfrm>
          <a:prstGeom prst="rect">
            <a:avLst/>
          </a:prstGeom>
        </p:spPr>
      </p:pic>
      <p:pic>
        <p:nvPicPr>
          <p:cNvPr id="11" name="Picture 10" descr="server.png"/>
          <p:cNvPicPr>
            <a:picLocks noChangeAspect="1"/>
          </p:cNvPicPr>
          <p:nvPr/>
        </p:nvPicPr>
        <p:blipFill>
          <a:blip r:embed="rId4" cstate="print"/>
          <a:stretch>
            <a:fillRect/>
          </a:stretch>
        </p:blipFill>
        <p:spPr>
          <a:xfrm>
            <a:off x="6905625" y="2606040"/>
            <a:ext cx="1600200" cy="1980248"/>
          </a:xfrm>
          <a:prstGeom prst="rect">
            <a:avLst/>
          </a:prstGeom>
        </p:spPr>
      </p:pic>
      <p:cxnSp>
        <p:nvCxnSpPr>
          <p:cNvPr id="13" name="Straight Arrow Connector 12"/>
          <p:cNvCxnSpPr/>
          <p:nvPr/>
        </p:nvCxnSpPr>
        <p:spPr>
          <a:xfrm flipV="1">
            <a:off x="1409700" y="2415540"/>
            <a:ext cx="6370320" cy="38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gray">
          <a:xfrm>
            <a:off x="628650" y="1828800"/>
            <a:ext cx="1771650" cy="457200"/>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noProof="0" dirty="0" smtClean="0">
                <a:ea typeface="Arial Unicode MS" pitchFamily="34" charset="-128"/>
                <a:cs typeface="Arial Unicode MS" pitchFamily="34" charset="-128"/>
              </a:rPr>
              <a:t>HTTP Request</a:t>
            </a:r>
            <a:endParaRPr kumimoji="0" lang="bg-BG"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9" name="Straight Arrow Connector 18"/>
          <p:cNvCxnSpPr/>
          <p:nvPr/>
        </p:nvCxnSpPr>
        <p:spPr>
          <a:xfrm flipH="1">
            <a:off x="1341120" y="5189220"/>
            <a:ext cx="6438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bwMode="gray">
          <a:xfrm>
            <a:off x="6595110" y="5349240"/>
            <a:ext cx="1969770" cy="457200"/>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noProof="0" dirty="0" smtClean="0">
                <a:ea typeface="Arial Unicode MS" pitchFamily="34" charset="-128"/>
                <a:cs typeface="Arial Unicode MS" pitchFamily="34" charset="-128"/>
              </a:rPr>
              <a:t>HTTP Response</a:t>
            </a:r>
            <a:endParaRPr kumimoji="0" lang="bg-BG"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3" name="Rectangle 22"/>
          <p:cNvSpPr/>
          <p:nvPr/>
        </p:nvSpPr>
        <p:spPr bwMode="gray">
          <a:xfrm>
            <a:off x="5916706" y="2761129"/>
            <a:ext cx="1156447" cy="3944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bg-BG" kern="0" dirty="0" smtClean="0">
                <a:ea typeface="Arial Unicode MS" pitchFamily="34" charset="-128"/>
                <a:cs typeface="Arial Unicode MS" pitchFamily="34" charset="-128"/>
              </a:rPr>
              <a:t>Сесия 1</a:t>
            </a:r>
            <a:endParaRPr kumimoji="0" lang="bg-BG"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4" name="Rectangle 23"/>
          <p:cNvSpPr/>
          <p:nvPr/>
        </p:nvSpPr>
        <p:spPr bwMode="gray">
          <a:xfrm>
            <a:off x="5916706" y="3218329"/>
            <a:ext cx="1156447" cy="3944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bg-BG" kern="0" dirty="0" smtClean="0">
                <a:ea typeface="Arial Unicode MS" pitchFamily="34" charset="-128"/>
                <a:cs typeface="Arial Unicode MS" pitchFamily="34" charset="-128"/>
              </a:rPr>
              <a:t>Сесия 2</a:t>
            </a:r>
            <a:endParaRPr kumimoji="0" lang="bg-BG"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25" name="Picture 24" descr="cookie.png"/>
          <p:cNvPicPr>
            <a:picLocks noChangeAspect="1"/>
          </p:cNvPicPr>
          <p:nvPr/>
        </p:nvPicPr>
        <p:blipFill>
          <a:blip r:embed="rId5" cstate="print"/>
          <a:stretch>
            <a:fillRect/>
          </a:stretch>
        </p:blipFill>
        <p:spPr>
          <a:xfrm>
            <a:off x="2962296" y="2656747"/>
            <a:ext cx="2309398" cy="2291770"/>
          </a:xfrm>
          <a:prstGeom prst="rect">
            <a:avLst/>
          </a:prstGeom>
        </p:spPr>
      </p:pic>
    </p:spTree>
    <p:extLst>
      <p:ext uri="{BB962C8B-B14F-4D97-AF65-F5344CB8AC3E}">
        <p14:creationId xmlns:p14="http://schemas.microsoft.com/office/powerpoint/2010/main" val="40136073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01146 5.55112E-17 L 0.68438 5.55112E-17 " pathEditMode="relative" rAng="0" ptsTypes="AA">
                                      <p:cBhvr>
                                        <p:cTn id="11" dur="1000" fill="hold"/>
                                        <p:tgtEl>
                                          <p:spTgt spid="15"/>
                                        </p:tgtEl>
                                        <p:attrNameLst>
                                          <p:attrName>ppt_x</p:attrName>
                                          <p:attrName>ppt_y</p:attrName>
                                        </p:attrNameLst>
                                      </p:cBhvr>
                                      <p:rCtr x="348" y="0"/>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2" nodeType="clickEffect">
                                  <p:stCondLst>
                                    <p:cond delay="0"/>
                                  </p:stCondLst>
                                  <p:childTnLst>
                                    <p:set>
                                      <p:cBhvr>
                                        <p:cTn id="15" dur="1" fill="hold">
                                          <p:stCondLst>
                                            <p:cond delay="0"/>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5.55556E-7 4.07407E-6 L -0.67413 4.07407E-6 " pathEditMode="relative" rAng="0" ptsTypes="AA">
                                      <p:cBhvr>
                                        <p:cTn id="24" dur="1000" fill="hold"/>
                                        <p:tgtEl>
                                          <p:spTgt spid="21"/>
                                        </p:tgtEl>
                                        <p:attrNameLst>
                                          <p:attrName>ppt_x</p:attrName>
                                          <p:attrName>ppt_y</p:attrName>
                                        </p:attrNameLst>
                                      </p:cBhvr>
                                      <p:rCtr x="-337" y="0"/>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3"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3"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21" grpId="0" animBg="1"/>
      <p:bldP spid="21" grpId="1" animBg="1"/>
      <p:bldP spid="21" grpId="2" animBg="1"/>
      <p:bldP spid="21" grpId="3"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създаваме сесия в едно приложение?</a:t>
            </a:r>
            <a:endParaRPr lang="en-US" dirty="0"/>
          </a:p>
        </p:txBody>
      </p:sp>
      <p:sp>
        <p:nvSpPr>
          <p:cNvPr id="4" name="Text Placeholder 2"/>
          <p:cNvSpPr>
            <a:spLocks noGrp="1"/>
          </p:cNvSpPr>
          <p:nvPr>
            <p:ph type="body" sz="quarter" idx="10"/>
          </p:nvPr>
        </p:nvSpPr>
        <p:spPr>
          <a:xfrm>
            <a:off x="343050" y="1547812"/>
            <a:ext cx="8494713" cy="4710484"/>
          </a:xfrm>
        </p:spPr>
        <p:txBody>
          <a:bodyPr/>
          <a:lstStyle/>
          <a:p>
            <a:pPr marL="88900" lvl="2" indent="0">
              <a:buNone/>
            </a:pPr>
            <a:r>
              <a:rPr lang="bg-BG" dirty="0" smtClean="0"/>
              <a:t>Сесията </a:t>
            </a:r>
            <a:r>
              <a:rPr lang="bg-BG" dirty="0"/>
              <a:t>бива създадена когато в кода на някой сървлет се извика</a:t>
            </a:r>
            <a:r>
              <a:rPr lang="bg-BG" dirty="0" smtClean="0"/>
              <a:t>:</a:t>
            </a:r>
            <a:endParaRPr lang="en-US" dirty="0" smtClean="0"/>
          </a:p>
          <a:p>
            <a:pPr marL="88900" lvl="2" indent="0">
              <a:buNone/>
            </a:pPr>
            <a:endParaRPr lang="bg-BG" dirty="0" smtClean="0"/>
          </a:p>
          <a:p>
            <a:pPr>
              <a:spcBef>
                <a:spcPts val="600"/>
              </a:spcBef>
            </a:pPr>
            <a:r>
              <a:rPr lang="en-US" sz="1600" dirty="0" smtClean="0">
                <a:solidFill>
                  <a:srgbClr val="7F0055"/>
                </a:solidFill>
                <a:latin typeface="Consolas" pitchFamily="49" charset="0"/>
                <a:cs typeface="Consolas" pitchFamily="49" charset="0"/>
              </a:rPr>
              <a:t>public </a:t>
            </a:r>
            <a:r>
              <a:rPr lang="en-US" sz="1600" dirty="0">
                <a:solidFill>
                  <a:srgbClr val="7F0055"/>
                </a:solidFill>
                <a:latin typeface="Consolas" pitchFamily="49" charset="0"/>
                <a:cs typeface="Consolas" pitchFamily="49" charset="0"/>
              </a:rPr>
              <a:t>void </a:t>
            </a:r>
            <a:r>
              <a:rPr lang="en-US" sz="1600" dirty="0" err="1">
                <a:latin typeface="Consolas" pitchFamily="49" charset="0"/>
                <a:cs typeface="Consolas" pitchFamily="49" charset="0"/>
              </a:rPr>
              <a:t>doGet</a:t>
            </a:r>
            <a:r>
              <a:rPr lang="en-US" sz="1600" dirty="0">
                <a:latin typeface="Consolas" pitchFamily="49" charset="0"/>
                <a:cs typeface="Consolas" pitchFamily="49" charset="0"/>
              </a:rPr>
              <a:t>(</a:t>
            </a:r>
            <a:r>
              <a:rPr lang="en-US" sz="1600" dirty="0" err="1">
                <a:latin typeface="Consolas" pitchFamily="49" charset="0"/>
                <a:cs typeface="Consolas" pitchFamily="49" charset="0"/>
              </a:rPr>
              <a:t>HttpServletRequest</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request, </a:t>
            </a:r>
            <a:r>
              <a:rPr lang="en-US" sz="1600" dirty="0" err="1">
                <a:latin typeface="Consolas" pitchFamily="49" charset="0"/>
                <a:cs typeface="Consolas" pitchFamily="49" charset="0"/>
              </a:rPr>
              <a:t>HttpServletResponse</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res)</a:t>
            </a:r>
            <a:endParaRPr lang="en-US" sz="1600" dirty="0">
              <a:latin typeface="Consolas" pitchFamily="49" charset="0"/>
              <a:cs typeface="Consolas" pitchFamily="49" charset="0"/>
            </a:endParaRPr>
          </a:p>
          <a:p>
            <a:pPr>
              <a:spcBef>
                <a:spcPts val="600"/>
              </a:spcBef>
            </a:pPr>
            <a:r>
              <a:rPr lang="bg-BG" sz="1600" dirty="0">
                <a:latin typeface="Consolas" pitchFamily="49" charset="0"/>
                <a:cs typeface="Consolas" pitchFamily="49" charset="0"/>
              </a:rPr>
              <a:t>				</a:t>
            </a:r>
            <a:r>
              <a:rPr lang="en-US" sz="1600" dirty="0" smtClean="0">
                <a:latin typeface="Consolas" pitchFamily="49" charset="0"/>
                <a:cs typeface="Consolas" pitchFamily="49" charset="0"/>
              </a:rPr>
              <a:t>throws </a:t>
            </a:r>
            <a:r>
              <a:rPr lang="en-US" sz="1600" dirty="0" err="1">
                <a:latin typeface="Consolas" pitchFamily="49" charset="0"/>
                <a:cs typeface="Consolas" pitchFamily="49" charset="0"/>
              </a:rPr>
              <a:t>ServletException</a:t>
            </a:r>
            <a:r>
              <a:rPr lang="en-US" sz="1600" dirty="0">
                <a:latin typeface="Consolas" pitchFamily="49" charset="0"/>
                <a:cs typeface="Consolas" pitchFamily="49" charset="0"/>
              </a:rPr>
              <a:t>, </a:t>
            </a:r>
            <a:r>
              <a:rPr lang="en-US" sz="1600" dirty="0" err="1">
                <a:latin typeface="Consolas" pitchFamily="49" charset="0"/>
                <a:cs typeface="Consolas" pitchFamily="49" charset="0"/>
              </a:rPr>
              <a:t>IOException</a:t>
            </a:r>
            <a:r>
              <a:rPr lang="en-US" sz="1600" dirty="0">
                <a:latin typeface="Consolas" pitchFamily="49" charset="0"/>
                <a:cs typeface="Consolas" pitchFamily="49" charset="0"/>
              </a:rPr>
              <a:t> {</a:t>
            </a:r>
          </a:p>
          <a:p>
            <a:pPr>
              <a:spcBef>
                <a:spcPts val="600"/>
              </a:spcBef>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HttpSession</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session = </a:t>
            </a:r>
            <a:r>
              <a:rPr lang="en-US" sz="1600" dirty="0" err="1">
                <a:latin typeface="Consolas" pitchFamily="49" charset="0"/>
                <a:cs typeface="Consolas" pitchFamily="49" charset="0"/>
              </a:rPr>
              <a:t>request.</a:t>
            </a:r>
            <a:r>
              <a:rPr lang="en-US" sz="1600" dirty="0" err="1">
                <a:solidFill>
                  <a:srgbClr val="FF0000"/>
                </a:solidFill>
                <a:latin typeface="Consolas" pitchFamily="49" charset="0"/>
                <a:cs typeface="Consolas" pitchFamily="49" charset="0"/>
              </a:rPr>
              <a:t>getSession</a:t>
            </a:r>
            <a:r>
              <a:rPr lang="en-US" sz="1600" dirty="0">
                <a:latin typeface="Consolas" pitchFamily="49" charset="0"/>
                <a:cs typeface="Consolas" pitchFamily="49" charset="0"/>
              </a:rPr>
              <a:t>(</a:t>
            </a:r>
            <a:r>
              <a:rPr lang="en-US" sz="1600" dirty="0">
                <a:solidFill>
                  <a:srgbClr val="7F0055"/>
                </a:solidFill>
                <a:latin typeface="Consolas" pitchFamily="49" charset="0"/>
                <a:cs typeface="Consolas" pitchFamily="49" charset="0"/>
              </a:rPr>
              <a:t>true</a:t>
            </a:r>
            <a:r>
              <a:rPr lang="en-US" sz="1600" dirty="0">
                <a:latin typeface="Consolas" pitchFamily="49" charset="0"/>
                <a:cs typeface="Consolas" pitchFamily="49" charset="0"/>
              </a:rPr>
              <a:t>);</a:t>
            </a:r>
            <a:endParaRPr lang="bg-BG" sz="1600" dirty="0">
              <a:latin typeface="Consolas" pitchFamily="49" charset="0"/>
              <a:cs typeface="Consolas" pitchFamily="49" charset="0"/>
            </a:endParaRPr>
          </a:p>
          <a:p>
            <a:pPr>
              <a:spcBef>
                <a:spcPts val="600"/>
              </a:spcBef>
            </a:pPr>
            <a:r>
              <a:rPr lang="bg-BG" sz="1600" dirty="0">
                <a:latin typeface="Consolas" pitchFamily="49" charset="0"/>
                <a:cs typeface="Consolas" pitchFamily="49" charset="0"/>
              </a:rPr>
              <a:t>    </a:t>
            </a:r>
            <a:r>
              <a:rPr lang="bg-BG" sz="1600" dirty="0" smtClean="0">
                <a:latin typeface="Consolas" pitchFamily="49" charset="0"/>
                <a:cs typeface="Consolas" pitchFamily="49" charset="0"/>
              </a:rPr>
              <a:t>…</a:t>
            </a:r>
            <a:endParaRPr lang="en-US" sz="1600" dirty="0" smtClean="0">
              <a:latin typeface="Consolas" pitchFamily="49" charset="0"/>
              <a:cs typeface="Consolas" pitchFamily="49" charset="0"/>
            </a:endParaRPr>
          </a:p>
          <a:p>
            <a:pPr>
              <a:spcBef>
                <a:spcPts val="600"/>
              </a:spcBef>
            </a:pPr>
            <a:r>
              <a:rPr lang="en-US" sz="1600" dirty="0" smtClean="0">
                <a:latin typeface="Consolas" pitchFamily="49" charset="0"/>
                <a:cs typeface="Consolas" pitchFamily="49" charset="0"/>
              </a:rPr>
              <a:t>}</a:t>
            </a:r>
            <a:endParaRPr lang="bg-BG" sz="1600" dirty="0">
              <a:latin typeface="Consolas" pitchFamily="49" charset="0"/>
              <a:cs typeface="Consolas" pitchFamily="49" charset="0"/>
            </a:endParaRPr>
          </a:p>
          <a:p>
            <a:pPr marL="88900" lvl="2" indent="0">
              <a:buNone/>
            </a:pPr>
            <a:endParaRPr lang="bg-BG" dirty="0" smtClean="0"/>
          </a:p>
          <a:p>
            <a:pPr marL="88900" lvl="2" indent="0">
              <a:buNone/>
            </a:pPr>
            <a:r>
              <a:rPr lang="bg-BG" dirty="0" smtClean="0"/>
              <a:t>По </a:t>
            </a:r>
            <a:r>
              <a:rPr lang="bg-BG" dirty="0"/>
              <a:t>подразбиране живота на една сесия е 30 </a:t>
            </a:r>
            <a:r>
              <a:rPr lang="bg-BG" dirty="0" smtClean="0"/>
              <a:t>минути </a:t>
            </a:r>
            <a:r>
              <a:rPr lang="en-US" dirty="0" smtClean="0"/>
              <a:t>(timeout)</a:t>
            </a:r>
            <a:r>
              <a:rPr lang="bg-BG" dirty="0" smtClean="0"/>
              <a:t>. Ако няма заявки за тази сесия в рамките на 30 минути тя ще бъде </a:t>
            </a:r>
            <a:r>
              <a:rPr lang="bg-BG" dirty="0" err="1" smtClean="0"/>
              <a:t>инвалидирана</a:t>
            </a:r>
            <a:r>
              <a:rPr lang="bg-BG" dirty="0" smtClean="0"/>
              <a:t>.</a:t>
            </a:r>
          </a:p>
          <a:p>
            <a:pPr marL="88900" lvl="2" indent="0">
              <a:buNone/>
            </a:pPr>
            <a:r>
              <a:rPr lang="bg-BG" dirty="0" smtClean="0"/>
              <a:t>Програмиста може да контролира живота на сесията, като го конфигурира в </a:t>
            </a:r>
            <a:r>
              <a:rPr lang="en-US" dirty="0"/>
              <a:t>deployment descriptor-a (web.xml </a:t>
            </a:r>
            <a:r>
              <a:rPr lang="bg-BG" dirty="0"/>
              <a:t>файла</a:t>
            </a:r>
            <a:r>
              <a:rPr lang="en-US" dirty="0"/>
              <a:t>) </a:t>
            </a:r>
            <a:r>
              <a:rPr lang="bg-BG" dirty="0"/>
              <a:t>добавяйки следната конфигурация:</a:t>
            </a:r>
          </a:p>
          <a:p>
            <a:pPr marL="88900" lvl="2" indent="0">
              <a:buNone/>
            </a:pPr>
            <a:r>
              <a:rPr lang="en-US" dirty="0" smtClean="0">
                <a:solidFill>
                  <a:schemeClr val="accent5">
                    <a:lumMod val="50000"/>
                  </a:schemeClr>
                </a:solidFill>
              </a:rPr>
              <a:t>&lt;session-</a:t>
            </a:r>
            <a:r>
              <a:rPr lang="en-US" dirty="0" err="1" smtClean="0">
                <a:solidFill>
                  <a:schemeClr val="accent5">
                    <a:lumMod val="50000"/>
                  </a:schemeClr>
                </a:solidFill>
              </a:rPr>
              <a:t>config</a:t>
            </a:r>
            <a:r>
              <a:rPr lang="en-US" dirty="0" smtClean="0">
                <a:solidFill>
                  <a:schemeClr val="accent5">
                    <a:lumMod val="50000"/>
                  </a:schemeClr>
                </a:solidFill>
              </a:rPr>
              <a:t>&gt;</a:t>
            </a:r>
          </a:p>
          <a:p>
            <a:pPr marL="88900" lvl="2" indent="0">
              <a:buNone/>
            </a:pPr>
            <a:r>
              <a:rPr lang="en-US" dirty="0">
                <a:solidFill>
                  <a:schemeClr val="accent5">
                    <a:lumMod val="50000"/>
                  </a:schemeClr>
                </a:solidFill>
              </a:rPr>
              <a:t> </a:t>
            </a:r>
            <a:r>
              <a:rPr lang="en-US" dirty="0" smtClean="0">
                <a:solidFill>
                  <a:schemeClr val="accent5">
                    <a:lumMod val="50000"/>
                  </a:schemeClr>
                </a:solidFill>
              </a:rPr>
              <a:t>    &lt;session-timeout&gt;15&lt;session-timeout/&gt;</a:t>
            </a:r>
          </a:p>
          <a:p>
            <a:pPr marL="88900" lvl="2" indent="0">
              <a:buNone/>
            </a:pPr>
            <a:r>
              <a:rPr lang="en-US" dirty="0" smtClean="0">
                <a:solidFill>
                  <a:schemeClr val="accent5">
                    <a:lumMod val="50000"/>
                  </a:schemeClr>
                </a:solidFill>
              </a:rPr>
              <a:t>&lt;session-</a:t>
            </a:r>
            <a:r>
              <a:rPr lang="en-US" dirty="0" err="1" smtClean="0">
                <a:solidFill>
                  <a:schemeClr val="accent5">
                    <a:lumMod val="50000"/>
                  </a:schemeClr>
                </a:solidFill>
              </a:rPr>
              <a:t>config</a:t>
            </a:r>
            <a:r>
              <a:rPr lang="en-US" dirty="0" smtClean="0">
                <a:solidFill>
                  <a:schemeClr val="accent5">
                    <a:lumMod val="50000"/>
                  </a:schemeClr>
                </a:solidFill>
              </a:rPr>
              <a:t>/&gt;</a:t>
            </a:r>
            <a:endParaRPr lang="bg-BG" dirty="0">
              <a:solidFill>
                <a:schemeClr val="accent5">
                  <a:lumMod val="50000"/>
                </a:schemeClr>
              </a:solidFill>
            </a:endParaRPr>
          </a:p>
          <a:p>
            <a:pPr>
              <a:spcBef>
                <a:spcPts val="600"/>
              </a:spcBef>
            </a:pPr>
            <a:endParaRPr lang="en-US" sz="1400" b="0" dirty="0" smtClean="0"/>
          </a:p>
        </p:txBody>
      </p:sp>
    </p:spTree>
    <p:extLst>
      <p:ext uri="{BB962C8B-B14F-4D97-AF65-F5344CB8AC3E}">
        <p14:creationId xmlns:p14="http://schemas.microsoft.com/office/powerpoint/2010/main" val="317596952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Интерфейс на </a:t>
            </a:r>
            <a:r>
              <a:rPr lang="en-US" dirty="0" err="1" smtClean="0"/>
              <a:t>javax.servlet.http.HttpSession</a:t>
            </a:r>
            <a:endParaRPr lang="en-US" dirty="0"/>
          </a:p>
        </p:txBody>
      </p:sp>
      <p:sp>
        <p:nvSpPr>
          <p:cNvPr id="4" name="Text Placeholder 2"/>
          <p:cNvSpPr>
            <a:spLocks noGrp="1"/>
          </p:cNvSpPr>
          <p:nvPr>
            <p:ph type="body" sz="quarter" idx="10"/>
          </p:nvPr>
        </p:nvSpPr>
        <p:spPr>
          <a:xfrm>
            <a:off x="343050" y="1236133"/>
            <a:ext cx="8494713" cy="5240867"/>
          </a:xfrm>
        </p:spPr>
        <p:txBody>
          <a:bodyPr/>
          <a:lstStyle/>
          <a:p>
            <a:pPr marL="88900" lvl="2" indent="0">
              <a:buClr>
                <a:srgbClr val="F0AB00"/>
              </a:buClr>
              <a:buNone/>
            </a:pPr>
            <a:r>
              <a:rPr lang="en-US" sz="1800" b="1" dirty="0">
                <a:solidFill>
                  <a:srgbClr val="7F0055"/>
                </a:solidFill>
                <a:latin typeface="Consolas" pitchFamily="49" charset="0"/>
                <a:cs typeface="Consolas" pitchFamily="49" charset="0"/>
              </a:rPr>
              <a:t>public </a:t>
            </a:r>
            <a:r>
              <a:rPr lang="en-US" sz="1800" b="1" dirty="0">
                <a:latin typeface="Consolas" pitchFamily="49" charset="0"/>
                <a:cs typeface="Consolas" pitchFamily="49" charset="0"/>
              </a:rPr>
              <a:t>String </a:t>
            </a:r>
            <a:r>
              <a:rPr lang="en-US" sz="1800" b="1" dirty="0" err="1">
                <a:latin typeface="Consolas" pitchFamily="49" charset="0"/>
                <a:cs typeface="Consolas" pitchFamily="49" charset="0"/>
              </a:rPr>
              <a:t>getId</a:t>
            </a:r>
            <a:r>
              <a:rPr lang="en-US" sz="1800" b="1" dirty="0">
                <a:latin typeface="Consolas" pitchFamily="49" charset="0"/>
                <a:cs typeface="Consolas" pitchFamily="49" charset="0"/>
              </a:rPr>
              <a:t>();</a:t>
            </a:r>
          </a:p>
          <a:p>
            <a:pPr marL="88900" lvl="2" indent="0">
              <a:buClr>
                <a:srgbClr val="F0AB00"/>
              </a:buClr>
              <a:buNone/>
            </a:pPr>
            <a:endParaRPr lang="en-US" sz="1800" b="1" dirty="0" smtClean="0">
              <a:solidFill>
                <a:srgbClr val="7F0055"/>
              </a:solidFill>
              <a:latin typeface="Consolas" pitchFamily="49" charset="0"/>
              <a:cs typeface="Consolas" pitchFamily="49" charset="0"/>
            </a:endParaRPr>
          </a:p>
          <a:p>
            <a:pPr marL="88900" lvl="2" indent="0">
              <a:buClr>
                <a:srgbClr val="F0AB00"/>
              </a:buClr>
              <a:buNone/>
            </a:pPr>
            <a:r>
              <a:rPr lang="en-US" sz="1800" b="1" dirty="0" smtClean="0">
                <a:solidFill>
                  <a:srgbClr val="7F0055"/>
                </a:solidFill>
                <a:latin typeface="Consolas" pitchFamily="49" charset="0"/>
                <a:cs typeface="Consolas" pitchFamily="49" charset="0"/>
              </a:rPr>
              <a:t>public</a:t>
            </a:r>
            <a:r>
              <a:rPr lang="en-US" sz="1800" b="1" dirty="0" smtClean="0">
                <a:solidFill>
                  <a:srgbClr val="000000"/>
                </a:solidFill>
                <a:latin typeface="Consolas" pitchFamily="49" charset="0"/>
                <a:cs typeface="Consolas" pitchFamily="49" charset="0"/>
              </a:rPr>
              <a:t> </a:t>
            </a:r>
            <a:r>
              <a:rPr lang="en-US" sz="1800" b="1" dirty="0">
                <a:latin typeface="Consolas" pitchFamily="49" charset="0"/>
                <a:cs typeface="Consolas" pitchFamily="49" charset="0"/>
              </a:rPr>
              <a:t>Object </a:t>
            </a:r>
            <a:r>
              <a:rPr lang="en-US" sz="1800" b="1" dirty="0" err="1">
                <a:latin typeface="Consolas" pitchFamily="49" charset="0"/>
                <a:cs typeface="Consolas" pitchFamily="49" charset="0"/>
              </a:rPr>
              <a:t>getAttribute</a:t>
            </a:r>
            <a:r>
              <a:rPr lang="en-US" sz="1800" b="1" dirty="0">
                <a:latin typeface="Consolas" pitchFamily="49" charset="0"/>
                <a:cs typeface="Consolas" pitchFamily="49" charset="0"/>
              </a:rPr>
              <a:t>(String name</a:t>
            </a:r>
            <a:r>
              <a:rPr lang="en-US" sz="1800" b="1" dirty="0" smtClean="0">
                <a:latin typeface="Consolas" pitchFamily="49" charset="0"/>
                <a:cs typeface="Consolas" pitchFamily="49" charset="0"/>
              </a:rPr>
              <a:t>);</a:t>
            </a:r>
          </a:p>
          <a:p>
            <a:pPr marL="88900" lvl="2" indent="0">
              <a:buClr>
                <a:srgbClr val="F0AB00"/>
              </a:buClr>
              <a:buNone/>
            </a:pPr>
            <a:r>
              <a:rPr lang="en-US" sz="1800" b="1" dirty="0">
                <a:solidFill>
                  <a:srgbClr val="7F0055"/>
                </a:solidFill>
                <a:latin typeface="Consolas" pitchFamily="49" charset="0"/>
                <a:cs typeface="Consolas" pitchFamily="49" charset="0"/>
              </a:rPr>
              <a:t>public void </a:t>
            </a:r>
            <a:r>
              <a:rPr lang="en-US" sz="1800" b="1" dirty="0" err="1">
                <a:latin typeface="Consolas" pitchFamily="49" charset="0"/>
                <a:cs typeface="Consolas" pitchFamily="49" charset="0"/>
              </a:rPr>
              <a:t>setAttribute</a:t>
            </a:r>
            <a:r>
              <a:rPr lang="en-US" sz="1800" b="1" dirty="0">
                <a:latin typeface="Consolas" pitchFamily="49" charset="0"/>
                <a:cs typeface="Consolas" pitchFamily="49" charset="0"/>
              </a:rPr>
              <a:t>(String name, Object value</a:t>
            </a:r>
            <a:r>
              <a:rPr lang="en-US" sz="1800" b="1" dirty="0" smtClean="0">
                <a:latin typeface="Consolas" pitchFamily="49" charset="0"/>
                <a:cs typeface="Consolas" pitchFamily="49" charset="0"/>
              </a:rPr>
              <a:t>);</a:t>
            </a:r>
          </a:p>
          <a:p>
            <a:pPr marL="88900" lvl="2" indent="0">
              <a:buClr>
                <a:srgbClr val="F0AB00"/>
              </a:buClr>
              <a:buNone/>
            </a:pPr>
            <a:r>
              <a:rPr lang="en-US" sz="1800" b="1" dirty="0">
                <a:solidFill>
                  <a:srgbClr val="7F0055"/>
                </a:solidFill>
                <a:latin typeface="Consolas" pitchFamily="49" charset="0"/>
                <a:cs typeface="Consolas" pitchFamily="49" charset="0"/>
              </a:rPr>
              <a:t>public void </a:t>
            </a:r>
            <a:r>
              <a:rPr lang="en-US" sz="1800" b="1" dirty="0" err="1">
                <a:latin typeface="Consolas" pitchFamily="49" charset="0"/>
                <a:cs typeface="Consolas" pitchFamily="49" charset="0"/>
              </a:rPr>
              <a:t>removeAttribute</a:t>
            </a:r>
            <a:r>
              <a:rPr lang="en-US" sz="1800" b="1" dirty="0">
                <a:latin typeface="Consolas" pitchFamily="49" charset="0"/>
                <a:cs typeface="Consolas" pitchFamily="49" charset="0"/>
              </a:rPr>
              <a:t>(String name);</a:t>
            </a:r>
          </a:p>
          <a:p>
            <a:pPr marL="88900" lvl="2" indent="0">
              <a:buClr>
                <a:srgbClr val="F0AB00"/>
              </a:buClr>
              <a:buNone/>
            </a:pPr>
            <a:endParaRPr lang="en-US" sz="1800" b="1" dirty="0">
              <a:latin typeface="Consolas" pitchFamily="49" charset="0"/>
              <a:cs typeface="Consolas" pitchFamily="49" charset="0"/>
            </a:endParaRPr>
          </a:p>
          <a:p>
            <a:pPr marL="88900" lvl="2" indent="0">
              <a:buClr>
                <a:srgbClr val="F0AB00"/>
              </a:buClr>
              <a:buNone/>
            </a:pPr>
            <a:r>
              <a:rPr lang="en-US" sz="1800" b="1" dirty="0" smtClean="0">
                <a:solidFill>
                  <a:srgbClr val="7F0055"/>
                </a:solidFill>
                <a:latin typeface="Consolas" pitchFamily="49" charset="0"/>
                <a:cs typeface="Consolas" pitchFamily="49" charset="0"/>
              </a:rPr>
              <a:t>public </a:t>
            </a:r>
            <a:r>
              <a:rPr lang="en-US" sz="1800" b="1" dirty="0">
                <a:latin typeface="Consolas" pitchFamily="49" charset="0"/>
                <a:cs typeface="Consolas" pitchFamily="49" charset="0"/>
              </a:rPr>
              <a:t>Enumeration </a:t>
            </a:r>
            <a:r>
              <a:rPr lang="en-US" sz="1800" b="1" dirty="0" err="1">
                <a:latin typeface="Consolas" pitchFamily="49" charset="0"/>
                <a:cs typeface="Consolas" pitchFamily="49" charset="0"/>
              </a:rPr>
              <a:t>getAttributeNames</a:t>
            </a:r>
            <a:r>
              <a:rPr lang="en-US" sz="1800" b="1" dirty="0" smtClean="0">
                <a:latin typeface="Consolas" pitchFamily="49" charset="0"/>
                <a:cs typeface="Consolas" pitchFamily="49" charset="0"/>
              </a:rPr>
              <a:t>();</a:t>
            </a:r>
          </a:p>
          <a:p>
            <a:pPr marL="88900" lvl="2" indent="0">
              <a:buClr>
                <a:srgbClr val="F0AB00"/>
              </a:buClr>
              <a:buNone/>
            </a:pPr>
            <a:endParaRPr lang="en-US" sz="1800" b="1" dirty="0">
              <a:latin typeface="Consolas" pitchFamily="49" charset="0"/>
              <a:cs typeface="Consolas" pitchFamily="49" charset="0"/>
            </a:endParaRPr>
          </a:p>
          <a:p>
            <a:pPr marL="88900" lvl="2" indent="0">
              <a:buClr>
                <a:srgbClr val="F0AB00"/>
              </a:buClr>
              <a:buNone/>
            </a:pPr>
            <a:r>
              <a:rPr lang="en-US" sz="1800" b="1" dirty="0" smtClean="0">
                <a:solidFill>
                  <a:srgbClr val="7F0055"/>
                </a:solidFill>
                <a:latin typeface="Consolas" pitchFamily="49" charset="0"/>
                <a:cs typeface="Consolas" pitchFamily="49" charset="0"/>
              </a:rPr>
              <a:t>public </a:t>
            </a:r>
            <a:r>
              <a:rPr lang="en-US" sz="1800" b="1" dirty="0">
                <a:solidFill>
                  <a:srgbClr val="7F0055"/>
                </a:solidFill>
                <a:latin typeface="Consolas" pitchFamily="49" charset="0"/>
                <a:cs typeface="Consolas" pitchFamily="49" charset="0"/>
              </a:rPr>
              <a:t>long</a:t>
            </a:r>
            <a:r>
              <a:rPr lang="en-US" sz="1800" b="1" dirty="0">
                <a:latin typeface="Consolas" pitchFamily="49" charset="0"/>
                <a:cs typeface="Consolas" pitchFamily="49" charset="0"/>
              </a:rPr>
              <a:t> </a:t>
            </a:r>
            <a:r>
              <a:rPr lang="en-US" sz="1800" b="1" dirty="0" err="1">
                <a:latin typeface="Consolas" pitchFamily="49" charset="0"/>
                <a:cs typeface="Consolas" pitchFamily="49" charset="0"/>
              </a:rPr>
              <a:t>getCreationTime</a:t>
            </a:r>
            <a:r>
              <a:rPr lang="en-US" sz="1800" b="1" dirty="0" smtClean="0">
                <a:latin typeface="Consolas" pitchFamily="49" charset="0"/>
                <a:cs typeface="Consolas" pitchFamily="49" charset="0"/>
              </a:rPr>
              <a:t>();</a:t>
            </a:r>
          </a:p>
          <a:p>
            <a:pPr marL="88900" lvl="2" indent="0">
              <a:buClr>
                <a:srgbClr val="F0AB00"/>
              </a:buClr>
              <a:buNone/>
            </a:pPr>
            <a:r>
              <a:rPr lang="en-US" sz="1800" b="1" dirty="0">
                <a:solidFill>
                  <a:srgbClr val="7F0055"/>
                </a:solidFill>
                <a:latin typeface="Consolas" pitchFamily="49" charset="0"/>
                <a:cs typeface="Consolas" pitchFamily="49" charset="0"/>
              </a:rPr>
              <a:t>public long </a:t>
            </a:r>
            <a:r>
              <a:rPr lang="en-US" sz="1800" b="1" dirty="0" err="1">
                <a:latin typeface="Consolas" pitchFamily="49" charset="0"/>
                <a:cs typeface="Consolas" pitchFamily="49" charset="0"/>
              </a:rPr>
              <a:t>getLastAccessedTime</a:t>
            </a:r>
            <a:r>
              <a:rPr lang="en-US" sz="1800" b="1" dirty="0">
                <a:latin typeface="Consolas" pitchFamily="49" charset="0"/>
                <a:cs typeface="Consolas" pitchFamily="49" charset="0"/>
              </a:rPr>
              <a:t>();</a:t>
            </a:r>
          </a:p>
          <a:p>
            <a:pPr marL="88900" lvl="2" indent="0">
              <a:buClr>
                <a:srgbClr val="F0AB00"/>
              </a:buClr>
              <a:buNone/>
            </a:pPr>
            <a:endParaRPr lang="en-US" sz="1800" b="1" dirty="0">
              <a:latin typeface="Consolas" pitchFamily="49" charset="0"/>
              <a:cs typeface="Consolas" pitchFamily="49" charset="0"/>
            </a:endParaRPr>
          </a:p>
          <a:p>
            <a:pPr marL="88900" lvl="2" indent="0">
              <a:buClr>
                <a:srgbClr val="F0AB00"/>
              </a:buClr>
              <a:buNone/>
            </a:pPr>
            <a:r>
              <a:rPr lang="en-US" sz="1800" b="1" dirty="0" smtClean="0">
                <a:solidFill>
                  <a:srgbClr val="7F0055"/>
                </a:solidFill>
                <a:latin typeface="Consolas" pitchFamily="49" charset="0"/>
                <a:cs typeface="Consolas" pitchFamily="49" charset="0"/>
              </a:rPr>
              <a:t>public </a:t>
            </a:r>
            <a:r>
              <a:rPr lang="en-US" sz="1800" b="1" dirty="0" err="1">
                <a:solidFill>
                  <a:srgbClr val="7F0055"/>
                </a:solidFill>
                <a:latin typeface="Consolas" pitchFamily="49" charset="0"/>
                <a:cs typeface="Consolas" pitchFamily="49" charset="0"/>
              </a:rPr>
              <a:t>int</a:t>
            </a:r>
            <a:r>
              <a:rPr lang="en-US" sz="1800" b="1" dirty="0">
                <a:solidFill>
                  <a:srgbClr val="7F0055"/>
                </a:solidFill>
                <a:latin typeface="Consolas" pitchFamily="49" charset="0"/>
                <a:cs typeface="Consolas" pitchFamily="49" charset="0"/>
              </a:rPr>
              <a:t> </a:t>
            </a:r>
            <a:r>
              <a:rPr lang="en-US" sz="1800" b="1" dirty="0" err="1">
                <a:latin typeface="Consolas" pitchFamily="49" charset="0"/>
                <a:cs typeface="Consolas" pitchFamily="49" charset="0"/>
              </a:rPr>
              <a:t>getMaxInactiveInterval</a:t>
            </a:r>
            <a:r>
              <a:rPr lang="en-US" sz="1800" b="1" dirty="0" smtClean="0">
                <a:latin typeface="Consolas" pitchFamily="49" charset="0"/>
                <a:cs typeface="Consolas" pitchFamily="49" charset="0"/>
              </a:rPr>
              <a:t>();</a:t>
            </a:r>
          </a:p>
          <a:p>
            <a:pPr marL="88900" lvl="2" indent="0">
              <a:buClr>
                <a:srgbClr val="F0AB00"/>
              </a:buClr>
              <a:buNone/>
            </a:pPr>
            <a:r>
              <a:rPr lang="en-US" sz="1800" b="1" dirty="0">
                <a:solidFill>
                  <a:srgbClr val="7F0055"/>
                </a:solidFill>
                <a:latin typeface="Consolas" pitchFamily="49" charset="0"/>
                <a:cs typeface="Consolas" pitchFamily="49" charset="0"/>
              </a:rPr>
              <a:t>public void </a:t>
            </a:r>
            <a:r>
              <a:rPr lang="en-US" sz="1800" b="1" dirty="0" err="1">
                <a:latin typeface="Consolas" pitchFamily="49" charset="0"/>
                <a:cs typeface="Consolas" pitchFamily="49" charset="0"/>
              </a:rPr>
              <a:t>setMaxInactiveInterval</a:t>
            </a:r>
            <a:r>
              <a:rPr lang="en-US" sz="1800" b="1" dirty="0">
                <a:latin typeface="Consolas" pitchFamily="49" charset="0"/>
                <a:cs typeface="Consolas" pitchFamily="49" charset="0"/>
              </a:rPr>
              <a:t>(</a:t>
            </a:r>
            <a:r>
              <a:rPr lang="en-US" sz="1800" b="1" dirty="0" err="1">
                <a:solidFill>
                  <a:srgbClr val="7F0055"/>
                </a:solidFill>
                <a:latin typeface="Consolas" pitchFamily="49" charset="0"/>
                <a:cs typeface="Consolas" pitchFamily="49" charset="0"/>
              </a:rPr>
              <a:t>int</a:t>
            </a:r>
            <a:r>
              <a:rPr lang="en-US" sz="1800" b="1" dirty="0">
                <a:solidFill>
                  <a:srgbClr val="7F0055"/>
                </a:solidFill>
                <a:latin typeface="Consolas" pitchFamily="49" charset="0"/>
                <a:cs typeface="Consolas" pitchFamily="49" charset="0"/>
              </a:rPr>
              <a:t> </a:t>
            </a:r>
            <a:r>
              <a:rPr lang="en-US" sz="1800" b="1" dirty="0">
                <a:latin typeface="Consolas" pitchFamily="49" charset="0"/>
                <a:cs typeface="Consolas" pitchFamily="49" charset="0"/>
              </a:rPr>
              <a:t>interval</a:t>
            </a:r>
            <a:r>
              <a:rPr lang="en-US" sz="1800" b="1" dirty="0" smtClean="0">
                <a:latin typeface="Consolas" pitchFamily="49" charset="0"/>
                <a:cs typeface="Consolas" pitchFamily="49" charset="0"/>
              </a:rPr>
              <a:t>);</a:t>
            </a:r>
          </a:p>
          <a:p>
            <a:pPr marL="88900" lvl="2" indent="0">
              <a:buClr>
                <a:srgbClr val="F0AB00"/>
              </a:buClr>
              <a:buNone/>
            </a:pPr>
            <a:endParaRPr lang="en-US" sz="1800" b="1" dirty="0">
              <a:latin typeface="Consolas" pitchFamily="49" charset="0"/>
              <a:cs typeface="Consolas" pitchFamily="49" charset="0"/>
            </a:endParaRPr>
          </a:p>
          <a:p>
            <a:pPr marL="88900" lvl="2" indent="0">
              <a:buClr>
                <a:srgbClr val="F0AB00"/>
              </a:buClr>
              <a:buNone/>
            </a:pPr>
            <a:r>
              <a:rPr lang="en-US" sz="1800" b="1" dirty="0" smtClean="0">
                <a:solidFill>
                  <a:srgbClr val="7F0055"/>
                </a:solidFill>
                <a:latin typeface="Consolas" pitchFamily="49" charset="0"/>
                <a:cs typeface="Consolas" pitchFamily="49" charset="0"/>
              </a:rPr>
              <a:t>public </a:t>
            </a:r>
            <a:r>
              <a:rPr lang="en-US" sz="1800" b="1" dirty="0">
                <a:solidFill>
                  <a:srgbClr val="7F0055"/>
                </a:solidFill>
                <a:latin typeface="Consolas" pitchFamily="49" charset="0"/>
                <a:cs typeface="Consolas" pitchFamily="49" charset="0"/>
              </a:rPr>
              <a:t>void </a:t>
            </a:r>
            <a:r>
              <a:rPr lang="en-US" sz="1800" b="1" dirty="0">
                <a:latin typeface="Consolas" pitchFamily="49" charset="0"/>
                <a:cs typeface="Consolas" pitchFamily="49" charset="0"/>
              </a:rPr>
              <a:t>invalidate();</a:t>
            </a:r>
          </a:p>
          <a:p>
            <a:pPr marL="88900" lvl="2" indent="0">
              <a:buClr>
                <a:srgbClr val="F0AB00"/>
              </a:buClr>
              <a:buNone/>
            </a:pPr>
            <a:r>
              <a:rPr lang="en-US" sz="1800" b="1" dirty="0" smtClean="0">
                <a:solidFill>
                  <a:srgbClr val="7F0055"/>
                </a:solidFill>
                <a:latin typeface="Consolas" pitchFamily="49" charset="0"/>
                <a:cs typeface="Consolas" pitchFamily="49" charset="0"/>
              </a:rPr>
              <a:t>public </a:t>
            </a:r>
            <a:r>
              <a:rPr lang="en-US" sz="1800" b="1" dirty="0" err="1">
                <a:solidFill>
                  <a:srgbClr val="7F0055"/>
                </a:solidFill>
                <a:latin typeface="Consolas" pitchFamily="49" charset="0"/>
                <a:cs typeface="Consolas" pitchFamily="49" charset="0"/>
              </a:rPr>
              <a:t>boolean</a:t>
            </a:r>
            <a:r>
              <a:rPr lang="en-US" sz="1800" b="1" dirty="0">
                <a:solidFill>
                  <a:srgbClr val="7F0055"/>
                </a:solidFill>
                <a:latin typeface="Consolas" pitchFamily="49" charset="0"/>
                <a:cs typeface="Consolas" pitchFamily="49" charset="0"/>
              </a:rPr>
              <a:t> </a:t>
            </a:r>
            <a:r>
              <a:rPr lang="en-US" sz="1800" b="1" dirty="0" err="1">
                <a:latin typeface="Consolas" pitchFamily="49" charset="0"/>
                <a:cs typeface="Consolas" pitchFamily="49" charset="0"/>
              </a:rPr>
              <a:t>isNew</a:t>
            </a:r>
            <a:r>
              <a:rPr lang="en-US" sz="1800" b="1" dirty="0" smtClean="0">
                <a:latin typeface="Consolas" pitchFamily="49" charset="0"/>
                <a:cs typeface="Consolas" pitchFamily="49" charset="0"/>
              </a:rPr>
              <a:t>();</a:t>
            </a:r>
            <a:endParaRPr lang="en-US" sz="1800" b="1" dirty="0">
              <a:latin typeface="Consolas" pitchFamily="49" charset="0"/>
              <a:cs typeface="Consolas" pitchFamily="49" charset="0"/>
            </a:endParaRPr>
          </a:p>
        </p:txBody>
      </p:sp>
    </p:spTree>
    <p:extLst>
      <p:ext uri="{BB962C8B-B14F-4D97-AF65-F5344CB8AC3E}">
        <p14:creationId xmlns:p14="http://schemas.microsoft.com/office/powerpoint/2010/main" val="285676538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Пример за поддръжка на сесия</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Clr>
                <a:srgbClr val="F0AB00"/>
              </a:buClr>
              <a:buNone/>
            </a:pPr>
            <a:r>
              <a:rPr lang="en-US" b="1" dirty="0">
                <a:solidFill>
                  <a:srgbClr val="7F0055"/>
                </a:solidFill>
                <a:latin typeface="Consolas"/>
              </a:rPr>
              <a:t>public void </a:t>
            </a:r>
            <a:r>
              <a:rPr lang="en-US" b="1" dirty="0" err="1">
                <a:latin typeface="Consolas"/>
              </a:rPr>
              <a:t>doGet</a:t>
            </a:r>
            <a:r>
              <a:rPr lang="en-US" b="1" dirty="0">
                <a:latin typeface="Consolas"/>
              </a:rPr>
              <a:t>(</a:t>
            </a:r>
            <a:r>
              <a:rPr lang="en-US" b="1" dirty="0" err="1">
                <a:latin typeface="Consolas"/>
              </a:rPr>
              <a:t>HttpServletRequest</a:t>
            </a:r>
            <a:r>
              <a:rPr lang="en-US" b="1" dirty="0">
                <a:latin typeface="Consolas"/>
              </a:rPr>
              <a:t> request, </a:t>
            </a:r>
            <a:r>
              <a:rPr lang="en-US" b="1" dirty="0" err="1">
                <a:latin typeface="Consolas"/>
              </a:rPr>
              <a:t>HttpServletResponse</a:t>
            </a:r>
            <a:r>
              <a:rPr lang="en-US" b="1" dirty="0">
                <a:latin typeface="Consolas"/>
              </a:rPr>
              <a:t> response)</a:t>
            </a:r>
            <a:r>
              <a:rPr lang="en-US" b="1" dirty="0">
                <a:solidFill>
                  <a:srgbClr val="7F0055"/>
                </a:solidFill>
                <a:latin typeface="Consolas"/>
              </a:rPr>
              <a:t> </a:t>
            </a:r>
            <a:r>
              <a:rPr lang="en-US" b="1" dirty="0" smtClean="0">
                <a:solidFill>
                  <a:srgbClr val="7F0055"/>
                </a:solidFill>
                <a:latin typeface="Consolas"/>
              </a:rPr>
              <a:t>			throws  </a:t>
            </a:r>
            <a:r>
              <a:rPr lang="en-US" b="1" dirty="0" err="1">
                <a:latin typeface="Consolas"/>
              </a:rPr>
              <a:t>ServletException</a:t>
            </a:r>
            <a:r>
              <a:rPr lang="en-US" b="1" dirty="0" smtClean="0">
                <a:latin typeface="Consolas"/>
              </a:rPr>
              <a:t>,</a:t>
            </a:r>
            <a:r>
              <a:rPr lang="bg-BG" b="1" dirty="0" smtClean="0">
                <a:latin typeface="Consolas"/>
              </a:rPr>
              <a:t> </a:t>
            </a:r>
            <a:r>
              <a:rPr lang="en-US" b="1" dirty="0" err="1" smtClean="0">
                <a:latin typeface="Consolas"/>
              </a:rPr>
              <a:t>IOException</a:t>
            </a:r>
            <a:r>
              <a:rPr lang="en-US" b="1" dirty="0" smtClean="0">
                <a:latin typeface="Consolas"/>
              </a:rPr>
              <a:t> </a:t>
            </a:r>
            <a:r>
              <a:rPr lang="en-US" b="1" dirty="0">
                <a:latin typeface="Consolas"/>
              </a:rPr>
              <a:t>{</a:t>
            </a:r>
            <a:r>
              <a:rPr lang="en-US" b="1" dirty="0">
                <a:solidFill>
                  <a:srgbClr val="7F0055"/>
                </a:solidFill>
                <a:latin typeface="Consolas"/>
              </a:rPr>
              <a:t> </a:t>
            </a:r>
          </a:p>
          <a:p>
            <a:pPr marL="88900" lvl="2" indent="0">
              <a:buClr>
                <a:srgbClr val="F0AB00"/>
              </a:buClr>
              <a:buNone/>
            </a:pPr>
            <a:r>
              <a:rPr lang="en-US" b="1" dirty="0">
                <a:solidFill>
                  <a:srgbClr val="7F0055"/>
                </a:solidFill>
                <a:latin typeface="Consolas"/>
              </a:rPr>
              <a:t>    </a:t>
            </a:r>
            <a:r>
              <a:rPr lang="en-US" b="1" dirty="0">
                <a:solidFill>
                  <a:schemeClr val="accent4"/>
                </a:solidFill>
                <a:latin typeface="Consolas"/>
              </a:rPr>
              <a:t>// Create a session object if it is already not created.</a:t>
            </a:r>
            <a:r>
              <a:rPr lang="en-US" b="1" dirty="0">
                <a:solidFill>
                  <a:srgbClr val="7F0055"/>
                </a:solidFill>
                <a:latin typeface="Consolas"/>
              </a:rPr>
              <a:t> </a:t>
            </a:r>
          </a:p>
          <a:p>
            <a:pPr marL="88900" lvl="2" indent="0">
              <a:buClr>
                <a:srgbClr val="F0AB00"/>
              </a:buClr>
              <a:buNone/>
            </a:pPr>
            <a:r>
              <a:rPr lang="en-US" b="1" dirty="0">
                <a:solidFill>
                  <a:srgbClr val="7F0055"/>
                </a:solidFill>
                <a:latin typeface="Consolas"/>
              </a:rPr>
              <a:t>    </a:t>
            </a:r>
            <a:r>
              <a:rPr lang="en-US" b="1" dirty="0" err="1">
                <a:latin typeface="Consolas"/>
              </a:rPr>
              <a:t>HttpSession</a:t>
            </a:r>
            <a:r>
              <a:rPr lang="en-US" b="1" dirty="0">
                <a:latin typeface="Consolas"/>
              </a:rPr>
              <a:t> session = </a:t>
            </a:r>
            <a:r>
              <a:rPr lang="en-US" b="1" dirty="0" err="1">
                <a:latin typeface="Consolas"/>
              </a:rPr>
              <a:t>request.</a:t>
            </a:r>
            <a:r>
              <a:rPr lang="en-US" b="1" dirty="0" err="1">
                <a:solidFill>
                  <a:srgbClr val="FF0000"/>
                </a:solidFill>
                <a:latin typeface="Consolas"/>
              </a:rPr>
              <a:t>getSession</a:t>
            </a:r>
            <a:r>
              <a:rPr lang="en-US" b="1" dirty="0">
                <a:solidFill>
                  <a:srgbClr val="FF0000"/>
                </a:solidFill>
                <a:latin typeface="Consolas"/>
              </a:rPr>
              <a:t>(true)</a:t>
            </a:r>
            <a:r>
              <a:rPr lang="en-US" b="1" dirty="0">
                <a:latin typeface="Consolas"/>
              </a:rPr>
              <a:t>;</a:t>
            </a:r>
          </a:p>
          <a:p>
            <a:pPr marL="88900" lvl="2" indent="0">
              <a:buClr>
                <a:srgbClr val="F0AB00"/>
              </a:buClr>
              <a:buNone/>
            </a:pPr>
            <a:r>
              <a:rPr lang="en-US" b="1" dirty="0">
                <a:solidFill>
                  <a:srgbClr val="7F0055"/>
                </a:solidFill>
                <a:latin typeface="Consolas"/>
              </a:rPr>
              <a:t>    </a:t>
            </a:r>
            <a:r>
              <a:rPr lang="en-US" b="1" dirty="0">
                <a:latin typeface="Consolas"/>
              </a:rPr>
              <a:t>Integer </a:t>
            </a:r>
            <a:r>
              <a:rPr lang="en-US" b="1" dirty="0" err="1">
                <a:latin typeface="Consolas"/>
              </a:rPr>
              <a:t>visitCount</a:t>
            </a:r>
            <a:r>
              <a:rPr lang="en-US" b="1" dirty="0">
                <a:latin typeface="Consolas"/>
              </a:rPr>
              <a:t> = new Integer(0); </a:t>
            </a:r>
          </a:p>
          <a:p>
            <a:pPr marL="88900" lvl="2" indent="0">
              <a:buClr>
                <a:srgbClr val="F0AB00"/>
              </a:buClr>
              <a:buNone/>
            </a:pPr>
            <a:r>
              <a:rPr lang="en-US" b="1" dirty="0">
                <a:latin typeface="Consolas"/>
              </a:rPr>
              <a:t>    String </a:t>
            </a:r>
            <a:r>
              <a:rPr lang="en-US" b="1" dirty="0" err="1">
                <a:latin typeface="Consolas"/>
              </a:rPr>
              <a:t>visitCountKey</a:t>
            </a:r>
            <a:r>
              <a:rPr lang="en-US" b="1" dirty="0">
                <a:latin typeface="Consolas"/>
              </a:rPr>
              <a:t> = new String("</a:t>
            </a:r>
            <a:r>
              <a:rPr lang="en-US" b="1" dirty="0" err="1">
                <a:latin typeface="Consolas"/>
              </a:rPr>
              <a:t>visitCount</a:t>
            </a:r>
            <a:r>
              <a:rPr lang="en-US" b="1" dirty="0">
                <a:latin typeface="Consolas"/>
              </a:rPr>
              <a:t>"); </a:t>
            </a:r>
          </a:p>
          <a:p>
            <a:pPr marL="88900" lvl="2" indent="0">
              <a:buClr>
                <a:srgbClr val="F0AB00"/>
              </a:buClr>
              <a:buNone/>
            </a:pPr>
            <a:r>
              <a:rPr lang="en-US" b="1" dirty="0">
                <a:latin typeface="Consolas"/>
              </a:rPr>
              <a:t>    if (!</a:t>
            </a:r>
            <a:r>
              <a:rPr lang="en-US" b="1" dirty="0" err="1">
                <a:latin typeface="Consolas"/>
              </a:rPr>
              <a:t>session.</a:t>
            </a:r>
            <a:r>
              <a:rPr lang="en-US" b="1" dirty="0" err="1">
                <a:solidFill>
                  <a:srgbClr val="FF0000"/>
                </a:solidFill>
                <a:latin typeface="Consolas"/>
              </a:rPr>
              <a:t>isNew</a:t>
            </a:r>
            <a:r>
              <a:rPr lang="en-US" b="1" dirty="0">
                <a:solidFill>
                  <a:srgbClr val="FF0000"/>
                </a:solidFill>
                <a:latin typeface="Consolas"/>
              </a:rPr>
              <a:t>()</a:t>
            </a:r>
            <a:r>
              <a:rPr lang="en-US" b="1" dirty="0">
                <a:latin typeface="Consolas"/>
              </a:rPr>
              <a:t>) </a:t>
            </a:r>
            <a:r>
              <a:rPr lang="en-US" b="1" dirty="0" smtClean="0">
                <a:latin typeface="Consolas"/>
              </a:rPr>
              <a:t>{</a:t>
            </a:r>
            <a:endParaRPr lang="en-US" b="1" dirty="0">
              <a:latin typeface="Consolas"/>
            </a:endParaRPr>
          </a:p>
          <a:p>
            <a:pPr marL="88900" lvl="2" indent="0">
              <a:buClr>
                <a:srgbClr val="F0AB00"/>
              </a:buClr>
              <a:buNone/>
            </a:pPr>
            <a:r>
              <a:rPr lang="en-US" b="1" dirty="0">
                <a:latin typeface="Consolas"/>
              </a:rPr>
              <a:t>        </a:t>
            </a:r>
            <a:r>
              <a:rPr lang="en-US" b="1" dirty="0" err="1">
                <a:latin typeface="Consolas"/>
              </a:rPr>
              <a:t>visitCount</a:t>
            </a:r>
            <a:r>
              <a:rPr lang="en-US" b="1" dirty="0">
                <a:latin typeface="Consolas"/>
              </a:rPr>
              <a:t> = (Integer)</a:t>
            </a:r>
            <a:r>
              <a:rPr lang="en-US" b="1" dirty="0" err="1">
                <a:latin typeface="Consolas"/>
              </a:rPr>
              <a:t>session.</a:t>
            </a:r>
            <a:r>
              <a:rPr lang="en-US" b="1" dirty="0" err="1">
                <a:solidFill>
                  <a:srgbClr val="FF0000"/>
                </a:solidFill>
                <a:latin typeface="Consolas"/>
              </a:rPr>
              <a:t>getAttribute</a:t>
            </a:r>
            <a:r>
              <a:rPr lang="en-US" b="1" dirty="0">
                <a:latin typeface="Consolas"/>
              </a:rPr>
              <a:t>(</a:t>
            </a:r>
            <a:r>
              <a:rPr lang="en-US" b="1" dirty="0" err="1">
                <a:latin typeface="Consolas"/>
              </a:rPr>
              <a:t>visitCountKey</a:t>
            </a:r>
            <a:r>
              <a:rPr lang="en-US" b="1" dirty="0">
                <a:latin typeface="Consolas"/>
              </a:rPr>
              <a:t>); </a:t>
            </a:r>
          </a:p>
          <a:p>
            <a:pPr marL="88900" lvl="2" indent="0">
              <a:buClr>
                <a:srgbClr val="F0AB00"/>
              </a:buClr>
              <a:buNone/>
            </a:pPr>
            <a:r>
              <a:rPr lang="en-US" b="1" dirty="0">
                <a:latin typeface="Consolas"/>
              </a:rPr>
              <a:t>        </a:t>
            </a:r>
            <a:r>
              <a:rPr lang="en-US" b="1" dirty="0" err="1">
                <a:latin typeface="Consolas"/>
              </a:rPr>
              <a:t>visitCount</a:t>
            </a:r>
            <a:r>
              <a:rPr lang="en-US" b="1" dirty="0">
                <a:latin typeface="Consolas"/>
              </a:rPr>
              <a:t> = </a:t>
            </a:r>
            <a:r>
              <a:rPr lang="en-US" b="1" dirty="0" err="1">
                <a:latin typeface="Consolas"/>
              </a:rPr>
              <a:t>visitCount</a:t>
            </a:r>
            <a:r>
              <a:rPr lang="en-US" b="1" dirty="0">
                <a:latin typeface="Consolas"/>
              </a:rPr>
              <a:t> + 1; </a:t>
            </a:r>
          </a:p>
          <a:p>
            <a:pPr marL="88900" lvl="2" indent="0">
              <a:buClr>
                <a:srgbClr val="F0AB00"/>
              </a:buClr>
              <a:buNone/>
            </a:pPr>
            <a:r>
              <a:rPr lang="en-US" b="1" dirty="0">
                <a:latin typeface="Consolas"/>
              </a:rPr>
              <a:t>    }</a:t>
            </a:r>
          </a:p>
          <a:p>
            <a:pPr marL="88900" lvl="2" indent="0">
              <a:buClr>
                <a:srgbClr val="F0AB00"/>
              </a:buClr>
              <a:buNone/>
            </a:pPr>
            <a:r>
              <a:rPr lang="en-US" b="1" dirty="0">
                <a:latin typeface="Consolas"/>
              </a:rPr>
              <a:t>    </a:t>
            </a:r>
            <a:r>
              <a:rPr lang="en-US" b="1" dirty="0" err="1">
                <a:latin typeface="Consolas"/>
              </a:rPr>
              <a:t>session.</a:t>
            </a:r>
            <a:r>
              <a:rPr lang="en-US" b="1" dirty="0" err="1">
                <a:solidFill>
                  <a:srgbClr val="FF0000"/>
                </a:solidFill>
                <a:latin typeface="Consolas"/>
              </a:rPr>
              <a:t>setAttribute</a:t>
            </a:r>
            <a:r>
              <a:rPr lang="en-US" b="1" dirty="0">
                <a:latin typeface="Consolas"/>
              </a:rPr>
              <a:t>(</a:t>
            </a:r>
            <a:r>
              <a:rPr lang="en-US" b="1" dirty="0" err="1">
                <a:latin typeface="Consolas"/>
              </a:rPr>
              <a:t>visitCountKey</a:t>
            </a:r>
            <a:r>
              <a:rPr lang="en-US" b="1" dirty="0">
                <a:latin typeface="Consolas"/>
              </a:rPr>
              <a:t>, </a:t>
            </a:r>
            <a:r>
              <a:rPr lang="en-US" b="1" dirty="0" err="1">
                <a:latin typeface="Consolas"/>
              </a:rPr>
              <a:t>visitCount</a:t>
            </a:r>
            <a:r>
              <a:rPr lang="en-US" b="1" dirty="0">
                <a:latin typeface="Consolas"/>
              </a:rPr>
              <a:t>); </a:t>
            </a:r>
          </a:p>
          <a:p>
            <a:pPr marL="88900" lvl="2" indent="0">
              <a:buClr>
                <a:srgbClr val="F0AB00"/>
              </a:buClr>
              <a:buNone/>
            </a:pPr>
            <a:r>
              <a:rPr lang="en-US" b="1" dirty="0">
                <a:latin typeface="Consolas"/>
              </a:rPr>
              <a:t>    </a:t>
            </a:r>
            <a:r>
              <a:rPr lang="en-US" b="1" dirty="0" smtClean="0">
                <a:latin typeface="Consolas"/>
              </a:rPr>
              <a:t>…</a:t>
            </a:r>
            <a:endParaRPr lang="en-US" b="1" dirty="0">
              <a:latin typeface="Consolas"/>
            </a:endParaRPr>
          </a:p>
          <a:p>
            <a:pPr marL="88900" lvl="2" indent="0">
              <a:buClr>
                <a:srgbClr val="F0AB00"/>
              </a:buClr>
              <a:buNone/>
            </a:pPr>
            <a:r>
              <a:rPr lang="en-US" b="1" dirty="0">
                <a:latin typeface="Consolas"/>
              </a:rPr>
              <a:t>}</a:t>
            </a:r>
          </a:p>
          <a:p>
            <a:pPr marL="88900" lvl="2" indent="0">
              <a:buClr>
                <a:srgbClr val="F0AB00"/>
              </a:buClr>
              <a:buFont typeface="Arial" pitchFamily="34" charset="0"/>
              <a:buChar char="•"/>
            </a:pPr>
            <a:endParaRPr lang="bg-BG" dirty="0" smtClean="0">
              <a:solidFill>
                <a:srgbClr val="000000"/>
              </a:solidFill>
            </a:endParaRPr>
          </a:p>
          <a:p>
            <a:pPr marL="0" lvl="2" indent="0">
              <a:spcBef>
                <a:spcPts val="600"/>
              </a:spcBef>
              <a:buSzPct val="80000"/>
              <a:buNone/>
            </a:pPr>
            <a:endParaRPr lang="en-US" sz="1400" b="0" dirty="0" smtClean="0"/>
          </a:p>
        </p:txBody>
      </p:sp>
    </p:spTree>
    <p:extLst>
      <p:ext uri="{BB962C8B-B14F-4D97-AF65-F5344CB8AC3E}">
        <p14:creationId xmlns:p14="http://schemas.microsoft.com/office/powerpoint/2010/main" val="23560045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Какво е </a:t>
            </a:r>
            <a:r>
              <a:rPr lang="en-US" dirty="0" smtClean="0"/>
              <a:t>Java </a:t>
            </a:r>
            <a:r>
              <a:rPr lang="bg-BG" dirty="0" smtClean="0"/>
              <a:t>Сървлет?</a:t>
            </a:r>
            <a:endParaRPr lang="en-US" dirty="0"/>
          </a:p>
        </p:txBody>
      </p:sp>
      <p:sp>
        <p:nvSpPr>
          <p:cNvPr id="3" name="Text Placeholder 2"/>
          <p:cNvSpPr>
            <a:spLocks noGrp="1"/>
          </p:cNvSpPr>
          <p:nvPr>
            <p:ph type="body" sz="quarter" idx="10"/>
          </p:nvPr>
        </p:nvSpPr>
        <p:spPr>
          <a:xfrm>
            <a:off x="324001" y="1690687"/>
            <a:ext cx="4105495" cy="4391026"/>
          </a:xfrm>
        </p:spPr>
        <p:txBody>
          <a:bodyPr/>
          <a:lstStyle/>
          <a:p>
            <a:pPr marL="285750" indent="-285750">
              <a:buFont typeface="Arial" pitchFamily="34" charset="0"/>
              <a:buChar char="•"/>
            </a:pPr>
            <a:endParaRPr lang="bg-BG" sz="1600" dirty="0" smtClean="0"/>
          </a:p>
          <a:p>
            <a:pPr marL="285750" indent="-285750">
              <a:buFont typeface="Arial" pitchFamily="34" charset="0"/>
              <a:buChar char="•"/>
            </a:pPr>
            <a:endParaRPr lang="bg-BG" sz="1600" dirty="0"/>
          </a:p>
          <a:p>
            <a:pPr marL="285750" indent="-285750">
              <a:buFont typeface="Arial" pitchFamily="34" charset="0"/>
              <a:buChar char="•"/>
            </a:pPr>
            <a:endParaRPr lang="bg-BG"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 y="1276350"/>
            <a:ext cx="72866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a:t>
            </a:r>
            <a:r>
              <a:rPr lang="bg-BG" dirty="0" smtClean="0"/>
              <a:t>ъдържание</a:t>
            </a:r>
            <a:endParaRPr lang="en-US" dirty="0"/>
          </a:p>
        </p:txBody>
      </p:sp>
      <p:sp>
        <p:nvSpPr>
          <p:cNvPr id="3" name="Text Placeholder 2"/>
          <p:cNvSpPr>
            <a:spLocks noGrp="1"/>
          </p:cNvSpPr>
          <p:nvPr>
            <p:ph type="body" sz="quarter" idx="10"/>
          </p:nvPr>
        </p:nvSpPr>
        <p:spPr>
          <a:xfrm>
            <a:off x="324000" y="1692000"/>
            <a:ext cx="8494713" cy="4210036"/>
          </a:xfrm>
        </p:spPr>
        <p:txBody>
          <a:bodyPr/>
          <a:lstStyle/>
          <a:p>
            <a:r>
              <a:rPr lang="en-US" dirty="0" smtClean="0"/>
              <a:t>Java </a:t>
            </a:r>
            <a:r>
              <a:rPr lang="bg-BG" dirty="0" smtClean="0"/>
              <a:t>Сървлети</a:t>
            </a:r>
            <a:endParaRPr lang="en-US" dirty="0" smtClean="0"/>
          </a:p>
          <a:p>
            <a:pPr lvl="1"/>
            <a:r>
              <a:rPr lang="bg-BG" sz="1600" dirty="0"/>
              <a:t>Общи </a:t>
            </a:r>
            <a:r>
              <a:rPr lang="bg-BG" sz="1600" dirty="0" smtClean="0"/>
              <a:t>сведения</a:t>
            </a:r>
          </a:p>
          <a:p>
            <a:pPr lvl="1"/>
            <a:r>
              <a:rPr lang="bg-BG" sz="1600" dirty="0" smtClean="0"/>
              <a:t>Сървлет контейнер</a:t>
            </a:r>
          </a:p>
          <a:p>
            <a:pPr lvl="1"/>
            <a:r>
              <a:rPr lang="bg-BG" sz="1600" dirty="0" smtClean="0"/>
              <a:t>Жизнен цикъл на сървлета</a:t>
            </a:r>
          </a:p>
          <a:p>
            <a:pPr lvl="1"/>
            <a:r>
              <a:rPr lang="en-US" sz="1600" dirty="0" smtClean="0"/>
              <a:t>HTTP </a:t>
            </a:r>
            <a:r>
              <a:rPr lang="bg-BG" sz="1600" dirty="0" smtClean="0"/>
              <a:t>Сървлети</a:t>
            </a:r>
          </a:p>
          <a:p>
            <a:pPr lvl="1"/>
            <a:r>
              <a:rPr lang="bg-BG" sz="1600" dirty="0" smtClean="0"/>
              <a:t>Сървлет анотации</a:t>
            </a:r>
          </a:p>
          <a:p>
            <a:pPr marL="0" lvl="1" indent="0">
              <a:spcBef>
                <a:spcPts val="1200"/>
              </a:spcBef>
              <a:buSzPct val="80000"/>
              <a:buNone/>
            </a:pPr>
            <a:r>
              <a:rPr lang="bg-BG" dirty="0" smtClean="0"/>
              <a:t>Уеб сесии</a:t>
            </a:r>
          </a:p>
          <a:p>
            <a:pPr lvl="1"/>
            <a:r>
              <a:rPr lang="bg-BG" sz="1600" dirty="0" smtClean="0"/>
              <a:t>Сесии в уеб приложение. Интерфейс на </a:t>
            </a:r>
            <a:r>
              <a:rPr lang="en-US" sz="1600" dirty="0" err="1" smtClean="0"/>
              <a:t>javax.servlet.http.HttpSession</a:t>
            </a:r>
            <a:r>
              <a:rPr lang="bg-BG" sz="1600" dirty="0" smtClean="0"/>
              <a:t>.</a:t>
            </a:r>
            <a:endParaRPr lang="en-US" sz="1600" dirty="0" smtClean="0"/>
          </a:p>
          <a:p>
            <a:pPr marL="0" lvl="1" indent="0">
              <a:spcBef>
                <a:spcPts val="1200"/>
              </a:spcBef>
              <a:buSzPct val="80000"/>
              <a:buNone/>
            </a:pPr>
            <a:r>
              <a:rPr lang="en-US" dirty="0" smtClean="0"/>
              <a:t>Java Server Pages</a:t>
            </a:r>
          </a:p>
          <a:p>
            <a:pPr lvl="1"/>
            <a:r>
              <a:rPr lang="en-US" sz="1600" dirty="0" smtClean="0"/>
              <a:t>JSP (Java Server Pages). </a:t>
            </a:r>
            <a:r>
              <a:rPr lang="bg-BG" sz="1600" dirty="0" smtClean="0"/>
              <a:t>Въведение.</a:t>
            </a:r>
          </a:p>
          <a:p>
            <a:pPr lvl="1"/>
            <a:r>
              <a:rPr lang="bg-BG" sz="1600" dirty="0" smtClean="0"/>
              <a:t>Защо е добре да ползваме </a:t>
            </a:r>
            <a:r>
              <a:rPr lang="en-US" sz="1600" dirty="0" smtClean="0"/>
              <a:t>JSP</a:t>
            </a:r>
            <a:r>
              <a:rPr lang="bg-BG" sz="1600" dirty="0" smtClean="0"/>
              <a:t>-та?</a:t>
            </a:r>
          </a:p>
          <a:p>
            <a:pPr lvl="1"/>
            <a:r>
              <a:rPr lang="bg-BG" sz="1600" dirty="0" smtClean="0"/>
              <a:t>Как да вмъкваме </a:t>
            </a:r>
            <a:r>
              <a:rPr lang="en-US" sz="1600" dirty="0" smtClean="0"/>
              <a:t>java </a:t>
            </a:r>
            <a:r>
              <a:rPr lang="bg-BG" sz="1600" dirty="0" smtClean="0"/>
              <a:t>код в </a:t>
            </a:r>
            <a:r>
              <a:rPr lang="en-US" sz="1600" dirty="0" smtClean="0"/>
              <a:t>JSP-ta?</a:t>
            </a:r>
            <a:endParaRPr lang="bg-BG" sz="1600" dirty="0" smtClean="0"/>
          </a:p>
          <a:p>
            <a:pPr lvl="1"/>
            <a:endParaRPr lang="en-US" dirty="0" smtClean="0"/>
          </a:p>
          <a:p>
            <a:endParaRPr lang="en-US" dirty="0"/>
          </a:p>
        </p:txBody>
      </p:sp>
    </p:spTree>
    <p:extLst>
      <p:ext uri="{BB962C8B-B14F-4D97-AF65-F5344CB8AC3E}">
        <p14:creationId xmlns:p14="http://schemas.microsoft.com/office/powerpoint/2010/main" val="275491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nodeType="withEffect">
                                  <p:stCondLst>
                                    <p:cond delay="0"/>
                                  </p:stCondLst>
                                  <p:childTnLst>
                                    <p:set>
                                      <p:cBhvr rctx="PPT">
                                        <p:cTn id="27" dur="indefinite"/>
                                        <p:tgtEl>
                                          <p:spTgt spid="3">
                                            <p:txEl>
                                              <p:pRg st="7" end="7"/>
                                            </p:txEl>
                                          </p:spTgt>
                                        </p:tgtEl>
                                        <p:attrNameLst>
                                          <p:attrName>style.opacity</p:attrName>
                                        </p:attrNameLst>
                                      </p:cBhvr>
                                      <p:to>
                                        <p:strVal val="0.25"/>
                                      </p:to>
                                    </p:set>
                                    <p:animEffect filter="image" prLst="opacity: 0.25">
                                      <p:cBhvr rctx="IE">
                                        <p:cTn id="2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(Java Server Pages)</a:t>
            </a:r>
            <a:r>
              <a:rPr lang="bg-BG" dirty="0" smtClean="0"/>
              <a:t> 1</a:t>
            </a:r>
            <a:endParaRPr lang="en-US" dirty="0"/>
          </a:p>
        </p:txBody>
      </p:sp>
      <p:sp>
        <p:nvSpPr>
          <p:cNvPr id="4" name="Text Placeholder 2"/>
          <p:cNvSpPr>
            <a:spLocks noGrp="1"/>
          </p:cNvSpPr>
          <p:nvPr>
            <p:ph type="body" sz="quarter" idx="10"/>
          </p:nvPr>
        </p:nvSpPr>
        <p:spPr>
          <a:xfrm>
            <a:off x="343050" y="1362635"/>
            <a:ext cx="8494713" cy="2590800"/>
          </a:xfrm>
        </p:spPr>
        <p:txBody>
          <a:bodyPr/>
          <a:lstStyle/>
          <a:p>
            <a:pPr marL="88900" lvl="2" indent="0">
              <a:buNone/>
            </a:pPr>
            <a:r>
              <a:rPr lang="bg-BG" dirty="0" smtClean="0"/>
              <a:t>Със сървлети е лесно да:</a:t>
            </a:r>
          </a:p>
          <a:p>
            <a:pPr marL="360000" lvl="2">
              <a:buFont typeface="Wingdings" pitchFamily="2" charset="2"/>
              <a:buChar char=""/>
            </a:pPr>
            <a:r>
              <a:rPr lang="bg-BG" sz="1400" dirty="0" smtClean="0"/>
              <a:t> Да четем данните от заявката (</a:t>
            </a:r>
            <a:r>
              <a:rPr lang="en-US" sz="1400" dirty="0" smtClean="0"/>
              <a:t>request</a:t>
            </a:r>
            <a:r>
              <a:rPr lang="bg-BG" sz="1400" dirty="0" smtClean="0"/>
              <a:t>-а</a:t>
            </a:r>
            <a:r>
              <a:rPr lang="en-US" sz="1400" dirty="0" smtClean="0"/>
              <a:t>)</a:t>
            </a:r>
            <a:r>
              <a:rPr lang="bg-BG" sz="1400" dirty="0" smtClean="0"/>
              <a:t>;</a:t>
            </a:r>
          </a:p>
          <a:p>
            <a:pPr marL="360000" lvl="2">
              <a:buFont typeface="Wingdings" pitchFamily="2" charset="2"/>
              <a:buChar char=""/>
            </a:pPr>
            <a:r>
              <a:rPr lang="bg-BG" sz="1400" dirty="0" smtClean="0"/>
              <a:t> Да връщаме определени статус кодове и хедъри в отговора (</a:t>
            </a:r>
            <a:r>
              <a:rPr lang="en-US" sz="1400" dirty="0" smtClean="0"/>
              <a:t>response-a)</a:t>
            </a:r>
            <a:r>
              <a:rPr lang="bg-BG" sz="1400" dirty="0" smtClean="0"/>
              <a:t>;</a:t>
            </a:r>
            <a:endParaRPr lang="en-US" sz="1400" dirty="0" smtClean="0"/>
          </a:p>
          <a:p>
            <a:pPr marL="360000" lvl="2">
              <a:buFont typeface="Wingdings" pitchFamily="2" charset="2"/>
              <a:buChar char=""/>
            </a:pPr>
            <a:r>
              <a:rPr lang="en-US" sz="1400" dirty="0" smtClean="0"/>
              <a:t> </a:t>
            </a:r>
            <a:r>
              <a:rPr lang="bg-BG" sz="1400" dirty="0" smtClean="0"/>
              <a:t>Да използваме </a:t>
            </a:r>
            <a:r>
              <a:rPr lang="en-US" sz="1400" dirty="0" smtClean="0"/>
              <a:t>cookies </a:t>
            </a:r>
            <a:r>
              <a:rPr lang="bg-BG" sz="1400" dirty="0" smtClean="0"/>
              <a:t>и да поддържаме сесия в нашето приложение;</a:t>
            </a:r>
          </a:p>
          <a:p>
            <a:pPr marL="360000" lvl="2">
              <a:buFont typeface="Wingdings" pitchFamily="2" charset="2"/>
              <a:buChar char=""/>
            </a:pPr>
            <a:r>
              <a:rPr lang="bg-BG" sz="1400" dirty="0" smtClean="0"/>
              <a:t> Да споделяме информация между отделни </a:t>
            </a:r>
            <a:r>
              <a:rPr lang="bg-BG" sz="1400" dirty="0" err="1" smtClean="0"/>
              <a:t>сървлети</a:t>
            </a:r>
            <a:r>
              <a:rPr lang="bg-BG" sz="1400" dirty="0" smtClean="0"/>
              <a:t>.</a:t>
            </a:r>
          </a:p>
          <a:p>
            <a:pPr marL="88900" lvl="2" indent="0">
              <a:buFont typeface="Arial" pitchFamily="34" charset="0"/>
              <a:buChar char="‒"/>
            </a:pPr>
            <a:endParaRPr lang="bg-BG" dirty="0" smtClean="0"/>
          </a:p>
          <a:p>
            <a:pPr marL="88900" lvl="2" indent="0">
              <a:buNone/>
            </a:pPr>
            <a:r>
              <a:rPr lang="bg-BG" dirty="0" smtClean="0"/>
              <a:t>Но със сигурност е трудно да:</a:t>
            </a:r>
          </a:p>
          <a:p>
            <a:pPr marL="360000" lvl="2">
              <a:buFont typeface="Wingdings" pitchFamily="2" charset="2"/>
              <a:buChar char=""/>
            </a:pPr>
            <a:r>
              <a:rPr lang="bg-BG" sz="1400" dirty="0" smtClean="0"/>
              <a:t> да използваме постоянно </a:t>
            </a:r>
            <a:r>
              <a:rPr lang="en-US" sz="1400" dirty="0" err="1" smtClean="0"/>
              <a:t>response.getWritter</a:t>
            </a:r>
            <a:r>
              <a:rPr lang="en-US" sz="1400" dirty="0" smtClean="0"/>
              <a:t>().</a:t>
            </a:r>
            <a:r>
              <a:rPr lang="en-US" sz="1400" dirty="0" err="1" smtClean="0"/>
              <a:t>println</a:t>
            </a:r>
            <a:r>
              <a:rPr lang="en-US" sz="1400" dirty="0" smtClean="0"/>
              <a:t>(“some text”) </a:t>
            </a:r>
            <a:r>
              <a:rPr lang="bg-BG" sz="1400" dirty="0" smtClean="0"/>
              <a:t>за да поддържаме и създаваме </a:t>
            </a:r>
            <a:r>
              <a:rPr lang="en-US" sz="1400" dirty="0" smtClean="0"/>
              <a:t>html </a:t>
            </a:r>
            <a:r>
              <a:rPr lang="bg-BG" sz="1400" dirty="0" smtClean="0"/>
              <a:t>кода в страниците.</a:t>
            </a:r>
          </a:p>
        </p:txBody>
      </p:sp>
      <p:sp>
        <p:nvSpPr>
          <p:cNvPr id="5" name="TextBox 4"/>
          <p:cNvSpPr txBox="1"/>
          <p:nvPr/>
        </p:nvSpPr>
        <p:spPr>
          <a:xfrm>
            <a:off x="340659" y="4186518"/>
            <a:ext cx="8507506" cy="1077218"/>
          </a:xfrm>
          <a:prstGeom prst="rect">
            <a:avLst/>
          </a:prstGeom>
          <a:noFill/>
        </p:spPr>
        <p:txBody>
          <a:bodyPr wrap="square" lIns="0" tIns="0" rIns="0" bIns="0" rtlCol="0">
            <a:spAutoFit/>
          </a:bodyPr>
          <a:lstStyle/>
          <a:p>
            <a:r>
              <a:rPr lang="en-US" sz="1400" b="1" dirty="0" smtClean="0">
                <a:solidFill>
                  <a:srgbClr val="7F0055"/>
                </a:solidFill>
                <a:latin typeface="Consolas" pitchFamily="49" charset="0"/>
                <a:cs typeface="Consolas" pitchFamily="49" charset="0"/>
              </a:rPr>
              <a:t>protected</a:t>
            </a:r>
            <a:r>
              <a:rPr lang="en-US" sz="1400" b="1" dirty="0" smtClean="0">
                <a:solidFill>
                  <a:srgbClr val="000000"/>
                </a:solidFill>
                <a:latin typeface="Consolas" pitchFamily="49" charset="0"/>
                <a:cs typeface="Consolas" pitchFamily="49" charset="0"/>
              </a:rPr>
              <a:t> </a:t>
            </a:r>
            <a:r>
              <a:rPr lang="en-US" sz="1400" b="1" dirty="0" smtClean="0">
                <a:solidFill>
                  <a:srgbClr val="7F0055"/>
                </a:solidFill>
                <a:latin typeface="Consolas" pitchFamily="49" charset="0"/>
                <a:cs typeface="Consolas" pitchFamily="49" charset="0"/>
              </a:rPr>
              <a:t>void</a:t>
            </a:r>
            <a:r>
              <a:rPr lang="en-US" sz="1400" b="1" dirty="0" smtClean="0">
                <a:solidFill>
                  <a:srgbClr val="000000"/>
                </a:solidFill>
                <a:latin typeface="Consolas" pitchFamily="49" charset="0"/>
                <a:cs typeface="Consolas" pitchFamily="49" charset="0"/>
              </a:rPr>
              <a:t> </a:t>
            </a:r>
            <a:r>
              <a:rPr lang="en-US" sz="1400" b="1" dirty="0" err="1" smtClean="0">
                <a:solidFill>
                  <a:srgbClr val="000000"/>
                </a:solidFill>
                <a:latin typeface="Consolas" pitchFamily="49" charset="0"/>
                <a:cs typeface="Consolas" pitchFamily="49" charset="0"/>
              </a:rPr>
              <a:t>doGet</a:t>
            </a:r>
            <a:r>
              <a:rPr lang="en-US" sz="1400" b="1" dirty="0" smtClean="0">
                <a:solidFill>
                  <a:srgbClr val="000000"/>
                </a:solidFill>
                <a:latin typeface="Consolas" pitchFamily="49" charset="0"/>
                <a:cs typeface="Consolas" pitchFamily="49" charset="0"/>
              </a:rPr>
              <a:t>(</a:t>
            </a:r>
            <a:r>
              <a:rPr lang="en-US" sz="1400" b="1" dirty="0" err="1" smtClean="0">
                <a:solidFill>
                  <a:srgbClr val="000000"/>
                </a:solidFill>
                <a:latin typeface="Consolas" pitchFamily="49" charset="0"/>
                <a:cs typeface="Consolas" pitchFamily="49" charset="0"/>
              </a:rPr>
              <a:t>HttpServletRequest</a:t>
            </a:r>
            <a:r>
              <a:rPr lang="en-US" sz="1400" b="1" dirty="0" smtClean="0">
                <a:solidFill>
                  <a:srgbClr val="000000"/>
                </a:solidFill>
                <a:latin typeface="Consolas" pitchFamily="49" charset="0"/>
                <a:cs typeface="Consolas" pitchFamily="49" charset="0"/>
              </a:rPr>
              <a:t> request, </a:t>
            </a:r>
            <a:r>
              <a:rPr lang="en-US" sz="1400" b="1" dirty="0" err="1" smtClean="0">
                <a:solidFill>
                  <a:srgbClr val="000000"/>
                </a:solidFill>
                <a:latin typeface="Consolas" pitchFamily="49" charset="0"/>
                <a:cs typeface="Consolas" pitchFamily="49" charset="0"/>
              </a:rPr>
              <a:t>HttpServletResponse</a:t>
            </a:r>
            <a:r>
              <a:rPr lang="en-US" sz="1400" b="1" dirty="0" smtClean="0">
                <a:solidFill>
                  <a:srgbClr val="000000"/>
                </a:solidFill>
                <a:latin typeface="Consolas" pitchFamily="49" charset="0"/>
                <a:cs typeface="Consolas" pitchFamily="49" charset="0"/>
              </a:rPr>
              <a:t> response) </a:t>
            </a:r>
            <a:r>
              <a:rPr lang="en-US" sz="1400" b="1" dirty="0" smtClean="0">
                <a:solidFill>
                  <a:srgbClr val="7F0055"/>
                </a:solidFill>
                <a:latin typeface="Consolas" pitchFamily="49" charset="0"/>
                <a:cs typeface="Consolas" pitchFamily="49" charset="0"/>
              </a:rPr>
              <a:t>throws</a:t>
            </a:r>
            <a:r>
              <a:rPr lang="en-US" sz="1400" b="1" dirty="0" smtClean="0">
                <a:solidFill>
                  <a:srgbClr val="000000"/>
                </a:solidFill>
                <a:latin typeface="Consolas" pitchFamily="49" charset="0"/>
                <a:cs typeface="Consolas" pitchFamily="49" charset="0"/>
              </a:rPr>
              <a:t> </a:t>
            </a:r>
            <a:r>
              <a:rPr lang="bg-BG" sz="1400" b="1" dirty="0" smtClean="0">
                <a:solidFill>
                  <a:srgbClr val="000000"/>
                </a:solidFill>
                <a:latin typeface="Consolas" pitchFamily="49" charset="0"/>
                <a:cs typeface="Consolas" pitchFamily="49" charset="0"/>
              </a:rPr>
              <a:t>                          </a:t>
            </a:r>
            <a:r>
              <a:rPr lang="en-US" sz="1400" b="1" dirty="0" err="1" smtClean="0">
                <a:solidFill>
                  <a:srgbClr val="000000"/>
                </a:solidFill>
                <a:latin typeface="Consolas" pitchFamily="49" charset="0"/>
                <a:cs typeface="Consolas" pitchFamily="49" charset="0"/>
              </a:rPr>
              <a:t>ServletException</a:t>
            </a:r>
            <a:r>
              <a:rPr lang="en-US" sz="1400" b="1" dirty="0" smtClean="0">
                <a:solidFill>
                  <a:srgbClr val="000000"/>
                </a:solidFill>
                <a:latin typeface="Consolas" pitchFamily="49" charset="0"/>
                <a:cs typeface="Consolas" pitchFamily="49" charset="0"/>
              </a:rPr>
              <a:t>, </a:t>
            </a:r>
            <a:r>
              <a:rPr lang="en-US" sz="1400" b="1" dirty="0" err="1" smtClean="0">
                <a:solidFill>
                  <a:srgbClr val="000000"/>
                </a:solidFill>
                <a:latin typeface="Consolas" pitchFamily="49" charset="0"/>
                <a:cs typeface="Consolas" pitchFamily="49" charset="0"/>
              </a:rPr>
              <a:t>IOException</a:t>
            </a:r>
            <a:r>
              <a:rPr lang="en-US" sz="1400" b="1" dirty="0" smtClean="0">
                <a:solidFill>
                  <a:srgbClr val="000000"/>
                </a:solidFill>
                <a:latin typeface="Consolas" pitchFamily="49" charset="0"/>
                <a:cs typeface="Consolas" pitchFamily="49" charset="0"/>
              </a:rPr>
              <a:t> {</a:t>
            </a:r>
          </a:p>
          <a:p>
            <a:r>
              <a:rPr lang="bg-BG" sz="1400" b="1" dirty="0" smtClean="0">
                <a:solidFill>
                  <a:srgbClr val="000000"/>
                </a:solidFill>
                <a:latin typeface="Consolas" pitchFamily="49" charset="0"/>
                <a:cs typeface="Consolas" pitchFamily="49" charset="0"/>
              </a:rPr>
              <a:t>    </a:t>
            </a:r>
            <a:r>
              <a:rPr lang="en-US" sz="1400" b="1" dirty="0" err="1" smtClean="0">
                <a:solidFill>
                  <a:srgbClr val="000000"/>
                </a:solidFill>
                <a:latin typeface="Consolas" pitchFamily="49" charset="0"/>
                <a:cs typeface="Consolas" pitchFamily="49" charset="0"/>
              </a:rPr>
              <a:t>response.getWriter</a:t>
            </a:r>
            <a:r>
              <a:rPr lang="en-US" sz="1400" b="1" dirty="0" smtClean="0">
                <a:solidFill>
                  <a:srgbClr val="000000"/>
                </a:solidFill>
                <a:latin typeface="Consolas" pitchFamily="49" charset="0"/>
                <a:cs typeface="Consolas" pitchFamily="49" charset="0"/>
              </a:rPr>
              <a:t>().</a:t>
            </a:r>
            <a:r>
              <a:rPr lang="en-US" sz="1400" b="1" dirty="0" err="1" smtClean="0">
                <a:solidFill>
                  <a:srgbClr val="000000"/>
                </a:solidFill>
                <a:latin typeface="Consolas" pitchFamily="49" charset="0"/>
                <a:cs typeface="Consolas" pitchFamily="49" charset="0"/>
              </a:rPr>
              <a:t>println</a:t>
            </a:r>
            <a:r>
              <a:rPr lang="en-US" sz="1400" b="1" dirty="0" smtClean="0">
                <a:solidFill>
                  <a:srgbClr val="000000"/>
                </a:solidFill>
                <a:latin typeface="Consolas" pitchFamily="49" charset="0"/>
                <a:cs typeface="Consolas" pitchFamily="49" charset="0"/>
              </a:rPr>
              <a:t>(</a:t>
            </a:r>
            <a:r>
              <a:rPr lang="en-US" sz="1400" b="1" dirty="0" smtClean="0">
                <a:solidFill>
                  <a:srgbClr val="2A00FF"/>
                </a:solidFill>
                <a:latin typeface="Consolas" pitchFamily="49" charset="0"/>
                <a:cs typeface="Consolas" pitchFamily="49" charset="0"/>
              </a:rPr>
              <a:t>"&lt;html&gt;&lt;head&gt;&lt;title&gt;Hello World&lt;/title&gt;&lt;head&gt;"</a:t>
            </a:r>
            <a:r>
              <a:rPr lang="en-US" sz="1400" b="1" dirty="0" smtClean="0">
                <a:solidFill>
                  <a:srgbClr val="000000"/>
                </a:solidFill>
                <a:latin typeface="Consolas" pitchFamily="49" charset="0"/>
                <a:cs typeface="Consolas" pitchFamily="49" charset="0"/>
              </a:rPr>
              <a:t>);</a:t>
            </a:r>
          </a:p>
          <a:p>
            <a:r>
              <a:rPr lang="bg-BG" sz="1400" b="1" dirty="0" smtClean="0">
                <a:solidFill>
                  <a:srgbClr val="000000"/>
                </a:solidFill>
                <a:latin typeface="Consolas" pitchFamily="49" charset="0"/>
                <a:cs typeface="Consolas" pitchFamily="49" charset="0"/>
              </a:rPr>
              <a:t>    </a:t>
            </a:r>
            <a:r>
              <a:rPr lang="en-US" sz="1400" b="1" dirty="0" err="1" smtClean="0">
                <a:solidFill>
                  <a:srgbClr val="000000"/>
                </a:solidFill>
                <a:latin typeface="Consolas" pitchFamily="49" charset="0"/>
                <a:cs typeface="Consolas" pitchFamily="49" charset="0"/>
              </a:rPr>
              <a:t>response.getWriter</a:t>
            </a:r>
            <a:r>
              <a:rPr lang="en-US" sz="1400" b="1" dirty="0" smtClean="0">
                <a:solidFill>
                  <a:srgbClr val="000000"/>
                </a:solidFill>
                <a:latin typeface="Consolas" pitchFamily="49" charset="0"/>
                <a:cs typeface="Consolas" pitchFamily="49" charset="0"/>
              </a:rPr>
              <a:t>().</a:t>
            </a:r>
            <a:r>
              <a:rPr lang="en-US" sz="1400" b="1" dirty="0" err="1" smtClean="0">
                <a:solidFill>
                  <a:srgbClr val="000000"/>
                </a:solidFill>
                <a:latin typeface="Consolas" pitchFamily="49" charset="0"/>
                <a:cs typeface="Consolas" pitchFamily="49" charset="0"/>
              </a:rPr>
              <a:t>println</a:t>
            </a:r>
            <a:r>
              <a:rPr lang="en-US" sz="1400" b="1" dirty="0" smtClean="0">
                <a:solidFill>
                  <a:srgbClr val="000000"/>
                </a:solidFill>
                <a:latin typeface="Consolas" pitchFamily="49" charset="0"/>
                <a:cs typeface="Consolas" pitchFamily="49" charset="0"/>
              </a:rPr>
              <a:t>(</a:t>
            </a:r>
            <a:r>
              <a:rPr lang="en-US" sz="1400" b="1" dirty="0" smtClean="0">
                <a:solidFill>
                  <a:srgbClr val="2A00FF"/>
                </a:solidFill>
                <a:latin typeface="Consolas" pitchFamily="49" charset="0"/>
                <a:cs typeface="Consolas" pitchFamily="49" charset="0"/>
              </a:rPr>
              <a:t>"&lt;body&gt;&lt;p&gt;Hello World&lt;/p&gt;&lt;/body&gt;&lt;/html&gt;"</a:t>
            </a:r>
            <a:r>
              <a:rPr lang="en-US" sz="1400" b="1" dirty="0" smtClean="0">
                <a:solidFill>
                  <a:srgbClr val="000000"/>
                </a:solidFill>
                <a:latin typeface="Consolas" pitchFamily="49" charset="0"/>
                <a:cs typeface="Consolas" pitchFamily="49" charset="0"/>
              </a:rPr>
              <a:t>);</a:t>
            </a:r>
          </a:p>
          <a:p>
            <a:r>
              <a:rPr lang="bg-BG" sz="1400" b="1" dirty="0" smtClean="0">
                <a:solidFill>
                  <a:srgbClr val="000000"/>
                </a:solidFill>
                <a:latin typeface="Consolas" pitchFamily="49" charset="0"/>
                <a:cs typeface="Consolas" pitchFamily="49" charset="0"/>
              </a:rPr>
              <a:t>}</a:t>
            </a:r>
            <a:endParaRPr lang="bg-BG" sz="1400" b="1" dirty="0" smtClean="0">
              <a:latin typeface="Consolas" pitchFamily="49" charset="0"/>
              <a:cs typeface="Consolas" pitchFamily="49" charset="0"/>
            </a:endParaRPr>
          </a:p>
        </p:txBody>
      </p:sp>
    </p:spTree>
    <p:extLst>
      <p:ext uri="{BB962C8B-B14F-4D97-AF65-F5344CB8AC3E}">
        <p14:creationId xmlns:p14="http://schemas.microsoft.com/office/powerpoint/2010/main" val="445307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(Java Server Pages)</a:t>
            </a:r>
            <a:r>
              <a:rPr lang="bg-BG" dirty="0" smtClean="0"/>
              <a:t> 2</a:t>
            </a:r>
            <a:endParaRPr lang="en-US" dirty="0"/>
          </a:p>
        </p:txBody>
      </p:sp>
      <p:sp>
        <p:nvSpPr>
          <p:cNvPr id="6" name="Text Placeholder 5"/>
          <p:cNvSpPr>
            <a:spLocks noGrp="1"/>
          </p:cNvSpPr>
          <p:nvPr>
            <p:ph type="body" sz="quarter" idx="10"/>
          </p:nvPr>
        </p:nvSpPr>
        <p:spPr>
          <a:xfrm>
            <a:off x="324000" y="1690687"/>
            <a:ext cx="4113529" cy="4391026"/>
          </a:xfrm>
        </p:spPr>
        <p:txBody>
          <a:bodyPr/>
          <a:lstStyle/>
          <a:p>
            <a:pPr>
              <a:spcBef>
                <a:spcPts val="600"/>
              </a:spcBef>
            </a:pPr>
            <a:r>
              <a:rPr lang="en-US" sz="1400" dirty="0" smtClean="0">
                <a:solidFill>
                  <a:srgbClr val="00B050"/>
                </a:solidFill>
                <a:latin typeface="Courier New" pitchFamily="49" charset="0"/>
              </a:rPr>
              <a:t>&lt;html&gt;</a:t>
            </a:r>
          </a:p>
          <a:p>
            <a:pPr>
              <a:spcBef>
                <a:spcPts val="600"/>
              </a:spcBef>
            </a:pPr>
            <a:r>
              <a:rPr lang="en-US" sz="1400" dirty="0" smtClean="0">
                <a:solidFill>
                  <a:srgbClr val="00B050"/>
                </a:solidFill>
                <a:latin typeface="Courier New" pitchFamily="49" charset="0"/>
              </a:rPr>
              <a:t>  &lt;head&gt;</a:t>
            </a:r>
          </a:p>
          <a:p>
            <a:pPr>
              <a:spcBef>
                <a:spcPts val="600"/>
              </a:spcBef>
            </a:pPr>
            <a:r>
              <a:rPr lang="en-US" sz="1400" dirty="0" smtClean="0">
                <a:solidFill>
                  <a:srgbClr val="00B050"/>
                </a:solidFill>
                <a:latin typeface="Courier New" pitchFamily="49" charset="0"/>
              </a:rPr>
              <a:t>    &lt;title&gt;</a:t>
            </a:r>
            <a:r>
              <a:rPr lang="en-US" sz="1400" dirty="0" smtClean="0">
                <a:latin typeface="Courier New" pitchFamily="49" charset="0"/>
              </a:rPr>
              <a:t>Hello World</a:t>
            </a:r>
            <a:r>
              <a:rPr lang="en-US" sz="1400" dirty="0" smtClean="0">
                <a:solidFill>
                  <a:srgbClr val="00B050"/>
                </a:solidFill>
                <a:latin typeface="Courier New" pitchFamily="49" charset="0"/>
              </a:rPr>
              <a:t>&lt;/title&gt;</a:t>
            </a:r>
          </a:p>
          <a:p>
            <a:pPr>
              <a:spcBef>
                <a:spcPts val="600"/>
              </a:spcBef>
            </a:pPr>
            <a:r>
              <a:rPr lang="en-US" sz="1400" dirty="0" smtClean="0">
                <a:solidFill>
                  <a:srgbClr val="00B050"/>
                </a:solidFill>
                <a:latin typeface="Courier New" pitchFamily="49" charset="0"/>
              </a:rPr>
              <a:t>  &lt;/head&gt;</a:t>
            </a:r>
          </a:p>
          <a:p>
            <a:pPr>
              <a:spcBef>
                <a:spcPts val="600"/>
              </a:spcBef>
            </a:pPr>
            <a:r>
              <a:rPr lang="en-US" sz="1400" dirty="0" smtClean="0">
                <a:solidFill>
                  <a:srgbClr val="00B050"/>
                </a:solidFill>
                <a:latin typeface="Courier New" pitchFamily="49" charset="0"/>
              </a:rPr>
              <a:t>  &lt;body&gt;</a:t>
            </a:r>
          </a:p>
          <a:p>
            <a:pPr>
              <a:spcBef>
                <a:spcPts val="600"/>
              </a:spcBef>
            </a:pPr>
            <a:r>
              <a:rPr lang="en-US" sz="1400" dirty="0" smtClean="0">
                <a:solidFill>
                  <a:srgbClr val="00B050"/>
                </a:solidFill>
                <a:latin typeface="Courier New" pitchFamily="49" charset="0"/>
              </a:rPr>
              <a:t>    &lt;p&gt;</a:t>
            </a:r>
            <a:r>
              <a:rPr lang="en-US" sz="1400" dirty="0" smtClean="0">
                <a:latin typeface="Courier New" pitchFamily="49" charset="0"/>
              </a:rPr>
              <a:t>Hello World</a:t>
            </a:r>
            <a:r>
              <a:rPr lang="en-US" sz="1400" dirty="0" smtClean="0">
                <a:solidFill>
                  <a:srgbClr val="00B050"/>
                </a:solidFill>
                <a:latin typeface="Courier New" pitchFamily="49" charset="0"/>
              </a:rPr>
              <a:t>&lt;/p&gt;</a:t>
            </a:r>
          </a:p>
          <a:p>
            <a:pPr>
              <a:spcBef>
                <a:spcPts val="600"/>
              </a:spcBef>
            </a:pPr>
            <a:r>
              <a:rPr lang="en-US" sz="1400" dirty="0" smtClean="0">
                <a:solidFill>
                  <a:srgbClr val="00B050"/>
                </a:solidFill>
                <a:latin typeface="Courier New" pitchFamily="49" charset="0"/>
              </a:rPr>
              <a:t>  &lt;/body&gt;</a:t>
            </a:r>
          </a:p>
          <a:p>
            <a:pPr>
              <a:spcBef>
                <a:spcPts val="600"/>
              </a:spcBef>
            </a:pPr>
            <a:r>
              <a:rPr lang="en-US" sz="1400" dirty="0" smtClean="0">
                <a:solidFill>
                  <a:srgbClr val="00B050"/>
                </a:solidFill>
                <a:latin typeface="Courier New" pitchFamily="49" charset="0"/>
              </a:rPr>
              <a:t>&lt;/html&gt;</a:t>
            </a:r>
          </a:p>
        </p:txBody>
      </p:sp>
      <p:sp>
        <p:nvSpPr>
          <p:cNvPr id="7" name="TextBox 6"/>
          <p:cNvSpPr txBox="1"/>
          <p:nvPr/>
        </p:nvSpPr>
        <p:spPr>
          <a:xfrm>
            <a:off x="4616824" y="1694329"/>
            <a:ext cx="4168588" cy="4314001"/>
          </a:xfrm>
          <a:prstGeom prst="rect">
            <a:avLst/>
          </a:prstGeom>
          <a:noFill/>
        </p:spPr>
        <p:txBody>
          <a:bodyPr wrap="square" lIns="0" tIns="0" rIns="0" bIns="0" rtlCol="0">
            <a:spAutoFit/>
          </a:bodyPr>
          <a:lstStyle/>
          <a:p>
            <a:pPr marL="88900" lvl="2" indent="0">
              <a:buNone/>
            </a:pPr>
            <a:r>
              <a:rPr lang="bg-BG" sz="1600" dirty="0" smtClean="0"/>
              <a:t>Идеята</a:t>
            </a:r>
            <a:r>
              <a:rPr lang="en-US" sz="1600" dirty="0" smtClean="0"/>
              <a:t> </a:t>
            </a:r>
            <a:r>
              <a:rPr lang="bg-BG" sz="1600" dirty="0" smtClean="0"/>
              <a:t>зад </a:t>
            </a:r>
            <a:r>
              <a:rPr lang="en-US" sz="1600" dirty="0" smtClean="0"/>
              <a:t>JSP</a:t>
            </a:r>
            <a:r>
              <a:rPr lang="bg-BG" sz="1600" dirty="0" smtClean="0"/>
              <a:t>:</a:t>
            </a:r>
          </a:p>
          <a:p>
            <a:pPr marL="360000" lvl="2" indent="-180000">
              <a:spcBef>
                <a:spcPts val="400"/>
              </a:spcBef>
              <a:buClr>
                <a:schemeClr val="accent1"/>
              </a:buClr>
              <a:buSzPct val="100000"/>
              <a:buFont typeface="Wingdings" pitchFamily="2" charset="2"/>
              <a:buChar char=""/>
            </a:pPr>
            <a:r>
              <a:rPr lang="bg-BG" sz="1600" dirty="0" smtClean="0">
                <a:latin typeface="+mn-lt"/>
              </a:rPr>
              <a:t>Използвайте стандартен </a:t>
            </a:r>
            <a:r>
              <a:rPr lang="en-US" sz="1600" dirty="0" smtClean="0">
                <a:latin typeface="+mn-lt"/>
              </a:rPr>
              <a:t>html </a:t>
            </a:r>
            <a:r>
              <a:rPr lang="bg-BG" sz="1600" dirty="0" smtClean="0">
                <a:latin typeface="+mn-lt"/>
              </a:rPr>
              <a:t>код за по-голяма част от страницата;</a:t>
            </a:r>
          </a:p>
          <a:p>
            <a:pPr marL="360000" lvl="2" indent="-180000">
              <a:spcBef>
                <a:spcPts val="400"/>
              </a:spcBef>
              <a:buClr>
                <a:schemeClr val="accent1"/>
              </a:buClr>
              <a:buSzPct val="100000"/>
              <a:buFont typeface="Wingdings" pitchFamily="2" charset="2"/>
              <a:buChar char=""/>
            </a:pPr>
            <a:r>
              <a:rPr lang="bg-BG" sz="1600" dirty="0" smtClean="0">
                <a:latin typeface="+mn-lt"/>
              </a:rPr>
              <a:t>Извикване на </a:t>
            </a:r>
            <a:r>
              <a:rPr lang="bg-BG" sz="1600" dirty="0" err="1" smtClean="0">
                <a:latin typeface="+mn-lt"/>
              </a:rPr>
              <a:t>сървлети</a:t>
            </a:r>
            <a:r>
              <a:rPr lang="bg-BG" sz="1600" dirty="0" smtClean="0">
                <a:latin typeface="+mn-lt"/>
              </a:rPr>
              <a:t> или </a:t>
            </a:r>
            <a:r>
              <a:rPr lang="en-US" sz="1600" dirty="0" smtClean="0">
                <a:latin typeface="+mn-lt"/>
              </a:rPr>
              <a:t>java </a:t>
            </a:r>
            <a:r>
              <a:rPr lang="bg-BG" sz="1600" dirty="0" smtClean="0">
                <a:latin typeface="+mn-lt"/>
              </a:rPr>
              <a:t>класове които да обработват динамично данните и връщат отговор в подходящ за нас вид.</a:t>
            </a:r>
          </a:p>
          <a:p>
            <a:pPr marL="360000" lvl="2" indent="-180000">
              <a:spcBef>
                <a:spcPts val="400"/>
              </a:spcBef>
              <a:buClr>
                <a:schemeClr val="accent1"/>
              </a:buClr>
              <a:buSzPct val="100000"/>
              <a:buFont typeface="Wingdings" pitchFamily="2" charset="2"/>
              <a:buChar char=""/>
            </a:pPr>
            <a:r>
              <a:rPr lang="bg-BG" sz="1600" dirty="0" smtClean="0">
                <a:latin typeface="+mn-lt"/>
              </a:rPr>
              <a:t>Всяко </a:t>
            </a:r>
            <a:r>
              <a:rPr lang="en-US" sz="1600" dirty="0" smtClean="0">
                <a:latin typeface="+mn-lt"/>
              </a:rPr>
              <a:t>JSP </a:t>
            </a:r>
            <a:r>
              <a:rPr lang="bg-BG" sz="1600" dirty="0" smtClean="0">
                <a:latin typeface="+mn-lt"/>
              </a:rPr>
              <a:t>бива обработено (</a:t>
            </a:r>
            <a:r>
              <a:rPr lang="en-US" sz="1600" dirty="0" smtClean="0">
                <a:latin typeface="+mn-lt"/>
              </a:rPr>
              <a:t>parse</a:t>
            </a:r>
            <a:r>
              <a:rPr lang="bg-BG" sz="1600" dirty="0" smtClean="0">
                <a:latin typeface="+mn-lt"/>
              </a:rPr>
              <a:t>-</a:t>
            </a:r>
            <a:r>
              <a:rPr lang="bg-BG" sz="1600" dirty="0" err="1" smtClean="0">
                <a:latin typeface="+mn-lt"/>
              </a:rPr>
              <a:t>нато</a:t>
            </a:r>
            <a:r>
              <a:rPr lang="bg-BG" sz="1600" dirty="0" smtClean="0">
                <a:latin typeface="+mn-lt"/>
              </a:rPr>
              <a:t>) до </a:t>
            </a:r>
            <a:r>
              <a:rPr lang="bg-BG" sz="1600" dirty="0" err="1" smtClean="0">
                <a:latin typeface="+mn-lt"/>
              </a:rPr>
              <a:t>сървлет</a:t>
            </a:r>
            <a:r>
              <a:rPr lang="en-US" sz="1600" dirty="0" smtClean="0">
                <a:latin typeface="+mn-lt"/>
              </a:rPr>
              <a:t>,</a:t>
            </a:r>
            <a:r>
              <a:rPr lang="bg-BG" sz="1600" dirty="0" smtClean="0">
                <a:latin typeface="+mn-lt"/>
              </a:rPr>
              <a:t> който ще бъде компилиран от виртуалната машина на </a:t>
            </a:r>
            <a:r>
              <a:rPr lang="en-US" sz="1600" dirty="0" smtClean="0">
                <a:latin typeface="+mn-lt"/>
              </a:rPr>
              <a:t>web </a:t>
            </a:r>
            <a:r>
              <a:rPr lang="bg-BG" sz="1600" dirty="0" smtClean="0">
                <a:latin typeface="+mn-lt"/>
              </a:rPr>
              <a:t>сървър, който използваме.</a:t>
            </a:r>
          </a:p>
          <a:p>
            <a:pPr marL="360000" lvl="2" indent="-180000">
              <a:spcBef>
                <a:spcPts val="400"/>
              </a:spcBef>
              <a:buClr>
                <a:schemeClr val="accent1"/>
              </a:buClr>
              <a:buSzPct val="100000"/>
              <a:buFont typeface="Wingdings" pitchFamily="2" charset="2"/>
              <a:buChar char=""/>
            </a:pPr>
            <a:r>
              <a:rPr lang="en-US" sz="1600" dirty="0" smtClean="0">
                <a:latin typeface="+mn-lt"/>
              </a:rPr>
              <a:t>JSP </a:t>
            </a:r>
            <a:r>
              <a:rPr lang="bg-BG" sz="1600" dirty="0" smtClean="0">
                <a:latin typeface="+mn-lt"/>
              </a:rPr>
              <a:t>рамката (</a:t>
            </a:r>
            <a:r>
              <a:rPr lang="en-US" sz="1600" dirty="0" smtClean="0">
                <a:latin typeface="+mn-lt"/>
              </a:rPr>
              <a:t>framework) </a:t>
            </a:r>
            <a:r>
              <a:rPr lang="bg-BG" sz="1600" dirty="0" smtClean="0">
                <a:latin typeface="+mn-lt"/>
              </a:rPr>
              <a:t>ни позволява да разграничим лесно кода който създава </a:t>
            </a:r>
            <a:r>
              <a:rPr lang="en-US" sz="1600" dirty="0" smtClean="0">
                <a:latin typeface="+mn-lt"/>
              </a:rPr>
              <a:t>html </a:t>
            </a:r>
            <a:r>
              <a:rPr lang="bg-BG" sz="1600" dirty="0" smtClean="0">
                <a:latin typeface="+mn-lt"/>
              </a:rPr>
              <a:t>съдържанието на страницата и </a:t>
            </a:r>
            <a:r>
              <a:rPr lang="en-US" sz="1600" dirty="0" smtClean="0">
                <a:latin typeface="+mn-lt"/>
              </a:rPr>
              <a:t>java </a:t>
            </a:r>
            <a:r>
              <a:rPr lang="bg-BG" sz="1600" dirty="0" smtClean="0">
                <a:latin typeface="+mn-lt"/>
              </a:rPr>
              <a:t>кода.</a:t>
            </a:r>
          </a:p>
          <a:p>
            <a:pPr fontAlgn="base">
              <a:spcBef>
                <a:spcPct val="50000"/>
              </a:spcBef>
              <a:spcAft>
                <a:spcPct val="0"/>
              </a:spcAft>
              <a:buClr>
                <a:srgbClr val="F0AB00"/>
              </a:buClr>
              <a:buSzPct val="80000"/>
            </a:pPr>
            <a:endParaRPr lang="bg-BG" sz="1800" kern="0" dirty="0" err="1" smtClean="0">
              <a:ea typeface="Arial Unicode MS" pitchFamily="34" charset="-128"/>
              <a:cs typeface="Arial Unicode MS" pitchFamily="34" charset="-128"/>
            </a:endParaRPr>
          </a:p>
        </p:txBody>
      </p:sp>
    </p:spTree>
    <p:extLst>
      <p:ext uri="{BB962C8B-B14F-4D97-AF65-F5344CB8AC3E}">
        <p14:creationId xmlns:p14="http://schemas.microsoft.com/office/powerpoint/2010/main" val="349512478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Пример за </a:t>
            </a:r>
            <a:r>
              <a:rPr lang="en-US" dirty="0" smtClean="0"/>
              <a:t>JSP </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200" dirty="0" smtClean="0">
                <a:solidFill>
                  <a:srgbClr val="00B050"/>
                </a:solidFill>
                <a:latin typeface="Courier New" pitchFamily="49" charset="0"/>
              </a:rPr>
              <a:t>&lt;html&gt;</a:t>
            </a:r>
          </a:p>
          <a:p>
            <a:pPr>
              <a:spcBef>
                <a:spcPts val="600"/>
              </a:spcBef>
            </a:pPr>
            <a:r>
              <a:rPr lang="en-US" sz="1200" dirty="0" smtClean="0">
                <a:solidFill>
                  <a:srgbClr val="00B050"/>
                </a:solidFill>
                <a:latin typeface="Courier New" pitchFamily="49" charset="0"/>
              </a:rPr>
              <a:t>  &lt;head&gt;</a:t>
            </a:r>
          </a:p>
          <a:p>
            <a:pPr>
              <a:spcBef>
                <a:spcPts val="600"/>
              </a:spcBef>
            </a:pPr>
            <a:r>
              <a:rPr lang="en-US" sz="1200" dirty="0" smtClean="0">
                <a:solidFill>
                  <a:srgbClr val="00B050"/>
                </a:solidFill>
                <a:latin typeface="Courier New" pitchFamily="49" charset="0"/>
              </a:rPr>
              <a:t>    &lt;title&gt;</a:t>
            </a:r>
            <a:r>
              <a:rPr lang="en-US" sz="1200" dirty="0" smtClean="0">
                <a:latin typeface="Courier New" pitchFamily="49" charset="0"/>
              </a:rPr>
              <a:t>This is my first JSP</a:t>
            </a:r>
            <a:r>
              <a:rPr lang="en-US" sz="1200" dirty="0" smtClean="0">
                <a:solidFill>
                  <a:srgbClr val="00B050"/>
                </a:solidFill>
                <a:latin typeface="Courier New" pitchFamily="49" charset="0"/>
              </a:rPr>
              <a:t>&lt;/title&gt;</a:t>
            </a:r>
          </a:p>
          <a:p>
            <a:pPr>
              <a:spcBef>
                <a:spcPts val="600"/>
              </a:spcBef>
            </a:pPr>
            <a:r>
              <a:rPr lang="en-US" sz="1200" dirty="0" smtClean="0">
                <a:solidFill>
                  <a:srgbClr val="00B050"/>
                </a:solidFill>
                <a:latin typeface="Courier New" pitchFamily="49" charset="0"/>
              </a:rPr>
              <a:t>  &lt;/head&gt;</a:t>
            </a:r>
          </a:p>
          <a:p>
            <a:pPr>
              <a:spcBef>
                <a:spcPts val="600"/>
              </a:spcBef>
            </a:pPr>
            <a:r>
              <a:rPr lang="en-US" sz="1200" dirty="0" smtClean="0">
                <a:solidFill>
                  <a:srgbClr val="00B050"/>
                </a:solidFill>
                <a:latin typeface="Courier New" pitchFamily="49" charset="0"/>
              </a:rPr>
              <a:t>  &lt;body&gt;</a:t>
            </a:r>
          </a:p>
          <a:p>
            <a:pPr>
              <a:spcBef>
                <a:spcPts val="600"/>
              </a:spcBef>
            </a:pPr>
            <a:r>
              <a:rPr lang="en-US" sz="1200" dirty="0" smtClean="0">
                <a:solidFill>
                  <a:srgbClr val="00B050"/>
                </a:solidFill>
                <a:latin typeface="Courier New" pitchFamily="49" charset="0"/>
              </a:rPr>
              <a:t>    &lt;UL&gt;</a:t>
            </a:r>
          </a:p>
          <a:p>
            <a:pPr>
              <a:spcBef>
                <a:spcPts val="600"/>
              </a:spcBef>
            </a:pPr>
            <a:r>
              <a:rPr lang="en-US" sz="1200" dirty="0" smtClean="0">
                <a:solidFill>
                  <a:srgbClr val="00B050"/>
                </a:solidFill>
                <a:latin typeface="Courier New" pitchFamily="49" charset="0"/>
              </a:rPr>
              <a:t>      &lt;LI&gt;</a:t>
            </a:r>
            <a:r>
              <a:rPr lang="en-US" sz="1200" dirty="0" smtClean="0">
                <a:latin typeface="Courier New" pitchFamily="49" charset="0"/>
              </a:rPr>
              <a:t>Current time: </a:t>
            </a:r>
            <a:r>
              <a:rPr lang="en-US" sz="1200" dirty="0" smtClean="0">
                <a:solidFill>
                  <a:schemeClr val="accent1">
                    <a:lumMod val="75000"/>
                  </a:schemeClr>
                </a:solidFill>
                <a:latin typeface="Courier New" pitchFamily="49" charset="0"/>
              </a:rPr>
              <a:t>&lt;%=</a:t>
            </a:r>
            <a:r>
              <a:rPr lang="en-US" sz="1200" dirty="0" smtClean="0">
                <a:solidFill>
                  <a:srgbClr val="C00000"/>
                </a:solidFill>
                <a:latin typeface="Courier New" pitchFamily="49" charset="0"/>
              </a:rPr>
              <a:t>new</a:t>
            </a:r>
            <a:r>
              <a:rPr lang="en-US" sz="1200" dirty="0" smtClean="0">
                <a:solidFill>
                  <a:srgbClr val="00B050"/>
                </a:solidFill>
                <a:latin typeface="Courier New" pitchFamily="49" charset="0"/>
              </a:rPr>
              <a:t> </a:t>
            </a:r>
            <a:r>
              <a:rPr lang="en-US" sz="1200" dirty="0" err="1" smtClean="0">
                <a:latin typeface="Courier New" pitchFamily="49" charset="0"/>
              </a:rPr>
              <a:t>java.util.Date</a:t>
            </a:r>
            <a:r>
              <a:rPr lang="en-US" sz="1200" dirty="0" smtClean="0">
                <a:latin typeface="Courier New" pitchFamily="49" charset="0"/>
              </a:rPr>
              <a:t>()</a:t>
            </a:r>
            <a:r>
              <a:rPr lang="en-US" sz="1200" dirty="0" smtClean="0">
                <a:solidFill>
                  <a:schemeClr val="accent1">
                    <a:lumMod val="75000"/>
                  </a:schemeClr>
                </a:solidFill>
                <a:latin typeface="Courier New" pitchFamily="49" charset="0"/>
              </a:rPr>
              <a:t>%&gt;</a:t>
            </a:r>
          </a:p>
          <a:p>
            <a:pPr>
              <a:spcBef>
                <a:spcPts val="600"/>
              </a:spcBef>
            </a:pPr>
            <a:r>
              <a:rPr lang="en-US" sz="1200" dirty="0" smtClean="0">
                <a:solidFill>
                  <a:srgbClr val="00B050"/>
                </a:solidFill>
                <a:latin typeface="Courier New" pitchFamily="49" charset="0"/>
              </a:rPr>
              <a:t>      &lt;LI&gt;</a:t>
            </a:r>
            <a:r>
              <a:rPr lang="en-US" sz="1200" dirty="0" smtClean="0">
                <a:latin typeface="Courier New" pitchFamily="49" charset="0"/>
              </a:rPr>
              <a:t>Server: </a:t>
            </a:r>
            <a:r>
              <a:rPr lang="en-US" sz="1200" dirty="0" smtClean="0">
                <a:solidFill>
                  <a:schemeClr val="accent1">
                    <a:lumMod val="75000"/>
                  </a:schemeClr>
                </a:solidFill>
                <a:latin typeface="Courier New" pitchFamily="49" charset="0"/>
              </a:rPr>
              <a:t>&lt;%=</a:t>
            </a:r>
            <a:r>
              <a:rPr lang="en-US" sz="1200" dirty="0" err="1" smtClean="0">
                <a:latin typeface="Courier New" pitchFamily="49" charset="0"/>
              </a:rPr>
              <a:t>application.getServerInfo</a:t>
            </a:r>
            <a:r>
              <a:rPr lang="en-US" sz="1200" dirty="0" smtClean="0">
                <a:latin typeface="Courier New" pitchFamily="49" charset="0"/>
              </a:rPr>
              <a:t>()</a:t>
            </a:r>
            <a:r>
              <a:rPr lang="en-US" sz="1200" dirty="0" smtClean="0">
                <a:solidFill>
                  <a:schemeClr val="accent1">
                    <a:lumMod val="75000"/>
                  </a:schemeClr>
                </a:solidFill>
                <a:latin typeface="Courier New" pitchFamily="49" charset="0"/>
              </a:rPr>
              <a:t>%&gt;</a:t>
            </a:r>
          </a:p>
          <a:p>
            <a:pPr>
              <a:spcBef>
                <a:spcPts val="600"/>
              </a:spcBef>
            </a:pPr>
            <a:r>
              <a:rPr lang="en-US" sz="1200" dirty="0" smtClean="0">
                <a:solidFill>
                  <a:srgbClr val="00B050"/>
                </a:solidFill>
                <a:latin typeface="Courier New" pitchFamily="49" charset="0"/>
              </a:rPr>
              <a:t>    &lt;/UL&gt;</a:t>
            </a:r>
          </a:p>
          <a:p>
            <a:pPr>
              <a:spcBef>
                <a:spcPts val="600"/>
              </a:spcBef>
            </a:pPr>
            <a:r>
              <a:rPr lang="en-US" sz="1200" dirty="0" smtClean="0">
                <a:solidFill>
                  <a:srgbClr val="00B050"/>
                </a:solidFill>
                <a:latin typeface="Courier New" pitchFamily="49" charset="0"/>
              </a:rPr>
              <a:t>  &lt;/body&gt;</a:t>
            </a:r>
          </a:p>
          <a:p>
            <a:pPr>
              <a:spcBef>
                <a:spcPts val="600"/>
              </a:spcBef>
            </a:pPr>
            <a:r>
              <a:rPr lang="en-US" sz="1200" dirty="0" smtClean="0">
                <a:solidFill>
                  <a:srgbClr val="00B050"/>
                </a:solidFill>
                <a:latin typeface="Courier New" pitchFamily="49" charset="0"/>
              </a:rPr>
              <a:t>&lt;/html&gt;</a:t>
            </a:r>
          </a:p>
          <a:p>
            <a:pPr>
              <a:spcBef>
                <a:spcPts val="600"/>
              </a:spcBef>
            </a:pPr>
            <a:endParaRPr lang="en-US" sz="1200" dirty="0">
              <a:solidFill>
                <a:srgbClr val="00B050"/>
              </a:solidFill>
              <a:latin typeface="Courier New" pitchFamily="49" charset="0"/>
            </a:endParaRPr>
          </a:p>
          <a:p>
            <a:pPr>
              <a:spcBef>
                <a:spcPts val="600"/>
              </a:spcBef>
            </a:pPr>
            <a:endParaRPr lang="bg-BG" sz="1200" dirty="0" smtClean="0">
              <a:solidFill>
                <a:srgbClr val="00B050"/>
              </a:solidFill>
              <a:latin typeface="Courier New" pitchFamily="49"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091" y="3890467"/>
            <a:ext cx="4935434" cy="201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56060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да създаваме нашите </a:t>
            </a:r>
            <a:r>
              <a:rPr lang="en-US" dirty="0" smtClean="0"/>
              <a:t>JSP</a:t>
            </a:r>
            <a:r>
              <a:rPr lang="bg-BG" dirty="0" smtClean="0"/>
              <a:t>-та?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None/>
            </a:pPr>
            <a:r>
              <a:rPr lang="bg-BG" sz="1800" dirty="0" smtClean="0"/>
              <a:t>Има две опции:</a:t>
            </a:r>
          </a:p>
          <a:p>
            <a:pPr marL="360000" lvl="2">
              <a:buFont typeface="Wingdings" pitchFamily="2" charset="2"/>
              <a:buChar char=""/>
            </a:pPr>
            <a:r>
              <a:rPr lang="bg-BG" dirty="0" smtClean="0"/>
              <a:t> Да добавим 25 реда </a:t>
            </a:r>
            <a:r>
              <a:rPr lang="en-US" dirty="0" smtClean="0"/>
              <a:t>java </a:t>
            </a:r>
            <a:r>
              <a:rPr lang="bg-BG" dirty="0" smtClean="0"/>
              <a:t>код директно в </a:t>
            </a:r>
            <a:r>
              <a:rPr lang="en-US" dirty="0" smtClean="0"/>
              <a:t>JSP-</a:t>
            </a:r>
            <a:r>
              <a:rPr lang="bg-BG" dirty="0" smtClean="0"/>
              <a:t>то.</a:t>
            </a:r>
          </a:p>
          <a:p>
            <a:pPr marL="360000" lvl="2">
              <a:buFont typeface="Wingdings" pitchFamily="2" charset="2"/>
              <a:buChar char=""/>
            </a:pPr>
            <a:r>
              <a:rPr lang="bg-BG" dirty="0" smtClean="0"/>
              <a:t> Да добавим 25 реда </a:t>
            </a:r>
            <a:r>
              <a:rPr lang="en-US" dirty="0" smtClean="0"/>
              <a:t>java </a:t>
            </a:r>
            <a:r>
              <a:rPr lang="bg-BG" dirty="0" smtClean="0"/>
              <a:t>код в отделен </a:t>
            </a:r>
            <a:r>
              <a:rPr lang="en-US" dirty="0" smtClean="0"/>
              <a:t>java </a:t>
            </a:r>
            <a:r>
              <a:rPr lang="bg-BG" dirty="0" smtClean="0"/>
              <a:t>клас и да добавим 1 ред </a:t>
            </a:r>
            <a:r>
              <a:rPr lang="en-US" dirty="0" smtClean="0"/>
              <a:t>java </a:t>
            </a:r>
            <a:r>
              <a:rPr lang="bg-BG" dirty="0" smtClean="0"/>
              <a:t>код в </a:t>
            </a:r>
            <a:r>
              <a:rPr lang="en-US" dirty="0" smtClean="0"/>
              <a:t>JSP-</a:t>
            </a:r>
            <a:r>
              <a:rPr lang="bg-BG" dirty="0" smtClean="0"/>
              <a:t>то.</a:t>
            </a:r>
            <a:endParaRPr lang="en-US" dirty="0" smtClean="0"/>
          </a:p>
          <a:p>
            <a:pPr marL="88900" lvl="2" indent="0">
              <a:buNone/>
            </a:pPr>
            <a:r>
              <a:rPr lang="bg-BG" sz="1800" dirty="0" smtClean="0"/>
              <a:t>Защо втория подход е по-подходящ:</a:t>
            </a:r>
          </a:p>
          <a:p>
            <a:pPr marL="360000" lvl="2">
              <a:buFont typeface="Wingdings" pitchFamily="2" charset="2"/>
              <a:buChar char=""/>
            </a:pPr>
            <a:r>
              <a:rPr lang="bg-BG" dirty="0" smtClean="0"/>
              <a:t> </a:t>
            </a:r>
            <a:r>
              <a:rPr lang="bg-BG" b="1" dirty="0" smtClean="0"/>
              <a:t>Разработване</a:t>
            </a:r>
            <a:r>
              <a:rPr lang="bg-BG" dirty="0" smtClean="0"/>
              <a:t> - Пишем </a:t>
            </a:r>
            <a:r>
              <a:rPr lang="en-US" dirty="0" smtClean="0"/>
              <a:t>java </a:t>
            </a:r>
            <a:r>
              <a:rPr lang="bg-BG" dirty="0" smtClean="0"/>
              <a:t>код в среда за програмиране на </a:t>
            </a:r>
            <a:r>
              <a:rPr lang="en-US" dirty="0" smtClean="0"/>
              <a:t>java (Eclipse, </a:t>
            </a:r>
            <a:r>
              <a:rPr lang="en-US" dirty="0" err="1" smtClean="0"/>
              <a:t>NetBeans</a:t>
            </a:r>
            <a:r>
              <a:rPr lang="en-US" dirty="0" smtClean="0"/>
              <a:t>)</a:t>
            </a:r>
            <a:r>
              <a:rPr lang="bg-BG" dirty="0" smtClean="0"/>
              <a:t>, а не в </a:t>
            </a:r>
            <a:r>
              <a:rPr lang="en-US" dirty="0" smtClean="0"/>
              <a:t>html </a:t>
            </a:r>
            <a:r>
              <a:rPr lang="bg-BG" dirty="0" smtClean="0"/>
              <a:t>среда за програмиране.</a:t>
            </a:r>
          </a:p>
          <a:p>
            <a:pPr marL="360000" lvl="2">
              <a:buFont typeface="Wingdings" pitchFamily="2" charset="2"/>
              <a:buChar char=""/>
            </a:pPr>
            <a:r>
              <a:rPr lang="bg-BG" dirty="0" smtClean="0"/>
              <a:t> </a:t>
            </a:r>
            <a:r>
              <a:rPr lang="bg-BG" b="1" dirty="0" smtClean="0"/>
              <a:t>Дебъгване</a:t>
            </a:r>
            <a:r>
              <a:rPr lang="bg-BG" dirty="0" smtClean="0"/>
              <a:t> - Може да видим веднага ако имаме синктактични грешки в </a:t>
            </a:r>
            <a:r>
              <a:rPr lang="en-US" dirty="0" smtClean="0"/>
              <a:t>java </a:t>
            </a:r>
            <a:r>
              <a:rPr lang="bg-BG" dirty="0" smtClean="0"/>
              <a:t>кода.</a:t>
            </a:r>
          </a:p>
          <a:p>
            <a:pPr marL="360000" lvl="2">
              <a:buFont typeface="Wingdings" pitchFamily="2" charset="2"/>
              <a:buChar char=""/>
            </a:pPr>
            <a:r>
              <a:rPr lang="bg-BG" dirty="0" smtClean="0"/>
              <a:t> </a:t>
            </a:r>
            <a:r>
              <a:rPr lang="bg-BG" b="1" dirty="0" smtClean="0"/>
              <a:t>Тестване</a:t>
            </a:r>
            <a:r>
              <a:rPr lang="bg-BG" dirty="0" smtClean="0"/>
              <a:t> - Лесно може да напишем тест за </a:t>
            </a:r>
            <a:r>
              <a:rPr lang="en-US" dirty="0" smtClean="0"/>
              <a:t>java </a:t>
            </a:r>
            <a:r>
              <a:rPr lang="bg-BG" dirty="0" smtClean="0"/>
              <a:t>кода който сме написали.</a:t>
            </a:r>
          </a:p>
          <a:p>
            <a:pPr marL="360000" lvl="2">
              <a:buFont typeface="Wingdings" pitchFamily="2" charset="2"/>
              <a:buChar char=""/>
            </a:pPr>
            <a:r>
              <a:rPr lang="bg-BG" dirty="0" smtClean="0"/>
              <a:t> </a:t>
            </a:r>
            <a:r>
              <a:rPr lang="bg-BG" b="1" dirty="0" smtClean="0"/>
              <a:t>Преизползване</a:t>
            </a:r>
            <a:r>
              <a:rPr lang="bg-BG" dirty="0" smtClean="0"/>
              <a:t> - Можем да използваме </a:t>
            </a:r>
            <a:r>
              <a:rPr lang="en-US" dirty="0" smtClean="0"/>
              <a:t>java </a:t>
            </a:r>
            <a:r>
              <a:rPr lang="bg-BG" dirty="0" smtClean="0"/>
              <a:t>кода и в други класове, сървлети, </a:t>
            </a:r>
            <a:r>
              <a:rPr lang="en-US" dirty="0" smtClean="0"/>
              <a:t>JSP</a:t>
            </a:r>
            <a:r>
              <a:rPr lang="bg-BG" dirty="0" smtClean="0"/>
              <a:t>-та.</a:t>
            </a:r>
          </a:p>
        </p:txBody>
      </p:sp>
    </p:spTree>
    <p:extLst>
      <p:ext uri="{BB962C8B-B14F-4D97-AF65-F5344CB8AC3E}">
        <p14:creationId xmlns:p14="http://schemas.microsoft.com/office/powerpoint/2010/main" val="3602914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да пишем </a:t>
            </a:r>
            <a:r>
              <a:rPr lang="en-US" dirty="0" smtClean="0"/>
              <a:t>java </a:t>
            </a:r>
            <a:r>
              <a:rPr lang="bg-BG" dirty="0" smtClean="0"/>
              <a:t>код в </a:t>
            </a:r>
            <a:r>
              <a:rPr lang="en-US" dirty="0" err="1" smtClean="0"/>
              <a:t>jsp</a:t>
            </a:r>
            <a:r>
              <a:rPr lang="en-US" dirty="0" smtClean="0"/>
              <a:t>?</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None/>
            </a:pPr>
            <a:r>
              <a:rPr lang="bg-BG" sz="2000" dirty="0" smtClean="0"/>
              <a:t>Изрази (</a:t>
            </a:r>
            <a:r>
              <a:rPr lang="en-US" sz="2000" dirty="0" smtClean="0"/>
              <a:t>expressions)</a:t>
            </a:r>
            <a:r>
              <a:rPr lang="bg-BG" sz="2000" dirty="0" smtClean="0"/>
              <a:t>:</a:t>
            </a:r>
          </a:p>
          <a:p>
            <a:pPr marL="360000" lvl="2">
              <a:buFont typeface="Wingdings" pitchFamily="2" charset="2"/>
              <a:buChar char=""/>
            </a:pPr>
            <a:r>
              <a:rPr lang="bg-BG" dirty="0"/>
              <a:t> Формат: </a:t>
            </a:r>
            <a:r>
              <a:rPr lang="en-US" b="1" dirty="0">
                <a:solidFill>
                  <a:schemeClr val="accent5"/>
                </a:solidFill>
              </a:rPr>
              <a:t>&lt;%=</a:t>
            </a:r>
            <a:r>
              <a:rPr lang="en-US" dirty="0"/>
              <a:t> </a:t>
            </a:r>
            <a:r>
              <a:rPr lang="en-US" dirty="0" err="1"/>
              <a:t>expession</a:t>
            </a:r>
            <a:r>
              <a:rPr lang="en-US" dirty="0"/>
              <a:t> </a:t>
            </a:r>
            <a:r>
              <a:rPr lang="en-US" b="1" dirty="0">
                <a:solidFill>
                  <a:schemeClr val="accent5"/>
                </a:solidFill>
              </a:rPr>
              <a:t>%&gt;</a:t>
            </a:r>
            <a:endParaRPr lang="bg-BG" b="1" dirty="0">
              <a:solidFill>
                <a:schemeClr val="accent5"/>
              </a:solidFill>
            </a:endParaRPr>
          </a:p>
          <a:p>
            <a:pPr marL="360000" lvl="2">
              <a:buFont typeface="Wingdings" pitchFamily="2" charset="2"/>
              <a:buChar char=""/>
            </a:pPr>
            <a:r>
              <a:rPr lang="bg-BG" dirty="0"/>
              <a:t> бива изчисляван </a:t>
            </a:r>
            <a:r>
              <a:rPr lang="bg-BG" dirty="0" smtClean="0"/>
              <a:t>и вмъкнат в сървлет код (</a:t>
            </a:r>
            <a:r>
              <a:rPr lang="en-US" i="1" dirty="0" err="1" smtClean="0">
                <a:solidFill>
                  <a:schemeClr val="accent5"/>
                </a:solidFill>
              </a:rPr>
              <a:t>response.getWritter</a:t>
            </a:r>
            <a:r>
              <a:rPr lang="en-US" i="1" dirty="0" smtClean="0">
                <a:solidFill>
                  <a:schemeClr val="accent5"/>
                </a:solidFill>
              </a:rPr>
              <a:t>().print(expression)</a:t>
            </a:r>
            <a:r>
              <a:rPr lang="en-US" dirty="0" smtClean="0"/>
              <a:t>)</a:t>
            </a:r>
          </a:p>
          <a:p>
            <a:pPr marL="88900" lvl="2" indent="0">
              <a:buNone/>
            </a:pPr>
            <a:r>
              <a:rPr lang="en-US" sz="2000" dirty="0" err="1" smtClean="0"/>
              <a:t>Scriptlets</a:t>
            </a:r>
            <a:r>
              <a:rPr lang="en-US" sz="2000" dirty="0" smtClean="0"/>
              <a:t>:</a:t>
            </a:r>
            <a:endParaRPr lang="bg-BG" sz="2000" dirty="0" smtClean="0"/>
          </a:p>
          <a:p>
            <a:pPr marL="360000" lvl="2">
              <a:buFont typeface="Wingdings" pitchFamily="2" charset="2"/>
              <a:buChar char=""/>
            </a:pPr>
            <a:r>
              <a:rPr lang="en-US" dirty="0"/>
              <a:t> </a:t>
            </a:r>
            <a:r>
              <a:rPr lang="bg-BG" dirty="0"/>
              <a:t>Формат:  </a:t>
            </a:r>
            <a:r>
              <a:rPr lang="en-US" b="1" dirty="0">
                <a:solidFill>
                  <a:schemeClr val="accent5"/>
                </a:solidFill>
              </a:rPr>
              <a:t>&lt;%</a:t>
            </a:r>
            <a:r>
              <a:rPr lang="en-US" dirty="0"/>
              <a:t> code </a:t>
            </a:r>
            <a:r>
              <a:rPr lang="en-US" b="1" dirty="0">
                <a:solidFill>
                  <a:schemeClr val="accent5"/>
                </a:solidFill>
              </a:rPr>
              <a:t>%&gt;</a:t>
            </a:r>
          </a:p>
          <a:p>
            <a:pPr marL="360000" lvl="2">
              <a:buFont typeface="Wingdings" pitchFamily="2" charset="2"/>
              <a:buChar char=""/>
            </a:pPr>
            <a:r>
              <a:rPr lang="en-US" dirty="0"/>
              <a:t> </a:t>
            </a:r>
            <a:r>
              <a:rPr lang="bg-BG" dirty="0"/>
              <a:t>бива </a:t>
            </a:r>
            <a:r>
              <a:rPr lang="bg-BG" sz="1600" dirty="0" smtClean="0"/>
              <a:t>вмъкнат дословно в </a:t>
            </a:r>
            <a:r>
              <a:rPr lang="en-US" sz="1600" dirty="0" smtClean="0"/>
              <a:t>_</a:t>
            </a:r>
            <a:r>
              <a:rPr lang="en-US" sz="1600" dirty="0" err="1" smtClean="0"/>
              <a:t>jspService</a:t>
            </a:r>
            <a:r>
              <a:rPr lang="en-US" sz="1600" dirty="0" smtClean="0"/>
              <a:t> </a:t>
            </a:r>
            <a:r>
              <a:rPr lang="bg-BG" sz="1600" dirty="0" smtClean="0"/>
              <a:t>метода на компилирания сървлет</a:t>
            </a:r>
          </a:p>
          <a:p>
            <a:pPr marL="88900" lvl="2" indent="0">
              <a:buNone/>
            </a:pPr>
            <a:r>
              <a:rPr lang="bg-BG" sz="2000" dirty="0" smtClean="0"/>
              <a:t>Декларации (</a:t>
            </a:r>
            <a:r>
              <a:rPr lang="en-US" sz="2000" dirty="0" smtClean="0"/>
              <a:t>Declarations):</a:t>
            </a:r>
          </a:p>
          <a:p>
            <a:pPr marL="360000" lvl="2">
              <a:buFont typeface="Wingdings" pitchFamily="2" charset="2"/>
              <a:buChar char=""/>
            </a:pPr>
            <a:r>
              <a:rPr lang="en-US" dirty="0"/>
              <a:t> </a:t>
            </a:r>
            <a:r>
              <a:rPr lang="bg-BG" dirty="0"/>
              <a:t>Формат: </a:t>
            </a:r>
            <a:r>
              <a:rPr lang="en-US" b="1" dirty="0">
                <a:solidFill>
                  <a:schemeClr val="accent5"/>
                </a:solidFill>
              </a:rPr>
              <a:t>&lt;%!</a:t>
            </a:r>
            <a:r>
              <a:rPr lang="en-US" dirty="0"/>
              <a:t> code </a:t>
            </a:r>
            <a:r>
              <a:rPr lang="en-US" b="1" dirty="0">
                <a:solidFill>
                  <a:schemeClr val="accent5"/>
                </a:solidFill>
              </a:rPr>
              <a:t>%&gt;</a:t>
            </a:r>
          </a:p>
          <a:p>
            <a:pPr marL="360000" lvl="2">
              <a:buFont typeface="Wingdings" pitchFamily="2" charset="2"/>
              <a:buChar char=""/>
            </a:pPr>
            <a:r>
              <a:rPr lang="en-US" dirty="0"/>
              <a:t> </a:t>
            </a:r>
            <a:r>
              <a:rPr lang="bg-BG" dirty="0"/>
              <a:t>бива </a:t>
            </a:r>
            <a:r>
              <a:rPr lang="bg-BG" dirty="0" smtClean="0"/>
              <a:t>вмъкнати дословно в тялото на сървлета, извън всеки съществуващ метод</a:t>
            </a:r>
          </a:p>
          <a:p>
            <a:pPr marL="88900" lvl="2" indent="0">
              <a:buNone/>
            </a:pPr>
            <a:endParaRPr lang="en-US" dirty="0"/>
          </a:p>
          <a:p>
            <a:pPr marL="88900" lvl="2" indent="0">
              <a:buNone/>
            </a:pPr>
            <a:r>
              <a:rPr lang="en-US" dirty="0" smtClean="0"/>
              <a:t>XML </a:t>
            </a:r>
            <a:r>
              <a:rPr lang="bg-BG" dirty="0" smtClean="0"/>
              <a:t>синтакс </a:t>
            </a:r>
            <a:r>
              <a:rPr lang="bg-BG" sz="1400" dirty="0" smtClean="0"/>
              <a:t>– добре е да знаем че </a:t>
            </a:r>
            <a:r>
              <a:rPr lang="en-US" sz="1400" dirty="0" err="1" smtClean="0"/>
              <a:t>jsp</a:t>
            </a:r>
            <a:r>
              <a:rPr lang="bg-BG" sz="1400" dirty="0" smtClean="0"/>
              <a:t>-тата може да бъдат записани и в </a:t>
            </a:r>
            <a:r>
              <a:rPr lang="en-US" sz="1400" dirty="0" smtClean="0"/>
              <a:t>xml </a:t>
            </a:r>
            <a:r>
              <a:rPr lang="bg-BG" sz="1400" dirty="0" smtClean="0"/>
              <a:t>формат, но за нашия курс няма да се спираме на този формат</a:t>
            </a:r>
            <a:r>
              <a:rPr lang="bg-BG" dirty="0" smtClean="0"/>
              <a:t>.</a:t>
            </a:r>
          </a:p>
        </p:txBody>
      </p:sp>
    </p:spTree>
    <p:extLst>
      <p:ext uri="{BB962C8B-B14F-4D97-AF65-F5344CB8AC3E}">
        <p14:creationId xmlns:p14="http://schemas.microsoft.com/office/powerpoint/2010/main" val="257936341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Expressions </a:t>
            </a:r>
            <a:r>
              <a:rPr lang="bg-BG" dirty="0" smtClean="0"/>
              <a:t>(изрази)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400" dirty="0" smtClean="0">
                <a:solidFill>
                  <a:schemeClr val="accent4">
                    <a:lumMod val="75000"/>
                  </a:schemeClr>
                </a:solidFill>
                <a:latin typeface="Courier New" pitchFamily="49" charset="0"/>
              </a:rPr>
              <a:t>&lt;html&gt;</a:t>
            </a:r>
          </a:p>
          <a:p>
            <a:pPr>
              <a:spcBef>
                <a:spcPts val="600"/>
              </a:spcBef>
            </a:pPr>
            <a:r>
              <a:rPr lang="en-US" sz="1400" dirty="0" smtClean="0">
                <a:solidFill>
                  <a:schemeClr val="accent4">
                    <a:lumMod val="75000"/>
                  </a:schemeClr>
                </a:solidFill>
                <a:latin typeface="Courier New" pitchFamily="49" charset="0"/>
              </a:rPr>
              <a:t>  &lt;head&gt;</a:t>
            </a:r>
          </a:p>
          <a:p>
            <a:pPr>
              <a:spcBef>
                <a:spcPts val="600"/>
              </a:spcBef>
            </a:pPr>
            <a:r>
              <a:rPr lang="en-US" sz="1400" dirty="0" smtClean="0">
                <a:solidFill>
                  <a:schemeClr val="accent4">
                    <a:lumMod val="75000"/>
                  </a:schemeClr>
                </a:solidFill>
                <a:latin typeface="Courier New" pitchFamily="49" charset="0"/>
              </a:rPr>
              <a:t>    &lt;meta http-equiv=</a:t>
            </a:r>
            <a:r>
              <a:rPr lang="en-US" sz="1400" i="1" dirty="0" smtClean="0">
                <a:solidFill>
                  <a:schemeClr val="accent4">
                    <a:lumMod val="75000"/>
                  </a:schemeClr>
                </a:solidFill>
                <a:latin typeface="Courier New" pitchFamily="49" charset="0"/>
              </a:rPr>
              <a:t>"Content-Type" content="text/html; </a:t>
            </a:r>
            <a:r>
              <a:rPr lang="en-US" sz="1400" i="1" dirty="0" err="1" smtClean="0">
                <a:solidFill>
                  <a:schemeClr val="accent4">
                    <a:lumMod val="75000"/>
                  </a:schemeClr>
                </a:solidFill>
                <a:latin typeface="Courier New" pitchFamily="49" charset="0"/>
              </a:rPr>
              <a:t>charset</a:t>
            </a:r>
            <a:r>
              <a:rPr lang="en-US" sz="1400" i="1" dirty="0" smtClean="0">
                <a:solidFill>
                  <a:schemeClr val="accent4">
                    <a:lumMod val="75000"/>
                  </a:schemeClr>
                </a:solidFill>
                <a:latin typeface="Courier New" pitchFamily="49" charset="0"/>
              </a:rPr>
              <a:t>=ISO-8859-1"&gt;</a:t>
            </a:r>
          </a:p>
          <a:p>
            <a:pPr>
              <a:spcBef>
                <a:spcPts val="600"/>
              </a:spcBef>
            </a:pPr>
            <a:r>
              <a:rPr lang="en-US" sz="1400" dirty="0" smtClean="0">
                <a:solidFill>
                  <a:schemeClr val="accent4">
                    <a:lumMod val="75000"/>
                  </a:schemeClr>
                </a:solidFill>
                <a:latin typeface="Courier New" pitchFamily="49" charset="0"/>
              </a:rPr>
              <a:t>    &lt;title&gt;Insert title here&lt;/title&gt;</a:t>
            </a:r>
          </a:p>
          <a:p>
            <a:pPr>
              <a:spcBef>
                <a:spcPts val="600"/>
              </a:spcBef>
            </a:pPr>
            <a:r>
              <a:rPr lang="en-US" sz="1400" dirty="0" smtClean="0">
                <a:solidFill>
                  <a:schemeClr val="accent4">
                    <a:lumMod val="75000"/>
                  </a:schemeClr>
                </a:solidFill>
                <a:latin typeface="Courier New" pitchFamily="49" charset="0"/>
              </a:rPr>
              <a:t>  &lt;/head&gt;</a:t>
            </a:r>
          </a:p>
          <a:p>
            <a:pPr>
              <a:spcBef>
                <a:spcPts val="600"/>
              </a:spcBef>
            </a:pPr>
            <a:r>
              <a:rPr lang="en-US" sz="1400" dirty="0" smtClean="0">
                <a:solidFill>
                  <a:schemeClr val="accent4">
                    <a:lumMod val="75000"/>
                  </a:schemeClr>
                </a:solidFill>
                <a:latin typeface="Courier New" pitchFamily="49" charset="0"/>
              </a:rPr>
              <a:t>  &lt;body&gt;</a:t>
            </a:r>
          </a:p>
          <a:p>
            <a:pPr>
              <a:spcBef>
                <a:spcPts val="600"/>
              </a:spcBef>
            </a:pPr>
            <a:r>
              <a:rPr lang="en-US" sz="1400" dirty="0" smtClean="0">
                <a:solidFill>
                  <a:schemeClr val="accent4">
                    <a:lumMod val="75000"/>
                  </a:schemeClr>
                </a:solidFill>
                <a:latin typeface="Courier New" pitchFamily="49" charset="0"/>
              </a:rPr>
              <a:t>    </a:t>
            </a:r>
            <a:r>
              <a:rPr lang="en-US" sz="1400" dirty="0" smtClean="0">
                <a:solidFill>
                  <a:schemeClr val="accent5"/>
                </a:solidFill>
                <a:latin typeface="Courier New" pitchFamily="49" charset="0"/>
              </a:rPr>
              <a:t>&lt;%=</a:t>
            </a:r>
            <a:r>
              <a:rPr lang="en-US" sz="1400" dirty="0" smtClean="0">
                <a:solidFill>
                  <a:schemeClr val="accent4">
                    <a:lumMod val="75000"/>
                  </a:schemeClr>
                </a:solidFill>
                <a:latin typeface="Courier New" pitchFamily="49" charset="0"/>
              </a:rPr>
              <a:t> </a:t>
            </a:r>
            <a:r>
              <a:rPr lang="en-US" sz="1400" dirty="0" err="1" smtClean="0">
                <a:latin typeface="Courier New" pitchFamily="49" charset="0"/>
              </a:rPr>
              <a:t>Math.random</a:t>
            </a:r>
            <a:r>
              <a:rPr lang="en-US" sz="1400" dirty="0" smtClean="0">
                <a:latin typeface="Courier New" pitchFamily="49" charset="0"/>
              </a:rPr>
              <a:t>() </a:t>
            </a:r>
            <a:r>
              <a:rPr lang="en-US" sz="1400" dirty="0" smtClean="0">
                <a:solidFill>
                  <a:schemeClr val="accent5"/>
                </a:solidFill>
                <a:latin typeface="Courier New" pitchFamily="49" charset="0"/>
              </a:rPr>
              <a:t>%&gt;</a:t>
            </a:r>
          </a:p>
          <a:p>
            <a:pPr>
              <a:spcBef>
                <a:spcPts val="600"/>
              </a:spcBef>
            </a:pPr>
            <a:r>
              <a:rPr lang="en-US" sz="1400" dirty="0" smtClean="0">
                <a:solidFill>
                  <a:schemeClr val="accent4">
                    <a:lumMod val="75000"/>
                  </a:schemeClr>
                </a:solidFill>
                <a:latin typeface="Courier New" pitchFamily="49" charset="0"/>
              </a:rPr>
              <a:t>  &lt;/body&gt;</a:t>
            </a:r>
          </a:p>
          <a:p>
            <a:pPr>
              <a:spcBef>
                <a:spcPts val="600"/>
              </a:spcBef>
            </a:pPr>
            <a:r>
              <a:rPr lang="en-US" sz="1400" dirty="0" smtClean="0">
                <a:solidFill>
                  <a:schemeClr val="accent4">
                    <a:lumMod val="75000"/>
                  </a:schemeClr>
                </a:solidFill>
                <a:latin typeface="Courier New" pitchFamily="49" charset="0"/>
              </a:rPr>
              <a:t>&lt;/html&gt;</a:t>
            </a:r>
            <a:endParaRPr lang="bg-BG" sz="1400" dirty="0" smtClean="0">
              <a:solidFill>
                <a:schemeClr val="accent4">
                  <a:lumMod val="75000"/>
                </a:schemeClr>
              </a:solidFill>
              <a:latin typeface="Courier New" pitchFamily="49" charset="0"/>
            </a:endParaRPr>
          </a:p>
        </p:txBody>
      </p:sp>
    </p:spTree>
    <p:extLst>
      <p:ext uri="{BB962C8B-B14F-4D97-AF65-F5344CB8AC3E}">
        <p14:creationId xmlns:p14="http://schemas.microsoft.com/office/powerpoint/2010/main" val="369473537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Expressions </a:t>
            </a:r>
            <a:r>
              <a:rPr lang="bg-BG" dirty="0" smtClean="0"/>
              <a:t>(изрази)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500" b="0" dirty="0">
                <a:solidFill>
                  <a:srgbClr val="7F0055"/>
                </a:solidFill>
                <a:latin typeface="Consolas"/>
              </a:rPr>
              <a:t>public void </a:t>
            </a:r>
            <a:r>
              <a:rPr lang="en-US" sz="1500" b="0" dirty="0">
                <a:latin typeface="Consolas"/>
              </a:rPr>
              <a:t>_</a:t>
            </a:r>
            <a:r>
              <a:rPr lang="en-US" sz="1500" b="0" dirty="0" err="1">
                <a:latin typeface="Consolas"/>
              </a:rPr>
              <a:t>jspService</a:t>
            </a:r>
            <a:r>
              <a:rPr lang="en-US" sz="1500" b="0" dirty="0">
                <a:latin typeface="Consolas"/>
              </a:rPr>
              <a:t>(</a:t>
            </a:r>
            <a:r>
              <a:rPr lang="en-US" sz="1500" b="0" dirty="0" err="1">
                <a:latin typeface="Consolas"/>
              </a:rPr>
              <a:t>HttpServletRequest</a:t>
            </a:r>
            <a:r>
              <a:rPr lang="en-US" sz="1500" b="0" dirty="0">
                <a:latin typeface="Consolas"/>
              </a:rPr>
              <a:t> request, </a:t>
            </a:r>
            <a:r>
              <a:rPr lang="en-US" sz="1500" b="0" dirty="0" err="1">
                <a:latin typeface="Consolas"/>
              </a:rPr>
              <a:t>HttpServletResponse</a:t>
            </a:r>
            <a:r>
              <a:rPr lang="en-US" sz="1500" b="0" dirty="0">
                <a:latin typeface="Consolas"/>
              </a:rPr>
              <a:t> </a:t>
            </a:r>
            <a:r>
              <a:rPr lang="en-US" sz="1500" b="0" dirty="0" smtClean="0">
                <a:latin typeface="Consolas"/>
              </a:rPr>
              <a:t>response)</a:t>
            </a:r>
            <a:r>
              <a:rPr lang="en-US" sz="1500" b="0" dirty="0" smtClean="0">
                <a:solidFill>
                  <a:srgbClr val="7F0055"/>
                </a:solidFill>
                <a:latin typeface="Consolas"/>
              </a:rPr>
              <a:t>                                                                                     </a:t>
            </a:r>
          </a:p>
          <a:p>
            <a:pPr>
              <a:spcBef>
                <a:spcPts val="600"/>
              </a:spcBef>
            </a:pPr>
            <a:r>
              <a:rPr lang="en-US" sz="1500" b="0" dirty="0" smtClean="0">
                <a:solidFill>
                  <a:srgbClr val="7F0055"/>
                </a:solidFill>
                <a:latin typeface="Consolas"/>
              </a:rPr>
              <a:t>				throws </a:t>
            </a:r>
            <a:r>
              <a:rPr lang="en-US" sz="1500" b="0" dirty="0" err="1" smtClean="0">
                <a:latin typeface="Consolas"/>
              </a:rPr>
              <a:t>ServletException</a:t>
            </a:r>
            <a:r>
              <a:rPr lang="en-US" sz="1500" b="0" dirty="0" smtClean="0">
                <a:latin typeface="Consolas"/>
              </a:rPr>
              <a:t>, </a:t>
            </a:r>
            <a:r>
              <a:rPr lang="en-US" sz="1500" b="0" dirty="0" err="1" smtClean="0">
                <a:latin typeface="Consolas"/>
              </a:rPr>
              <a:t>IOException</a:t>
            </a:r>
            <a:r>
              <a:rPr lang="en-US" sz="1500" b="0" dirty="0" smtClean="0">
                <a:latin typeface="Consolas"/>
              </a:rPr>
              <a:t> {</a:t>
            </a:r>
          </a:p>
          <a:p>
            <a:pPr>
              <a:spcBef>
                <a:spcPts val="600"/>
              </a:spcBef>
            </a:pPr>
            <a:r>
              <a:rPr lang="en-US" sz="1500" b="0" dirty="0" smtClean="0">
                <a:solidFill>
                  <a:srgbClr val="7F0055"/>
                </a:solidFill>
                <a:latin typeface="Consolas"/>
              </a:rPr>
              <a:t>    </a:t>
            </a:r>
            <a:r>
              <a:rPr lang="en-US" sz="1500" b="0" dirty="0" err="1" smtClean="0">
                <a:latin typeface="Consolas"/>
              </a:rPr>
              <a:t>response.setContentType</a:t>
            </a:r>
            <a:r>
              <a:rPr lang="en-US" sz="1500" b="0" dirty="0">
                <a:latin typeface="Consolas"/>
              </a:rPr>
              <a:t>(</a:t>
            </a:r>
            <a:r>
              <a:rPr lang="en-US" sz="1500" b="0" dirty="0">
                <a:solidFill>
                  <a:schemeClr val="tx2"/>
                </a:solidFill>
                <a:latin typeface="Consolas"/>
              </a:rPr>
              <a:t>"text/html"</a:t>
            </a:r>
            <a:r>
              <a:rPr lang="en-US" sz="1500" b="0" dirty="0">
                <a:latin typeface="Consolas"/>
              </a:rPr>
              <a:t>);</a:t>
            </a:r>
          </a:p>
          <a:p>
            <a:pPr>
              <a:spcBef>
                <a:spcPts val="600"/>
              </a:spcBef>
            </a:pPr>
            <a:r>
              <a:rPr lang="en-US" sz="1500" b="0" dirty="0">
                <a:latin typeface="Consolas"/>
              </a:rPr>
              <a:t>    </a:t>
            </a:r>
            <a:r>
              <a:rPr lang="en-US" sz="1500" b="0" dirty="0" err="1" smtClean="0">
                <a:latin typeface="Consolas"/>
              </a:rPr>
              <a:t>HttpSession</a:t>
            </a:r>
            <a:r>
              <a:rPr lang="en-US" sz="1500" b="0" dirty="0" smtClean="0">
                <a:latin typeface="Consolas"/>
              </a:rPr>
              <a:t> </a:t>
            </a:r>
            <a:r>
              <a:rPr lang="en-US" sz="1500" b="0" dirty="0">
                <a:latin typeface="Consolas"/>
              </a:rPr>
              <a:t>session = </a:t>
            </a:r>
            <a:r>
              <a:rPr lang="en-US" sz="1500" b="0" dirty="0" err="1">
                <a:latin typeface="Consolas"/>
              </a:rPr>
              <a:t>request.getSession</a:t>
            </a:r>
            <a:r>
              <a:rPr lang="en-US" sz="1500" b="0" dirty="0">
                <a:latin typeface="Consolas"/>
              </a:rPr>
              <a:t>();</a:t>
            </a:r>
          </a:p>
          <a:p>
            <a:pPr>
              <a:spcBef>
                <a:spcPts val="600"/>
              </a:spcBef>
            </a:pPr>
            <a:r>
              <a:rPr lang="en-US" sz="1500" b="0" dirty="0">
                <a:latin typeface="Consolas"/>
              </a:rPr>
              <a:t>    </a:t>
            </a:r>
            <a:r>
              <a:rPr lang="en-US" sz="1500" b="0" dirty="0" err="1" smtClean="0">
                <a:latin typeface="Consolas"/>
              </a:rPr>
              <a:t>JspWriter</a:t>
            </a:r>
            <a:r>
              <a:rPr lang="en-US" sz="1500" b="0" dirty="0" smtClean="0">
                <a:latin typeface="Consolas"/>
              </a:rPr>
              <a:t> </a:t>
            </a:r>
            <a:r>
              <a:rPr lang="en-US" sz="1500" b="0" dirty="0">
                <a:latin typeface="Consolas"/>
              </a:rPr>
              <a:t>out = </a:t>
            </a:r>
            <a:r>
              <a:rPr lang="en-US" sz="1500" b="0" dirty="0" err="1">
                <a:latin typeface="Consolas"/>
              </a:rPr>
              <a:t>response.getWriter</a:t>
            </a:r>
            <a:r>
              <a:rPr lang="en-US" sz="1500" b="0" dirty="0">
                <a:latin typeface="Consolas"/>
              </a:rPr>
              <a:t>();</a:t>
            </a:r>
          </a:p>
          <a:p>
            <a:pPr>
              <a:spcBef>
                <a:spcPts val="600"/>
              </a:spcBef>
            </a:pPr>
            <a:r>
              <a:rPr lang="en-US" sz="1500" b="0" dirty="0">
                <a:latin typeface="Consolas"/>
              </a:rPr>
              <a:t>    </a:t>
            </a:r>
            <a:r>
              <a:rPr lang="en-US" sz="1500" b="0" dirty="0" err="1" smtClean="0">
                <a:latin typeface="Consolas"/>
              </a:rPr>
              <a:t>out.println</a:t>
            </a:r>
            <a:r>
              <a:rPr lang="en-US" sz="1500" b="0" dirty="0">
                <a:latin typeface="Consolas"/>
              </a:rPr>
              <a:t>(</a:t>
            </a:r>
            <a:r>
              <a:rPr lang="en-US" sz="1500" b="0" dirty="0">
                <a:solidFill>
                  <a:schemeClr val="tx2"/>
                </a:solidFill>
                <a:latin typeface="Consolas"/>
              </a:rPr>
              <a:t>"&lt;H1&gt;A Random Number&lt;/H1&gt;"</a:t>
            </a:r>
            <a:r>
              <a:rPr lang="en-US" sz="1500" b="0" dirty="0">
                <a:latin typeface="Consolas"/>
              </a:rPr>
              <a:t>);</a:t>
            </a:r>
          </a:p>
          <a:p>
            <a:pPr>
              <a:spcBef>
                <a:spcPts val="600"/>
              </a:spcBef>
            </a:pPr>
            <a:r>
              <a:rPr lang="en-US" sz="1500" b="0" dirty="0">
                <a:latin typeface="Consolas"/>
              </a:rPr>
              <a:t>    </a:t>
            </a:r>
            <a:r>
              <a:rPr lang="en-US" sz="1500" dirty="0" err="1" smtClean="0">
                <a:latin typeface="Consolas"/>
              </a:rPr>
              <a:t>out.println</a:t>
            </a:r>
            <a:r>
              <a:rPr lang="en-US" sz="1500" dirty="0" smtClean="0">
                <a:latin typeface="Consolas"/>
              </a:rPr>
              <a:t>(</a:t>
            </a:r>
            <a:r>
              <a:rPr lang="en-US" sz="1500" dirty="0" err="1" smtClean="0">
                <a:latin typeface="Consolas"/>
              </a:rPr>
              <a:t>Math.random</a:t>
            </a:r>
            <a:r>
              <a:rPr lang="en-US" sz="1500" dirty="0">
                <a:latin typeface="Consolas"/>
              </a:rPr>
              <a:t>());</a:t>
            </a:r>
          </a:p>
          <a:p>
            <a:pPr>
              <a:spcBef>
                <a:spcPts val="600"/>
              </a:spcBef>
            </a:pPr>
            <a:r>
              <a:rPr lang="en-US" sz="1500" b="0" dirty="0">
                <a:latin typeface="Consolas"/>
              </a:rPr>
              <a:t>    </a:t>
            </a:r>
            <a:r>
              <a:rPr lang="en-US" sz="1500" b="0" dirty="0" smtClean="0">
                <a:latin typeface="Consolas"/>
              </a:rPr>
              <a:t>...</a:t>
            </a:r>
            <a:endParaRPr lang="en-US" sz="1500" b="0" dirty="0">
              <a:latin typeface="Consolas"/>
            </a:endParaRPr>
          </a:p>
          <a:p>
            <a:pPr>
              <a:spcBef>
                <a:spcPts val="600"/>
              </a:spcBef>
            </a:pPr>
            <a:r>
              <a:rPr lang="en-US" sz="1500" b="0" dirty="0">
                <a:latin typeface="Consolas"/>
              </a:rPr>
              <a:t>}</a:t>
            </a:r>
            <a:endParaRPr lang="bg-BG" sz="1500" b="0" dirty="0">
              <a:latin typeface="Consolas"/>
            </a:endParaRPr>
          </a:p>
        </p:txBody>
      </p:sp>
    </p:spTree>
    <p:extLst>
      <p:ext uri="{BB962C8B-B14F-4D97-AF65-F5344CB8AC3E}">
        <p14:creationId xmlns:p14="http://schemas.microsoft.com/office/powerpoint/2010/main" val="81241812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Declarations (</a:t>
            </a:r>
            <a:r>
              <a:rPr lang="bg-BG" dirty="0" smtClean="0"/>
              <a:t>декларации)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400" dirty="0" smtClean="0">
                <a:solidFill>
                  <a:schemeClr val="accent4">
                    <a:lumMod val="75000"/>
                  </a:schemeClr>
                </a:solidFill>
              </a:rPr>
              <a:t>&lt;html&gt;</a:t>
            </a:r>
          </a:p>
          <a:p>
            <a:pPr>
              <a:spcBef>
                <a:spcPts val="600"/>
              </a:spcBef>
            </a:pPr>
            <a:r>
              <a:rPr lang="en-US" sz="1400" dirty="0" smtClean="0">
                <a:solidFill>
                  <a:schemeClr val="accent4">
                    <a:lumMod val="75000"/>
                  </a:schemeClr>
                </a:solidFill>
              </a:rPr>
              <a:t>    &lt;head&gt;</a:t>
            </a:r>
          </a:p>
          <a:p>
            <a:pPr>
              <a:spcBef>
                <a:spcPts val="600"/>
              </a:spcBef>
            </a:pPr>
            <a:r>
              <a:rPr lang="en-US" sz="1400" dirty="0" smtClean="0">
                <a:solidFill>
                  <a:schemeClr val="accent4">
                    <a:lumMod val="75000"/>
                  </a:schemeClr>
                </a:solidFill>
              </a:rPr>
              <a:t>        &lt;meta http-equiv=</a:t>
            </a:r>
            <a:r>
              <a:rPr lang="en-US" sz="1400" i="1" dirty="0" smtClean="0">
                <a:solidFill>
                  <a:schemeClr val="accent4">
                    <a:lumMod val="75000"/>
                  </a:schemeClr>
                </a:solidFill>
              </a:rPr>
              <a:t>"Content-Type" content="text/html; </a:t>
            </a:r>
            <a:r>
              <a:rPr lang="en-US" sz="1400" i="1" dirty="0" err="1" smtClean="0">
                <a:solidFill>
                  <a:schemeClr val="accent4">
                    <a:lumMod val="75000"/>
                  </a:schemeClr>
                </a:solidFill>
              </a:rPr>
              <a:t>charset</a:t>
            </a:r>
            <a:r>
              <a:rPr lang="en-US" sz="1400" i="1" dirty="0" smtClean="0">
                <a:solidFill>
                  <a:schemeClr val="accent4">
                    <a:lumMod val="75000"/>
                  </a:schemeClr>
                </a:solidFill>
              </a:rPr>
              <a:t>=ISO-8859-1"&gt;</a:t>
            </a:r>
          </a:p>
          <a:p>
            <a:pPr>
              <a:spcBef>
                <a:spcPts val="600"/>
              </a:spcBef>
            </a:pPr>
            <a:r>
              <a:rPr lang="en-US" sz="1400" dirty="0" smtClean="0">
                <a:solidFill>
                  <a:schemeClr val="accent4">
                    <a:lumMod val="75000"/>
                  </a:schemeClr>
                </a:solidFill>
              </a:rPr>
              <a:t>        &lt;title&gt;Insert title here&lt;/title&gt;</a:t>
            </a:r>
          </a:p>
          <a:p>
            <a:pPr>
              <a:spcBef>
                <a:spcPts val="600"/>
              </a:spcBef>
            </a:pPr>
            <a:r>
              <a:rPr lang="en-US" sz="1400" dirty="0" smtClean="0">
                <a:solidFill>
                  <a:schemeClr val="accent4">
                    <a:lumMod val="75000"/>
                  </a:schemeClr>
                </a:solidFill>
              </a:rPr>
              <a:t>    &lt;/head&gt;</a:t>
            </a:r>
          </a:p>
          <a:p>
            <a:pPr>
              <a:spcBef>
                <a:spcPts val="600"/>
              </a:spcBef>
            </a:pPr>
            <a:r>
              <a:rPr lang="en-US" sz="1400" dirty="0" smtClean="0">
                <a:solidFill>
                  <a:schemeClr val="accent4">
                    <a:lumMod val="75000"/>
                  </a:schemeClr>
                </a:solidFill>
              </a:rPr>
              <a:t>    &lt;body&gt;</a:t>
            </a:r>
          </a:p>
          <a:p>
            <a:pPr>
              <a:spcBef>
                <a:spcPts val="600"/>
              </a:spcBef>
            </a:pPr>
            <a:r>
              <a:rPr lang="en-US" sz="1400" dirty="0" smtClean="0">
                <a:solidFill>
                  <a:schemeClr val="accent4">
                    <a:lumMod val="75000"/>
                  </a:schemeClr>
                </a:solidFill>
              </a:rPr>
              <a:t>        </a:t>
            </a:r>
            <a:r>
              <a:rPr lang="en-US" sz="1400" dirty="0" smtClean="0">
                <a:solidFill>
                  <a:schemeClr val="accent5"/>
                </a:solidFill>
              </a:rPr>
              <a:t>&lt;%!</a:t>
            </a:r>
          </a:p>
          <a:p>
            <a:pPr>
              <a:spcBef>
                <a:spcPts val="600"/>
              </a:spcBef>
            </a:pPr>
            <a:r>
              <a:rPr lang="en-US" sz="1400" dirty="0" smtClean="0">
                <a:solidFill>
                  <a:schemeClr val="accent4">
                    <a:lumMod val="75000"/>
                  </a:schemeClr>
                </a:solidFill>
              </a:rPr>
              <a:t>        </a:t>
            </a:r>
            <a:r>
              <a:rPr lang="en-US" sz="1500" b="0" dirty="0">
                <a:solidFill>
                  <a:srgbClr val="7F0055"/>
                </a:solidFill>
                <a:latin typeface="Consolas"/>
              </a:rPr>
              <a:t>private static double </a:t>
            </a:r>
            <a:r>
              <a:rPr lang="en-US" sz="1500" b="0" dirty="0" err="1">
                <a:latin typeface="Consolas"/>
              </a:rPr>
              <a:t>generateRandomDigit</a:t>
            </a:r>
            <a:r>
              <a:rPr lang="en-US" sz="1500" b="0" dirty="0">
                <a:latin typeface="Consolas"/>
              </a:rPr>
              <a:t>() {</a:t>
            </a:r>
          </a:p>
          <a:p>
            <a:pPr>
              <a:spcBef>
                <a:spcPts val="600"/>
              </a:spcBef>
            </a:pPr>
            <a:r>
              <a:rPr lang="en-US" sz="1500" b="0" dirty="0">
                <a:solidFill>
                  <a:srgbClr val="7F0055"/>
                </a:solidFill>
                <a:latin typeface="Consolas"/>
              </a:rPr>
              <a:t>    </a:t>
            </a:r>
            <a:r>
              <a:rPr lang="en-US" sz="1500" b="0" dirty="0" smtClean="0">
                <a:solidFill>
                  <a:srgbClr val="7F0055"/>
                </a:solidFill>
                <a:latin typeface="Consolas"/>
              </a:rPr>
              <a:t>    </a:t>
            </a:r>
            <a:r>
              <a:rPr lang="en-US" sz="1500" b="0" dirty="0">
                <a:solidFill>
                  <a:srgbClr val="7F0055"/>
                </a:solidFill>
                <a:latin typeface="Consolas"/>
              </a:rPr>
              <a:t>return </a:t>
            </a:r>
            <a:r>
              <a:rPr lang="en-US" sz="1500" b="0" dirty="0" err="1">
                <a:latin typeface="Consolas"/>
              </a:rPr>
              <a:t>Math.random</a:t>
            </a:r>
            <a:r>
              <a:rPr lang="en-US" sz="1500" b="0" dirty="0">
                <a:latin typeface="Consolas"/>
              </a:rPr>
              <a:t>();</a:t>
            </a:r>
          </a:p>
          <a:p>
            <a:pPr>
              <a:spcBef>
                <a:spcPts val="600"/>
              </a:spcBef>
            </a:pPr>
            <a:r>
              <a:rPr lang="en-US" sz="1500" b="0" dirty="0">
                <a:latin typeface="Consolas"/>
              </a:rPr>
              <a:t>   </a:t>
            </a:r>
            <a:r>
              <a:rPr lang="en-US" sz="1500" b="0" dirty="0" smtClean="0">
                <a:latin typeface="Consolas"/>
              </a:rPr>
              <a:t> }</a:t>
            </a:r>
            <a:endParaRPr lang="en-US" sz="1500" b="0" dirty="0">
              <a:latin typeface="Consolas"/>
            </a:endParaRPr>
          </a:p>
          <a:p>
            <a:pPr>
              <a:spcBef>
                <a:spcPts val="600"/>
              </a:spcBef>
            </a:pPr>
            <a:r>
              <a:rPr lang="en-US" sz="1400" dirty="0" smtClean="0">
                <a:solidFill>
                  <a:schemeClr val="accent4">
                    <a:lumMod val="75000"/>
                  </a:schemeClr>
                </a:solidFill>
              </a:rPr>
              <a:t>        </a:t>
            </a:r>
            <a:r>
              <a:rPr lang="en-US" sz="1400" dirty="0" smtClean="0">
                <a:solidFill>
                  <a:schemeClr val="accent5"/>
                </a:solidFill>
              </a:rPr>
              <a:t>%&gt;</a:t>
            </a:r>
          </a:p>
          <a:p>
            <a:pPr>
              <a:spcBef>
                <a:spcPts val="600"/>
              </a:spcBef>
            </a:pPr>
            <a:r>
              <a:rPr lang="en-US" sz="1400" dirty="0" smtClean="0">
                <a:solidFill>
                  <a:schemeClr val="accent4">
                    <a:lumMod val="75000"/>
                  </a:schemeClr>
                </a:solidFill>
              </a:rPr>
              <a:t>     &lt;/body&gt;</a:t>
            </a:r>
          </a:p>
          <a:p>
            <a:pPr>
              <a:spcBef>
                <a:spcPts val="600"/>
              </a:spcBef>
            </a:pPr>
            <a:r>
              <a:rPr lang="en-US" sz="1400" dirty="0" smtClean="0">
                <a:solidFill>
                  <a:schemeClr val="accent4">
                    <a:lumMod val="75000"/>
                  </a:schemeClr>
                </a:solidFill>
              </a:rPr>
              <a:t>&lt;/html&gt;</a:t>
            </a:r>
            <a:endParaRPr lang="bg-BG" sz="1400" dirty="0" smtClean="0">
              <a:solidFill>
                <a:schemeClr val="accent4">
                  <a:lumMod val="75000"/>
                </a:schemeClr>
              </a:solidFill>
              <a:latin typeface="Courier New" pitchFamily="49" charset="0"/>
            </a:endParaRPr>
          </a:p>
        </p:txBody>
      </p:sp>
    </p:spTree>
    <p:extLst>
      <p:ext uri="{BB962C8B-B14F-4D97-AF65-F5344CB8AC3E}">
        <p14:creationId xmlns:p14="http://schemas.microsoft.com/office/powerpoint/2010/main" val="368852801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Declarations (</a:t>
            </a:r>
            <a:r>
              <a:rPr lang="bg-BG" dirty="0" smtClean="0"/>
              <a:t>декларации)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500" b="0" dirty="0">
                <a:solidFill>
                  <a:srgbClr val="7F0055"/>
                </a:solidFill>
                <a:latin typeface="Consolas"/>
              </a:rPr>
              <a:t>public class </a:t>
            </a:r>
            <a:r>
              <a:rPr lang="en-US" sz="1500" b="0" dirty="0" err="1">
                <a:latin typeface="Consolas"/>
              </a:rPr>
              <a:t>xxxx</a:t>
            </a:r>
            <a:r>
              <a:rPr lang="en-US" sz="1500" b="0" dirty="0">
                <a:latin typeface="Consolas"/>
              </a:rPr>
              <a:t> </a:t>
            </a:r>
            <a:r>
              <a:rPr lang="en-US" sz="1500" b="0" dirty="0">
                <a:solidFill>
                  <a:srgbClr val="7F0055"/>
                </a:solidFill>
                <a:latin typeface="Consolas"/>
              </a:rPr>
              <a:t>implements </a:t>
            </a:r>
            <a:r>
              <a:rPr lang="en-US" sz="1500" b="0" dirty="0" err="1">
                <a:latin typeface="Consolas"/>
              </a:rPr>
              <a:t>HttpJspPage</a:t>
            </a:r>
            <a:r>
              <a:rPr lang="en-US" sz="1500" b="0" dirty="0">
                <a:latin typeface="Consolas"/>
              </a:rPr>
              <a:t> {</a:t>
            </a:r>
          </a:p>
          <a:p>
            <a:pPr lvl="1">
              <a:spcBef>
                <a:spcPts val="600"/>
              </a:spcBef>
            </a:pPr>
            <a:r>
              <a:rPr lang="en-US" sz="1500" dirty="0">
                <a:solidFill>
                  <a:srgbClr val="7F0055"/>
                </a:solidFill>
                <a:latin typeface="Consolas"/>
              </a:rPr>
              <a:t>      </a:t>
            </a:r>
            <a:r>
              <a:rPr lang="en-US" sz="1500" b="1" dirty="0">
                <a:solidFill>
                  <a:srgbClr val="7F0055"/>
                </a:solidFill>
                <a:latin typeface="Consolas"/>
              </a:rPr>
              <a:t>private static double </a:t>
            </a:r>
            <a:r>
              <a:rPr lang="en-US" sz="1500" b="1" dirty="0" err="1">
                <a:latin typeface="Consolas"/>
              </a:rPr>
              <a:t>generateRandomDigit</a:t>
            </a:r>
            <a:r>
              <a:rPr lang="en-US" sz="1500" b="1" dirty="0">
                <a:latin typeface="Consolas"/>
              </a:rPr>
              <a:t>() {</a:t>
            </a:r>
          </a:p>
          <a:p>
            <a:pPr>
              <a:spcBef>
                <a:spcPts val="600"/>
              </a:spcBef>
            </a:pPr>
            <a:r>
              <a:rPr lang="en-US" sz="1500" dirty="0">
                <a:solidFill>
                  <a:srgbClr val="7F0055"/>
                </a:solidFill>
                <a:latin typeface="Consolas"/>
              </a:rPr>
              <a:t>             return </a:t>
            </a:r>
            <a:r>
              <a:rPr lang="en-US" sz="1500" dirty="0" err="1">
                <a:latin typeface="Consolas"/>
              </a:rPr>
              <a:t>Math.random</a:t>
            </a:r>
            <a:r>
              <a:rPr lang="en-US" sz="1500" dirty="0">
                <a:latin typeface="Consolas"/>
              </a:rPr>
              <a:t>() ;</a:t>
            </a:r>
          </a:p>
          <a:p>
            <a:pPr>
              <a:spcBef>
                <a:spcPts val="600"/>
              </a:spcBef>
            </a:pPr>
            <a:r>
              <a:rPr lang="en-US" sz="1500" dirty="0">
                <a:solidFill>
                  <a:srgbClr val="7F0055"/>
                </a:solidFill>
                <a:latin typeface="Consolas"/>
              </a:rPr>
              <a:t>      </a:t>
            </a:r>
            <a:r>
              <a:rPr lang="en-US" sz="1500" dirty="0">
                <a:latin typeface="Consolas"/>
              </a:rPr>
              <a:t>}</a:t>
            </a:r>
          </a:p>
          <a:p>
            <a:pPr>
              <a:spcBef>
                <a:spcPts val="600"/>
              </a:spcBef>
            </a:pPr>
            <a:r>
              <a:rPr lang="en-US" sz="1500" b="0" dirty="0">
                <a:solidFill>
                  <a:srgbClr val="7F0055"/>
                </a:solidFill>
                <a:latin typeface="Consolas"/>
              </a:rPr>
              <a:t>      public void </a:t>
            </a:r>
            <a:r>
              <a:rPr lang="en-US" sz="1500" b="0" dirty="0">
                <a:latin typeface="Consolas"/>
              </a:rPr>
              <a:t>_</a:t>
            </a:r>
            <a:r>
              <a:rPr lang="en-US" sz="1500" b="0" dirty="0" err="1">
                <a:latin typeface="Consolas"/>
              </a:rPr>
              <a:t>jspService</a:t>
            </a:r>
            <a:r>
              <a:rPr lang="en-US" sz="1500" b="0" dirty="0">
                <a:latin typeface="Consolas"/>
              </a:rPr>
              <a:t>(</a:t>
            </a:r>
            <a:r>
              <a:rPr lang="en-US" sz="1500" b="0" dirty="0" err="1">
                <a:latin typeface="Consolas"/>
              </a:rPr>
              <a:t>HttpServletRequest</a:t>
            </a:r>
            <a:r>
              <a:rPr lang="en-US" sz="1500" b="0" dirty="0">
                <a:latin typeface="Consolas"/>
              </a:rPr>
              <a:t> request, </a:t>
            </a:r>
            <a:r>
              <a:rPr lang="en-US" sz="1500" b="0" dirty="0" err="1" smtClean="0">
                <a:latin typeface="Consolas"/>
              </a:rPr>
              <a:t>HttpServletResponse</a:t>
            </a:r>
            <a:r>
              <a:rPr lang="en-US" sz="1500" b="0" dirty="0" smtClean="0">
                <a:latin typeface="Consolas"/>
              </a:rPr>
              <a:t> 				response)</a:t>
            </a:r>
            <a:r>
              <a:rPr lang="en-US" sz="1500" b="0" dirty="0" smtClean="0">
                <a:solidFill>
                  <a:srgbClr val="7F0055"/>
                </a:solidFill>
                <a:latin typeface="Consolas"/>
              </a:rPr>
              <a:t> throws </a:t>
            </a:r>
            <a:r>
              <a:rPr lang="en-US" sz="1500" b="0" dirty="0" err="1">
                <a:latin typeface="Consolas"/>
              </a:rPr>
              <a:t>ServletException</a:t>
            </a:r>
            <a:r>
              <a:rPr lang="en-US" sz="1500" b="0" dirty="0">
                <a:latin typeface="Consolas"/>
              </a:rPr>
              <a:t>, </a:t>
            </a:r>
            <a:r>
              <a:rPr lang="en-US" sz="1500" b="0" dirty="0" err="1">
                <a:latin typeface="Consolas"/>
              </a:rPr>
              <a:t>IOException</a:t>
            </a:r>
            <a:r>
              <a:rPr lang="en-US" sz="1500" b="0" dirty="0">
                <a:latin typeface="Consolas"/>
              </a:rPr>
              <a:t> {</a:t>
            </a:r>
          </a:p>
          <a:p>
            <a:pPr>
              <a:spcBef>
                <a:spcPts val="600"/>
              </a:spcBef>
            </a:pPr>
            <a:r>
              <a:rPr lang="en-US" sz="1500" b="0" dirty="0">
                <a:latin typeface="Consolas"/>
              </a:rPr>
              <a:t>          </a:t>
            </a:r>
            <a:r>
              <a:rPr lang="en-US" sz="1500" b="0" dirty="0" err="1" smtClean="0">
                <a:latin typeface="Consolas"/>
              </a:rPr>
              <a:t>response.setContentType</a:t>
            </a:r>
            <a:r>
              <a:rPr lang="en-US" sz="1500" b="0" dirty="0">
                <a:latin typeface="Consolas"/>
              </a:rPr>
              <a:t>(</a:t>
            </a:r>
            <a:r>
              <a:rPr lang="en-US" sz="1500" b="0" dirty="0">
                <a:solidFill>
                  <a:schemeClr val="tx2"/>
                </a:solidFill>
                <a:latin typeface="Consolas"/>
              </a:rPr>
              <a:t>"text/html"</a:t>
            </a:r>
            <a:r>
              <a:rPr lang="en-US" sz="1500" b="0" dirty="0">
                <a:latin typeface="Consolas"/>
              </a:rPr>
              <a:t>);</a:t>
            </a:r>
          </a:p>
          <a:p>
            <a:pPr>
              <a:spcBef>
                <a:spcPts val="600"/>
              </a:spcBef>
            </a:pPr>
            <a:r>
              <a:rPr lang="en-US" sz="1500" b="0" dirty="0">
                <a:latin typeface="Consolas"/>
              </a:rPr>
              <a:t>          </a:t>
            </a:r>
            <a:r>
              <a:rPr lang="en-US" sz="1500" b="0" dirty="0" err="1" smtClean="0">
                <a:latin typeface="Consolas"/>
              </a:rPr>
              <a:t>HttpSession</a:t>
            </a:r>
            <a:r>
              <a:rPr lang="en-US" sz="1500" b="0" dirty="0" smtClean="0">
                <a:latin typeface="Consolas"/>
              </a:rPr>
              <a:t> </a:t>
            </a:r>
            <a:r>
              <a:rPr lang="en-US" sz="1500" b="0" dirty="0">
                <a:latin typeface="Consolas"/>
              </a:rPr>
              <a:t>session = </a:t>
            </a:r>
            <a:r>
              <a:rPr lang="en-US" sz="1500" b="0" dirty="0" err="1">
                <a:latin typeface="Consolas"/>
              </a:rPr>
              <a:t>request.getSession</a:t>
            </a:r>
            <a:r>
              <a:rPr lang="en-US" sz="1500" b="0" dirty="0">
                <a:latin typeface="Consolas"/>
              </a:rPr>
              <a:t>();</a:t>
            </a:r>
          </a:p>
          <a:p>
            <a:pPr>
              <a:spcBef>
                <a:spcPts val="600"/>
              </a:spcBef>
            </a:pPr>
            <a:r>
              <a:rPr lang="en-US" sz="1500" b="0" dirty="0">
                <a:latin typeface="Consolas"/>
              </a:rPr>
              <a:t>          </a:t>
            </a:r>
            <a:r>
              <a:rPr lang="en-US" sz="1500" b="0" dirty="0" err="1" smtClean="0">
                <a:latin typeface="Consolas"/>
              </a:rPr>
              <a:t>JspWriter</a:t>
            </a:r>
            <a:r>
              <a:rPr lang="en-US" sz="1500" b="0" dirty="0" smtClean="0">
                <a:latin typeface="Consolas"/>
              </a:rPr>
              <a:t> </a:t>
            </a:r>
            <a:r>
              <a:rPr lang="en-US" sz="1500" b="0" dirty="0">
                <a:latin typeface="Consolas"/>
              </a:rPr>
              <a:t>out = </a:t>
            </a:r>
            <a:r>
              <a:rPr lang="en-US" sz="1500" b="0" dirty="0" err="1">
                <a:latin typeface="Consolas"/>
              </a:rPr>
              <a:t>response.getWriter</a:t>
            </a:r>
            <a:r>
              <a:rPr lang="en-US" sz="1500" b="0" dirty="0">
                <a:latin typeface="Consolas"/>
              </a:rPr>
              <a:t>();</a:t>
            </a:r>
          </a:p>
          <a:p>
            <a:pPr>
              <a:spcBef>
                <a:spcPts val="600"/>
              </a:spcBef>
            </a:pPr>
            <a:r>
              <a:rPr lang="en-US" sz="1500" b="0" dirty="0">
                <a:latin typeface="Consolas"/>
              </a:rPr>
              <a:t>          </a:t>
            </a:r>
            <a:r>
              <a:rPr lang="en-US" sz="1500" b="0" dirty="0" smtClean="0">
                <a:latin typeface="Consolas"/>
              </a:rPr>
              <a:t>…</a:t>
            </a:r>
            <a:endParaRPr lang="en-US" sz="1500" b="0" dirty="0">
              <a:latin typeface="Consolas"/>
            </a:endParaRPr>
          </a:p>
          <a:p>
            <a:pPr>
              <a:spcBef>
                <a:spcPts val="600"/>
              </a:spcBef>
            </a:pPr>
            <a:r>
              <a:rPr lang="en-US" sz="1500" b="0" dirty="0">
                <a:latin typeface="Consolas"/>
              </a:rPr>
              <a:t>       }</a:t>
            </a:r>
          </a:p>
          <a:p>
            <a:pPr>
              <a:spcBef>
                <a:spcPts val="600"/>
              </a:spcBef>
            </a:pPr>
            <a:r>
              <a:rPr lang="en-US" sz="1500" b="0" dirty="0">
                <a:latin typeface="Consolas"/>
              </a:rPr>
              <a:t>}</a:t>
            </a:r>
            <a:endParaRPr lang="bg-BG" sz="1500" b="0" dirty="0">
              <a:latin typeface="Consolas"/>
            </a:endParaRPr>
          </a:p>
        </p:txBody>
      </p:sp>
    </p:spTree>
    <p:extLst>
      <p:ext uri="{BB962C8B-B14F-4D97-AF65-F5344CB8AC3E}">
        <p14:creationId xmlns:p14="http://schemas.microsoft.com/office/powerpoint/2010/main" val="26361395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Общи сведения</a:t>
            </a:r>
            <a:endParaRPr lang="ru-RU" dirty="0"/>
          </a:p>
        </p:txBody>
      </p:sp>
      <p:sp>
        <p:nvSpPr>
          <p:cNvPr id="3" name="Text Placeholder 2"/>
          <p:cNvSpPr>
            <a:spLocks noGrp="1"/>
          </p:cNvSpPr>
          <p:nvPr>
            <p:ph type="body" sz="quarter" idx="10"/>
          </p:nvPr>
        </p:nvSpPr>
        <p:spPr/>
        <p:txBody>
          <a:bodyPr/>
          <a:lstStyle/>
          <a:p>
            <a:pPr marL="285750" indent="-285750">
              <a:lnSpc>
                <a:spcPct val="200000"/>
              </a:lnSpc>
              <a:buFont typeface="Arial" pitchFamily="34" charset="0"/>
              <a:buChar char="•"/>
            </a:pPr>
            <a:r>
              <a:rPr lang="en-US" dirty="0" smtClean="0"/>
              <a:t>Java Servlet  </a:t>
            </a:r>
            <a:r>
              <a:rPr lang="bg-BG" dirty="0" smtClean="0"/>
              <a:t>– </a:t>
            </a:r>
            <a:r>
              <a:rPr lang="en-US" sz="1200" b="0" dirty="0">
                <a:hlinkClick r:id="rId3"/>
              </a:rPr>
              <a:t>http://</a:t>
            </a:r>
            <a:r>
              <a:rPr lang="en-US" sz="1200" b="0" dirty="0" smtClean="0">
                <a:hlinkClick r:id="rId3"/>
              </a:rPr>
              <a:t>www.oracle.com/technetwork/java/index-jsp-135475.html</a:t>
            </a:r>
            <a:endParaRPr lang="en-US" sz="1200" b="0" dirty="0" smtClean="0"/>
          </a:p>
          <a:p>
            <a:pPr marL="285750" indent="-285750">
              <a:lnSpc>
                <a:spcPct val="200000"/>
              </a:lnSpc>
              <a:buFont typeface="Arial" pitchFamily="34" charset="0"/>
              <a:buChar char="•"/>
            </a:pPr>
            <a:r>
              <a:rPr lang="bg-BG" dirty="0" smtClean="0"/>
              <a:t>Част е от </a:t>
            </a:r>
            <a:r>
              <a:rPr lang="en-US" dirty="0" smtClean="0"/>
              <a:t>Java EE </a:t>
            </a:r>
            <a:r>
              <a:rPr lang="bg-BG" dirty="0" smtClean="0"/>
              <a:t>стека</a:t>
            </a:r>
            <a:r>
              <a:rPr lang="en-US" dirty="0"/>
              <a:t> - </a:t>
            </a:r>
            <a:r>
              <a:rPr lang="en-US" sz="1200" b="0" dirty="0">
                <a:hlinkClick r:id="rId4"/>
              </a:rPr>
              <a:t>http://</a:t>
            </a:r>
            <a:r>
              <a:rPr lang="en-US" sz="1200" b="0" dirty="0" smtClean="0">
                <a:hlinkClick r:id="rId4"/>
              </a:rPr>
              <a:t>www.oracle.com/technetwork/java/javaee/tech/index.html</a:t>
            </a:r>
            <a:r>
              <a:rPr lang="en-US" sz="1200" b="0" dirty="0" smtClean="0"/>
              <a:t> </a:t>
            </a:r>
            <a:r>
              <a:rPr lang="bg-BG" sz="1200" b="0" dirty="0" smtClean="0"/>
              <a:t> </a:t>
            </a:r>
            <a:endParaRPr lang="en-US" sz="1200" b="0" dirty="0" smtClean="0"/>
          </a:p>
          <a:p>
            <a:pPr marL="285750" indent="-285750">
              <a:lnSpc>
                <a:spcPct val="200000"/>
              </a:lnSpc>
              <a:buFont typeface="Arial" pitchFamily="34" charset="0"/>
              <a:buChar char="•"/>
            </a:pPr>
            <a:r>
              <a:rPr lang="en-US" dirty="0" smtClean="0"/>
              <a:t>Java Servlet API</a:t>
            </a:r>
            <a:r>
              <a:rPr lang="bg-BG" dirty="0" smtClean="0"/>
              <a:t> спецификацията</a:t>
            </a:r>
            <a:r>
              <a:rPr lang="en-US" dirty="0"/>
              <a:t> - </a:t>
            </a:r>
            <a:r>
              <a:rPr lang="en-US" sz="1200" b="0" dirty="0">
                <a:hlinkClick r:id="rId5"/>
              </a:rPr>
              <a:t>http://</a:t>
            </a:r>
            <a:r>
              <a:rPr lang="en-US" sz="1200" b="0" dirty="0" smtClean="0">
                <a:hlinkClick r:id="rId5"/>
              </a:rPr>
              <a:t>docs.oracle.com/cd/E17802_01/products/products/servlet/2.5/docs/servlet-2_5-mr2/javax/servlet/package-summary.html</a:t>
            </a:r>
            <a:r>
              <a:rPr lang="en-US" sz="1200" b="0" dirty="0" smtClean="0"/>
              <a:t> </a:t>
            </a:r>
          </a:p>
          <a:p>
            <a:pPr marL="285750" indent="-285750">
              <a:lnSpc>
                <a:spcPct val="200000"/>
              </a:lnSpc>
              <a:buFont typeface="Arial" pitchFamily="34" charset="0"/>
              <a:buChar char="•"/>
            </a:pPr>
            <a:r>
              <a:rPr lang="bg-BG" dirty="0"/>
              <a:t>Основна уеб технология в </a:t>
            </a:r>
            <a:r>
              <a:rPr lang="en-US" dirty="0"/>
              <a:t>Java </a:t>
            </a:r>
            <a:r>
              <a:rPr lang="bg-BG" dirty="0" smtClean="0"/>
              <a:t>света</a:t>
            </a:r>
            <a:r>
              <a:rPr lang="en-US" dirty="0" smtClean="0"/>
              <a:t> - </a:t>
            </a:r>
            <a:r>
              <a:rPr lang="bg-BG" sz="1200" b="0" dirty="0"/>
              <a:t>(</a:t>
            </a:r>
            <a:r>
              <a:rPr lang="en-US" sz="1200" b="0" dirty="0"/>
              <a:t>JSP, JSF, Spring MVC, Struts, GWT, </a:t>
            </a:r>
            <a:r>
              <a:rPr lang="en-US" sz="1200" b="0" dirty="0" smtClean="0"/>
              <a:t>Velocity, SOAP, REST) </a:t>
            </a:r>
            <a:endParaRPr lang="ru-RU" sz="1200" b="0" dirty="0"/>
          </a:p>
        </p:txBody>
      </p:sp>
    </p:spTree>
    <p:extLst>
      <p:ext uri="{BB962C8B-B14F-4D97-AF65-F5344CB8AC3E}">
        <p14:creationId xmlns:p14="http://schemas.microsoft.com/office/powerpoint/2010/main" val="349507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a:t>
            </a:r>
            <a:r>
              <a:rPr lang="en-US" dirty="0" err="1" smtClean="0"/>
              <a:t>Scriplets</a:t>
            </a:r>
            <a:r>
              <a:rPr lang="en-US" dirty="0" smtClean="0"/>
              <a:t> (</a:t>
            </a:r>
            <a:r>
              <a:rPr lang="bg-BG" dirty="0" smtClean="0"/>
              <a:t>декларации)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400" dirty="0" smtClean="0">
                <a:solidFill>
                  <a:schemeClr val="accent4">
                    <a:lumMod val="75000"/>
                  </a:schemeClr>
                </a:solidFill>
              </a:rPr>
              <a:t>&lt;html&gt;</a:t>
            </a:r>
          </a:p>
          <a:p>
            <a:pPr>
              <a:spcBef>
                <a:spcPts val="600"/>
              </a:spcBef>
            </a:pPr>
            <a:r>
              <a:rPr lang="en-US" sz="1400" dirty="0" smtClean="0">
                <a:solidFill>
                  <a:schemeClr val="accent4">
                    <a:lumMod val="75000"/>
                  </a:schemeClr>
                </a:solidFill>
              </a:rPr>
              <a:t>    &lt;head&gt;</a:t>
            </a:r>
          </a:p>
          <a:p>
            <a:pPr>
              <a:spcBef>
                <a:spcPts val="600"/>
              </a:spcBef>
            </a:pPr>
            <a:r>
              <a:rPr lang="en-US" sz="1400" dirty="0" smtClean="0">
                <a:solidFill>
                  <a:schemeClr val="accent4">
                    <a:lumMod val="75000"/>
                  </a:schemeClr>
                </a:solidFill>
              </a:rPr>
              <a:t>        &lt;meta http-equiv=</a:t>
            </a:r>
            <a:r>
              <a:rPr lang="en-US" sz="1400" i="1" dirty="0" smtClean="0">
                <a:solidFill>
                  <a:schemeClr val="accent4">
                    <a:lumMod val="75000"/>
                  </a:schemeClr>
                </a:solidFill>
              </a:rPr>
              <a:t>"Content-Type" content="text/html; </a:t>
            </a:r>
            <a:r>
              <a:rPr lang="en-US" sz="1400" i="1" dirty="0" err="1" smtClean="0">
                <a:solidFill>
                  <a:schemeClr val="accent4">
                    <a:lumMod val="75000"/>
                  </a:schemeClr>
                </a:solidFill>
              </a:rPr>
              <a:t>charset</a:t>
            </a:r>
            <a:r>
              <a:rPr lang="en-US" sz="1400" i="1" dirty="0" smtClean="0">
                <a:solidFill>
                  <a:schemeClr val="accent4">
                    <a:lumMod val="75000"/>
                  </a:schemeClr>
                </a:solidFill>
              </a:rPr>
              <a:t>=ISO-8859-1"&gt;</a:t>
            </a:r>
          </a:p>
          <a:p>
            <a:pPr>
              <a:spcBef>
                <a:spcPts val="600"/>
              </a:spcBef>
            </a:pPr>
            <a:r>
              <a:rPr lang="en-US" sz="1400" dirty="0" smtClean="0">
                <a:solidFill>
                  <a:schemeClr val="accent4">
                    <a:lumMod val="75000"/>
                  </a:schemeClr>
                </a:solidFill>
              </a:rPr>
              <a:t>        &lt;title&gt;Insert title here&lt;/title&gt;</a:t>
            </a:r>
          </a:p>
          <a:p>
            <a:pPr>
              <a:spcBef>
                <a:spcPts val="600"/>
              </a:spcBef>
            </a:pPr>
            <a:r>
              <a:rPr lang="en-US" sz="1400" dirty="0" smtClean="0">
                <a:solidFill>
                  <a:schemeClr val="accent4">
                    <a:lumMod val="75000"/>
                  </a:schemeClr>
                </a:solidFill>
              </a:rPr>
              <a:t>    &lt;/head&gt;</a:t>
            </a:r>
          </a:p>
          <a:p>
            <a:pPr>
              <a:spcBef>
                <a:spcPts val="600"/>
              </a:spcBef>
            </a:pPr>
            <a:r>
              <a:rPr lang="en-US" sz="1400" dirty="0" smtClean="0">
                <a:solidFill>
                  <a:schemeClr val="accent4">
                    <a:lumMod val="75000"/>
                  </a:schemeClr>
                </a:solidFill>
              </a:rPr>
              <a:t>    &lt;body&gt;</a:t>
            </a:r>
          </a:p>
          <a:p>
            <a:pPr>
              <a:spcBef>
                <a:spcPts val="600"/>
              </a:spcBef>
            </a:pPr>
            <a:r>
              <a:rPr lang="en-US" sz="1400" dirty="0" smtClean="0">
                <a:solidFill>
                  <a:schemeClr val="accent4">
                    <a:lumMod val="75000"/>
                  </a:schemeClr>
                </a:solidFill>
              </a:rPr>
              <a:t>        </a:t>
            </a:r>
            <a:r>
              <a:rPr lang="en-US" sz="1400" dirty="0" smtClean="0">
                <a:solidFill>
                  <a:schemeClr val="accent5"/>
                </a:solidFill>
              </a:rPr>
              <a:t>&lt;%!</a:t>
            </a:r>
          </a:p>
          <a:p>
            <a:pPr>
              <a:spcBef>
                <a:spcPts val="600"/>
              </a:spcBef>
            </a:pPr>
            <a:r>
              <a:rPr lang="en-US" sz="1400" dirty="0" smtClean="0">
                <a:solidFill>
                  <a:schemeClr val="accent4">
                    <a:lumMod val="75000"/>
                  </a:schemeClr>
                </a:solidFill>
              </a:rPr>
              <a:t>        </a:t>
            </a:r>
            <a:r>
              <a:rPr lang="en-US" sz="1500" b="0" dirty="0">
                <a:solidFill>
                  <a:srgbClr val="7F0055"/>
                </a:solidFill>
                <a:latin typeface="Consolas"/>
              </a:rPr>
              <a:t>private static double </a:t>
            </a:r>
            <a:r>
              <a:rPr lang="en-US" sz="1500" b="0" dirty="0" err="1">
                <a:latin typeface="Consolas"/>
              </a:rPr>
              <a:t>generateRandomDigit</a:t>
            </a:r>
            <a:r>
              <a:rPr lang="en-US" sz="1500" b="0" dirty="0">
                <a:latin typeface="Consolas"/>
              </a:rPr>
              <a:t>() {</a:t>
            </a:r>
          </a:p>
          <a:p>
            <a:pPr>
              <a:spcBef>
                <a:spcPts val="600"/>
              </a:spcBef>
            </a:pPr>
            <a:r>
              <a:rPr lang="en-US" sz="1500" b="0" dirty="0">
                <a:solidFill>
                  <a:srgbClr val="7F0055"/>
                </a:solidFill>
                <a:latin typeface="Consolas"/>
              </a:rPr>
              <a:t>    </a:t>
            </a:r>
            <a:r>
              <a:rPr lang="en-US" sz="1500" b="0" dirty="0" smtClean="0">
                <a:solidFill>
                  <a:srgbClr val="7F0055"/>
                </a:solidFill>
                <a:latin typeface="Consolas"/>
              </a:rPr>
              <a:t>   </a:t>
            </a:r>
            <a:r>
              <a:rPr lang="en-US" sz="1500" b="0" dirty="0">
                <a:solidFill>
                  <a:srgbClr val="7F0055"/>
                </a:solidFill>
                <a:latin typeface="Consolas"/>
              </a:rPr>
              <a:t>return </a:t>
            </a:r>
            <a:r>
              <a:rPr lang="en-US" sz="1500" b="0" dirty="0" err="1">
                <a:latin typeface="Consolas"/>
              </a:rPr>
              <a:t>Math.random</a:t>
            </a:r>
            <a:r>
              <a:rPr lang="en-US" sz="1500" b="0" dirty="0">
                <a:latin typeface="Consolas"/>
              </a:rPr>
              <a:t>();</a:t>
            </a:r>
          </a:p>
          <a:p>
            <a:pPr>
              <a:spcBef>
                <a:spcPts val="600"/>
              </a:spcBef>
            </a:pPr>
            <a:r>
              <a:rPr lang="en-US" sz="1500" b="0" dirty="0">
                <a:solidFill>
                  <a:srgbClr val="7F0055"/>
                </a:solidFill>
                <a:latin typeface="Consolas"/>
              </a:rPr>
              <a:t>    </a:t>
            </a:r>
            <a:r>
              <a:rPr lang="en-US" sz="1500" b="0" dirty="0" smtClean="0">
                <a:latin typeface="Consolas"/>
              </a:rPr>
              <a:t>}</a:t>
            </a:r>
            <a:endParaRPr lang="en-US" sz="1500" b="0" dirty="0">
              <a:latin typeface="Consolas"/>
            </a:endParaRPr>
          </a:p>
          <a:p>
            <a:pPr>
              <a:spcBef>
                <a:spcPts val="600"/>
              </a:spcBef>
            </a:pPr>
            <a:r>
              <a:rPr lang="en-US" sz="1400" dirty="0" smtClean="0">
                <a:solidFill>
                  <a:schemeClr val="accent4">
                    <a:lumMod val="75000"/>
                  </a:schemeClr>
                </a:solidFill>
              </a:rPr>
              <a:t>        </a:t>
            </a:r>
            <a:r>
              <a:rPr lang="en-US" sz="1400" dirty="0" smtClean="0">
                <a:solidFill>
                  <a:schemeClr val="accent5"/>
                </a:solidFill>
              </a:rPr>
              <a:t>%&gt;</a:t>
            </a:r>
          </a:p>
          <a:p>
            <a:r>
              <a:rPr lang="en-US" sz="1400" dirty="0" smtClean="0">
                <a:solidFill>
                  <a:schemeClr val="accent5"/>
                </a:solidFill>
              </a:rPr>
              <a:t>        &lt;%</a:t>
            </a:r>
            <a:r>
              <a:rPr lang="en-US" sz="1400" dirty="0" smtClean="0"/>
              <a:t> </a:t>
            </a:r>
            <a:r>
              <a:rPr lang="en-US" sz="1500" b="0" dirty="0" err="1">
                <a:latin typeface="Consolas"/>
              </a:rPr>
              <a:t>generateRandomDigit</a:t>
            </a:r>
            <a:r>
              <a:rPr lang="en-US" sz="1500" b="0" dirty="0">
                <a:latin typeface="Consolas"/>
              </a:rPr>
              <a:t>();</a:t>
            </a:r>
            <a:r>
              <a:rPr lang="en-US" sz="1400" dirty="0" smtClean="0"/>
              <a:t> </a:t>
            </a:r>
            <a:r>
              <a:rPr lang="en-US" sz="1400" dirty="0" smtClean="0">
                <a:solidFill>
                  <a:schemeClr val="accent5"/>
                </a:solidFill>
              </a:rPr>
              <a:t>%&gt;</a:t>
            </a:r>
          </a:p>
          <a:p>
            <a:pPr>
              <a:spcBef>
                <a:spcPts val="600"/>
              </a:spcBef>
            </a:pPr>
            <a:r>
              <a:rPr lang="en-US" sz="1400" dirty="0" smtClean="0">
                <a:solidFill>
                  <a:schemeClr val="accent4">
                    <a:lumMod val="75000"/>
                  </a:schemeClr>
                </a:solidFill>
              </a:rPr>
              <a:t>     &lt;/body&gt;</a:t>
            </a:r>
          </a:p>
          <a:p>
            <a:pPr>
              <a:spcBef>
                <a:spcPts val="600"/>
              </a:spcBef>
            </a:pPr>
            <a:r>
              <a:rPr lang="en-US" sz="1400" dirty="0" smtClean="0">
                <a:solidFill>
                  <a:schemeClr val="accent4">
                    <a:lumMod val="75000"/>
                  </a:schemeClr>
                </a:solidFill>
              </a:rPr>
              <a:t>&lt;/html&gt;</a:t>
            </a:r>
            <a:endParaRPr lang="bg-BG" sz="1400" dirty="0" smtClean="0">
              <a:solidFill>
                <a:schemeClr val="accent4">
                  <a:lumMod val="75000"/>
                </a:schemeClr>
              </a:solidFill>
              <a:latin typeface="Courier New" pitchFamily="49" charset="0"/>
            </a:endParaRPr>
          </a:p>
        </p:txBody>
      </p:sp>
    </p:spTree>
    <p:extLst>
      <p:ext uri="{BB962C8B-B14F-4D97-AF65-F5344CB8AC3E}">
        <p14:creationId xmlns:p14="http://schemas.microsoft.com/office/powerpoint/2010/main" val="219558541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a:t>
            </a:r>
            <a:r>
              <a:rPr lang="en-US" dirty="0" err="1" smtClean="0"/>
              <a:t>Scriplets</a:t>
            </a:r>
            <a:r>
              <a:rPr lang="en-US" dirty="0" smtClean="0"/>
              <a:t> (</a:t>
            </a:r>
            <a:r>
              <a:rPr lang="bg-BG" dirty="0" smtClean="0"/>
              <a:t>декларации) пример и сървлет форма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a:spcBef>
                <a:spcPts val="600"/>
              </a:spcBef>
            </a:pPr>
            <a:r>
              <a:rPr lang="en-US" sz="1500" b="0" dirty="0">
                <a:solidFill>
                  <a:srgbClr val="7F0055"/>
                </a:solidFill>
                <a:latin typeface="Consolas"/>
              </a:rPr>
              <a:t>public class </a:t>
            </a:r>
            <a:r>
              <a:rPr lang="en-US" sz="1500" b="0" dirty="0" err="1">
                <a:latin typeface="Consolas"/>
              </a:rPr>
              <a:t>xxxx</a:t>
            </a:r>
            <a:r>
              <a:rPr lang="en-US" sz="1500" b="0" dirty="0">
                <a:solidFill>
                  <a:srgbClr val="7F0055"/>
                </a:solidFill>
                <a:latin typeface="Consolas"/>
              </a:rPr>
              <a:t> implements </a:t>
            </a:r>
            <a:r>
              <a:rPr lang="en-US" sz="1500" b="0" dirty="0" err="1">
                <a:latin typeface="Consolas"/>
              </a:rPr>
              <a:t>HttpJspPage</a:t>
            </a:r>
            <a:r>
              <a:rPr lang="en-US" sz="1500" b="0" dirty="0">
                <a:latin typeface="Consolas"/>
              </a:rPr>
              <a:t> </a:t>
            </a:r>
            <a:r>
              <a:rPr lang="en-US" sz="1500" b="0" dirty="0">
                <a:solidFill>
                  <a:srgbClr val="7F0055"/>
                </a:solidFill>
                <a:latin typeface="Consolas"/>
              </a:rPr>
              <a:t>{</a:t>
            </a:r>
          </a:p>
          <a:p>
            <a:pPr lvl="1">
              <a:spcBef>
                <a:spcPts val="600"/>
              </a:spcBef>
            </a:pPr>
            <a:r>
              <a:rPr lang="en-US" sz="1500" dirty="0">
                <a:solidFill>
                  <a:srgbClr val="7F0055"/>
                </a:solidFill>
                <a:latin typeface="Consolas"/>
              </a:rPr>
              <a:t>      private static double </a:t>
            </a:r>
            <a:r>
              <a:rPr lang="en-US" sz="1500" dirty="0" err="1">
                <a:latin typeface="Consolas"/>
              </a:rPr>
              <a:t>generateRandomDigit</a:t>
            </a:r>
            <a:r>
              <a:rPr lang="en-US" sz="1500" dirty="0">
                <a:latin typeface="Consolas"/>
              </a:rPr>
              <a:t>() {</a:t>
            </a:r>
          </a:p>
          <a:p>
            <a:pPr>
              <a:spcBef>
                <a:spcPts val="600"/>
              </a:spcBef>
            </a:pPr>
            <a:r>
              <a:rPr lang="en-US" sz="1500" b="0" dirty="0">
                <a:solidFill>
                  <a:srgbClr val="7F0055"/>
                </a:solidFill>
                <a:latin typeface="Consolas"/>
              </a:rPr>
              <a:t>             return </a:t>
            </a:r>
            <a:r>
              <a:rPr lang="en-US" sz="1500" b="0" dirty="0" err="1">
                <a:latin typeface="Consolas"/>
              </a:rPr>
              <a:t>Math.random</a:t>
            </a:r>
            <a:r>
              <a:rPr lang="en-US" sz="1500" b="0" dirty="0" smtClean="0">
                <a:latin typeface="Consolas"/>
              </a:rPr>
              <a:t>();</a:t>
            </a:r>
            <a:endParaRPr lang="en-US" sz="1500" b="0" dirty="0">
              <a:latin typeface="Consolas"/>
            </a:endParaRPr>
          </a:p>
          <a:p>
            <a:pPr>
              <a:spcBef>
                <a:spcPts val="600"/>
              </a:spcBef>
            </a:pPr>
            <a:r>
              <a:rPr lang="en-US" sz="1500" b="0" dirty="0">
                <a:solidFill>
                  <a:srgbClr val="7F0055"/>
                </a:solidFill>
                <a:latin typeface="Consolas"/>
              </a:rPr>
              <a:t>      </a:t>
            </a:r>
            <a:r>
              <a:rPr lang="en-US" sz="1500" b="0" dirty="0">
                <a:latin typeface="Consolas"/>
              </a:rPr>
              <a:t>}</a:t>
            </a:r>
          </a:p>
          <a:p>
            <a:pPr>
              <a:spcBef>
                <a:spcPts val="600"/>
              </a:spcBef>
            </a:pPr>
            <a:r>
              <a:rPr lang="en-US" sz="1500" b="0" dirty="0">
                <a:solidFill>
                  <a:srgbClr val="7F0055"/>
                </a:solidFill>
                <a:latin typeface="Consolas"/>
              </a:rPr>
              <a:t>      public void </a:t>
            </a:r>
            <a:r>
              <a:rPr lang="en-US" sz="1500" b="0" dirty="0">
                <a:latin typeface="Consolas"/>
              </a:rPr>
              <a:t>_</a:t>
            </a:r>
            <a:r>
              <a:rPr lang="en-US" sz="1500" b="0" dirty="0" err="1">
                <a:latin typeface="Consolas"/>
              </a:rPr>
              <a:t>jspService</a:t>
            </a:r>
            <a:r>
              <a:rPr lang="en-US" sz="1500" b="0" dirty="0">
                <a:latin typeface="Consolas"/>
              </a:rPr>
              <a:t>(</a:t>
            </a:r>
            <a:r>
              <a:rPr lang="en-US" sz="1500" b="0" dirty="0" err="1">
                <a:latin typeface="Consolas"/>
              </a:rPr>
              <a:t>HttpServletRequest</a:t>
            </a:r>
            <a:r>
              <a:rPr lang="en-US" sz="1500" b="0" dirty="0">
                <a:latin typeface="Consolas"/>
              </a:rPr>
              <a:t> request, </a:t>
            </a:r>
            <a:r>
              <a:rPr lang="en-US" sz="1500" b="0" dirty="0" err="1" smtClean="0">
                <a:latin typeface="Consolas"/>
              </a:rPr>
              <a:t>HttpServletResponse</a:t>
            </a:r>
            <a:r>
              <a:rPr lang="en-US" sz="1500" b="0" dirty="0" smtClean="0">
                <a:latin typeface="Consolas"/>
              </a:rPr>
              <a:t> 				response) </a:t>
            </a:r>
            <a:r>
              <a:rPr lang="en-US" sz="1500" b="0" dirty="0" smtClean="0">
                <a:solidFill>
                  <a:srgbClr val="7F0055"/>
                </a:solidFill>
                <a:latin typeface="Consolas"/>
              </a:rPr>
              <a:t>throws </a:t>
            </a:r>
            <a:r>
              <a:rPr lang="en-US" sz="1500" b="0" dirty="0" err="1">
                <a:latin typeface="Consolas"/>
              </a:rPr>
              <a:t>ServletException</a:t>
            </a:r>
            <a:r>
              <a:rPr lang="en-US" sz="1500" b="0" dirty="0">
                <a:latin typeface="Consolas"/>
              </a:rPr>
              <a:t>, </a:t>
            </a:r>
            <a:r>
              <a:rPr lang="en-US" sz="1500" b="0" dirty="0" err="1">
                <a:latin typeface="Consolas"/>
              </a:rPr>
              <a:t>IOException</a:t>
            </a:r>
            <a:r>
              <a:rPr lang="en-US" sz="1500" b="0" dirty="0">
                <a:latin typeface="Consolas"/>
              </a:rPr>
              <a:t> {</a:t>
            </a:r>
          </a:p>
          <a:p>
            <a:pPr>
              <a:spcBef>
                <a:spcPts val="600"/>
              </a:spcBef>
            </a:pPr>
            <a:r>
              <a:rPr lang="en-US" sz="1500" b="0" dirty="0">
                <a:latin typeface="Consolas"/>
              </a:rPr>
              <a:t>             </a:t>
            </a:r>
            <a:r>
              <a:rPr lang="en-US" sz="1500" b="0" dirty="0" err="1">
                <a:latin typeface="Consolas"/>
              </a:rPr>
              <a:t>response.setContentType</a:t>
            </a:r>
            <a:r>
              <a:rPr lang="en-US" sz="1500" b="0" dirty="0">
                <a:latin typeface="Consolas"/>
              </a:rPr>
              <a:t>(</a:t>
            </a:r>
            <a:r>
              <a:rPr lang="en-US" sz="1500" b="0" dirty="0">
                <a:solidFill>
                  <a:schemeClr val="tx2"/>
                </a:solidFill>
                <a:latin typeface="Consolas"/>
              </a:rPr>
              <a:t>"text/html"</a:t>
            </a:r>
            <a:r>
              <a:rPr lang="en-US" sz="1500" b="0" dirty="0">
                <a:latin typeface="Consolas"/>
              </a:rPr>
              <a:t>);</a:t>
            </a:r>
          </a:p>
          <a:p>
            <a:pPr>
              <a:spcBef>
                <a:spcPts val="600"/>
              </a:spcBef>
            </a:pPr>
            <a:r>
              <a:rPr lang="en-US" sz="1500" b="0" dirty="0">
                <a:latin typeface="Consolas"/>
              </a:rPr>
              <a:t>             </a:t>
            </a:r>
            <a:r>
              <a:rPr lang="en-US" sz="1500" b="0" dirty="0" err="1">
                <a:latin typeface="Consolas"/>
              </a:rPr>
              <a:t>HttpSession</a:t>
            </a:r>
            <a:r>
              <a:rPr lang="en-US" sz="1500" b="0" dirty="0">
                <a:latin typeface="Consolas"/>
              </a:rPr>
              <a:t> session = </a:t>
            </a:r>
            <a:r>
              <a:rPr lang="en-US" sz="1500" b="0" dirty="0" err="1">
                <a:latin typeface="Consolas"/>
              </a:rPr>
              <a:t>request.getSession</a:t>
            </a:r>
            <a:r>
              <a:rPr lang="en-US" sz="1500" b="0" dirty="0">
                <a:latin typeface="Consolas"/>
              </a:rPr>
              <a:t>();</a:t>
            </a:r>
          </a:p>
          <a:p>
            <a:pPr>
              <a:spcBef>
                <a:spcPts val="600"/>
              </a:spcBef>
            </a:pPr>
            <a:r>
              <a:rPr lang="en-US" sz="1500" b="0" dirty="0">
                <a:latin typeface="Consolas"/>
              </a:rPr>
              <a:t>             </a:t>
            </a:r>
            <a:r>
              <a:rPr lang="en-US" sz="1500" b="0" dirty="0" err="1">
                <a:latin typeface="Consolas"/>
              </a:rPr>
              <a:t>JspWriter</a:t>
            </a:r>
            <a:r>
              <a:rPr lang="en-US" sz="1500" b="0" dirty="0">
                <a:latin typeface="Consolas"/>
              </a:rPr>
              <a:t> out = </a:t>
            </a:r>
            <a:r>
              <a:rPr lang="en-US" sz="1500" b="0" dirty="0" err="1">
                <a:latin typeface="Consolas"/>
              </a:rPr>
              <a:t>response.getWriter</a:t>
            </a:r>
            <a:r>
              <a:rPr lang="en-US" sz="1500" b="0" dirty="0">
                <a:latin typeface="Consolas"/>
              </a:rPr>
              <a:t>();</a:t>
            </a:r>
          </a:p>
          <a:p>
            <a:pPr>
              <a:spcBef>
                <a:spcPts val="600"/>
              </a:spcBef>
            </a:pPr>
            <a:r>
              <a:rPr lang="en-US" sz="1500" b="0" dirty="0">
                <a:latin typeface="Consolas"/>
              </a:rPr>
              <a:t>             </a:t>
            </a:r>
            <a:r>
              <a:rPr lang="en-US" sz="1500" dirty="0" err="1">
                <a:latin typeface="Consolas"/>
              </a:rPr>
              <a:t>generateRandomDigit</a:t>
            </a:r>
            <a:r>
              <a:rPr lang="en-US" sz="1500" dirty="0">
                <a:latin typeface="Consolas"/>
              </a:rPr>
              <a:t>();</a:t>
            </a:r>
          </a:p>
          <a:p>
            <a:pPr>
              <a:spcBef>
                <a:spcPts val="600"/>
              </a:spcBef>
            </a:pPr>
            <a:r>
              <a:rPr lang="en-US" sz="1500" b="0" dirty="0">
                <a:latin typeface="Consolas"/>
              </a:rPr>
              <a:t>             </a:t>
            </a:r>
            <a:r>
              <a:rPr lang="en-US" sz="1500" b="0" dirty="0" smtClean="0">
                <a:latin typeface="Consolas"/>
              </a:rPr>
              <a:t>…</a:t>
            </a:r>
            <a:endParaRPr lang="en-US" sz="1500" b="0" dirty="0">
              <a:latin typeface="Consolas"/>
            </a:endParaRPr>
          </a:p>
          <a:p>
            <a:pPr>
              <a:spcBef>
                <a:spcPts val="600"/>
              </a:spcBef>
            </a:pPr>
            <a:r>
              <a:rPr lang="en-US" sz="1500" b="0" dirty="0">
                <a:latin typeface="Consolas"/>
              </a:rPr>
              <a:t>      </a:t>
            </a:r>
            <a:r>
              <a:rPr lang="en-US" sz="1500" b="0" dirty="0" smtClean="0">
                <a:latin typeface="Consolas"/>
              </a:rPr>
              <a:t>}</a:t>
            </a:r>
            <a:endParaRPr lang="en-US" sz="1500" b="0" dirty="0">
              <a:latin typeface="Consolas"/>
            </a:endParaRPr>
          </a:p>
          <a:p>
            <a:pPr>
              <a:spcBef>
                <a:spcPts val="600"/>
              </a:spcBef>
            </a:pPr>
            <a:r>
              <a:rPr lang="en-US" sz="1500" b="0" dirty="0">
                <a:latin typeface="Consolas"/>
              </a:rPr>
              <a:t>}</a:t>
            </a:r>
            <a:endParaRPr lang="bg-BG" sz="1500" b="0" dirty="0">
              <a:latin typeface="Consolas"/>
            </a:endParaRPr>
          </a:p>
        </p:txBody>
      </p:sp>
    </p:spTree>
    <p:extLst>
      <p:ext uri="{BB962C8B-B14F-4D97-AF65-F5344CB8AC3E}">
        <p14:creationId xmlns:p14="http://schemas.microsoft.com/office/powerpoint/2010/main" val="1352703342"/>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Предефинирани промениливи в</a:t>
            </a:r>
            <a:r>
              <a:rPr lang="en-US" dirty="0" smtClean="0"/>
              <a:t> _</a:t>
            </a:r>
            <a:r>
              <a:rPr lang="en-US" dirty="0" err="1" smtClean="0"/>
              <a:t>jspService</a:t>
            </a:r>
            <a:r>
              <a:rPr lang="en-US" dirty="0" smtClean="0"/>
              <a:t> </a:t>
            </a:r>
            <a:r>
              <a:rPr lang="bg-BG" dirty="0" smtClean="0"/>
              <a:t>метода</a:t>
            </a:r>
            <a:endParaRPr lang="en-US" dirty="0"/>
          </a:p>
        </p:txBody>
      </p:sp>
      <p:sp>
        <p:nvSpPr>
          <p:cNvPr id="4" name="Text Placeholder 2"/>
          <p:cNvSpPr>
            <a:spLocks noGrp="1"/>
          </p:cNvSpPr>
          <p:nvPr>
            <p:ph type="body" sz="quarter" idx="10"/>
          </p:nvPr>
        </p:nvSpPr>
        <p:spPr>
          <a:xfrm>
            <a:off x="343050" y="1547812"/>
            <a:ext cx="8494713" cy="3684765"/>
          </a:xfrm>
        </p:spPr>
        <p:txBody>
          <a:bodyPr/>
          <a:lstStyle/>
          <a:p>
            <a:pPr marL="360000" lvl="2">
              <a:buFont typeface="Wingdings" pitchFamily="2" charset="2"/>
              <a:buChar char=""/>
            </a:pPr>
            <a:r>
              <a:rPr lang="bg-BG" dirty="0" smtClean="0"/>
              <a:t> </a:t>
            </a:r>
            <a:r>
              <a:rPr lang="en-US" b="1" dirty="0" smtClean="0"/>
              <a:t>ap</a:t>
            </a:r>
            <a:r>
              <a:rPr lang="en-US" b="1" dirty="0"/>
              <a:t>pl</a:t>
            </a:r>
            <a:r>
              <a:rPr lang="en-US" b="1" dirty="0" smtClean="0"/>
              <a:t>ication</a:t>
            </a:r>
            <a:r>
              <a:rPr lang="en-US" dirty="0" smtClean="0"/>
              <a:t> – </a:t>
            </a:r>
            <a:r>
              <a:rPr lang="en-US" dirty="0" err="1" smtClean="0"/>
              <a:t>ServletContext</a:t>
            </a:r>
            <a:endParaRPr lang="en-US" dirty="0" smtClean="0"/>
          </a:p>
          <a:p>
            <a:pPr marL="360000" lvl="2">
              <a:buFont typeface="Wingdings" pitchFamily="2" charset="2"/>
              <a:buChar char=""/>
            </a:pPr>
            <a:r>
              <a:rPr lang="en-US" dirty="0" smtClean="0"/>
              <a:t> </a:t>
            </a:r>
            <a:r>
              <a:rPr lang="en-US" b="1" dirty="0" err="1" smtClean="0"/>
              <a:t>config</a:t>
            </a:r>
            <a:r>
              <a:rPr lang="en-US" dirty="0" smtClean="0"/>
              <a:t> – </a:t>
            </a:r>
            <a:r>
              <a:rPr lang="en-US" dirty="0" err="1" smtClean="0"/>
              <a:t>ServletConfig</a:t>
            </a:r>
            <a:endParaRPr lang="en-US" dirty="0" smtClean="0"/>
          </a:p>
          <a:p>
            <a:pPr marL="360000" lvl="2">
              <a:buFont typeface="Wingdings" pitchFamily="2" charset="2"/>
              <a:buChar char=""/>
            </a:pPr>
            <a:r>
              <a:rPr lang="en-US" dirty="0" smtClean="0"/>
              <a:t> </a:t>
            </a:r>
            <a:r>
              <a:rPr lang="en-US" b="1" dirty="0" smtClean="0"/>
              <a:t>out</a:t>
            </a:r>
            <a:r>
              <a:rPr lang="en-US" dirty="0" smtClean="0"/>
              <a:t> – </a:t>
            </a:r>
            <a:r>
              <a:rPr lang="en-US" dirty="0" err="1" smtClean="0"/>
              <a:t>JspWritter</a:t>
            </a:r>
            <a:endParaRPr lang="en-US" dirty="0" smtClean="0"/>
          </a:p>
          <a:p>
            <a:pPr marL="360000" lvl="2">
              <a:buFont typeface="Wingdings" pitchFamily="2" charset="2"/>
              <a:buChar char=""/>
            </a:pPr>
            <a:r>
              <a:rPr lang="en-US" dirty="0" smtClean="0"/>
              <a:t> </a:t>
            </a:r>
            <a:r>
              <a:rPr lang="en-US" b="1" dirty="0" smtClean="0"/>
              <a:t>page</a:t>
            </a:r>
            <a:r>
              <a:rPr lang="en-US" dirty="0" smtClean="0"/>
              <a:t> – this</a:t>
            </a:r>
          </a:p>
          <a:p>
            <a:pPr marL="360000" lvl="2">
              <a:buFont typeface="Wingdings" pitchFamily="2" charset="2"/>
              <a:buChar char=""/>
            </a:pPr>
            <a:r>
              <a:rPr lang="en-US" dirty="0" smtClean="0"/>
              <a:t> </a:t>
            </a:r>
            <a:r>
              <a:rPr lang="en-US" b="1" dirty="0" err="1" smtClean="0"/>
              <a:t>pageContext</a:t>
            </a:r>
            <a:r>
              <a:rPr lang="en-US" dirty="0" smtClean="0"/>
              <a:t> – </a:t>
            </a:r>
            <a:r>
              <a:rPr lang="en-US" dirty="0" err="1" smtClean="0"/>
              <a:t>PageContext</a:t>
            </a:r>
            <a:r>
              <a:rPr lang="en-US" dirty="0" smtClean="0"/>
              <a:t> </a:t>
            </a:r>
          </a:p>
          <a:p>
            <a:pPr marL="360000" lvl="2">
              <a:buFont typeface="Wingdings" pitchFamily="2" charset="2"/>
              <a:buChar char=""/>
            </a:pPr>
            <a:r>
              <a:rPr lang="en-US" dirty="0" smtClean="0"/>
              <a:t> </a:t>
            </a:r>
            <a:r>
              <a:rPr lang="en-US" b="1" dirty="0" smtClean="0"/>
              <a:t>request</a:t>
            </a:r>
            <a:r>
              <a:rPr lang="en-US" dirty="0" smtClean="0"/>
              <a:t> – </a:t>
            </a:r>
            <a:r>
              <a:rPr lang="en-US" dirty="0" err="1" smtClean="0"/>
              <a:t>HttpServletRequest</a:t>
            </a:r>
            <a:r>
              <a:rPr lang="en-US" dirty="0" smtClean="0"/>
              <a:t> </a:t>
            </a:r>
          </a:p>
          <a:p>
            <a:pPr marL="360000" lvl="2">
              <a:buFont typeface="Wingdings" pitchFamily="2" charset="2"/>
              <a:buChar char=""/>
            </a:pPr>
            <a:r>
              <a:rPr lang="en-US" dirty="0" smtClean="0"/>
              <a:t> </a:t>
            </a:r>
            <a:r>
              <a:rPr lang="en-US" b="1" dirty="0" smtClean="0"/>
              <a:t>response</a:t>
            </a:r>
            <a:r>
              <a:rPr lang="en-US" dirty="0" smtClean="0"/>
              <a:t> – </a:t>
            </a:r>
            <a:r>
              <a:rPr lang="en-US" dirty="0" err="1" smtClean="0"/>
              <a:t>HttpServletResponse</a:t>
            </a:r>
            <a:r>
              <a:rPr lang="en-US" dirty="0" smtClean="0"/>
              <a:t> </a:t>
            </a:r>
          </a:p>
          <a:p>
            <a:pPr marL="360000" lvl="2">
              <a:buFont typeface="Wingdings" pitchFamily="2" charset="2"/>
              <a:buChar char=""/>
            </a:pPr>
            <a:r>
              <a:rPr lang="en-US" dirty="0" smtClean="0"/>
              <a:t> </a:t>
            </a:r>
            <a:r>
              <a:rPr lang="en-US" b="1" dirty="0" smtClean="0"/>
              <a:t>session</a:t>
            </a:r>
            <a:r>
              <a:rPr lang="en-US" dirty="0" smtClean="0"/>
              <a:t> – </a:t>
            </a:r>
            <a:r>
              <a:rPr lang="en-US" dirty="0" err="1" smtClean="0"/>
              <a:t>HttpSession</a:t>
            </a:r>
            <a:endParaRPr lang="bg-BG" dirty="0" smtClean="0"/>
          </a:p>
          <a:p>
            <a:pPr marL="88900" lvl="2" indent="0">
              <a:buFont typeface="Arial" pitchFamily="34" charset="0"/>
              <a:buChar char="•"/>
            </a:pPr>
            <a:endParaRPr lang="bg-BG" dirty="0" smtClean="0"/>
          </a:p>
          <a:p>
            <a:pPr marL="88900" lvl="2" indent="0">
              <a:buNone/>
            </a:pPr>
            <a:r>
              <a:rPr lang="bg-BG" dirty="0" smtClean="0"/>
              <a:t> </a:t>
            </a:r>
            <a:endParaRPr lang="en-US" dirty="0" smtClean="0"/>
          </a:p>
          <a:p>
            <a:pPr marL="450238" lvl="4" indent="0">
              <a:buNone/>
            </a:pPr>
            <a:r>
              <a:rPr lang="bg-BG" sz="1600" dirty="0" smtClean="0"/>
              <a:t>Какво </a:t>
            </a:r>
            <a:r>
              <a:rPr lang="bg-BG" sz="1600" dirty="0"/>
              <a:t>ще стане ако се опитаме да използваме някоя от изброените променливи в таг различен от </a:t>
            </a:r>
            <a:r>
              <a:rPr lang="en-US" sz="1600" dirty="0" err="1"/>
              <a:t>scriplet</a:t>
            </a:r>
            <a:r>
              <a:rPr lang="en-US" sz="1600" dirty="0"/>
              <a:t>?</a:t>
            </a:r>
          </a:p>
          <a:p>
            <a:pPr marL="88900" lvl="2" indent="0">
              <a:buNone/>
            </a:pPr>
            <a:endParaRPr lang="en-US" dirty="0" smtClean="0"/>
          </a:p>
          <a:p>
            <a:pPr marL="88900" lvl="2" indent="0">
              <a:buNone/>
            </a:pPr>
            <a:endParaRPr lang="en-US" dirty="0" smtClean="0"/>
          </a:p>
          <a:p>
            <a:pPr marL="88900" lvl="2" indent="0">
              <a:buNone/>
            </a:pPr>
            <a:r>
              <a:rPr lang="bg-BG" dirty="0" smtClean="0"/>
              <a:t>Отговор – </a:t>
            </a:r>
            <a:r>
              <a:rPr lang="en-US" dirty="0" smtClean="0"/>
              <a:t>servlet-a</a:t>
            </a:r>
            <a:r>
              <a:rPr lang="bg-BG" dirty="0" smtClean="0"/>
              <a:t>, който бива създаден няма да може да се компилира!</a:t>
            </a:r>
          </a:p>
        </p:txBody>
      </p:sp>
      <p:sp>
        <p:nvSpPr>
          <p:cNvPr id="3" name="Rectangle 2"/>
          <p:cNvSpPr/>
          <p:nvPr/>
        </p:nvSpPr>
        <p:spPr>
          <a:xfrm>
            <a:off x="171082" y="4309247"/>
            <a:ext cx="60785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t>
            </a:r>
            <a:endParaRPr lang="en-US" sz="5400" b="1" cap="none" spc="0" dirty="0">
              <a:ln/>
              <a:solidFill>
                <a:schemeClr val="accent3"/>
              </a:solidFill>
              <a:effectLst/>
            </a:endParaRPr>
          </a:p>
        </p:txBody>
      </p:sp>
    </p:spTree>
    <p:extLst>
      <p:ext uri="{BB962C8B-B14F-4D97-AF65-F5344CB8AC3E}">
        <p14:creationId xmlns:p14="http://schemas.microsoft.com/office/powerpoint/2010/main" val="1939090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да се ползваме предефинираните променливи?</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457200">
              <a:buNone/>
            </a:pPr>
            <a:r>
              <a:rPr lang="bg-BG" dirty="0" smtClean="0"/>
              <a:t> Добавяме колкото се може по-малко </a:t>
            </a:r>
            <a:r>
              <a:rPr lang="en-US" dirty="0" smtClean="0"/>
              <a:t>java </a:t>
            </a:r>
            <a:r>
              <a:rPr lang="bg-BG" dirty="0" smtClean="0"/>
              <a:t>код в едно </a:t>
            </a:r>
            <a:r>
              <a:rPr lang="en-US" dirty="0" err="1" smtClean="0"/>
              <a:t>jsp</a:t>
            </a:r>
            <a:r>
              <a:rPr lang="en-US" dirty="0" smtClean="0"/>
              <a:t>.</a:t>
            </a:r>
            <a:r>
              <a:rPr lang="bg-BG" dirty="0" smtClean="0"/>
              <a:t> </a:t>
            </a:r>
            <a:endParaRPr lang="en-US" dirty="0" smtClean="0"/>
          </a:p>
          <a:p>
            <a:pPr marL="88900" lvl="2" indent="457200">
              <a:buNone/>
            </a:pPr>
            <a:endParaRPr lang="en-US" dirty="0" smtClean="0"/>
          </a:p>
          <a:p>
            <a:pPr marL="88900" lvl="2" indent="0">
              <a:buNone/>
            </a:pPr>
            <a:r>
              <a:rPr lang="bg-BG" b="1" dirty="0" smtClean="0">
                <a:solidFill>
                  <a:schemeClr val="accent5"/>
                </a:solidFill>
              </a:rPr>
              <a:t>Решението</a:t>
            </a:r>
            <a:r>
              <a:rPr lang="bg-BG" dirty="0" smtClean="0"/>
              <a:t> – създаваме помощни класове които да обработват динамичните данни.</a:t>
            </a:r>
          </a:p>
          <a:p>
            <a:pPr marL="88900" lvl="2" indent="0">
              <a:buNone/>
            </a:pPr>
            <a:r>
              <a:rPr lang="en-US" dirty="0" smtClean="0">
                <a:solidFill>
                  <a:schemeClr val="accent4">
                    <a:lumMod val="75000"/>
                  </a:schemeClr>
                </a:solidFill>
              </a:rPr>
              <a:t>// </a:t>
            </a:r>
            <a:r>
              <a:rPr lang="bg-BG" dirty="0" smtClean="0">
                <a:solidFill>
                  <a:schemeClr val="accent4">
                    <a:lumMod val="75000"/>
                  </a:schemeClr>
                </a:solidFill>
              </a:rPr>
              <a:t>примерен </a:t>
            </a:r>
            <a:r>
              <a:rPr lang="en-US" dirty="0" smtClean="0">
                <a:solidFill>
                  <a:schemeClr val="accent4">
                    <a:lumMod val="75000"/>
                  </a:schemeClr>
                </a:solidFill>
              </a:rPr>
              <a:t>java </a:t>
            </a:r>
            <a:r>
              <a:rPr lang="bg-BG" dirty="0" smtClean="0">
                <a:solidFill>
                  <a:schemeClr val="accent4">
                    <a:lumMod val="75000"/>
                  </a:schemeClr>
                </a:solidFill>
              </a:rPr>
              <a:t>клас</a:t>
            </a:r>
          </a:p>
          <a:p>
            <a:pPr marL="88900" lvl="2" indent="0">
              <a:buNone/>
            </a:pPr>
            <a:r>
              <a:rPr lang="en-US" sz="1500" dirty="0">
                <a:solidFill>
                  <a:srgbClr val="7F0055"/>
                </a:solidFill>
                <a:latin typeface="Consolas"/>
              </a:rPr>
              <a:t>public class </a:t>
            </a:r>
            <a:r>
              <a:rPr lang="en-US" sz="1500" dirty="0" err="1">
                <a:latin typeface="Consolas"/>
              </a:rPr>
              <a:t>HelperClass</a:t>
            </a:r>
            <a:r>
              <a:rPr lang="en-US" sz="1500" dirty="0">
                <a:latin typeface="Consolas"/>
              </a:rPr>
              <a:t> { </a:t>
            </a:r>
          </a:p>
          <a:p>
            <a:pPr marL="88900" lvl="2" indent="0">
              <a:buNone/>
            </a:pPr>
            <a:r>
              <a:rPr lang="bg-BG" sz="1500" dirty="0">
                <a:solidFill>
                  <a:srgbClr val="7F0055"/>
                </a:solidFill>
                <a:latin typeface="Consolas"/>
              </a:rPr>
              <a:t>   </a:t>
            </a:r>
            <a:r>
              <a:rPr lang="en-US" sz="1500" dirty="0" smtClean="0">
                <a:solidFill>
                  <a:srgbClr val="7F0055"/>
                </a:solidFill>
                <a:latin typeface="Consolas"/>
              </a:rPr>
              <a:t>public </a:t>
            </a:r>
            <a:r>
              <a:rPr lang="en-US" sz="1500" dirty="0">
                <a:solidFill>
                  <a:srgbClr val="7F0055"/>
                </a:solidFill>
                <a:latin typeface="Consolas"/>
              </a:rPr>
              <a:t>static void </a:t>
            </a:r>
            <a:r>
              <a:rPr lang="en-US" sz="1500" dirty="0" err="1">
                <a:latin typeface="Consolas"/>
              </a:rPr>
              <a:t>someMethod</a:t>
            </a:r>
            <a:r>
              <a:rPr lang="en-US" sz="1500" dirty="0">
                <a:latin typeface="Consolas"/>
              </a:rPr>
              <a:t>(</a:t>
            </a:r>
            <a:r>
              <a:rPr lang="en-US" sz="1500" dirty="0" err="1">
                <a:latin typeface="Consolas"/>
              </a:rPr>
              <a:t>HttpServletRequest</a:t>
            </a:r>
            <a:r>
              <a:rPr lang="en-US" sz="1500" dirty="0">
                <a:latin typeface="Consolas"/>
              </a:rPr>
              <a:t>, </a:t>
            </a:r>
            <a:r>
              <a:rPr lang="en-US" sz="1500" dirty="0" err="1">
                <a:latin typeface="Consolas"/>
              </a:rPr>
              <a:t>HttpServletResponse</a:t>
            </a:r>
            <a:r>
              <a:rPr lang="en-US" sz="1500" dirty="0">
                <a:latin typeface="Consolas"/>
              </a:rPr>
              <a:t>) {</a:t>
            </a:r>
          </a:p>
          <a:p>
            <a:pPr marL="88900" lvl="2" indent="0">
              <a:buNone/>
            </a:pPr>
            <a:r>
              <a:rPr lang="bg-BG" sz="1500" dirty="0">
                <a:latin typeface="Consolas"/>
              </a:rPr>
              <a:t>   </a:t>
            </a:r>
            <a:r>
              <a:rPr lang="bg-BG" sz="1500" dirty="0" smtClean="0">
                <a:latin typeface="Consolas"/>
              </a:rPr>
              <a:t>   </a:t>
            </a:r>
            <a:r>
              <a:rPr lang="en-US" sz="1500" dirty="0" smtClean="0">
                <a:latin typeface="Consolas"/>
              </a:rPr>
              <a:t>………</a:t>
            </a:r>
            <a:endParaRPr lang="en-US" sz="1500" dirty="0">
              <a:latin typeface="Consolas"/>
            </a:endParaRPr>
          </a:p>
          <a:p>
            <a:pPr marL="88900" lvl="2" indent="0">
              <a:buNone/>
            </a:pPr>
            <a:r>
              <a:rPr lang="bg-BG" sz="1500" dirty="0">
                <a:latin typeface="Consolas"/>
              </a:rPr>
              <a:t>   </a:t>
            </a:r>
            <a:r>
              <a:rPr lang="en-US" sz="1500" dirty="0" smtClean="0">
                <a:latin typeface="Consolas"/>
              </a:rPr>
              <a:t>}</a:t>
            </a:r>
            <a:r>
              <a:rPr lang="bg-BG" sz="1500" dirty="0" smtClean="0">
                <a:solidFill>
                  <a:srgbClr val="7F0055"/>
                </a:solidFill>
                <a:latin typeface="Consolas"/>
              </a:rPr>
              <a:t> </a:t>
            </a:r>
            <a:endParaRPr lang="en-US" sz="1500" dirty="0">
              <a:solidFill>
                <a:srgbClr val="7F0055"/>
              </a:solidFill>
              <a:latin typeface="Consolas"/>
            </a:endParaRPr>
          </a:p>
          <a:p>
            <a:pPr marL="88900" lvl="2" indent="0">
              <a:buNone/>
            </a:pPr>
            <a:r>
              <a:rPr lang="en-US" sz="1500" dirty="0">
                <a:solidFill>
                  <a:srgbClr val="7F0055"/>
                </a:solidFill>
                <a:latin typeface="Consolas"/>
              </a:rPr>
              <a:t>}</a:t>
            </a:r>
            <a:endParaRPr lang="bg-BG" sz="1500" dirty="0">
              <a:solidFill>
                <a:srgbClr val="7F0055"/>
              </a:solidFill>
              <a:latin typeface="Consolas"/>
            </a:endParaRPr>
          </a:p>
          <a:p>
            <a:pPr marL="88900" lvl="2" indent="0">
              <a:buNone/>
            </a:pPr>
            <a:endParaRPr lang="bg-BG" dirty="0" smtClean="0"/>
          </a:p>
          <a:p>
            <a:pPr marL="88900" lvl="2" indent="0">
              <a:buNone/>
            </a:pPr>
            <a:r>
              <a:rPr lang="bg-BG" dirty="0" smtClean="0">
                <a:solidFill>
                  <a:schemeClr val="accent4">
                    <a:lumMod val="75000"/>
                  </a:schemeClr>
                </a:solidFill>
              </a:rPr>
              <a:t>// примерно извикване от </a:t>
            </a:r>
            <a:r>
              <a:rPr lang="en-US" dirty="0" err="1" smtClean="0">
                <a:solidFill>
                  <a:schemeClr val="accent4">
                    <a:lumMod val="75000"/>
                  </a:schemeClr>
                </a:solidFill>
              </a:rPr>
              <a:t>jsp</a:t>
            </a:r>
            <a:r>
              <a:rPr lang="en-US" dirty="0" smtClean="0">
                <a:solidFill>
                  <a:schemeClr val="accent4">
                    <a:lumMod val="75000"/>
                  </a:schemeClr>
                </a:solidFill>
              </a:rPr>
              <a:t> </a:t>
            </a:r>
            <a:r>
              <a:rPr lang="bg-BG" dirty="0" smtClean="0">
                <a:solidFill>
                  <a:schemeClr val="accent4">
                    <a:lumMod val="75000"/>
                  </a:schemeClr>
                </a:solidFill>
              </a:rPr>
              <a:t>код</a:t>
            </a:r>
          </a:p>
          <a:p>
            <a:pPr marL="88900" lvl="2" indent="0">
              <a:buNone/>
            </a:pPr>
            <a:r>
              <a:rPr lang="en-US" dirty="0" smtClean="0">
                <a:solidFill>
                  <a:schemeClr val="accent5"/>
                </a:solidFill>
              </a:rPr>
              <a:t>&lt;%</a:t>
            </a:r>
            <a:r>
              <a:rPr lang="en-US" dirty="0" smtClean="0"/>
              <a:t> </a:t>
            </a:r>
            <a:r>
              <a:rPr lang="en-US" sz="1500" dirty="0" err="1">
                <a:latin typeface="Consolas"/>
              </a:rPr>
              <a:t>somePackage.HelperClass.someMethod</a:t>
            </a:r>
            <a:r>
              <a:rPr lang="en-US" sz="1500" dirty="0">
                <a:latin typeface="Consolas"/>
              </a:rPr>
              <a:t>(request, response);</a:t>
            </a:r>
            <a:r>
              <a:rPr lang="en-US" dirty="0" smtClean="0"/>
              <a:t> </a:t>
            </a:r>
            <a:r>
              <a:rPr lang="en-US" dirty="0" smtClean="0">
                <a:solidFill>
                  <a:schemeClr val="accent5"/>
                </a:solidFill>
              </a:rPr>
              <a:t>%&gt;</a:t>
            </a:r>
          </a:p>
          <a:p>
            <a:pPr marL="88900" lvl="2" indent="0">
              <a:buNone/>
            </a:pPr>
            <a:endParaRPr lang="en-US" dirty="0" smtClean="0"/>
          </a:p>
          <a:p>
            <a:pPr marL="88900" lvl="2" indent="0">
              <a:buNone/>
            </a:pPr>
            <a:endParaRPr lang="bg-BG" dirty="0" smtClean="0"/>
          </a:p>
        </p:txBody>
      </p:sp>
      <p:pic>
        <p:nvPicPr>
          <p:cNvPr id="5" name="Picture 4" descr="mark.jpg"/>
          <p:cNvPicPr>
            <a:picLocks noChangeAspect="1"/>
          </p:cNvPicPr>
          <p:nvPr/>
        </p:nvPicPr>
        <p:blipFill>
          <a:blip r:embed="rId3" cstate="print"/>
          <a:stretch>
            <a:fillRect/>
          </a:stretch>
        </p:blipFill>
        <p:spPr>
          <a:xfrm>
            <a:off x="304800" y="1371600"/>
            <a:ext cx="609599" cy="609599"/>
          </a:xfrm>
          <a:prstGeom prst="rect">
            <a:avLst/>
          </a:prstGeom>
        </p:spPr>
      </p:pic>
    </p:spTree>
    <p:extLst>
      <p:ext uri="{BB962C8B-B14F-4D97-AF65-F5344CB8AC3E}">
        <p14:creationId xmlns:p14="http://schemas.microsoft.com/office/powerpoint/2010/main" val="357224745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Директиви в </a:t>
            </a:r>
            <a:r>
              <a:rPr lang="en-US" dirty="0" smtClean="0"/>
              <a:t>JSP-</a:t>
            </a:r>
            <a:r>
              <a:rPr lang="bg-BG" dirty="0" smtClean="0"/>
              <a:t>та</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None/>
            </a:pPr>
            <a:r>
              <a:rPr lang="en-US" sz="1800" dirty="0"/>
              <a:t>JSP </a:t>
            </a:r>
            <a:r>
              <a:rPr lang="bg-BG" sz="1800" dirty="0" smtClean="0"/>
              <a:t>директивите предоставят инструкции на контейнера, оказващи как да обработи даденото </a:t>
            </a:r>
            <a:r>
              <a:rPr lang="en-US" sz="1800" dirty="0" smtClean="0"/>
              <a:t>JSP.</a:t>
            </a:r>
            <a:endParaRPr lang="en-US" sz="1800" dirty="0"/>
          </a:p>
          <a:p>
            <a:pPr marL="88900" lvl="2" indent="0">
              <a:buNone/>
            </a:pPr>
            <a:r>
              <a:rPr lang="bg-BG" sz="1800" dirty="0" smtClean="0"/>
              <a:t>Има три вида директиви:</a:t>
            </a:r>
          </a:p>
          <a:p>
            <a:pPr marL="360000" lvl="2">
              <a:buFont typeface="Wingdings" pitchFamily="2" charset="2"/>
              <a:buChar char=""/>
            </a:pPr>
            <a:r>
              <a:rPr lang="bg-BG" dirty="0" smtClean="0"/>
              <a:t> </a:t>
            </a:r>
            <a:r>
              <a:rPr lang="en-US" b="1" dirty="0" smtClean="0"/>
              <a:t>page</a:t>
            </a:r>
            <a:r>
              <a:rPr lang="en-US" dirty="0" smtClean="0"/>
              <a:t> </a:t>
            </a:r>
            <a:r>
              <a:rPr lang="bg-BG" dirty="0" smtClean="0"/>
              <a:t>директива</a:t>
            </a:r>
          </a:p>
          <a:p>
            <a:pPr marL="360000" lvl="2">
              <a:buFont typeface="Wingdings" pitchFamily="2" charset="2"/>
              <a:buChar char=""/>
            </a:pPr>
            <a:r>
              <a:rPr lang="bg-BG" dirty="0" smtClean="0"/>
              <a:t> </a:t>
            </a:r>
            <a:r>
              <a:rPr lang="en-US" b="1" dirty="0" smtClean="0"/>
              <a:t>include</a:t>
            </a:r>
            <a:r>
              <a:rPr lang="en-US" dirty="0" smtClean="0"/>
              <a:t> </a:t>
            </a:r>
            <a:r>
              <a:rPr lang="bg-BG" dirty="0" smtClean="0"/>
              <a:t>директива</a:t>
            </a:r>
          </a:p>
          <a:p>
            <a:pPr marL="360000" lvl="2">
              <a:buFont typeface="Wingdings" pitchFamily="2" charset="2"/>
              <a:buChar char=""/>
            </a:pPr>
            <a:r>
              <a:rPr lang="bg-BG" dirty="0" smtClean="0"/>
              <a:t> </a:t>
            </a:r>
            <a:r>
              <a:rPr lang="en-US" b="1" dirty="0" err="1" smtClean="0"/>
              <a:t>taglib</a:t>
            </a:r>
            <a:r>
              <a:rPr lang="en-US" dirty="0" smtClean="0"/>
              <a:t> </a:t>
            </a:r>
            <a:r>
              <a:rPr lang="bg-BG" dirty="0" smtClean="0"/>
              <a:t>директива</a:t>
            </a:r>
            <a:r>
              <a:rPr lang="en-US" dirty="0" smtClean="0"/>
              <a:t> </a:t>
            </a:r>
            <a:r>
              <a:rPr lang="bg-BG" dirty="0" smtClean="0"/>
              <a:t>(тази директива няма да бъде разглеждана)</a:t>
            </a:r>
          </a:p>
          <a:p>
            <a:pPr marL="88900" lvl="2" indent="0">
              <a:buNone/>
            </a:pPr>
            <a:endParaRPr lang="bg-BG" dirty="0" smtClean="0"/>
          </a:p>
          <a:p>
            <a:pPr marL="88900" lvl="2" indent="0">
              <a:buNone/>
            </a:pPr>
            <a:r>
              <a:rPr lang="bg-BG" dirty="0" smtClean="0"/>
              <a:t>Директивите имат следният формат:</a:t>
            </a:r>
          </a:p>
          <a:p>
            <a:pPr marL="88900" lvl="2" indent="0">
              <a:buNone/>
            </a:pPr>
            <a:r>
              <a:rPr lang="en-US" dirty="0" smtClean="0">
                <a:solidFill>
                  <a:schemeClr val="accent5"/>
                </a:solidFill>
              </a:rPr>
              <a:t>&lt;%@</a:t>
            </a:r>
            <a:r>
              <a:rPr lang="en-US" dirty="0" smtClean="0"/>
              <a:t> </a:t>
            </a:r>
            <a:r>
              <a:rPr lang="en-US" dirty="0" smtClean="0">
                <a:solidFill>
                  <a:schemeClr val="accent4">
                    <a:lumMod val="75000"/>
                  </a:schemeClr>
                </a:solidFill>
              </a:rPr>
              <a:t>directive</a:t>
            </a:r>
            <a:r>
              <a:rPr lang="en-US" dirty="0" smtClean="0"/>
              <a:t> </a:t>
            </a:r>
            <a:r>
              <a:rPr lang="en-US" dirty="0" smtClean="0">
                <a:solidFill>
                  <a:schemeClr val="accent6"/>
                </a:solidFill>
              </a:rPr>
              <a:t>attribute</a:t>
            </a:r>
            <a:r>
              <a:rPr lang="en-US" dirty="0" smtClean="0"/>
              <a:t>=“</a:t>
            </a:r>
            <a:r>
              <a:rPr lang="en-US" dirty="0" smtClean="0">
                <a:solidFill>
                  <a:schemeClr val="tx2">
                    <a:lumMod val="75000"/>
                  </a:schemeClr>
                </a:solidFill>
              </a:rPr>
              <a:t>value</a:t>
            </a:r>
            <a:r>
              <a:rPr lang="en-US" dirty="0" smtClean="0"/>
              <a:t>” </a:t>
            </a:r>
            <a:r>
              <a:rPr lang="en-US" dirty="0" smtClean="0">
                <a:solidFill>
                  <a:schemeClr val="accent5"/>
                </a:solidFill>
              </a:rPr>
              <a:t>%&gt;</a:t>
            </a:r>
            <a:r>
              <a:rPr lang="en-US" dirty="0" smtClean="0"/>
              <a:t> </a:t>
            </a:r>
            <a:endParaRPr lang="bg-BG" dirty="0" smtClean="0"/>
          </a:p>
        </p:txBody>
      </p:sp>
    </p:spTree>
    <p:extLst>
      <p:ext uri="{BB962C8B-B14F-4D97-AF65-F5344CB8AC3E}">
        <p14:creationId xmlns:p14="http://schemas.microsoft.com/office/powerpoint/2010/main" val="174638340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a:t>
            </a:r>
            <a:r>
              <a:rPr lang="bg-BG" dirty="0" smtClean="0"/>
              <a:t>директива</a:t>
            </a:r>
            <a:endParaRPr lang="en-US" dirty="0"/>
          </a:p>
        </p:txBody>
      </p:sp>
      <p:sp>
        <p:nvSpPr>
          <p:cNvPr id="4" name="Text Placeholder 2"/>
          <p:cNvSpPr>
            <a:spLocks noGrp="1"/>
          </p:cNvSpPr>
          <p:nvPr>
            <p:ph type="body" sz="quarter" idx="10"/>
          </p:nvPr>
        </p:nvSpPr>
        <p:spPr>
          <a:xfrm>
            <a:off x="231112" y="1247775"/>
            <a:ext cx="8742066" cy="3063555"/>
          </a:xfrm>
        </p:spPr>
        <p:txBody>
          <a:bodyPr/>
          <a:lstStyle/>
          <a:p>
            <a:pPr marL="88900" lvl="2" indent="0">
              <a:buNone/>
            </a:pPr>
            <a:r>
              <a:rPr lang="en-US" dirty="0" smtClean="0"/>
              <a:t>Page </a:t>
            </a:r>
            <a:r>
              <a:rPr lang="bg-BG" dirty="0" smtClean="0"/>
              <a:t>директивата се използва в </a:t>
            </a:r>
            <a:r>
              <a:rPr lang="en-US" dirty="0" smtClean="0"/>
              <a:t>JSP-</a:t>
            </a:r>
            <a:r>
              <a:rPr lang="bg-BG" dirty="0" smtClean="0"/>
              <a:t>то за да укаже на контейнера как да бъде транслирано (</a:t>
            </a:r>
            <a:r>
              <a:rPr lang="en-US" dirty="0" smtClean="0"/>
              <a:t>parse-</a:t>
            </a:r>
            <a:r>
              <a:rPr lang="bg-BG" dirty="0" smtClean="0"/>
              <a:t>нато) в сървлет.</a:t>
            </a:r>
            <a:endParaRPr lang="en-US" dirty="0" smtClean="0"/>
          </a:p>
          <a:p>
            <a:pPr marL="88900" lvl="2" indent="0">
              <a:buNone/>
            </a:pPr>
            <a:r>
              <a:rPr lang="bg-BG" dirty="0" smtClean="0"/>
              <a:t>Атрибути в </a:t>
            </a:r>
            <a:r>
              <a:rPr lang="en-US" dirty="0" smtClean="0"/>
              <a:t>page </a:t>
            </a:r>
            <a:r>
              <a:rPr lang="bg-BG" dirty="0" smtClean="0"/>
              <a:t>директива</a:t>
            </a:r>
            <a:r>
              <a:rPr lang="en-US" dirty="0" smtClean="0"/>
              <a:t>:</a:t>
            </a:r>
            <a:endParaRPr lang="bg-BG" dirty="0" smtClean="0"/>
          </a:p>
          <a:p>
            <a:pPr marL="360000" lvl="2">
              <a:spcBef>
                <a:spcPts val="300"/>
              </a:spcBef>
              <a:buFont typeface="Wingdings" pitchFamily="2" charset="2"/>
              <a:buChar char=""/>
            </a:pPr>
            <a:r>
              <a:rPr lang="en-US" sz="1350" b="1" dirty="0" err="1"/>
              <a:t>autoFlush</a:t>
            </a:r>
            <a:r>
              <a:rPr lang="en-US" sz="1350" dirty="0"/>
              <a:t> - Controls the behavior of the servlet output buffer.</a:t>
            </a:r>
          </a:p>
          <a:p>
            <a:pPr marL="360000" lvl="2">
              <a:spcBef>
                <a:spcPts val="300"/>
              </a:spcBef>
              <a:buFont typeface="Wingdings" pitchFamily="2" charset="2"/>
              <a:buChar char=""/>
            </a:pPr>
            <a:r>
              <a:rPr lang="en-US" sz="1350" b="1" dirty="0" err="1"/>
              <a:t>contentType</a:t>
            </a:r>
            <a:r>
              <a:rPr lang="en-US" sz="1350" dirty="0"/>
              <a:t> - Defines the character encoding scheme</a:t>
            </a:r>
            <a:r>
              <a:rPr lang="en-US" sz="1350" dirty="0" smtClean="0"/>
              <a:t>.</a:t>
            </a:r>
          </a:p>
          <a:p>
            <a:pPr marL="360000" lvl="2">
              <a:spcBef>
                <a:spcPts val="300"/>
              </a:spcBef>
              <a:buFont typeface="Wingdings" pitchFamily="2" charset="2"/>
              <a:buChar char=""/>
            </a:pPr>
            <a:r>
              <a:rPr lang="en-US" sz="1350" b="1" dirty="0"/>
              <a:t>import</a:t>
            </a:r>
            <a:r>
              <a:rPr lang="en-US" sz="1350" dirty="0"/>
              <a:t> - Specifies a list of packages or classes for use in the JSP as the Java import statement does for Java classes</a:t>
            </a:r>
            <a:r>
              <a:rPr lang="en-US" sz="1350" dirty="0" smtClean="0"/>
              <a:t>.</a:t>
            </a:r>
          </a:p>
          <a:p>
            <a:pPr marL="360000" lvl="2">
              <a:spcBef>
                <a:spcPts val="300"/>
              </a:spcBef>
              <a:buFont typeface="Wingdings" pitchFamily="2" charset="2"/>
              <a:buChar char=""/>
            </a:pPr>
            <a:r>
              <a:rPr lang="en-US" sz="1350" b="1" dirty="0"/>
              <a:t>language</a:t>
            </a:r>
            <a:r>
              <a:rPr lang="en-US" sz="1350" dirty="0"/>
              <a:t> - Defines the programming language used in the JSP page.</a:t>
            </a:r>
          </a:p>
          <a:p>
            <a:pPr marL="360000" lvl="2">
              <a:spcBef>
                <a:spcPts val="300"/>
              </a:spcBef>
              <a:buFont typeface="Wingdings" pitchFamily="2" charset="2"/>
              <a:buChar char=""/>
            </a:pPr>
            <a:r>
              <a:rPr lang="en-US" sz="1350" b="1" dirty="0"/>
              <a:t>session</a:t>
            </a:r>
            <a:r>
              <a:rPr lang="en-US" sz="1350" dirty="0"/>
              <a:t> - Specifies whether or not the JSP page participates in HTTP sessions</a:t>
            </a:r>
          </a:p>
          <a:p>
            <a:pPr marL="360000" lvl="2">
              <a:spcBef>
                <a:spcPts val="300"/>
              </a:spcBef>
              <a:buFont typeface="Wingdings" pitchFamily="2" charset="2"/>
              <a:buChar char=""/>
            </a:pPr>
            <a:r>
              <a:rPr lang="en-US" sz="1350" b="1" dirty="0" smtClean="0"/>
              <a:t>buffer</a:t>
            </a:r>
            <a:r>
              <a:rPr lang="en-US" sz="1350" dirty="0" smtClean="0"/>
              <a:t> - Specifies a buffering model for the output stream</a:t>
            </a:r>
            <a:r>
              <a:rPr lang="en-US" sz="1350" dirty="0" smtClean="0"/>
              <a:t>.</a:t>
            </a:r>
          </a:p>
          <a:p>
            <a:pPr marL="360000" lvl="2">
              <a:spcBef>
                <a:spcPts val="300"/>
              </a:spcBef>
              <a:buFont typeface="Wingdings" pitchFamily="2" charset="2"/>
              <a:buChar char=""/>
            </a:pPr>
            <a:r>
              <a:rPr lang="en-US" sz="1350" b="1" dirty="0" err="1"/>
              <a:t>errorPage</a:t>
            </a:r>
            <a:r>
              <a:rPr lang="en-US" sz="1350" dirty="0"/>
              <a:t> - Defines the URL of another JSP that reports on Java unchecked runtime exceptions.</a:t>
            </a:r>
          </a:p>
          <a:p>
            <a:pPr marL="360000" lvl="2">
              <a:spcBef>
                <a:spcPts val="300"/>
              </a:spcBef>
              <a:buFont typeface="Wingdings" pitchFamily="2" charset="2"/>
              <a:buChar char=""/>
            </a:pPr>
            <a:r>
              <a:rPr lang="en-US" sz="1350" b="1" dirty="0" err="1"/>
              <a:t>isErrorPage</a:t>
            </a:r>
            <a:r>
              <a:rPr lang="en-US" sz="1350" dirty="0"/>
              <a:t> - Indicates if this JSP page is a URL specified by another JSP page's </a:t>
            </a:r>
            <a:r>
              <a:rPr lang="en-US" sz="1350" dirty="0" err="1"/>
              <a:t>errorPage</a:t>
            </a:r>
            <a:r>
              <a:rPr lang="en-US" sz="1350" dirty="0"/>
              <a:t> attribute</a:t>
            </a:r>
            <a:r>
              <a:rPr lang="en-US" sz="1350" dirty="0" smtClean="0"/>
              <a:t>.</a:t>
            </a:r>
            <a:endParaRPr lang="en-US" sz="1350" dirty="0"/>
          </a:p>
        </p:txBody>
      </p:sp>
      <p:pic>
        <p:nvPicPr>
          <p:cNvPr id="5" name="Picture 4" descr="Untitled-1.png"/>
          <p:cNvPicPr>
            <a:picLocks noChangeAspect="1"/>
          </p:cNvPicPr>
          <p:nvPr/>
        </p:nvPicPr>
        <p:blipFill>
          <a:blip r:embed="rId3" cstate="print"/>
          <a:stretch>
            <a:fillRect/>
          </a:stretch>
        </p:blipFill>
        <p:spPr>
          <a:xfrm>
            <a:off x="4257675" y="4311330"/>
            <a:ext cx="4866525" cy="2190946"/>
          </a:xfrm>
          <a:prstGeom prst="rect">
            <a:avLst/>
          </a:prstGeom>
        </p:spPr>
      </p:pic>
      <p:sp>
        <p:nvSpPr>
          <p:cNvPr id="6" name="TextBox 5"/>
          <p:cNvSpPr txBox="1"/>
          <p:nvPr/>
        </p:nvSpPr>
        <p:spPr>
          <a:xfrm>
            <a:off x="229765" y="4214377"/>
            <a:ext cx="4027909" cy="2231380"/>
          </a:xfrm>
          <a:prstGeom prst="rect">
            <a:avLst/>
          </a:prstGeom>
          <a:noFill/>
        </p:spPr>
        <p:txBody>
          <a:bodyPr wrap="square" lIns="0" tIns="0" rIns="0" bIns="0" rtlCol="0">
            <a:spAutoFit/>
          </a:bodyPr>
          <a:lstStyle/>
          <a:p>
            <a:pPr marL="360000" lvl="2" indent="-180000">
              <a:spcBef>
                <a:spcPts val="300"/>
              </a:spcBef>
              <a:buClr>
                <a:schemeClr val="accent1"/>
              </a:buClr>
              <a:buSzPct val="100000"/>
              <a:buFont typeface="Wingdings" pitchFamily="2" charset="2"/>
              <a:buChar char=""/>
            </a:pPr>
            <a:r>
              <a:rPr lang="en-US" sz="1350" b="1" dirty="0" smtClean="0">
                <a:latin typeface="+mn-lt"/>
              </a:rPr>
              <a:t>extends</a:t>
            </a:r>
            <a:r>
              <a:rPr lang="en-US" sz="1350" dirty="0" smtClean="0">
                <a:latin typeface="+mn-lt"/>
              </a:rPr>
              <a:t> </a:t>
            </a:r>
            <a:r>
              <a:rPr lang="en-US" sz="1350" dirty="0">
                <a:latin typeface="+mn-lt"/>
              </a:rPr>
              <a:t>- Specifies a superclass that the generated servlet must extend</a:t>
            </a:r>
          </a:p>
          <a:p>
            <a:pPr marL="360000" lvl="2" indent="-180000">
              <a:spcBef>
                <a:spcPts val="300"/>
              </a:spcBef>
              <a:buClr>
                <a:schemeClr val="accent1"/>
              </a:buClr>
              <a:buSzPct val="100000"/>
              <a:buFont typeface="Wingdings" pitchFamily="2" charset="2"/>
              <a:buChar char=""/>
            </a:pPr>
            <a:r>
              <a:rPr lang="en-US" sz="1350" b="1" dirty="0">
                <a:latin typeface="+mn-lt"/>
              </a:rPr>
              <a:t>info</a:t>
            </a:r>
            <a:r>
              <a:rPr lang="en-US" sz="1350" dirty="0">
                <a:latin typeface="+mn-lt"/>
              </a:rPr>
              <a:t> - Defines a string that can be accessed with the servlet's </a:t>
            </a:r>
            <a:r>
              <a:rPr lang="en-US" sz="1350" dirty="0" err="1">
                <a:latin typeface="+mn-lt"/>
              </a:rPr>
              <a:t>getServletInfo</a:t>
            </a:r>
            <a:r>
              <a:rPr lang="en-US" sz="1350" dirty="0">
                <a:latin typeface="+mn-lt"/>
              </a:rPr>
              <a:t>() method</a:t>
            </a:r>
            <a:r>
              <a:rPr lang="en-US" sz="1350" dirty="0" smtClean="0">
                <a:latin typeface="+mn-lt"/>
              </a:rPr>
              <a:t>.</a:t>
            </a:r>
            <a:endParaRPr lang="en-US" sz="1350" b="1" dirty="0" smtClean="0">
              <a:latin typeface="+mn-lt"/>
            </a:endParaRPr>
          </a:p>
          <a:p>
            <a:pPr marL="360000" lvl="2" indent="-180000">
              <a:spcBef>
                <a:spcPts val="300"/>
              </a:spcBef>
              <a:buClr>
                <a:schemeClr val="accent1"/>
              </a:buClr>
              <a:buSzPct val="100000"/>
              <a:buFont typeface="Wingdings" pitchFamily="2" charset="2"/>
              <a:buChar char=""/>
            </a:pPr>
            <a:r>
              <a:rPr lang="en-US" sz="1350" b="1" dirty="0" err="1" smtClean="0">
                <a:latin typeface="+mn-lt"/>
              </a:rPr>
              <a:t>isThreadSafe</a:t>
            </a:r>
            <a:r>
              <a:rPr lang="en-US" sz="1350" dirty="0" smtClean="0">
                <a:latin typeface="+mn-lt"/>
              </a:rPr>
              <a:t> - Defines the threading model for the generated servlet.</a:t>
            </a:r>
          </a:p>
          <a:p>
            <a:pPr marL="360000" lvl="2" indent="-180000">
              <a:spcBef>
                <a:spcPts val="300"/>
              </a:spcBef>
              <a:buClr>
                <a:schemeClr val="accent1"/>
              </a:buClr>
              <a:buSzPct val="100000"/>
              <a:buFont typeface="Wingdings" pitchFamily="2" charset="2"/>
              <a:buChar char=""/>
            </a:pPr>
            <a:r>
              <a:rPr lang="en-US" sz="1350" b="1" dirty="0" err="1" smtClean="0">
                <a:latin typeface="+mn-lt"/>
              </a:rPr>
              <a:t>isELIgnored</a:t>
            </a:r>
            <a:r>
              <a:rPr lang="en-US" sz="1350" dirty="0" smtClean="0">
                <a:latin typeface="+mn-lt"/>
              </a:rPr>
              <a:t> - Specifies whether or not EL expression within the JSP page will be ignored.</a:t>
            </a:r>
          </a:p>
          <a:p>
            <a:pPr marL="360000" lvl="2" indent="-180000">
              <a:spcBef>
                <a:spcPts val="300"/>
              </a:spcBef>
              <a:buClr>
                <a:schemeClr val="accent1"/>
              </a:buClr>
              <a:buSzPct val="100000"/>
              <a:buFont typeface="Wingdings" pitchFamily="2" charset="2"/>
              <a:buChar char=""/>
            </a:pPr>
            <a:r>
              <a:rPr lang="en-US" sz="1350" b="1" dirty="0" smtClean="0">
                <a:latin typeface="+mn-lt"/>
              </a:rPr>
              <a:t>isScriptingEnabled</a:t>
            </a:r>
            <a:r>
              <a:rPr lang="en-US" sz="1350" dirty="0" smtClean="0">
                <a:latin typeface="+mn-lt"/>
              </a:rPr>
              <a:t> - Determines if scripting elements are allowed for use.</a:t>
            </a:r>
            <a:endParaRPr lang="bg-BG" sz="1350" dirty="0" smtClean="0">
              <a:latin typeface="+mn-lt"/>
            </a:endParaRPr>
          </a:p>
        </p:txBody>
      </p:sp>
    </p:spTree>
    <p:extLst>
      <p:ext uri="{BB962C8B-B14F-4D97-AF65-F5344CB8AC3E}">
        <p14:creationId xmlns:p14="http://schemas.microsoft.com/office/powerpoint/2010/main" val="33095867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a:t>
            </a:r>
            <a:r>
              <a:rPr lang="bg-BG" dirty="0" smtClean="0"/>
              <a:t>директива</a:t>
            </a:r>
            <a:endParaRPr lang="en-US" dirty="0"/>
          </a:p>
        </p:txBody>
      </p:sp>
      <p:sp>
        <p:nvSpPr>
          <p:cNvPr id="4" name="Text Placeholder 2"/>
          <p:cNvSpPr>
            <a:spLocks noGrp="1"/>
          </p:cNvSpPr>
          <p:nvPr>
            <p:ph type="body" sz="quarter" idx="10"/>
          </p:nvPr>
        </p:nvSpPr>
        <p:spPr>
          <a:xfrm>
            <a:off x="343050" y="1547812"/>
            <a:ext cx="8494713" cy="3245252"/>
          </a:xfrm>
        </p:spPr>
        <p:txBody>
          <a:bodyPr/>
          <a:lstStyle/>
          <a:p>
            <a:pPr marL="88900" lvl="2" indent="0">
              <a:buNone/>
            </a:pPr>
            <a:r>
              <a:rPr lang="en-US" dirty="0" smtClean="0"/>
              <a:t>Include </a:t>
            </a:r>
            <a:r>
              <a:rPr lang="bg-BG" dirty="0" smtClean="0"/>
              <a:t>директивата се използва за да се добави допълнителен файл по време на транслиране (</a:t>
            </a:r>
            <a:r>
              <a:rPr lang="en-US" dirty="0" smtClean="0"/>
              <a:t>parse</a:t>
            </a:r>
            <a:r>
              <a:rPr lang="bg-BG" dirty="0" smtClean="0"/>
              <a:t>-ване) в </a:t>
            </a:r>
            <a:r>
              <a:rPr lang="en-US" dirty="0" smtClean="0"/>
              <a:t>JSP-</a:t>
            </a:r>
            <a:r>
              <a:rPr lang="bg-BG" dirty="0" smtClean="0"/>
              <a:t>то. Директивата указва на контейнера да “слее” (</a:t>
            </a:r>
            <a:r>
              <a:rPr lang="en-US" dirty="0" smtClean="0"/>
              <a:t>merge</a:t>
            </a:r>
            <a:r>
              <a:rPr lang="bg-BG" dirty="0" smtClean="0"/>
              <a:t>-не) съдържанието на </a:t>
            </a:r>
            <a:r>
              <a:rPr lang="en-US" dirty="0" smtClean="0"/>
              <a:t>JSP</a:t>
            </a:r>
            <a:r>
              <a:rPr lang="bg-BG" dirty="0" smtClean="0"/>
              <a:t>-то което бива транслирано с файла който бива подаден в </a:t>
            </a:r>
            <a:r>
              <a:rPr lang="en-US" dirty="0" smtClean="0"/>
              <a:t>include </a:t>
            </a:r>
            <a:r>
              <a:rPr lang="bg-BG" dirty="0" smtClean="0"/>
              <a:t>директивата. </a:t>
            </a:r>
            <a:endParaRPr lang="en-US" dirty="0" smtClean="0"/>
          </a:p>
          <a:p>
            <a:pPr marL="88900" lvl="2" indent="0">
              <a:buNone/>
            </a:pPr>
            <a:r>
              <a:rPr lang="bg-BG" dirty="0" smtClean="0"/>
              <a:t>Атрибути в </a:t>
            </a:r>
            <a:r>
              <a:rPr lang="en-US" dirty="0" smtClean="0"/>
              <a:t>page </a:t>
            </a:r>
            <a:r>
              <a:rPr lang="bg-BG" dirty="0" smtClean="0"/>
              <a:t>директива</a:t>
            </a:r>
          </a:p>
          <a:p>
            <a:pPr marL="360000" lvl="2">
              <a:buFont typeface="Wingdings" pitchFamily="2" charset="2"/>
              <a:buChar char=""/>
            </a:pPr>
            <a:r>
              <a:rPr lang="en-US" dirty="0" smtClean="0"/>
              <a:t> </a:t>
            </a:r>
            <a:r>
              <a:rPr lang="en-US" b="1" dirty="0" smtClean="0"/>
              <a:t>file</a:t>
            </a:r>
          </a:p>
          <a:p>
            <a:pPr marL="360000" lvl="2">
              <a:buNone/>
            </a:pPr>
            <a:endParaRPr lang="bg-BG" dirty="0" smtClean="0"/>
          </a:p>
          <a:p>
            <a:pPr marL="88900" lvl="2" indent="0">
              <a:buNone/>
            </a:pPr>
            <a:r>
              <a:rPr lang="bg-BG" dirty="0" smtClean="0"/>
              <a:t>Друг вариант да вмъкнем (</a:t>
            </a:r>
            <a:r>
              <a:rPr lang="en-US" dirty="0" smtClean="0"/>
              <a:t>include-</a:t>
            </a:r>
            <a:r>
              <a:rPr lang="bg-BG" dirty="0" smtClean="0"/>
              <a:t>нем) друг</a:t>
            </a:r>
            <a:r>
              <a:rPr lang="en-US" dirty="0" smtClean="0"/>
              <a:t> </a:t>
            </a:r>
            <a:r>
              <a:rPr lang="bg-BG" dirty="0" smtClean="0"/>
              <a:t>файл или </a:t>
            </a:r>
            <a:r>
              <a:rPr lang="en-US" dirty="0" err="1" smtClean="0"/>
              <a:t>jsp</a:t>
            </a:r>
            <a:r>
              <a:rPr lang="en-US" dirty="0" smtClean="0"/>
              <a:t> e </a:t>
            </a:r>
            <a:r>
              <a:rPr lang="bg-BG" dirty="0" smtClean="0"/>
              <a:t>ползвайки </a:t>
            </a:r>
            <a:r>
              <a:rPr lang="en-US" b="1" dirty="0" smtClean="0"/>
              <a:t>&lt;</a:t>
            </a:r>
            <a:r>
              <a:rPr lang="en-US" b="1" dirty="0" err="1" smtClean="0"/>
              <a:t>jsp</a:t>
            </a:r>
            <a:r>
              <a:rPr lang="en-US" b="1" dirty="0" smtClean="0"/>
              <a:t>: include file=“….”/&gt; </a:t>
            </a:r>
            <a:r>
              <a:rPr lang="bg-BG" dirty="0" smtClean="0"/>
              <a:t>действието (</a:t>
            </a:r>
            <a:r>
              <a:rPr lang="en-US" dirty="0" smtClean="0"/>
              <a:t>action-a)</a:t>
            </a:r>
            <a:r>
              <a:rPr lang="bg-BG" dirty="0" smtClean="0"/>
              <a:t>.</a:t>
            </a:r>
            <a:endParaRPr lang="en-US" dirty="0" smtClean="0"/>
          </a:p>
          <a:p>
            <a:pPr marL="88900" lvl="2" indent="0">
              <a:buNone/>
            </a:pPr>
            <a:r>
              <a:rPr lang="bg-BG" dirty="0" smtClean="0"/>
              <a:t>По този начин ще на всяка заявка </a:t>
            </a:r>
            <a:r>
              <a:rPr lang="en-US" dirty="0" smtClean="0"/>
              <a:t>(request) </a:t>
            </a:r>
            <a:r>
              <a:rPr lang="bg-BG" dirty="0" smtClean="0"/>
              <a:t>ще се вмъква файла който искаме да добавим и ако той е бил променен между отделните заявки ще може да видим винаги неговата последна версия.</a:t>
            </a:r>
            <a:endParaRPr lang="en-US" dirty="0" smtClean="0"/>
          </a:p>
        </p:txBody>
      </p:sp>
      <p:pic>
        <p:nvPicPr>
          <p:cNvPr id="5" name="Picture 4" descr="include_dir.png"/>
          <p:cNvPicPr>
            <a:picLocks noChangeAspect="1"/>
          </p:cNvPicPr>
          <p:nvPr/>
        </p:nvPicPr>
        <p:blipFill>
          <a:blip r:embed="rId3" cstate="print"/>
          <a:stretch>
            <a:fillRect/>
          </a:stretch>
        </p:blipFill>
        <p:spPr>
          <a:xfrm>
            <a:off x="4585426" y="4758267"/>
            <a:ext cx="4202957" cy="1525826"/>
          </a:xfrm>
          <a:prstGeom prst="rect">
            <a:avLst/>
          </a:prstGeom>
        </p:spPr>
      </p:pic>
    </p:spTree>
    <p:extLst>
      <p:ext uri="{BB962C8B-B14F-4D97-AF65-F5344CB8AC3E}">
        <p14:creationId xmlns:p14="http://schemas.microsoft.com/office/powerpoint/2010/main" val="1088369108"/>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Какво е </a:t>
            </a:r>
            <a:r>
              <a:rPr lang="en-US" dirty="0" smtClean="0"/>
              <a:t>java bean</a:t>
            </a:r>
            <a:r>
              <a:rPr lang="bg-BG" dirty="0" smtClean="0"/>
              <a:t> и каква е ползата от тях в едно </a:t>
            </a:r>
            <a:r>
              <a:rPr lang="en-US" dirty="0" smtClean="0"/>
              <a:t>JSP?</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None/>
            </a:pPr>
            <a:r>
              <a:rPr lang="en-US" dirty="0" smtClean="0"/>
              <a:t>Java Beans </a:t>
            </a:r>
            <a:r>
              <a:rPr lang="bg-BG" dirty="0" smtClean="0"/>
              <a:t>са </a:t>
            </a:r>
            <a:r>
              <a:rPr lang="en-US" dirty="0" smtClean="0"/>
              <a:t>java </a:t>
            </a:r>
            <a:r>
              <a:rPr lang="bg-BG" dirty="0" smtClean="0"/>
              <a:t>класове, които следват определени конвенции:</a:t>
            </a:r>
          </a:p>
          <a:p>
            <a:pPr marL="360000" lvl="2">
              <a:buFont typeface="Wingdings" pitchFamily="2" charset="2"/>
              <a:buChar char=""/>
            </a:pPr>
            <a:r>
              <a:rPr lang="bg-BG" dirty="0" smtClean="0"/>
              <a:t>Трябва задължително да имат празен конструктор;</a:t>
            </a:r>
            <a:endParaRPr lang="en-US" dirty="0" smtClean="0"/>
          </a:p>
          <a:p>
            <a:pPr marL="360000" lvl="2">
              <a:buFont typeface="Wingdings" pitchFamily="2" charset="2"/>
              <a:buChar char=""/>
            </a:pPr>
            <a:r>
              <a:rPr lang="bg-BG" dirty="0" smtClean="0"/>
              <a:t>Не трябва да има публични член-променливи (</a:t>
            </a:r>
            <a:r>
              <a:rPr lang="en-US" dirty="0" smtClean="0"/>
              <a:t>instance variables)</a:t>
            </a:r>
            <a:r>
              <a:rPr lang="bg-BG" dirty="0" smtClean="0"/>
              <a:t>;</a:t>
            </a:r>
            <a:endParaRPr lang="en-US" dirty="0" smtClean="0"/>
          </a:p>
          <a:p>
            <a:pPr marL="360000" lvl="2">
              <a:buFont typeface="Wingdings" pitchFamily="2" charset="2"/>
              <a:buChar char=""/>
            </a:pPr>
            <a:r>
              <a:rPr lang="en-US" dirty="0" smtClean="0"/>
              <a:t>Instance variables </a:t>
            </a:r>
            <a:r>
              <a:rPr lang="bg-BG" dirty="0" smtClean="0"/>
              <a:t>могат да бъдат достъпвани само чрез </a:t>
            </a:r>
            <a:r>
              <a:rPr lang="en-US" dirty="0" err="1" smtClean="0"/>
              <a:t>getXXX</a:t>
            </a:r>
            <a:r>
              <a:rPr lang="en-US" dirty="0" smtClean="0"/>
              <a:t> </a:t>
            </a:r>
            <a:r>
              <a:rPr lang="bg-BG" dirty="0" smtClean="0"/>
              <a:t>и </a:t>
            </a:r>
            <a:r>
              <a:rPr lang="en-US" dirty="0" err="1" smtClean="0"/>
              <a:t>setXXX</a:t>
            </a:r>
            <a:r>
              <a:rPr lang="en-US" dirty="0" smtClean="0"/>
              <a:t> </a:t>
            </a:r>
            <a:r>
              <a:rPr lang="bg-BG" dirty="0" smtClean="0"/>
              <a:t>методи.</a:t>
            </a:r>
            <a:endParaRPr lang="bg-BG" dirty="0"/>
          </a:p>
          <a:p>
            <a:pPr marL="374650" lvl="2" indent="-285750">
              <a:buNone/>
            </a:pPr>
            <a:r>
              <a:rPr lang="bg-BG" dirty="0" smtClean="0"/>
              <a:t>Защо трябва да използваме </a:t>
            </a:r>
            <a:r>
              <a:rPr lang="en-US" dirty="0" err="1" smtClean="0"/>
              <a:t>getXXX</a:t>
            </a:r>
            <a:r>
              <a:rPr lang="en-US" dirty="0" smtClean="0"/>
              <a:t> </a:t>
            </a:r>
            <a:r>
              <a:rPr lang="bg-BG" dirty="0" smtClean="0"/>
              <a:t>и </a:t>
            </a:r>
            <a:r>
              <a:rPr lang="en-US" dirty="0" err="1" smtClean="0"/>
              <a:t>setXXX</a:t>
            </a:r>
            <a:r>
              <a:rPr lang="en-US" dirty="0" smtClean="0"/>
              <a:t> </a:t>
            </a:r>
            <a:r>
              <a:rPr lang="bg-BG" dirty="0" smtClean="0"/>
              <a:t>методи?</a:t>
            </a:r>
          </a:p>
          <a:p>
            <a:pPr marL="360000" lvl="2">
              <a:buFont typeface="Wingdings" pitchFamily="2" charset="2"/>
              <a:buChar char=""/>
            </a:pPr>
            <a:r>
              <a:rPr lang="bg-BG" dirty="0" smtClean="0"/>
              <a:t>За да може да може наложим някакво ограничение на стойностите на </a:t>
            </a:r>
            <a:r>
              <a:rPr lang="en-US" dirty="0" smtClean="0"/>
              <a:t>instance variables</a:t>
            </a:r>
            <a:r>
              <a:rPr lang="bg-BG" dirty="0" smtClean="0"/>
              <a:t>;</a:t>
            </a:r>
            <a:endParaRPr lang="en-US" dirty="0" smtClean="0"/>
          </a:p>
          <a:p>
            <a:pPr marL="360000" lvl="2">
              <a:buFont typeface="Wingdings" pitchFamily="2" charset="2"/>
              <a:buChar char=""/>
            </a:pPr>
            <a:r>
              <a:rPr lang="bg-BG" dirty="0" smtClean="0"/>
              <a:t>Лесно може да променим вътрешната имплементация без да променяме интерфейса.</a:t>
            </a:r>
            <a:endParaRPr lang="en-US" dirty="0" smtClean="0"/>
          </a:p>
          <a:p>
            <a:pPr marL="374650" lvl="2" indent="-285750">
              <a:buNone/>
            </a:pPr>
            <a:r>
              <a:rPr lang="bg-BG" dirty="0" smtClean="0"/>
              <a:t>Защо да ползваме </a:t>
            </a:r>
            <a:r>
              <a:rPr lang="en-US" dirty="0" smtClean="0"/>
              <a:t>java beans </a:t>
            </a:r>
            <a:r>
              <a:rPr lang="bg-BG" dirty="0" smtClean="0"/>
              <a:t>в едно </a:t>
            </a:r>
            <a:r>
              <a:rPr lang="en-US" dirty="0" smtClean="0"/>
              <a:t>JSP?</a:t>
            </a:r>
          </a:p>
          <a:p>
            <a:pPr marL="360000" lvl="2">
              <a:buFont typeface="Wingdings" pitchFamily="2" charset="2"/>
              <a:buChar char=""/>
            </a:pPr>
            <a:r>
              <a:rPr lang="bg-BG" dirty="0" smtClean="0"/>
              <a:t>Предоставя ни се възможност да извикваме </a:t>
            </a:r>
            <a:r>
              <a:rPr lang="en-US" dirty="0" smtClean="0"/>
              <a:t>java </a:t>
            </a:r>
            <a:r>
              <a:rPr lang="bg-BG" dirty="0" smtClean="0"/>
              <a:t>код без да сме написали в същност такъв!</a:t>
            </a:r>
          </a:p>
        </p:txBody>
      </p:sp>
    </p:spTree>
    <p:extLst>
      <p:ext uri="{BB962C8B-B14F-4D97-AF65-F5344CB8AC3E}">
        <p14:creationId xmlns:p14="http://schemas.microsoft.com/office/powerpoint/2010/main" val="308222351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Пример за </a:t>
            </a:r>
            <a:r>
              <a:rPr lang="en-US" dirty="0" smtClean="0"/>
              <a:t>java bean </a:t>
            </a:r>
            <a:r>
              <a:rPr lang="bg-BG" dirty="0" smtClean="0"/>
              <a:t>и ползването му в </a:t>
            </a:r>
            <a:r>
              <a:rPr lang="en-US" dirty="0" smtClean="0"/>
              <a:t>JSP</a:t>
            </a:r>
            <a:endParaRPr lang="en-US" dirty="0"/>
          </a:p>
        </p:txBody>
      </p:sp>
      <p:sp>
        <p:nvSpPr>
          <p:cNvPr id="4" name="Text Placeholder 2"/>
          <p:cNvSpPr>
            <a:spLocks noGrp="1"/>
          </p:cNvSpPr>
          <p:nvPr>
            <p:ph type="body" sz="quarter" idx="10"/>
          </p:nvPr>
        </p:nvSpPr>
        <p:spPr>
          <a:xfrm>
            <a:off x="319299" y="1476560"/>
            <a:ext cx="8494713" cy="4391026"/>
          </a:xfrm>
        </p:spPr>
        <p:txBody>
          <a:bodyPr/>
          <a:lstStyle/>
          <a:p>
            <a:r>
              <a:rPr lang="en-US" sz="1600" b="0" dirty="0">
                <a:solidFill>
                  <a:srgbClr val="7F0055"/>
                </a:solidFill>
                <a:latin typeface="Consolas"/>
              </a:rPr>
              <a:t>package </a:t>
            </a:r>
            <a:r>
              <a:rPr lang="en-US" sz="1600" b="0" dirty="0" err="1" smtClean="0">
                <a:latin typeface="Consolas"/>
              </a:rPr>
              <a:t>mypackage</a:t>
            </a:r>
            <a:r>
              <a:rPr lang="en-US" sz="1600" b="0" dirty="0" smtClean="0">
                <a:solidFill>
                  <a:srgbClr val="7F0055"/>
                </a:solidFill>
                <a:latin typeface="Consolas"/>
              </a:rPr>
              <a:t>;</a:t>
            </a:r>
            <a:endParaRPr lang="en-US" sz="1600" b="0" dirty="0">
              <a:solidFill>
                <a:srgbClr val="7F0055"/>
              </a:solidFill>
              <a:latin typeface="Consolas"/>
            </a:endParaRPr>
          </a:p>
          <a:p>
            <a:r>
              <a:rPr lang="en-US" sz="1600" b="0" dirty="0">
                <a:solidFill>
                  <a:srgbClr val="7F0055"/>
                </a:solidFill>
                <a:latin typeface="Consolas"/>
              </a:rPr>
              <a:t>public class </a:t>
            </a:r>
            <a:r>
              <a:rPr lang="en-US" sz="1600" b="0" dirty="0" err="1">
                <a:latin typeface="Consolas"/>
              </a:rPr>
              <a:t>StringBean</a:t>
            </a:r>
            <a:r>
              <a:rPr lang="en-US" sz="1600" b="0" dirty="0">
                <a:latin typeface="Consolas"/>
              </a:rPr>
              <a:t> {</a:t>
            </a:r>
          </a:p>
          <a:p>
            <a:r>
              <a:rPr lang="en-US" sz="1600" b="0" dirty="0" smtClean="0">
                <a:solidFill>
                  <a:srgbClr val="7F0055"/>
                </a:solidFill>
                <a:latin typeface="Consolas"/>
              </a:rPr>
              <a:t>   private </a:t>
            </a:r>
            <a:r>
              <a:rPr lang="en-US" sz="1600" b="0" dirty="0">
                <a:latin typeface="Consolas"/>
              </a:rPr>
              <a:t>String</a:t>
            </a:r>
            <a:r>
              <a:rPr lang="en-US" sz="1600" b="0" dirty="0">
                <a:solidFill>
                  <a:srgbClr val="7F0055"/>
                </a:solidFill>
                <a:latin typeface="Consolas"/>
              </a:rPr>
              <a:t> </a:t>
            </a:r>
            <a:r>
              <a:rPr lang="en-US" sz="1600" b="0" i="1" dirty="0">
                <a:solidFill>
                  <a:schemeClr val="tx2"/>
                </a:solidFill>
                <a:latin typeface="Consolas"/>
              </a:rPr>
              <a:t>message</a:t>
            </a:r>
            <a:r>
              <a:rPr lang="en-US" sz="1600" b="0" dirty="0">
                <a:solidFill>
                  <a:srgbClr val="7F0055"/>
                </a:solidFill>
                <a:latin typeface="Consolas"/>
              </a:rPr>
              <a:t> = </a:t>
            </a:r>
            <a:r>
              <a:rPr lang="en-US" sz="1600" b="0" dirty="0">
                <a:solidFill>
                  <a:schemeClr val="tx2"/>
                </a:solidFill>
                <a:latin typeface="Consolas"/>
              </a:rPr>
              <a:t>"No message specified"</a:t>
            </a:r>
            <a:r>
              <a:rPr lang="en-US" sz="1600" b="0" dirty="0">
                <a:solidFill>
                  <a:srgbClr val="7F0055"/>
                </a:solidFill>
                <a:latin typeface="Consolas"/>
              </a:rPr>
              <a:t>;</a:t>
            </a:r>
          </a:p>
          <a:p>
            <a:r>
              <a:rPr lang="en-US" sz="1600" b="0" dirty="0" smtClean="0">
                <a:solidFill>
                  <a:srgbClr val="7F0055"/>
                </a:solidFill>
                <a:latin typeface="Consolas"/>
              </a:rPr>
              <a:t>   public </a:t>
            </a:r>
            <a:r>
              <a:rPr lang="en-US" sz="1600" b="0" dirty="0">
                <a:latin typeface="Consolas"/>
              </a:rPr>
              <a:t>String</a:t>
            </a:r>
            <a:r>
              <a:rPr lang="en-US" sz="1600" b="0" dirty="0">
                <a:solidFill>
                  <a:srgbClr val="7F0055"/>
                </a:solidFill>
                <a:latin typeface="Consolas"/>
              </a:rPr>
              <a:t> </a:t>
            </a:r>
            <a:r>
              <a:rPr lang="en-US" sz="1600" b="0" dirty="0" err="1">
                <a:latin typeface="Consolas"/>
              </a:rPr>
              <a:t>getMessage</a:t>
            </a:r>
            <a:r>
              <a:rPr lang="en-US" sz="1600" b="0" dirty="0">
                <a:latin typeface="Consolas"/>
              </a:rPr>
              <a:t>() {</a:t>
            </a:r>
          </a:p>
          <a:p>
            <a:r>
              <a:rPr lang="en-US" sz="1600" b="0" dirty="0" smtClean="0">
                <a:solidFill>
                  <a:srgbClr val="7F0055"/>
                </a:solidFill>
                <a:latin typeface="Consolas"/>
              </a:rPr>
              <a:t>     return </a:t>
            </a:r>
            <a:r>
              <a:rPr lang="en-US" sz="1600" b="0" i="1" dirty="0" smtClean="0">
                <a:solidFill>
                  <a:schemeClr val="tx2"/>
                </a:solidFill>
                <a:latin typeface="Consolas"/>
              </a:rPr>
              <a:t>message</a:t>
            </a:r>
            <a:r>
              <a:rPr lang="en-US" sz="1600" b="0" dirty="0" smtClean="0">
                <a:latin typeface="Consolas"/>
              </a:rPr>
              <a:t>;</a:t>
            </a:r>
            <a:endParaRPr lang="en-US" sz="1600" b="0" dirty="0">
              <a:latin typeface="Consolas"/>
            </a:endParaRPr>
          </a:p>
          <a:p>
            <a:r>
              <a:rPr lang="en-US" sz="1600" b="0" dirty="0" smtClean="0">
                <a:solidFill>
                  <a:srgbClr val="7F0055"/>
                </a:solidFill>
                <a:latin typeface="Consolas"/>
              </a:rPr>
              <a:t>   </a:t>
            </a:r>
            <a:r>
              <a:rPr lang="en-US" sz="1600" b="0" dirty="0" smtClean="0">
                <a:latin typeface="Consolas"/>
              </a:rPr>
              <a:t>}</a:t>
            </a:r>
            <a:endParaRPr lang="en-US" sz="1600" b="0" dirty="0">
              <a:latin typeface="Consolas"/>
            </a:endParaRPr>
          </a:p>
          <a:p>
            <a:r>
              <a:rPr lang="en-US" sz="1600" b="0" dirty="0" smtClean="0">
                <a:solidFill>
                  <a:srgbClr val="7F0055"/>
                </a:solidFill>
                <a:latin typeface="Consolas"/>
              </a:rPr>
              <a:t>   public </a:t>
            </a:r>
            <a:r>
              <a:rPr lang="en-US" sz="1600" b="0" dirty="0">
                <a:solidFill>
                  <a:srgbClr val="7F0055"/>
                </a:solidFill>
                <a:latin typeface="Consolas"/>
              </a:rPr>
              <a:t>void </a:t>
            </a:r>
            <a:r>
              <a:rPr lang="en-US" sz="1600" b="0" dirty="0" err="1">
                <a:latin typeface="Consolas"/>
              </a:rPr>
              <a:t>setMessage</a:t>
            </a:r>
            <a:r>
              <a:rPr lang="en-US" sz="1600" b="0" dirty="0">
                <a:latin typeface="Consolas"/>
              </a:rPr>
              <a:t>(String message) {</a:t>
            </a:r>
          </a:p>
          <a:p>
            <a:r>
              <a:rPr lang="en-US" sz="1600" b="0" dirty="0" smtClean="0">
                <a:solidFill>
                  <a:srgbClr val="7F0055"/>
                </a:solidFill>
                <a:latin typeface="Consolas"/>
              </a:rPr>
              <a:t>     </a:t>
            </a:r>
            <a:r>
              <a:rPr lang="en-US" sz="1600" b="0" dirty="0" err="1" smtClean="0">
                <a:solidFill>
                  <a:srgbClr val="7F0055"/>
                </a:solidFill>
                <a:latin typeface="Consolas"/>
              </a:rPr>
              <a:t>this</a:t>
            </a:r>
            <a:r>
              <a:rPr lang="en-US" sz="1600" b="0" dirty="0" err="1" smtClean="0">
                <a:latin typeface="Consolas"/>
              </a:rPr>
              <a:t>.</a:t>
            </a:r>
            <a:r>
              <a:rPr lang="en-US" sz="1600" b="0" i="1" dirty="0" err="1" smtClean="0">
                <a:solidFill>
                  <a:schemeClr val="tx2"/>
                </a:solidFill>
                <a:latin typeface="Consolas"/>
              </a:rPr>
              <a:t>message</a:t>
            </a:r>
            <a:r>
              <a:rPr lang="en-US" sz="1600" b="0" dirty="0" smtClean="0">
                <a:solidFill>
                  <a:srgbClr val="7F0055"/>
                </a:solidFill>
                <a:latin typeface="Consolas"/>
              </a:rPr>
              <a:t> </a:t>
            </a:r>
            <a:r>
              <a:rPr lang="en-US" sz="1600" b="0" dirty="0">
                <a:latin typeface="Consolas"/>
              </a:rPr>
              <a:t>= message;</a:t>
            </a:r>
          </a:p>
          <a:p>
            <a:r>
              <a:rPr lang="en-US" sz="1600" b="0" dirty="0" smtClean="0">
                <a:solidFill>
                  <a:srgbClr val="7F0055"/>
                </a:solidFill>
                <a:latin typeface="Consolas"/>
              </a:rPr>
              <a:t>   </a:t>
            </a:r>
            <a:r>
              <a:rPr lang="en-US" sz="1600" b="0" dirty="0" smtClean="0">
                <a:latin typeface="Consolas"/>
              </a:rPr>
              <a:t>}</a:t>
            </a:r>
            <a:endParaRPr lang="en-US" sz="1600" b="0" dirty="0">
              <a:latin typeface="Consolas"/>
            </a:endParaRPr>
          </a:p>
          <a:p>
            <a:r>
              <a:rPr lang="en-US" sz="1600" b="0" dirty="0">
                <a:solidFill>
                  <a:srgbClr val="7F0055"/>
                </a:solidFill>
                <a:latin typeface="Consolas"/>
              </a:rPr>
              <a:t>}</a:t>
            </a:r>
            <a:endParaRPr lang="bg-BG" sz="1600" b="0" dirty="0">
              <a:solidFill>
                <a:srgbClr val="7F0055"/>
              </a:solidFill>
              <a:latin typeface="Consolas"/>
            </a:endParaRPr>
          </a:p>
        </p:txBody>
      </p:sp>
    </p:spTree>
    <p:extLst>
      <p:ext uri="{BB962C8B-B14F-4D97-AF65-F5344CB8AC3E}">
        <p14:creationId xmlns:p14="http://schemas.microsoft.com/office/powerpoint/2010/main" val="2935167511"/>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Пример за </a:t>
            </a:r>
            <a:r>
              <a:rPr lang="en-US" dirty="0" smtClean="0"/>
              <a:t>java bean </a:t>
            </a:r>
            <a:r>
              <a:rPr lang="bg-BG" dirty="0" smtClean="0"/>
              <a:t>и ползването му в </a:t>
            </a:r>
            <a:r>
              <a:rPr lang="en-US" dirty="0" smtClean="0"/>
              <a:t>JSP</a:t>
            </a:r>
            <a:endParaRPr lang="en-US" dirty="0"/>
          </a:p>
        </p:txBody>
      </p:sp>
      <p:sp>
        <p:nvSpPr>
          <p:cNvPr id="4" name="Text Placeholder 2"/>
          <p:cNvSpPr>
            <a:spLocks noGrp="1"/>
          </p:cNvSpPr>
          <p:nvPr>
            <p:ph type="body" sz="quarter" idx="10"/>
          </p:nvPr>
        </p:nvSpPr>
        <p:spPr>
          <a:xfrm>
            <a:off x="319299" y="1476560"/>
            <a:ext cx="8494713" cy="4391026"/>
          </a:xfrm>
        </p:spPr>
        <p:txBody>
          <a:bodyPr/>
          <a:lstStyle/>
          <a:p>
            <a:r>
              <a:rPr lang="en-US" sz="1600" b="0" dirty="0">
                <a:solidFill>
                  <a:schemeClr val="accent4">
                    <a:lumMod val="75000"/>
                  </a:schemeClr>
                </a:solidFill>
              </a:rPr>
              <a:t>&lt;</a:t>
            </a:r>
            <a:r>
              <a:rPr lang="en-US" sz="1600" b="0" dirty="0" err="1">
                <a:solidFill>
                  <a:schemeClr val="accent4">
                    <a:lumMod val="75000"/>
                  </a:schemeClr>
                </a:solidFill>
              </a:rPr>
              <a:t>jsp:useBean</a:t>
            </a:r>
            <a:r>
              <a:rPr lang="en-US" sz="1600" b="0" dirty="0">
                <a:solidFill>
                  <a:schemeClr val="accent4">
                    <a:lumMod val="75000"/>
                  </a:schemeClr>
                </a:solidFill>
              </a:rPr>
              <a:t> </a:t>
            </a:r>
            <a:r>
              <a:rPr lang="en-US" sz="1600" b="0" dirty="0">
                <a:solidFill>
                  <a:schemeClr val="accent6"/>
                </a:solidFill>
              </a:rPr>
              <a:t>id</a:t>
            </a:r>
            <a:r>
              <a:rPr lang="en-US" sz="1600" b="0" dirty="0">
                <a:solidFill>
                  <a:schemeClr val="accent4">
                    <a:lumMod val="75000"/>
                  </a:schemeClr>
                </a:solidFill>
              </a:rPr>
              <a:t>=</a:t>
            </a:r>
            <a:r>
              <a:rPr lang="en-US" sz="1600" b="0" i="1" dirty="0">
                <a:solidFill>
                  <a:schemeClr val="tx2"/>
                </a:solidFill>
              </a:rPr>
              <a:t>"</a:t>
            </a:r>
            <a:r>
              <a:rPr lang="en-US" sz="1600" b="0" i="1" dirty="0" err="1">
                <a:solidFill>
                  <a:schemeClr val="tx2"/>
                </a:solidFill>
              </a:rPr>
              <a:t>stringBean</a:t>
            </a:r>
            <a:r>
              <a:rPr lang="en-US" sz="1600" b="0" i="1" dirty="0">
                <a:solidFill>
                  <a:schemeClr val="tx2"/>
                </a:solidFill>
              </a:rPr>
              <a:t>"</a:t>
            </a:r>
            <a:r>
              <a:rPr lang="en-US" sz="1600" b="0" dirty="0">
                <a:solidFill>
                  <a:schemeClr val="accent4">
                    <a:lumMod val="75000"/>
                  </a:schemeClr>
                </a:solidFill>
              </a:rPr>
              <a:t> </a:t>
            </a:r>
            <a:r>
              <a:rPr lang="en-US" sz="1600" b="0" dirty="0">
                <a:solidFill>
                  <a:schemeClr val="accent6"/>
                </a:solidFill>
              </a:rPr>
              <a:t>class</a:t>
            </a:r>
            <a:r>
              <a:rPr lang="en-US" sz="1600" b="0" dirty="0" smtClean="0">
                <a:solidFill>
                  <a:schemeClr val="accent4">
                    <a:lumMod val="75000"/>
                  </a:schemeClr>
                </a:solidFill>
              </a:rPr>
              <a:t>=</a:t>
            </a:r>
            <a:r>
              <a:rPr lang="en-US" sz="1600" b="0" i="1" dirty="0" smtClean="0">
                <a:solidFill>
                  <a:schemeClr val="tx2"/>
                </a:solidFill>
              </a:rPr>
              <a:t>“</a:t>
            </a:r>
            <a:r>
              <a:rPr lang="en-US" sz="1600" b="0" i="1" dirty="0" err="1" smtClean="0">
                <a:solidFill>
                  <a:schemeClr val="tx2"/>
                </a:solidFill>
              </a:rPr>
              <a:t>mypackage.StringBean</a:t>
            </a:r>
            <a:r>
              <a:rPr lang="en-US" sz="1600" b="0" i="1" dirty="0">
                <a:solidFill>
                  <a:schemeClr val="tx2"/>
                </a:solidFill>
              </a:rPr>
              <a:t>"</a:t>
            </a:r>
            <a:r>
              <a:rPr lang="en-US" sz="1600" b="0" dirty="0">
                <a:solidFill>
                  <a:schemeClr val="accent4">
                    <a:lumMod val="75000"/>
                  </a:schemeClr>
                </a:solidFill>
              </a:rPr>
              <a:t> /&gt;</a:t>
            </a:r>
          </a:p>
          <a:p>
            <a:r>
              <a:rPr lang="en-US" sz="1600" b="0" dirty="0">
                <a:solidFill>
                  <a:schemeClr val="accent4">
                    <a:lumMod val="75000"/>
                  </a:schemeClr>
                </a:solidFill>
              </a:rPr>
              <a:t>&lt;OL&gt;</a:t>
            </a:r>
          </a:p>
          <a:p>
            <a:r>
              <a:rPr lang="en-US" sz="1600" b="0" dirty="0" smtClean="0">
                <a:solidFill>
                  <a:schemeClr val="accent4">
                    <a:lumMod val="75000"/>
                  </a:schemeClr>
                </a:solidFill>
              </a:rPr>
              <a:t>     &lt;</a:t>
            </a:r>
            <a:r>
              <a:rPr lang="en-US" sz="1600" b="0" dirty="0">
                <a:solidFill>
                  <a:schemeClr val="accent4">
                    <a:lumMod val="75000"/>
                  </a:schemeClr>
                </a:solidFill>
              </a:rPr>
              <a:t>LI&gt;</a:t>
            </a:r>
            <a:r>
              <a:rPr lang="en-US" sz="1600" b="0" dirty="0"/>
              <a:t>Initial value (from </a:t>
            </a:r>
            <a:r>
              <a:rPr lang="en-US" sz="1600" b="0" dirty="0" err="1"/>
              <a:t>jsp:getProperty</a:t>
            </a:r>
            <a:r>
              <a:rPr lang="en-US" sz="1600" b="0" dirty="0"/>
              <a:t>):</a:t>
            </a:r>
            <a:r>
              <a:rPr lang="en-US" sz="1600" b="0" dirty="0">
                <a:solidFill>
                  <a:schemeClr val="accent4">
                    <a:lumMod val="75000"/>
                  </a:schemeClr>
                </a:solidFill>
              </a:rPr>
              <a:t> </a:t>
            </a:r>
            <a:endParaRPr lang="en-US" sz="1600" b="0" dirty="0" smtClean="0">
              <a:solidFill>
                <a:schemeClr val="accent4">
                  <a:lumMod val="75000"/>
                </a:schemeClr>
              </a:solidFill>
            </a:endParaRPr>
          </a:p>
          <a:p>
            <a:r>
              <a:rPr lang="en-US" sz="1600" b="0" dirty="0">
                <a:solidFill>
                  <a:schemeClr val="accent4">
                    <a:lumMod val="75000"/>
                  </a:schemeClr>
                </a:solidFill>
              </a:rPr>
              <a:t> </a:t>
            </a:r>
            <a:r>
              <a:rPr lang="en-US" sz="1600" b="0" dirty="0" smtClean="0">
                <a:solidFill>
                  <a:schemeClr val="accent4">
                    <a:lumMod val="75000"/>
                  </a:schemeClr>
                </a:solidFill>
              </a:rPr>
              <a:t>    &lt;</a:t>
            </a:r>
            <a:r>
              <a:rPr lang="en-US" sz="1600" b="0" dirty="0">
                <a:solidFill>
                  <a:schemeClr val="accent4">
                    <a:lumMod val="75000"/>
                  </a:schemeClr>
                </a:solidFill>
              </a:rPr>
              <a:t>I&gt;&lt;</a:t>
            </a:r>
            <a:r>
              <a:rPr lang="en-US" sz="1600" b="0" dirty="0" err="1">
                <a:solidFill>
                  <a:schemeClr val="accent4">
                    <a:lumMod val="75000"/>
                  </a:schemeClr>
                </a:solidFill>
              </a:rPr>
              <a:t>jsp:getProperty</a:t>
            </a:r>
            <a:r>
              <a:rPr lang="en-US" sz="1600" b="0" dirty="0">
                <a:solidFill>
                  <a:schemeClr val="accent4">
                    <a:lumMod val="75000"/>
                  </a:schemeClr>
                </a:solidFill>
              </a:rPr>
              <a:t> </a:t>
            </a:r>
            <a:r>
              <a:rPr lang="en-US" sz="1600" b="0" dirty="0">
                <a:solidFill>
                  <a:schemeClr val="accent6"/>
                </a:solidFill>
              </a:rPr>
              <a:t>name</a:t>
            </a:r>
            <a:r>
              <a:rPr lang="en-US" sz="1600" b="0" dirty="0"/>
              <a:t>=</a:t>
            </a:r>
            <a:r>
              <a:rPr lang="en-US" sz="1600" b="0" i="1" dirty="0">
                <a:solidFill>
                  <a:schemeClr val="tx2"/>
                </a:solidFill>
              </a:rPr>
              <a:t>"</a:t>
            </a:r>
            <a:r>
              <a:rPr lang="en-US" sz="1600" b="0" i="1" dirty="0" err="1" smtClean="0">
                <a:solidFill>
                  <a:schemeClr val="tx2"/>
                </a:solidFill>
              </a:rPr>
              <a:t>stringBean</a:t>
            </a:r>
            <a:r>
              <a:rPr lang="en-US" sz="1600" b="0" i="1" dirty="0" smtClean="0">
                <a:solidFill>
                  <a:schemeClr val="tx2"/>
                </a:solidFill>
              </a:rPr>
              <a:t>“</a:t>
            </a:r>
            <a:r>
              <a:rPr lang="en-US" sz="1600" b="0" dirty="0" smtClean="0">
                <a:solidFill>
                  <a:schemeClr val="accent4">
                    <a:lumMod val="75000"/>
                  </a:schemeClr>
                </a:solidFill>
              </a:rPr>
              <a:t> </a:t>
            </a:r>
            <a:r>
              <a:rPr lang="en-US" sz="1600" b="0" dirty="0" smtClean="0">
                <a:solidFill>
                  <a:schemeClr val="accent6"/>
                </a:solidFill>
              </a:rPr>
              <a:t>property</a:t>
            </a:r>
            <a:r>
              <a:rPr lang="en-US" sz="1600" b="0" dirty="0"/>
              <a:t>=</a:t>
            </a:r>
            <a:r>
              <a:rPr lang="en-US" sz="1600" b="0" i="1" dirty="0">
                <a:solidFill>
                  <a:schemeClr val="tx2"/>
                </a:solidFill>
              </a:rPr>
              <a:t>"message"</a:t>
            </a:r>
            <a:r>
              <a:rPr lang="en-US" sz="1600" b="0" dirty="0">
                <a:solidFill>
                  <a:schemeClr val="accent4">
                    <a:lumMod val="75000"/>
                  </a:schemeClr>
                </a:solidFill>
              </a:rPr>
              <a:t> /&gt;&lt;/I&gt;</a:t>
            </a:r>
          </a:p>
          <a:p>
            <a:r>
              <a:rPr lang="en-US" sz="1600" b="0" dirty="0" smtClean="0">
                <a:solidFill>
                  <a:schemeClr val="accent4">
                    <a:lumMod val="75000"/>
                  </a:schemeClr>
                </a:solidFill>
              </a:rPr>
              <a:t>     &lt;</a:t>
            </a:r>
            <a:r>
              <a:rPr lang="en-US" sz="1600" b="0" dirty="0">
                <a:solidFill>
                  <a:schemeClr val="accent4">
                    <a:lumMod val="75000"/>
                  </a:schemeClr>
                </a:solidFill>
              </a:rPr>
              <a:t>LI&gt;&lt;</a:t>
            </a:r>
            <a:r>
              <a:rPr lang="en-US" sz="1600" b="0" dirty="0" err="1">
                <a:solidFill>
                  <a:schemeClr val="accent4">
                    <a:lumMod val="75000"/>
                  </a:schemeClr>
                </a:solidFill>
              </a:rPr>
              <a:t>jsp:setProperty</a:t>
            </a:r>
            <a:r>
              <a:rPr lang="en-US" sz="1600" b="0" dirty="0">
                <a:solidFill>
                  <a:schemeClr val="accent4">
                    <a:lumMod val="75000"/>
                  </a:schemeClr>
                </a:solidFill>
              </a:rPr>
              <a:t> </a:t>
            </a:r>
            <a:r>
              <a:rPr lang="en-US" sz="1600" b="0" dirty="0">
                <a:solidFill>
                  <a:schemeClr val="accent6"/>
                </a:solidFill>
              </a:rPr>
              <a:t>name</a:t>
            </a:r>
            <a:r>
              <a:rPr lang="en-US" sz="1600" b="0" dirty="0">
                <a:solidFill>
                  <a:schemeClr val="accent4">
                    <a:lumMod val="75000"/>
                  </a:schemeClr>
                </a:solidFill>
              </a:rPr>
              <a:t>=</a:t>
            </a:r>
            <a:r>
              <a:rPr lang="en-US" sz="1600" b="0" i="1" dirty="0">
                <a:solidFill>
                  <a:schemeClr val="tx2"/>
                </a:solidFill>
              </a:rPr>
              <a:t>"</a:t>
            </a:r>
            <a:r>
              <a:rPr lang="en-US" sz="1600" b="0" i="1" dirty="0" err="1">
                <a:solidFill>
                  <a:schemeClr val="tx2"/>
                </a:solidFill>
              </a:rPr>
              <a:t>stringBean</a:t>
            </a:r>
            <a:r>
              <a:rPr lang="en-US" sz="1600" b="0" i="1" dirty="0">
                <a:solidFill>
                  <a:schemeClr val="tx2"/>
                </a:solidFill>
              </a:rPr>
              <a:t>"</a:t>
            </a:r>
            <a:r>
              <a:rPr lang="en-US" sz="1600" b="0" dirty="0">
                <a:solidFill>
                  <a:schemeClr val="accent4">
                    <a:lumMod val="75000"/>
                  </a:schemeClr>
                </a:solidFill>
              </a:rPr>
              <a:t> </a:t>
            </a:r>
            <a:r>
              <a:rPr lang="en-US" sz="1600" b="0" dirty="0">
                <a:solidFill>
                  <a:schemeClr val="accent6"/>
                </a:solidFill>
              </a:rPr>
              <a:t>property</a:t>
            </a:r>
            <a:r>
              <a:rPr lang="en-US" sz="1600" b="0" dirty="0"/>
              <a:t>=</a:t>
            </a:r>
            <a:r>
              <a:rPr lang="en-US" sz="1600" b="0" i="1" dirty="0">
                <a:solidFill>
                  <a:schemeClr val="tx2"/>
                </a:solidFill>
              </a:rPr>
              <a:t>"message"</a:t>
            </a:r>
            <a:r>
              <a:rPr lang="en-US" sz="1600" b="0" dirty="0">
                <a:solidFill>
                  <a:schemeClr val="accent4">
                    <a:lumMod val="75000"/>
                  </a:schemeClr>
                </a:solidFill>
              </a:rPr>
              <a:t> </a:t>
            </a:r>
            <a:r>
              <a:rPr lang="en-US" sz="1600" b="0" dirty="0">
                <a:solidFill>
                  <a:schemeClr val="accent6"/>
                </a:solidFill>
              </a:rPr>
              <a:t>value</a:t>
            </a:r>
            <a:r>
              <a:rPr lang="en-US" sz="1600" b="0" dirty="0"/>
              <a:t>=</a:t>
            </a:r>
            <a:r>
              <a:rPr lang="en-US" sz="1600" b="0" i="1" dirty="0">
                <a:solidFill>
                  <a:schemeClr val="tx2"/>
                </a:solidFill>
              </a:rPr>
              <a:t>"Best string bean: </a:t>
            </a:r>
            <a:r>
              <a:rPr lang="en-US" sz="1600" b="0" i="1" dirty="0" smtClean="0">
                <a:solidFill>
                  <a:schemeClr val="tx2"/>
                </a:solidFill>
              </a:rPr>
              <a:t>									TU</a:t>
            </a:r>
            <a:r>
              <a:rPr lang="en-US" sz="1600" b="0" i="1" dirty="0">
                <a:solidFill>
                  <a:schemeClr val="tx2"/>
                </a:solidFill>
              </a:rPr>
              <a:t>"</a:t>
            </a:r>
            <a:r>
              <a:rPr lang="en-US" sz="1600" b="0" dirty="0">
                <a:solidFill>
                  <a:schemeClr val="accent4">
                    <a:lumMod val="75000"/>
                  </a:schemeClr>
                </a:solidFill>
              </a:rPr>
              <a:t> /&gt; </a:t>
            </a:r>
          </a:p>
          <a:p>
            <a:r>
              <a:rPr lang="en-US" sz="1600" b="0" dirty="0" smtClean="0">
                <a:solidFill>
                  <a:schemeClr val="accent4">
                    <a:lumMod val="75000"/>
                  </a:schemeClr>
                </a:solidFill>
              </a:rPr>
              <a:t>       </a:t>
            </a:r>
            <a:r>
              <a:rPr lang="en-US" sz="1600" b="0" dirty="0" smtClean="0"/>
              <a:t>Value </a:t>
            </a:r>
            <a:r>
              <a:rPr lang="en-US" sz="1600" b="0" dirty="0"/>
              <a:t>after setting property with </a:t>
            </a:r>
            <a:r>
              <a:rPr lang="en-US" sz="1600" b="0" dirty="0" err="1"/>
              <a:t>jsp:setProperty</a:t>
            </a:r>
            <a:r>
              <a:rPr lang="en-US" sz="1600" b="0" dirty="0"/>
              <a:t>:</a:t>
            </a:r>
            <a:r>
              <a:rPr lang="en-US" sz="1600" b="0" dirty="0">
                <a:solidFill>
                  <a:schemeClr val="accent4">
                    <a:lumMod val="75000"/>
                  </a:schemeClr>
                </a:solidFill>
              </a:rPr>
              <a:t> </a:t>
            </a:r>
            <a:endParaRPr lang="en-US" sz="1600" b="0" dirty="0" smtClean="0">
              <a:solidFill>
                <a:schemeClr val="accent4">
                  <a:lumMod val="75000"/>
                </a:schemeClr>
              </a:solidFill>
            </a:endParaRPr>
          </a:p>
          <a:p>
            <a:r>
              <a:rPr lang="en-US" sz="1600" b="0" dirty="0" smtClean="0">
                <a:solidFill>
                  <a:schemeClr val="accent4">
                    <a:lumMod val="75000"/>
                  </a:schemeClr>
                </a:solidFill>
              </a:rPr>
              <a:t>     &lt;</a:t>
            </a:r>
            <a:r>
              <a:rPr lang="en-US" sz="1600" b="0" dirty="0">
                <a:solidFill>
                  <a:schemeClr val="accent4">
                    <a:lumMod val="75000"/>
                  </a:schemeClr>
                </a:solidFill>
              </a:rPr>
              <a:t>I</a:t>
            </a:r>
            <a:r>
              <a:rPr lang="en-US" sz="1600" b="0" dirty="0" smtClean="0">
                <a:solidFill>
                  <a:schemeClr val="accent4">
                    <a:lumMod val="75000"/>
                  </a:schemeClr>
                </a:solidFill>
              </a:rPr>
              <a:t>&gt;  &lt;</a:t>
            </a:r>
            <a:r>
              <a:rPr lang="en-US" sz="1600" b="0" dirty="0" err="1">
                <a:solidFill>
                  <a:schemeClr val="accent4">
                    <a:lumMod val="75000"/>
                  </a:schemeClr>
                </a:solidFill>
              </a:rPr>
              <a:t>jsp:getProperty</a:t>
            </a:r>
            <a:r>
              <a:rPr lang="en-US" sz="1600" b="0" dirty="0">
                <a:solidFill>
                  <a:schemeClr val="accent4">
                    <a:lumMod val="75000"/>
                  </a:schemeClr>
                </a:solidFill>
              </a:rPr>
              <a:t> </a:t>
            </a:r>
            <a:r>
              <a:rPr lang="en-US" sz="1600" b="0" dirty="0">
                <a:solidFill>
                  <a:schemeClr val="accent6"/>
                </a:solidFill>
              </a:rPr>
              <a:t>name</a:t>
            </a:r>
            <a:r>
              <a:rPr lang="en-US" sz="1600" b="0" dirty="0"/>
              <a:t>=</a:t>
            </a:r>
            <a:r>
              <a:rPr lang="en-US" sz="1600" b="0" i="1" dirty="0">
                <a:solidFill>
                  <a:schemeClr val="tx2"/>
                </a:solidFill>
              </a:rPr>
              <a:t>"</a:t>
            </a:r>
            <a:r>
              <a:rPr lang="en-US" sz="1600" b="0" i="1" dirty="0" err="1">
                <a:solidFill>
                  <a:schemeClr val="tx2"/>
                </a:solidFill>
              </a:rPr>
              <a:t>stringBean</a:t>
            </a:r>
            <a:r>
              <a:rPr lang="en-US" sz="1600" b="0" i="1" dirty="0">
                <a:solidFill>
                  <a:schemeClr val="tx2"/>
                </a:solidFill>
              </a:rPr>
              <a:t>"</a:t>
            </a:r>
            <a:r>
              <a:rPr lang="en-US" sz="1600" b="0" dirty="0">
                <a:solidFill>
                  <a:schemeClr val="accent4">
                    <a:lumMod val="75000"/>
                  </a:schemeClr>
                </a:solidFill>
              </a:rPr>
              <a:t> </a:t>
            </a:r>
            <a:r>
              <a:rPr lang="en-US" sz="1600" b="0" dirty="0">
                <a:solidFill>
                  <a:schemeClr val="accent6"/>
                </a:solidFill>
              </a:rPr>
              <a:t>property</a:t>
            </a:r>
            <a:r>
              <a:rPr lang="en-US" sz="1600" b="0" dirty="0"/>
              <a:t>=</a:t>
            </a:r>
            <a:r>
              <a:rPr lang="en-US" sz="1600" b="0" i="1" dirty="0">
                <a:solidFill>
                  <a:schemeClr val="tx2"/>
                </a:solidFill>
              </a:rPr>
              <a:t>"message"</a:t>
            </a:r>
            <a:r>
              <a:rPr lang="en-US" sz="1600" b="0" dirty="0">
                <a:solidFill>
                  <a:schemeClr val="accent4">
                    <a:lumMod val="75000"/>
                  </a:schemeClr>
                </a:solidFill>
              </a:rPr>
              <a:t> /&gt;&lt;/I&gt;</a:t>
            </a:r>
          </a:p>
          <a:p>
            <a:r>
              <a:rPr lang="en-US" sz="1600" b="0" dirty="0">
                <a:solidFill>
                  <a:schemeClr val="accent4">
                    <a:lumMod val="75000"/>
                  </a:schemeClr>
                </a:solidFill>
              </a:rPr>
              <a:t>&lt;/OL</a:t>
            </a:r>
            <a:r>
              <a:rPr lang="en-US" sz="1600" b="0" dirty="0" smtClean="0">
                <a:solidFill>
                  <a:schemeClr val="accent4">
                    <a:lumMod val="75000"/>
                  </a:schemeClr>
                </a:solidFill>
              </a:rPr>
              <a:t>&gt;</a:t>
            </a:r>
          </a:p>
          <a:p>
            <a:endParaRPr lang="bg-BG" sz="1600" b="0" dirty="0">
              <a:solidFill>
                <a:schemeClr val="accent4">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959" y="4762004"/>
            <a:ext cx="5510151" cy="171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918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„Здравей, Свят“</a:t>
            </a:r>
            <a:endParaRPr lang="ru-RU" dirty="0"/>
          </a:p>
        </p:txBody>
      </p:sp>
      <p:sp>
        <p:nvSpPr>
          <p:cNvPr id="3" name="Text Placeholder 2"/>
          <p:cNvSpPr>
            <a:spLocks noGrp="1"/>
          </p:cNvSpPr>
          <p:nvPr>
            <p:ph type="body" sz="quarter" idx="10"/>
          </p:nvPr>
        </p:nvSpPr>
        <p:spPr/>
        <p:txBody>
          <a:bodyPr/>
          <a:lstStyle/>
          <a:p>
            <a:r>
              <a:rPr lang="en-US" sz="1600" b="0" dirty="0" smtClean="0">
                <a:solidFill>
                  <a:srgbClr val="646464"/>
                </a:solidFill>
                <a:latin typeface="Consolas"/>
              </a:rPr>
              <a:t>@</a:t>
            </a:r>
            <a:r>
              <a:rPr lang="en-US" sz="1600" b="0" dirty="0" err="1">
                <a:solidFill>
                  <a:srgbClr val="646464"/>
                </a:solidFill>
                <a:latin typeface="Consolas"/>
              </a:rPr>
              <a:t>WebServlet</a:t>
            </a:r>
            <a:r>
              <a:rPr lang="en-US" sz="1600" b="0" dirty="0" smtClean="0">
                <a:solidFill>
                  <a:srgbClr val="000000"/>
                </a:solidFill>
                <a:latin typeface="Consolas"/>
              </a:rPr>
              <a:t>(</a:t>
            </a:r>
            <a:r>
              <a:rPr lang="en-US" sz="1600" b="0" dirty="0">
                <a:solidFill>
                  <a:srgbClr val="2A00FF"/>
                </a:solidFill>
                <a:latin typeface="Consolas"/>
              </a:rPr>
              <a:t>"/</a:t>
            </a:r>
            <a:r>
              <a:rPr lang="en-US" sz="1600" b="0" dirty="0" err="1" smtClean="0">
                <a:solidFill>
                  <a:srgbClr val="2A00FF"/>
                </a:solidFill>
                <a:latin typeface="Consolas"/>
              </a:rPr>
              <a:t>HelloWorldServlet</a:t>
            </a:r>
            <a:r>
              <a:rPr lang="en-US" sz="1600" b="0" dirty="0" smtClean="0">
                <a:solidFill>
                  <a:srgbClr val="2A00FF"/>
                </a:solidFill>
                <a:latin typeface="Consolas"/>
              </a:rPr>
              <a:t>"</a:t>
            </a:r>
            <a:r>
              <a:rPr lang="en-US" sz="1600" b="0" dirty="0" smtClean="0">
                <a:solidFill>
                  <a:srgbClr val="000000"/>
                </a:solidFill>
                <a:latin typeface="Consolas"/>
              </a:rPr>
              <a:t>)</a:t>
            </a:r>
            <a:endParaRPr lang="en-US" sz="1600" b="0" dirty="0">
              <a:solidFill>
                <a:srgbClr val="000000"/>
              </a:solidFill>
              <a:latin typeface="Consolas"/>
            </a:endParaRPr>
          </a:p>
          <a:p>
            <a:r>
              <a:rPr lang="en-US" sz="1600" b="0" dirty="0">
                <a:solidFill>
                  <a:srgbClr val="7F0055"/>
                </a:solidFill>
                <a:latin typeface="Consolas"/>
              </a:rPr>
              <a:t>public</a:t>
            </a:r>
            <a:r>
              <a:rPr lang="en-US" sz="1600" b="0" dirty="0">
                <a:solidFill>
                  <a:srgbClr val="000000"/>
                </a:solidFill>
                <a:latin typeface="Consolas"/>
              </a:rPr>
              <a:t> </a:t>
            </a:r>
            <a:r>
              <a:rPr lang="en-US" sz="1600" b="0" dirty="0">
                <a:solidFill>
                  <a:srgbClr val="7F0055"/>
                </a:solidFill>
                <a:latin typeface="Consolas"/>
              </a:rPr>
              <a:t>class</a:t>
            </a:r>
            <a:r>
              <a:rPr lang="en-US" sz="1600" b="0" dirty="0">
                <a:solidFill>
                  <a:srgbClr val="000000"/>
                </a:solidFill>
                <a:latin typeface="Consolas"/>
              </a:rPr>
              <a:t> </a:t>
            </a:r>
            <a:r>
              <a:rPr lang="en-US" sz="1600" b="0" dirty="0" err="1">
                <a:solidFill>
                  <a:srgbClr val="000000"/>
                </a:solidFill>
                <a:latin typeface="Consolas"/>
              </a:rPr>
              <a:t>HelloWorldServlet</a:t>
            </a:r>
            <a:r>
              <a:rPr lang="en-US" sz="1600" b="0" dirty="0">
                <a:solidFill>
                  <a:srgbClr val="000000"/>
                </a:solidFill>
                <a:latin typeface="Consolas"/>
              </a:rPr>
              <a:t> </a:t>
            </a:r>
            <a:r>
              <a:rPr lang="en-US" sz="1600" b="0" dirty="0">
                <a:solidFill>
                  <a:srgbClr val="7F0055"/>
                </a:solidFill>
                <a:latin typeface="Consolas"/>
              </a:rPr>
              <a:t>extends</a:t>
            </a:r>
            <a:r>
              <a:rPr lang="en-US" sz="1600" b="0" dirty="0">
                <a:solidFill>
                  <a:srgbClr val="000000"/>
                </a:solidFill>
                <a:latin typeface="Consolas"/>
              </a:rPr>
              <a:t> </a:t>
            </a:r>
            <a:r>
              <a:rPr lang="en-US" sz="1600" b="0" dirty="0" err="1">
                <a:solidFill>
                  <a:srgbClr val="000000"/>
                </a:solidFill>
                <a:latin typeface="Consolas"/>
              </a:rPr>
              <a:t>HttpServlet</a:t>
            </a:r>
            <a:r>
              <a:rPr lang="en-US" sz="1600" b="0" dirty="0">
                <a:solidFill>
                  <a:srgbClr val="000000"/>
                </a:solidFill>
                <a:latin typeface="Consolas"/>
              </a:rPr>
              <a:t> {</a:t>
            </a:r>
            <a:endParaRPr lang="ru-RU" sz="1600" b="0" dirty="0">
              <a:solidFill>
                <a:srgbClr val="000000"/>
              </a:solidFill>
              <a:latin typeface="Consolas"/>
            </a:endParaRPr>
          </a:p>
          <a:p>
            <a:r>
              <a:rPr lang="en-US" sz="1600" b="0" dirty="0" smtClean="0">
                <a:solidFill>
                  <a:srgbClr val="7F0055"/>
                </a:solidFill>
                <a:latin typeface="Consolas"/>
              </a:rPr>
              <a:t>  protected</a:t>
            </a:r>
            <a:r>
              <a:rPr lang="en-US" sz="1600" b="0" dirty="0" smtClean="0">
                <a:solidFill>
                  <a:srgbClr val="000000"/>
                </a:solidFill>
                <a:latin typeface="Consolas"/>
              </a:rPr>
              <a:t> </a:t>
            </a:r>
            <a:r>
              <a:rPr lang="en-US" sz="1600" b="0" dirty="0">
                <a:solidFill>
                  <a:srgbClr val="7F0055"/>
                </a:solidFill>
                <a:latin typeface="Consolas"/>
              </a:rPr>
              <a:t>void</a:t>
            </a:r>
            <a:r>
              <a:rPr lang="en-US" sz="1600" b="0" dirty="0">
                <a:solidFill>
                  <a:srgbClr val="000000"/>
                </a:solidFill>
                <a:latin typeface="Consolas"/>
              </a:rPr>
              <a:t> </a:t>
            </a:r>
            <a:r>
              <a:rPr lang="en-US" sz="1600" b="0" dirty="0" err="1" smtClean="0">
                <a:solidFill>
                  <a:srgbClr val="000000"/>
                </a:solidFill>
                <a:latin typeface="Consolas"/>
              </a:rPr>
              <a:t>doGet</a:t>
            </a:r>
            <a:r>
              <a:rPr lang="en-US" sz="1600" b="0" dirty="0" smtClean="0">
                <a:solidFill>
                  <a:srgbClr val="000000"/>
                </a:solidFill>
                <a:latin typeface="Consolas"/>
              </a:rPr>
              <a:t>(</a:t>
            </a:r>
            <a:r>
              <a:rPr lang="en-US" sz="1600" b="0" dirty="0" err="1" smtClean="0">
                <a:solidFill>
                  <a:srgbClr val="000000"/>
                </a:solidFill>
                <a:latin typeface="Consolas"/>
              </a:rPr>
              <a:t>HttpServletRequest</a:t>
            </a:r>
            <a:r>
              <a:rPr lang="en-US" sz="1600" b="0" dirty="0" smtClean="0">
                <a:solidFill>
                  <a:srgbClr val="000000"/>
                </a:solidFill>
                <a:latin typeface="Consolas"/>
              </a:rPr>
              <a:t> </a:t>
            </a:r>
            <a:r>
              <a:rPr lang="en-US" sz="1600" b="0" dirty="0">
                <a:solidFill>
                  <a:srgbClr val="000000"/>
                </a:solidFill>
                <a:latin typeface="Consolas"/>
              </a:rPr>
              <a:t>request, </a:t>
            </a:r>
          </a:p>
          <a:p>
            <a:r>
              <a:rPr lang="en-US" sz="1600" b="0" dirty="0" smtClean="0">
                <a:solidFill>
                  <a:srgbClr val="000000"/>
                </a:solidFill>
                <a:latin typeface="Consolas"/>
              </a:rPr>
              <a:t>      </a:t>
            </a:r>
            <a:r>
              <a:rPr lang="en-US" sz="1600" b="0" dirty="0" err="1" smtClean="0">
                <a:solidFill>
                  <a:srgbClr val="000000"/>
                </a:solidFill>
                <a:latin typeface="Consolas"/>
              </a:rPr>
              <a:t>HttpServletResponse</a:t>
            </a:r>
            <a:r>
              <a:rPr lang="en-US" sz="1600" b="0" dirty="0" smtClean="0">
                <a:solidFill>
                  <a:srgbClr val="000000"/>
                </a:solidFill>
                <a:latin typeface="Consolas"/>
              </a:rPr>
              <a:t> </a:t>
            </a:r>
            <a:r>
              <a:rPr lang="en-US" sz="1600" b="0" dirty="0">
                <a:solidFill>
                  <a:srgbClr val="000000"/>
                </a:solidFill>
                <a:latin typeface="Consolas"/>
              </a:rPr>
              <a:t>response) </a:t>
            </a:r>
            <a:r>
              <a:rPr lang="en-US" sz="1600" b="0" dirty="0">
                <a:solidFill>
                  <a:srgbClr val="7F0055"/>
                </a:solidFill>
                <a:latin typeface="Consolas"/>
              </a:rPr>
              <a:t>throws</a:t>
            </a:r>
            <a:r>
              <a:rPr lang="en-US" sz="1600" b="0" dirty="0">
                <a:solidFill>
                  <a:srgbClr val="000000"/>
                </a:solidFill>
                <a:latin typeface="Consolas"/>
              </a:rPr>
              <a:t> </a:t>
            </a:r>
            <a:r>
              <a:rPr lang="en-US" sz="1600" b="0" dirty="0" err="1">
                <a:solidFill>
                  <a:srgbClr val="000000"/>
                </a:solidFill>
                <a:latin typeface="Consolas"/>
              </a:rPr>
              <a:t>ServletException</a:t>
            </a:r>
            <a:r>
              <a:rPr lang="en-US" sz="1600" b="0" dirty="0">
                <a:solidFill>
                  <a:srgbClr val="000000"/>
                </a:solidFill>
                <a:latin typeface="Consolas"/>
              </a:rPr>
              <a:t>, </a:t>
            </a:r>
            <a:r>
              <a:rPr lang="en-US" sz="1600" b="0" dirty="0" err="1">
                <a:solidFill>
                  <a:srgbClr val="000000"/>
                </a:solidFill>
                <a:latin typeface="Consolas"/>
              </a:rPr>
              <a:t>IOException</a:t>
            </a:r>
            <a:r>
              <a:rPr lang="en-US" sz="1600" b="0" dirty="0">
                <a:solidFill>
                  <a:srgbClr val="000000"/>
                </a:solidFill>
                <a:latin typeface="Consolas"/>
              </a:rPr>
              <a:t> {</a:t>
            </a:r>
          </a:p>
          <a:p>
            <a:r>
              <a:rPr lang="en-US" sz="1600" b="0" dirty="0" smtClean="0">
                <a:solidFill>
                  <a:srgbClr val="000000"/>
                </a:solidFill>
                <a:latin typeface="Consolas"/>
              </a:rPr>
              <a:t>    </a:t>
            </a:r>
            <a:r>
              <a:rPr lang="en-US" sz="1600" b="0" dirty="0" err="1" smtClean="0">
                <a:solidFill>
                  <a:srgbClr val="000000"/>
                </a:solidFill>
                <a:latin typeface="Consolas"/>
              </a:rPr>
              <a:t>response.getWriter</a:t>
            </a:r>
            <a:r>
              <a:rPr lang="en-US" sz="1600" b="0" dirty="0">
                <a:solidFill>
                  <a:srgbClr val="000000"/>
                </a:solidFill>
                <a:latin typeface="Consolas"/>
              </a:rPr>
              <a:t>().</a:t>
            </a:r>
            <a:r>
              <a:rPr lang="en-US" sz="1600" b="0" dirty="0" err="1">
                <a:solidFill>
                  <a:srgbClr val="000000"/>
                </a:solidFill>
                <a:latin typeface="Consolas"/>
              </a:rPr>
              <a:t>println</a:t>
            </a:r>
            <a:r>
              <a:rPr lang="en-US" sz="1600" b="0" dirty="0">
                <a:solidFill>
                  <a:srgbClr val="000000"/>
                </a:solidFill>
                <a:latin typeface="Consolas"/>
              </a:rPr>
              <a:t>(</a:t>
            </a:r>
            <a:r>
              <a:rPr lang="en-US" sz="1600" b="0" dirty="0">
                <a:solidFill>
                  <a:srgbClr val="2A00FF"/>
                </a:solidFill>
                <a:latin typeface="Consolas"/>
              </a:rPr>
              <a:t>"&lt;H1&gt; </a:t>
            </a:r>
            <a:r>
              <a:rPr lang="en-US" sz="1600" b="0" dirty="0" err="1" smtClean="0">
                <a:solidFill>
                  <a:srgbClr val="2A00FF"/>
                </a:solidFill>
                <a:latin typeface="Consolas"/>
              </a:rPr>
              <a:t>Wazzaaaap</a:t>
            </a:r>
            <a:r>
              <a:rPr lang="en-US" sz="1600" b="0" dirty="0" smtClean="0">
                <a:solidFill>
                  <a:srgbClr val="2A00FF"/>
                </a:solidFill>
                <a:latin typeface="Consolas"/>
              </a:rPr>
              <a:t>!&lt;/</a:t>
            </a:r>
            <a:r>
              <a:rPr lang="en-US" sz="1600" b="0" dirty="0">
                <a:solidFill>
                  <a:srgbClr val="2A00FF"/>
                </a:solidFill>
                <a:latin typeface="Consolas"/>
              </a:rPr>
              <a:t>H1&gt;"</a:t>
            </a:r>
            <a:r>
              <a:rPr lang="en-US" sz="1600" b="0" dirty="0">
                <a:solidFill>
                  <a:srgbClr val="000000"/>
                </a:solidFill>
                <a:latin typeface="Consolas"/>
              </a:rPr>
              <a:t>);</a:t>
            </a:r>
          </a:p>
          <a:p>
            <a:r>
              <a:rPr lang="en-US" sz="1600" b="0" dirty="0" smtClean="0">
                <a:solidFill>
                  <a:srgbClr val="000000"/>
                </a:solidFill>
                <a:latin typeface="Consolas"/>
              </a:rPr>
              <a:t>  </a:t>
            </a:r>
            <a:r>
              <a:rPr lang="ru-RU" sz="1600" b="0" dirty="0" smtClean="0">
                <a:solidFill>
                  <a:srgbClr val="000000"/>
                </a:solidFill>
                <a:latin typeface="Consolas"/>
              </a:rPr>
              <a:t>}</a:t>
            </a:r>
            <a:endParaRPr lang="ru-RU" sz="1600" b="0" dirty="0">
              <a:solidFill>
                <a:srgbClr val="000000"/>
              </a:solidFill>
              <a:latin typeface="Consolas"/>
            </a:endParaRPr>
          </a:p>
          <a:p>
            <a:r>
              <a:rPr lang="ru-RU" sz="1600" b="0" dirty="0" smtClean="0">
                <a:solidFill>
                  <a:srgbClr val="000000"/>
                </a:solidFill>
                <a:latin typeface="Consolas"/>
              </a:rPr>
              <a:t>}</a:t>
            </a:r>
            <a:endParaRPr lang="en-US" sz="1600" b="0" dirty="0" smtClean="0">
              <a:solidFill>
                <a:srgbClr val="000000"/>
              </a:solidFill>
              <a:latin typeface="Consolas"/>
            </a:endParaRPr>
          </a:p>
          <a:p>
            <a:endParaRPr lang="ru-RU" sz="1600" b="0" dirty="0">
              <a:solidFill>
                <a:srgbClr val="000000"/>
              </a:solidFill>
              <a:latin typeface="Consolas"/>
            </a:endParaRPr>
          </a:p>
          <a:p>
            <a:endParaRPr lang="ru-RU" sz="1600" dirty="0"/>
          </a:p>
        </p:txBody>
      </p:sp>
      <p:sp>
        <p:nvSpPr>
          <p:cNvPr id="6" name="Rounded Rectangle 5"/>
          <p:cNvSpPr/>
          <p:nvPr/>
        </p:nvSpPr>
        <p:spPr bwMode="gray">
          <a:xfrm>
            <a:off x="1133474" y="5049672"/>
            <a:ext cx="5949713" cy="573206"/>
          </a:xfrm>
          <a:prstGeom prst="roundRect">
            <a:avLst/>
          </a:prstGeom>
          <a:noFill/>
          <a:ln w="3810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b="1" kern="0" dirty="0">
                <a:ea typeface="Arial Unicode MS" pitchFamily="34" charset="-128"/>
                <a:cs typeface="Arial Unicode MS" pitchFamily="34" charset="-128"/>
              </a:rPr>
              <a:t>http://localhost:8080/HelloServlet/HelloWorldServlet </a:t>
            </a:r>
            <a:endParaRPr kumimoji="0" lang="ru-RU"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Rounded Rectangle 3"/>
          <p:cNvSpPr/>
          <p:nvPr/>
        </p:nvSpPr>
        <p:spPr bwMode="gray">
          <a:xfrm>
            <a:off x="3530600" y="5060619"/>
            <a:ext cx="1435101" cy="573206"/>
          </a:xfrm>
          <a:prstGeom prst="roundRect">
            <a:avLst/>
          </a:prstGeom>
          <a:noFill/>
          <a:ln w="38100"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7" name="Straight Arrow Connector 6"/>
          <p:cNvCxnSpPr/>
          <p:nvPr/>
        </p:nvCxnSpPr>
        <p:spPr>
          <a:xfrm flipH="1" flipV="1">
            <a:off x="3139766" y="4692129"/>
            <a:ext cx="968564" cy="36849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gray">
          <a:xfrm>
            <a:off x="4965701" y="5049672"/>
            <a:ext cx="2117486" cy="573206"/>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0" name="Straight Arrow Connector 9"/>
          <p:cNvCxnSpPr>
            <a:stCxn id="8" idx="0"/>
          </p:cNvCxnSpPr>
          <p:nvPr/>
        </p:nvCxnSpPr>
        <p:spPr>
          <a:xfrm flipV="1">
            <a:off x="6024444" y="4681182"/>
            <a:ext cx="117049" cy="3684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gray">
          <a:xfrm>
            <a:off x="2115403" y="4230806"/>
            <a:ext cx="2292824" cy="450376"/>
          </a:xfrm>
          <a:prstGeom prst="roundRect">
            <a:avLst/>
          </a:prstGeom>
          <a:noFill/>
          <a:ln w="38100"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bg-BG" b="0" i="0" u="none" strike="noStrike" kern="0" cap="none" spc="0" normalizeH="0" baseline="0" noProof="0" dirty="0" smtClean="0">
                <a:ln>
                  <a:noFill/>
                </a:ln>
                <a:effectLst/>
                <a:uLnTx/>
                <a:uFillTx/>
                <a:ea typeface="Arial Unicode MS" pitchFamily="34" charset="-128"/>
                <a:cs typeface="Arial Unicode MS" pitchFamily="34" charset="-128"/>
              </a:rPr>
              <a:t>Контекст</a:t>
            </a:r>
            <a:r>
              <a:rPr kumimoji="0" lang="bg-BG" b="0" i="0" u="none" strike="noStrike" kern="0" cap="none" spc="0" normalizeH="0" noProof="0" dirty="0" smtClean="0">
                <a:ln>
                  <a:noFill/>
                </a:ln>
                <a:effectLst/>
                <a:uLnTx/>
                <a:uFillTx/>
                <a:ea typeface="Arial Unicode MS" pitchFamily="34" charset="-128"/>
                <a:cs typeface="Arial Unicode MS" pitchFamily="34" charset="-128"/>
              </a:rPr>
              <a:t> път</a:t>
            </a: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ounded Rectangle 12"/>
          <p:cNvSpPr/>
          <p:nvPr/>
        </p:nvSpPr>
        <p:spPr bwMode="gray">
          <a:xfrm>
            <a:off x="5174776" y="4230806"/>
            <a:ext cx="2292824" cy="450376"/>
          </a:xfrm>
          <a:prstGeom prst="round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bg-BG" b="0" i="0" u="none" strike="noStrike" kern="0" cap="none" spc="0" normalizeH="0" baseline="0" noProof="0" dirty="0" smtClean="0">
                <a:ln>
                  <a:noFill/>
                </a:ln>
                <a:effectLst/>
                <a:uLnTx/>
                <a:uFillTx/>
                <a:ea typeface="Arial Unicode MS" pitchFamily="34" charset="-128"/>
                <a:cs typeface="Arial Unicode MS" pitchFamily="34" charset="-128"/>
              </a:rPr>
              <a:t>Сървлет път</a:t>
            </a:r>
            <a:endParaRPr kumimoji="0" lang="ru-RU"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63323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JSP </a:t>
            </a:r>
            <a:r>
              <a:rPr lang="bg-BG" dirty="0" smtClean="0"/>
              <a:t>Обобщение</a:t>
            </a:r>
            <a:endParaRPr lang="en-US" dirty="0"/>
          </a:p>
        </p:txBody>
      </p:sp>
      <p:sp>
        <p:nvSpPr>
          <p:cNvPr id="3" name="Text Placeholder 2"/>
          <p:cNvSpPr>
            <a:spLocks noGrp="1"/>
          </p:cNvSpPr>
          <p:nvPr>
            <p:ph type="body" sz="quarter" idx="10"/>
          </p:nvPr>
        </p:nvSpPr>
        <p:spPr/>
        <p:txBody>
          <a:bodyPr/>
          <a:lstStyle/>
          <a:p>
            <a:pPr marL="360000" lvl="2">
              <a:buFont typeface="Wingdings" pitchFamily="2" charset="2"/>
              <a:buChar char=""/>
            </a:pPr>
            <a:r>
              <a:rPr lang="bg-BG" dirty="0" smtClean="0"/>
              <a:t>Използвайте JSP-та ако страницата ви съдържа много статичен </a:t>
            </a:r>
            <a:r>
              <a:rPr lang="bg-BG" dirty="0" err="1" smtClean="0"/>
              <a:t>html</a:t>
            </a:r>
            <a:r>
              <a:rPr lang="bg-BG" dirty="0" smtClean="0"/>
              <a:t> код;</a:t>
            </a:r>
          </a:p>
          <a:p>
            <a:pPr marL="360000" lvl="2">
              <a:buFont typeface="Wingdings" pitchFamily="2" charset="2"/>
              <a:buChar char=""/>
            </a:pPr>
            <a:r>
              <a:rPr lang="bg-BG" dirty="0" smtClean="0"/>
              <a:t>От JSP може да извиквате </a:t>
            </a:r>
            <a:r>
              <a:rPr lang="bg-BG" dirty="0" err="1" smtClean="0"/>
              <a:t>сървлети</a:t>
            </a:r>
            <a:r>
              <a:rPr lang="bg-BG" dirty="0" smtClean="0"/>
              <a:t> или други </a:t>
            </a:r>
            <a:r>
              <a:rPr lang="bg-BG" dirty="0" err="1" smtClean="0"/>
              <a:t>java</a:t>
            </a:r>
            <a:r>
              <a:rPr lang="bg-BG" dirty="0" smtClean="0"/>
              <a:t> класове.</a:t>
            </a:r>
          </a:p>
          <a:p>
            <a:pPr marL="360000" lvl="2">
              <a:buFont typeface="Wingdings" pitchFamily="2" charset="2"/>
              <a:buChar char=""/>
            </a:pPr>
            <a:r>
              <a:rPr lang="bg-BG" dirty="0" smtClean="0"/>
              <a:t>Може да извиквате </a:t>
            </a:r>
            <a:r>
              <a:rPr lang="bg-BG" dirty="0" err="1" smtClean="0"/>
              <a:t>java</a:t>
            </a:r>
            <a:r>
              <a:rPr lang="bg-BG" dirty="0" smtClean="0"/>
              <a:t> код от JSP по три начина:</a:t>
            </a:r>
          </a:p>
          <a:p>
            <a:pPr marL="540000" lvl="3">
              <a:buFont typeface="Wingdings" pitchFamily="2" charset="2"/>
              <a:buChar char=""/>
            </a:pPr>
            <a:r>
              <a:rPr lang="bg-BG" dirty="0" smtClean="0"/>
              <a:t>Изрази (</a:t>
            </a:r>
            <a:r>
              <a:rPr lang="bg-BG" dirty="0" err="1" smtClean="0"/>
              <a:t>expressions</a:t>
            </a:r>
            <a:r>
              <a:rPr lang="bg-BG" dirty="0" smtClean="0"/>
              <a:t>): &lt;%= </a:t>
            </a:r>
            <a:r>
              <a:rPr lang="bg-BG" dirty="0" err="1" smtClean="0"/>
              <a:t>expession</a:t>
            </a:r>
            <a:r>
              <a:rPr lang="bg-BG" dirty="0" smtClean="0"/>
              <a:t> %&gt;</a:t>
            </a:r>
          </a:p>
          <a:p>
            <a:pPr marL="540000" lvl="3">
              <a:buFont typeface="Wingdings" pitchFamily="2" charset="2"/>
              <a:buChar char=""/>
            </a:pPr>
            <a:r>
              <a:rPr lang="bg-BG" dirty="0" err="1" smtClean="0"/>
              <a:t>Scriptlets</a:t>
            </a:r>
            <a:r>
              <a:rPr lang="bg-BG" dirty="0" smtClean="0"/>
              <a:t>: &lt;% </a:t>
            </a:r>
            <a:r>
              <a:rPr lang="bg-BG" dirty="0" err="1" smtClean="0"/>
              <a:t>code</a:t>
            </a:r>
            <a:r>
              <a:rPr lang="bg-BG" dirty="0" smtClean="0"/>
              <a:t> %&gt;</a:t>
            </a:r>
          </a:p>
          <a:p>
            <a:pPr marL="540000" lvl="3">
              <a:buFont typeface="Wingdings" pitchFamily="2" charset="2"/>
              <a:buChar char=""/>
            </a:pPr>
            <a:r>
              <a:rPr lang="bg-BG" dirty="0" smtClean="0"/>
              <a:t>Декларации (</a:t>
            </a:r>
            <a:r>
              <a:rPr lang="bg-BG" dirty="0" err="1" smtClean="0"/>
              <a:t>Declarations</a:t>
            </a:r>
            <a:r>
              <a:rPr lang="bg-BG" dirty="0" smtClean="0"/>
              <a:t>): &lt;%! </a:t>
            </a:r>
            <a:r>
              <a:rPr lang="bg-BG" dirty="0" err="1" smtClean="0"/>
              <a:t>code</a:t>
            </a:r>
            <a:r>
              <a:rPr lang="bg-BG" dirty="0" smtClean="0"/>
              <a:t> %&gt;</a:t>
            </a:r>
          </a:p>
          <a:p>
            <a:pPr marL="360000" lvl="2">
              <a:buFont typeface="Wingdings" pitchFamily="2" charset="2"/>
              <a:buChar char=""/>
            </a:pPr>
            <a:r>
              <a:rPr lang="bg-BG" dirty="0" smtClean="0"/>
              <a:t> Избягвайте да пишете много </a:t>
            </a:r>
            <a:r>
              <a:rPr lang="bg-BG" dirty="0" err="1" smtClean="0"/>
              <a:t>Java</a:t>
            </a:r>
            <a:r>
              <a:rPr lang="bg-BG" dirty="0" smtClean="0"/>
              <a:t> код в JSP. Това затруднява разработването, </a:t>
            </a:r>
            <a:r>
              <a:rPr lang="bg-BG" dirty="0" err="1" smtClean="0"/>
              <a:t>дебъгването</a:t>
            </a:r>
            <a:r>
              <a:rPr lang="bg-BG" dirty="0" smtClean="0"/>
              <a:t>, тестването, и </a:t>
            </a:r>
            <a:r>
              <a:rPr lang="bg-BG" dirty="0" err="1" smtClean="0"/>
              <a:t>преизползването</a:t>
            </a:r>
            <a:r>
              <a:rPr lang="bg-BG" dirty="0" smtClean="0"/>
              <a:t>.</a:t>
            </a:r>
          </a:p>
          <a:p>
            <a:pPr marL="360000" lvl="2">
              <a:buFont typeface="Wingdings" pitchFamily="2" charset="2"/>
              <a:buChar char=""/>
            </a:pPr>
            <a:r>
              <a:rPr lang="bg-BG" dirty="0" smtClean="0"/>
              <a:t>JSP директивите предоставят инструкции на контейнера, оказващи как да обработи даденото JSP.</a:t>
            </a:r>
          </a:p>
          <a:p>
            <a:pPr marL="540000" lvl="3">
              <a:buFont typeface="Wingdings" pitchFamily="2" charset="2"/>
              <a:buChar char=""/>
            </a:pPr>
            <a:r>
              <a:rPr lang="bg-BG" b="1" dirty="0" err="1" smtClean="0"/>
              <a:t>Page</a:t>
            </a:r>
            <a:r>
              <a:rPr lang="bg-BG" dirty="0" smtClean="0"/>
              <a:t> директивата се използва в JSP-то за да укаже на контейнера как да бъде транслирано (</a:t>
            </a:r>
            <a:r>
              <a:rPr lang="bg-BG" dirty="0" err="1" smtClean="0"/>
              <a:t>parse-нато</a:t>
            </a:r>
            <a:r>
              <a:rPr lang="bg-BG" dirty="0" smtClean="0"/>
              <a:t>) в </a:t>
            </a:r>
            <a:r>
              <a:rPr lang="bg-BG" dirty="0" err="1" smtClean="0"/>
              <a:t>сървлет</a:t>
            </a:r>
            <a:r>
              <a:rPr lang="bg-BG" dirty="0" smtClean="0"/>
              <a:t>.</a:t>
            </a:r>
          </a:p>
          <a:p>
            <a:pPr marL="540000" lvl="3">
              <a:buFont typeface="Wingdings" pitchFamily="2" charset="2"/>
              <a:buChar char=""/>
            </a:pPr>
            <a:r>
              <a:rPr lang="bg-BG" b="1" dirty="0" err="1" smtClean="0"/>
              <a:t>Include</a:t>
            </a:r>
            <a:r>
              <a:rPr lang="bg-BG" dirty="0" smtClean="0"/>
              <a:t> директивата се използва за да се добави допълнителен файл по време на транслиране (</a:t>
            </a:r>
            <a:r>
              <a:rPr lang="bg-BG" dirty="0" err="1" smtClean="0"/>
              <a:t>parse-ване</a:t>
            </a:r>
            <a:r>
              <a:rPr lang="bg-BG" dirty="0" smtClean="0"/>
              <a:t>) в JSP-то.</a:t>
            </a:r>
            <a:endParaRPr lang="bg-BG" dirty="0"/>
          </a:p>
        </p:txBody>
      </p:sp>
    </p:spTree>
    <p:extLst>
      <p:ext uri="{BB962C8B-B14F-4D97-AF65-F5344CB8AC3E}">
        <p14:creationId xmlns:p14="http://schemas.microsoft.com/office/powerpoint/2010/main" val="350150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bg-BG" dirty="0" smtClean="0"/>
              <a:t>Благодаря за вниманието!</a:t>
            </a:r>
            <a:endParaRPr lang="en-US" dirty="0"/>
          </a:p>
        </p:txBody>
      </p:sp>
      <p:sp>
        <p:nvSpPr>
          <p:cNvPr id="3" name="Text Placeholder 2"/>
          <p:cNvSpPr>
            <a:spLocks noGrp="1"/>
          </p:cNvSpPr>
          <p:nvPr>
            <p:ph type="body" sz="quarter" idx="10"/>
          </p:nvPr>
        </p:nvSpPr>
        <p:spPr/>
        <p:txBody>
          <a:bodyPr/>
          <a:lstStyle/>
          <a:p>
            <a:r>
              <a:rPr lang="bg-BG" dirty="0" smtClean="0"/>
              <a:t>За контакти</a:t>
            </a:r>
            <a:r>
              <a:rPr lang="en-US" dirty="0" smtClean="0"/>
              <a:t>:</a:t>
            </a:r>
          </a:p>
          <a:p>
            <a:endParaRPr lang="en-US" dirty="0" smtClean="0"/>
          </a:p>
          <a:p>
            <a:r>
              <a:rPr lang="en-US" b="1" dirty="0" smtClean="0"/>
              <a:t>silviya.brayanova@sap.com</a:t>
            </a:r>
          </a:p>
          <a:p>
            <a:r>
              <a:rPr lang="en-US" b="1" dirty="0" smtClean="0"/>
              <a:t>nikolay.landzhev@sap.com</a:t>
            </a:r>
          </a:p>
          <a:p>
            <a:r>
              <a:rPr lang="en-US" dirty="0" smtClean="0"/>
              <a:t>SAP Labs Bulgaria</a:t>
            </a:r>
          </a:p>
          <a:p>
            <a:r>
              <a:rPr lang="bg-BG" dirty="0" smtClean="0"/>
              <a:t>София 1618</a:t>
            </a:r>
          </a:p>
          <a:p>
            <a:r>
              <a:rPr lang="bg-BG" dirty="0"/>
              <a:t>б</a:t>
            </a:r>
            <a:r>
              <a:rPr lang="bg-BG" dirty="0" smtClean="0"/>
              <a:t>ул. Цар Борис</a:t>
            </a:r>
            <a:r>
              <a:rPr lang="en-US" dirty="0" smtClean="0"/>
              <a:t> III</a:t>
            </a:r>
            <a:r>
              <a:rPr lang="bg-BG" dirty="0" smtClean="0"/>
              <a:t>, </a:t>
            </a:r>
            <a:r>
              <a:rPr lang="bg-BG" dirty="0" err="1" smtClean="0"/>
              <a:t>136А</a:t>
            </a:r>
            <a:endParaRPr lang="bg-BG" dirty="0" smtClean="0"/>
          </a:p>
          <a:p>
            <a:r>
              <a:rPr lang="bg-BG" dirty="0" smtClean="0"/>
              <a:t>тел: </a:t>
            </a:r>
            <a:r>
              <a:rPr lang="en-US" dirty="0" smtClean="0"/>
              <a:t>02 91 57 690</a:t>
            </a:r>
          </a:p>
        </p:txBody>
      </p:sp>
    </p:spTree>
    <p:extLst>
      <p:ext uri="{BB962C8B-B14F-4D97-AF65-F5344CB8AC3E}">
        <p14:creationId xmlns:p14="http://schemas.microsoft.com/office/powerpoint/2010/main" val="5603645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Линкове</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Font typeface="Arial" pitchFamily="34" charset="0"/>
              <a:buChar char="•"/>
            </a:pPr>
            <a:r>
              <a:rPr lang="en-US" dirty="0" smtClean="0"/>
              <a:t> </a:t>
            </a:r>
            <a:r>
              <a:rPr lang="bg-BG" dirty="0" smtClean="0"/>
              <a:t>Официалния сървлет </a:t>
            </a:r>
            <a:r>
              <a:rPr lang="en-US" dirty="0" smtClean="0"/>
              <a:t>tutorial </a:t>
            </a:r>
            <a:r>
              <a:rPr lang="bg-BG" dirty="0" smtClean="0"/>
              <a:t>на “</a:t>
            </a:r>
            <a:r>
              <a:rPr lang="en-US" dirty="0" smtClean="0"/>
              <a:t>Oracle” </a:t>
            </a:r>
            <a:r>
              <a:rPr lang="bg-BG" dirty="0" smtClean="0"/>
              <a:t>за</a:t>
            </a:r>
            <a:r>
              <a:rPr lang="en-US" dirty="0" smtClean="0"/>
              <a:t> Java EE 6</a:t>
            </a:r>
            <a:endParaRPr lang="bg-BG" dirty="0" smtClean="0"/>
          </a:p>
          <a:p>
            <a:pPr marL="88900" lvl="2" indent="0">
              <a:buNone/>
            </a:pPr>
            <a:r>
              <a:rPr lang="en-US" dirty="0" smtClean="0">
                <a:hlinkClick r:id="rId3"/>
              </a:rPr>
              <a:t>http://docs.oracle.com/javaee/6/tutorial/doc/bnafd.html</a:t>
            </a:r>
          </a:p>
          <a:p>
            <a:pPr marL="88900" lvl="2" indent="0">
              <a:buFont typeface="Arial" pitchFamily="34" charset="0"/>
              <a:buChar char="•"/>
            </a:pPr>
            <a:r>
              <a:rPr lang="en-US" dirty="0" smtClean="0"/>
              <a:t> </a:t>
            </a:r>
            <a:r>
              <a:rPr lang="en-US" dirty="0"/>
              <a:t>Tutorial </a:t>
            </a:r>
            <a:r>
              <a:rPr lang="bg-BG" dirty="0"/>
              <a:t>за </a:t>
            </a:r>
            <a:r>
              <a:rPr lang="en-US" dirty="0" err="1"/>
              <a:t>jsp</a:t>
            </a:r>
            <a:r>
              <a:rPr lang="en-US" dirty="0"/>
              <a:t>-</a:t>
            </a:r>
            <a:r>
              <a:rPr lang="bg-BG" dirty="0"/>
              <a:t>та който дава дефиниция всички елементи/действия/директиви</a:t>
            </a:r>
          </a:p>
          <a:p>
            <a:pPr marL="88900" lvl="2" indent="0">
              <a:buNone/>
            </a:pPr>
            <a:r>
              <a:rPr lang="en-US" dirty="0">
                <a:hlinkClick r:id="rId3"/>
              </a:rPr>
              <a:t>http://</a:t>
            </a:r>
            <a:r>
              <a:rPr lang="en-US" dirty="0" smtClean="0">
                <a:hlinkClick r:id="rId3"/>
              </a:rPr>
              <a:t>www.tutorialspoint.com/jsp/index.htm</a:t>
            </a:r>
            <a:r>
              <a:rPr lang="en-US" dirty="0" smtClean="0"/>
              <a:t> </a:t>
            </a:r>
          </a:p>
          <a:p>
            <a:pPr marL="88900" lvl="2" indent="0">
              <a:buFont typeface="Arial" pitchFamily="34" charset="0"/>
              <a:buChar char="•"/>
            </a:pPr>
            <a:r>
              <a:rPr lang="bg-BG" dirty="0" smtClean="0"/>
              <a:t> Директиви и обяснение на отделните атрибути:</a:t>
            </a:r>
          </a:p>
          <a:p>
            <a:pPr marL="88900" lvl="2" indent="0">
              <a:buNone/>
            </a:pPr>
            <a:r>
              <a:rPr lang="en-US" dirty="0" smtClean="0">
                <a:hlinkClick r:id="rId4"/>
              </a:rPr>
              <a:t>http://www.tutorialspoint.com/jsp/jsp_directives.htm</a:t>
            </a:r>
            <a:r>
              <a:rPr lang="bg-BG" dirty="0" smtClean="0"/>
              <a:t> </a:t>
            </a:r>
            <a:endParaRPr lang="en-US" dirty="0" smtClean="0"/>
          </a:p>
          <a:p>
            <a:pPr marL="374650" lvl="2" indent="-285750">
              <a:buFont typeface="Arial" pitchFamily="34" charset="0"/>
              <a:buChar char="•"/>
            </a:pPr>
            <a:r>
              <a:rPr lang="en-US" dirty="0" smtClean="0"/>
              <a:t>Tutorial </a:t>
            </a:r>
            <a:r>
              <a:rPr lang="bg-BG" dirty="0" smtClean="0"/>
              <a:t>за инсталиране и конфигуриране на </a:t>
            </a:r>
            <a:r>
              <a:rPr lang="en-US" dirty="0" smtClean="0"/>
              <a:t>tomcat </a:t>
            </a:r>
            <a:r>
              <a:rPr lang="bg-BG" dirty="0" smtClean="0"/>
              <a:t>+ </a:t>
            </a:r>
            <a:r>
              <a:rPr lang="en-US" dirty="0" smtClean="0"/>
              <a:t>eclipse</a:t>
            </a:r>
          </a:p>
          <a:p>
            <a:pPr marL="88900" lvl="2" indent="0">
              <a:buNone/>
            </a:pPr>
            <a:r>
              <a:rPr lang="en-US" dirty="0">
                <a:hlinkClick r:id="rId5"/>
              </a:rPr>
              <a:t>http://</a:t>
            </a:r>
            <a:r>
              <a:rPr lang="en-US" dirty="0" smtClean="0">
                <a:hlinkClick r:id="rId5"/>
              </a:rPr>
              <a:t>www.vogella.com/articles/EclipseWTP/article.html</a:t>
            </a:r>
            <a:r>
              <a:rPr lang="en-US" dirty="0" smtClean="0"/>
              <a:t> </a:t>
            </a:r>
          </a:p>
          <a:p>
            <a:pPr marL="374650" lvl="2" indent="-285750">
              <a:buFont typeface="Arial" pitchFamily="34" charset="0"/>
              <a:buChar char="•"/>
            </a:pPr>
            <a:r>
              <a:rPr lang="en-US" dirty="0" smtClean="0"/>
              <a:t>Tutorial </a:t>
            </a:r>
            <a:r>
              <a:rPr lang="bg-BG" dirty="0" smtClean="0"/>
              <a:t>за </a:t>
            </a:r>
            <a:r>
              <a:rPr lang="en-US" dirty="0" err="1" smtClean="0"/>
              <a:t>jsp</a:t>
            </a:r>
            <a:r>
              <a:rPr lang="en-US" dirty="0" smtClean="0"/>
              <a:t> </a:t>
            </a:r>
            <a:r>
              <a:rPr lang="bg-BG" dirty="0" smtClean="0"/>
              <a:t>(</a:t>
            </a:r>
            <a:r>
              <a:rPr lang="en-US" dirty="0" smtClean="0"/>
              <a:t>tag </a:t>
            </a:r>
            <a:r>
              <a:rPr lang="en-US" dirty="0" err="1" smtClean="0"/>
              <a:t>libirary</a:t>
            </a:r>
            <a:r>
              <a:rPr lang="en-US" dirty="0" smtClean="0"/>
              <a:t> </a:t>
            </a:r>
            <a:r>
              <a:rPr lang="bg-BG" dirty="0" smtClean="0"/>
              <a:t>частта е опционална, тя не се изисква за изпита, но може да бъде прегледана </a:t>
            </a:r>
            <a:r>
              <a:rPr lang="bg-BG" dirty="0" smtClean="0">
                <a:sym typeface="Wingdings" pitchFamily="2" charset="2"/>
              </a:rPr>
              <a:t>) </a:t>
            </a:r>
            <a:r>
              <a:rPr lang="en-US" dirty="0" smtClean="0"/>
              <a:t>:</a:t>
            </a:r>
          </a:p>
          <a:p>
            <a:pPr marL="88900" lvl="2" indent="0">
              <a:buNone/>
            </a:pPr>
            <a:r>
              <a:rPr lang="en-US" dirty="0">
                <a:hlinkClick r:id="rId6"/>
              </a:rPr>
              <a:t>http://</a:t>
            </a:r>
            <a:r>
              <a:rPr lang="en-US" dirty="0" smtClean="0">
                <a:hlinkClick r:id="rId6"/>
              </a:rPr>
              <a:t>www.javatpoint.com/creating-jsp-in-eclipse-ide</a:t>
            </a:r>
            <a:endParaRPr lang="en-US" dirty="0" smtClean="0"/>
          </a:p>
          <a:p>
            <a:pPr marL="88900" lvl="2" indent="0">
              <a:buNone/>
            </a:pPr>
            <a:r>
              <a:rPr lang="en-US" dirty="0">
                <a:hlinkClick r:id="rId7"/>
              </a:rPr>
              <a:t>http://www.zentut.com/jsp-tutorial</a:t>
            </a:r>
            <a:r>
              <a:rPr lang="en-US" dirty="0" smtClean="0">
                <a:hlinkClick r:id="rId7"/>
              </a:rPr>
              <a:t>/</a:t>
            </a:r>
            <a:r>
              <a:rPr lang="en-US" dirty="0" smtClean="0"/>
              <a:t> </a:t>
            </a:r>
            <a:endParaRPr lang="bg-BG" dirty="0" smtClean="0"/>
          </a:p>
          <a:p>
            <a:pPr marL="374650" lvl="2" indent="-285750"/>
            <a:r>
              <a:rPr lang="en-US" dirty="0"/>
              <a:t>Head First Servlets and JSP, 2nd </a:t>
            </a:r>
            <a:r>
              <a:rPr lang="en-US" dirty="0" smtClean="0"/>
              <a:t>Edition</a:t>
            </a:r>
            <a:r>
              <a:rPr lang="bg-BG" dirty="0" smtClean="0"/>
              <a:t>: </a:t>
            </a:r>
            <a:r>
              <a:rPr lang="en-US" dirty="0">
                <a:hlinkClick r:id="rId8"/>
              </a:rPr>
              <a:t>http://it-ebooks.info/book/375</a:t>
            </a:r>
            <a:r>
              <a:rPr lang="en-US" dirty="0" smtClean="0">
                <a:hlinkClick r:id="rId8"/>
              </a:rPr>
              <a:t>/</a:t>
            </a:r>
            <a:r>
              <a:rPr lang="bg-BG" dirty="0" smtClean="0"/>
              <a:t> </a:t>
            </a:r>
            <a:endParaRPr lang="en-US" dirty="0"/>
          </a:p>
        </p:txBody>
      </p:sp>
    </p:spTree>
    <p:extLst>
      <p:ext uri="{BB962C8B-B14F-4D97-AF65-F5344CB8AC3E}">
        <p14:creationId xmlns:p14="http://schemas.microsoft.com/office/powerpoint/2010/main" val="1518470860"/>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86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Често задавани въпроси</a:t>
            </a:r>
            <a:endParaRPr lang="en-US" dirty="0"/>
          </a:p>
        </p:txBody>
      </p:sp>
      <p:sp>
        <p:nvSpPr>
          <p:cNvPr id="4" name="Text Placeholder 2"/>
          <p:cNvSpPr>
            <a:spLocks noGrp="1"/>
          </p:cNvSpPr>
          <p:nvPr>
            <p:ph type="body" sz="quarter" idx="10"/>
          </p:nvPr>
        </p:nvSpPr>
        <p:spPr>
          <a:xfrm>
            <a:off x="343050" y="1547812"/>
            <a:ext cx="8494713" cy="4391026"/>
          </a:xfrm>
        </p:spPr>
        <p:txBody>
          <a:bodyPr/>
          <a:lstStyle/>
          <a:p>
            <a:pPr marL="88900" lvl="2" indent="0">
              <a:buFont typeface="Arial" pitchFamily="34" charset="0"/>
              <a:buChar char="•"/>
            </a:pPr>
            <a:r>
              <a:rPr lang="bg-BG" dirty="0" smtClean="0"/>
              <a:t> Много често срещан въпрос:</a:t>
            </a:r>
          </a:p>
          <a:p>
            <a:pPr marL="266700" lvl="3" indent="0"/>
            <a:r>
              <a:rPr lang="bg-BG" dirty="0" smtClean="0"/>
              <a:t> не мога да правя това и това в </a:t>
            </a:r>
            <a:r>
              <a:rPr lang="en-US" dirty="0" smtClean="0"/>
              <a:t>html </a:t>
            </a:r>
            <a:r>
              <a:rPr lang="bg-BG" dirty="0" smtClean="0"/>
              <a:t>страницата. Мога ли да го правя в </a:t>
            </a:r>
            <a:r>
              <a:rPr lang="en-US" dirty="0" smtClean="0"/>
              <a:t>JSP?</a:t>
            </a:r>
          </a:p>
          <a:p>
            <a:pPr marL="88900" lvl="2" indent="0"/>
            <a:r>
              <a:rPr lang="bg-BG" dirty="0" smtClean="0"/>
              <a:t> Отговор:</a:t>
            </a:r>
          </a:p>
          <a:p>
            <a:pPr marL="266700" lvl="3" indent="0"/>
            <a:r>
              <a:rPr lang="bg-BG" dirty="0" smtClean="0"/>
              <a:t> </a:t>
            </a:r>
            <a:r>
              <a:rPr lang="en-US" dirty="0" smtClean="0"/>
              <a:t>JSP</a:t>
            </a:r>
            <a:r>
              <a:rPr lang="bg-BG" dirty="0" smtClean="0"/>
              <a:t>-тата живеят изцяло на сървъра и те не сменят съдържанието което браузъра може да обработи.</a:t>
            </a:r>
          </a:p>
          <a:p>
            <a:pPr marL="88900" lvl="2" indent="0"/>
            <a:r>
              <a:rPr lang="bg-BG" dirty="0" smtClean="0"/>
              <a:t> Подобни въпрос:</a:t>
            </a:r>
            <a:endParaRPr lang="en-US" dirty="0" smtClean="0"/>
          </a:p>
          <a:p>
            <a:pPr marL="266700" lvl="3" indent="0"/>
            <a:r>
              <a:rPr lang="bg-BG" dirty="0" smtClean="0"/>
              <a:t> как да добавя картинка в </a:t>
            </a:r>
            <a:r>
              <a:rPr lang="en-US" dirty="0" smtClean="0"/>
              <a:t>JSP </a:t>
            </a:r>
            <a:r>
              <a:rPr lang="bg-BG" dirty="0" smtClean="0"/>
              <a:t>страница?</a:t>
            </a:r>
          </a:p>
          <a:p>
            <a:pPr marL="266700" lvl="3" indent="0"/>
            <a:r>
              <a:rPr lang="bg-BG" dirty="0" smtClean="0"/>
              <a:t> отговор: изпращаме </a:t>
            </a:r>
            <a:r>
              <a:rPr lang="en-US" dirty="0" smtClean="0"/>
              <a:t>&lt;</a:t>
            </a:r>
            <a:r>
              <a:rPr lang="en-US" dirty="0" err="1" smtClean="0"/>
              <a:t>img</a:t>
            </a:r>
            <a:r>
              <a:rPr lang="en-US" dirty="0" smtClean="0"/>
              <a:t> …&gt; </a:t>
            </a:r>
            <a:r>
              <a:rPr lang="bg-BG" dirty="0" smtClean="0"/>
              <a:t>таг към клиента.</a:t>
            </a:r>
          </a:p>
          <a:p>
            <a:pPr marL="88900" lvl="2" indent="0"/>
            <a:r>
              <a:rPr lang="bg-BG" dirty="0" smtClean="0"/>
              <a:t> Какво се случва по време на транслиране на </a:t>
            </a:r>
            <a:r>
              <a:rPr lang="en-US" dirty="0" smtClean="0"/>
              <a:t>JSP </a:t>
            </a:r>
            <a:r>
              <a:rPr lang="bg-BG" dirty="0" smtClean="0"/>
              <a:t>страница?</a:t>
            </a:r>
          </a:p>
          <a:p>
            <a:pPr marL="266700" lvl="3" indent="0"/>
            <a:r>
              <a:rPr lang="bg-BG" dirty="0" smtClean="0"/>
              <a:t> </a:t>
            </a:r>
            <a:r>
              <a:rPr lang="en-US" dirty="0" smtClean="0"/>
              <a:t>JSP</a:t>
            </a:r>
            <a:r>
              <a:rPr lang="bg-BG" dirty="0" smtClean="0"/>
              <a:t>-то бива свежда (</a:t>
            </a:r>
            <a:r>
              <a:rPr lang="en-US" dirty="0" smtClean="0"/>
              <a:t>parse</a:t>
            </a:r>
            <a:r>
              <a:rPr lang="bg-BG" dirty="0" smtClean="0"/>
              <a:t>-ва) до сървлет.</a:t>
            </a:r>
          </a:p>
          <a:p>
            <a:pPr marL="88900" lvl="2" indent="0"/>
            <a:r>
              <a:rPr lang="bg-BG" dirty="0" smtClean="0"/>
              <a:t> Какво се случва по време на обратка на заявка към </a:t>
            </a:r>
            <a:r>
              <a:rPr lang="en-US" dirty="0" smtClean="0"/>
              <a:t>JSP?</a:t>
            </a:r>
          </a:p>
          <a:p>
            <a:pPr marL="266700" lvl="3" indent="0"/>
            <a:r>
              <a:rPr lang="en-US" dirty="0" smtClean="0"/>
              <a:t> </a:t>
            </a:r>
            <a:r>
              <a:rPr lang="bg-BG" dirty="0" smtClean="0"/>
              <a:t>извиква се сървлета, който е бил изгенериран от </a:t>
            </a:r>
            <a:r>
              <a:rPr lang="en-US" dirty="0" smtClean="0"/>
              <a:t>web </a:t>
            </a:r>
            <a:r>
              <a:rPr lang="bg-BG" dirty="0" smtClean="0"/>
              <a:t>контайнера.</a:t>
            </a:r>
          </a:p>
          <a:p>
            <a:pPr marL="88900" lvl="2" indent="0"/>
            <a:r>
              <a:rPr lang="bg-BG" dirty="0" smtClean="0"/>
              <a:t> Кога едно </a:t>
            </a:r>
            <a:r>
              <a:rPr lang="en-US" dirty="0" smtClean="0"/>
              <a:t>JSP </a:t>
            </a:r>
            <a:r>
              <a:rPr lang="bg-BG" dirty="0" smtClean="0"/>
              <a:t>бива транслирано (</a:t>
            </a:r>
            <a:r>
              <a:rPr lang="en-US" dirty="0" smtClean="0"/>
              <a:t>parse-</a:t>
            </a:r>
            <a:r>
              <a:rPr lang="bg-BG" dirty="0" smtClean="0"/>
              <a:t>нато) до сървлет?</a:t>
            </a:r>
          </a:p>
          <a:p>
            <a:pPr marL="266700" lvl="3" indent="0"/>
            <a:r>
              <a:rPr lang="bg-BG" dirty="0" smtClean="0"/>
              <a:t> обикновено при обработка на първата заявка(</a:t>
            </a:r>
            <a:r>
              <a:rPr lang="en-US" dirty="0" smtClean="0"/>
              <a:t>request) </a:t>
            </a:r>
            <a:r>
              <a:rPr lang="bg-BG" dirty="0" smtClean="0"/>
              <a:t>към </a:t>
            </a:r>
            <a:r>
              <a:rPr lang="en-US" dirty="0" smtClean="0"/>
              <a:t>JSP-</a:t>
            </a:r>
            <a:r>
              <a:rPr lang="bg-BG" dirty="0" smtClean="0"/>
              <a:t>то или ако то бъде подменено в последствия не файловата система.</a:t>
            </a:r>
          </a:p>
          <a:p>
            <a:pPr marL="88900" lvl="2" indent="0">
              <a:buNone/>
            </a:pPr>
            <a:endParaRPr lang="bg-BG" dirty="0" smtClean="0"/>
          </a:p>
          <a:p>
            <a:pPr marL="88900" lvl="2" indent="0">
              <a:buNone/>
            </a:pPr>
            <a:endParaRPr lang="bg-BG" dirty="0" smtClean="0"/>
          </a:p>
        </p:txBody>
      </p:sp>
    </p:spTree>
    <p:extLst>
      <p:ext uri="{BB962C8B-B14F-4D97-AF65-F5344CB8AC3E}">
        <p14:creationId xmlns:p14="http://schemas.microsoft.com/office/powerpoint/2010/main" val="40452186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Сървлет контейнер</a:t>
            </a:r>
            <a:endParaRPr lang="ru-RU" dirty="0"/>
          </a:p>
        </p:txBody>
      </p:sp>
      <p:sp>
        <p:nvSpPr>
          <p:cNvPr id="3" name="Text Placeholder 2"/>
          <p:cNvSpPr>
            <a:spLocks noGrp="1"/>
          </p:cNvSpPr>
          <p:nvPr>
            <p:ph type="body" sz="quarter" idx="10"/>
          </p:nvPr>
        </p:nvSpPr>
        <p:spPr/>
        <p:txBody>
          <a:bodyPr/>
          <a:lstStyle/>
          <a:p>
            <a:r>
              <a:rPr lang="bg-BG" sz="1600" dirty="0" smtClean="0"/>
              <a:t>Самостоятелна програма, написана на </a:t>
            </a:r>
            <a:r>
              <a:rPr lang="en-US" sz="1600" dirty="0" smtClean="0"/>
              <a:t>Java, </a:t>
            </a:r>
            <a:r>
              <a:rPr lang="bg-BG" sz="1600" dirty="0" smtClean="0"/>
              <a:t>чиято цел е да зарежда, инициализира и изпълнява сървлети. </a:t>
            </a:r>
          </a:p>
          <a:p>
            <a:r>
              <a:rPr lang="bg-BG" sz="1600" dirty="0"/>
              <a:t>Предоставя следната функционалост:</a:t>
            </a:r>
          </a:p>
          <a:p>
            <a:pPr marL="465750" lvl="2" indent="-285750">
              <a:buFont typeface="Arial" pitchFamily="34" charset="0"/>
              <a:buChar char="•"/>
            </a:pPr>
            <a:r>
              <a:rPr lang="bg-BG" dirty="0" smtClean="0"/>
              <a:t>Предлага пълна имплементация на сървлет спецификацията;</a:t>
            </a:r>
            <a:endParaRPr lang="bg-BG" dirty="0"/>
          </a:p>
          <a:p>
            <a:pPr marL="465750" lvl="2" indent="-285750">
              <a:buFont typeface="Arial" pitchFamily="34" charset="0"/>
              <a:buChar char="•"/>
            </a:pPr>
            <a:r>
              <a:rPr lang="bg-BG" dirty="0" smtClean="0"/>
              <a:t>Управлява </a:t>
            </a:r>
            <a:r>
              <a:rPr lang="bg-BG" dirty="0"/>
              <a:t>жизнения цикъл на </a:t>
            </a:r>
            <a:r>
              <a:rPr lang="bg-BG" dirty="0" smtClean="0"/>
              <a:t>сървлетите;</a:t>
            </a:r>
          </a:p>
          <a:p>
            <a:pPr marL="465750" lvl="2" indent="-285750">
              <a:buFont typeface="Arial" pitchFamily="34" charset="0"/>
              <a:buChar char="•"/>
            </a:pPr>
            <a:r>
              <a:rPr lang="bg-BG" dirty="0" smtClean="0"/>
              <a:t>Извършва мрежова комуникация по съответния протокол;</a:t>
            </a:r>
          </a:p>
          <a:p>
            <a:pPr marL="465750" lvl="2" indent="-285750">
              <a:buFont typeface="Arial" pitchFamily="34" charset="0"/>
              <a:buChar char="•"/>
            </a:pPr>
            <a:r>
              <a:rPr lang="bg-BG" dirty="0" smtClean="0"/>
              <a:t>Управлява конкурентния достъп до съответния ресурс, като изпълнява всяка заявка в отделна нишка. (Важно! – това не гарантира безопасно асинхронно ползване на ресурса);</a:t>
            </a:r>
          </a:p>
          <a:p>
            <a:pPr marL="465750" lvl="2" indent="-285750">
              <a:buFont typeface="Arial" pitchFamily="34" charset="0"/>
              <a:buChar char="•"/>
            </a:pPr>
            <a:r>
              <a:rPr lang="bg-BG" dirty="0" smtClean="0"/>
              <a:t>Оптимизира ползването на системни ресурси чрез концепцията за „пулиране“ – конекции, нишки и други;</a:t>
            </a:r>
          </a:p>
          <a:p>
            <a:pPr marL="465750" lvl="2" indent="-285750">
              <a:buFont typeface="Arial" pitchFamily="34" charset="0"/>
              <a:buChar char="•"/>
            </a:pPr>
            <a:r>
              <a:rPr lang="bg-BG" dirty="0" smtClean="0"/>
              <a:t>Автоматично конвертира заявката и отговора в подходящи </a:t>
            </a:r>
            <a:r>
              <a:rPr lang="en-US" dirty="0" smtClean="0"/>
              <a:t>Java </a:t>
            </a:r>
            <a:r>
              <a:rPr lang="bg-BG" dirty="0" smtClean="0"/>
              <a:t>обекти, т.е. представява едно ниво на абстракция над ползвания протокол;</a:t>
            </a:r>
          </a:p>
        </p:txBody>
      </p:sp>
    </p:spTree>
    <p:extLst>
      <p:ext uri="{BB962C8B-B14F-4D97-AF65-F5344CB8AC3E}">
        <p14:creationId xmlns:p14="http://schemas.microsoft.com/office/powerpoint/2010/main" val="282258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Tomcat</a:t>
            </a:r>
            <a:endParaRPr lang="ru-RU"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en-US" sz="1600" dirty="0" smtClean="0"/>
              <a:t>Java </a:t>
            </a:r>
            <a:r>
              <a:rPr lang="bg-BG" sz="1600" dirty="0"/>
              <a:t>у</a:t>
            </a:r>
            <a:r>
              <a:rPr lang="bg-BG" sz="1600" dirty="0" smtClean="0"/>
              <a:t>еб сървър, достъпнен за свободно ползване (</a:t>
            </a:r>
            <a:r>
              <a:rPr lang="en-US" sz="1600" dirty="0" smtClean="0"/>
              <a:t>Open source – Apache License 2.0)</a:t>
            </a:r>
            <a:r>
              <a:rPr lang="bg-BG" sz="1600" dirty="0" smtClean="0"/>
              <a:t>. Написан е изцяло на </a:t>
            </a:r>
            <a:r>
              <a:rPr lang="en-US" sz="1600" dirty="0" smtClean="0"/>
              <a:t>Java.</a:t>
            </a:r>
            <a:r>
              <a:rPr lang="bg-BG" sz="1600" dirty="0" smtClean="0"/>
              <a:t> Последната актуална версия може да се изтегли </a:t>
            </a:r>
            <a:r>
              <a:rPr lang="bg-BG" sz="1600" dirty="0"/>
              <a:t>от: </a:t>
            </a:r>
            <a:r>
              <a:rPr lang="en-US" sz="1600" dirty="0" smtClean="0">
                <a:hlinkClick r:id="rId2"/>
              </a:rPr>
              <a:t>tomcat.apache.org</a:t>
            </a:r>
            <a:r>
              <a:rPr lang="en-US" sz="1600" dirty="0" smtClean="0"/>
              <a:t>. </a:t>
            </a:r>
            <a:r>
              <a:rPr lang="bg-BG" sz="1600" dirty="0" smtClean="0"/>
              <a:t>Текущата </a:t>
            </a:r>
            <a:r>
              <a:rPr lang="bg-BG" sz="1600" dirty="0"/>
              <a:t>версия е 7.0 и имплементира Сървлет</a:t>
            </a:r>
            <a:r>
              <a:rPr lang="en-US" sz="1600" dirty="0"/>
              <a:t> 3.0</a:t>
            </a:r>
            <a:r>
              <a:rPr lang="bg-BG" sz="1600" dirty="0"/>
              <a:t> и </a:t>
            </a:r>
            <a:r>
              <a:rPr lang="en-US" sz="1600" dirty="0"/>
              <a:t>JSP 2.0</a:t>
            </a:r>
          </a:p>
          <a:p>
            <a:r>
              <a:rPr lang="bg-BG" sz="1600" dirty="0" smtClean="0"/>
              <a:t>Състои се от следните модули:</a:t>
            </a:r>
          </a:p>
          <a:p>
            <a:pPr marL="285750" indent="-285750">
              <a:buFont typeface="Arial" pitchFamily="34" charset="0"/>
              <a:buChar char="•"/>
            </a:pPr>
            <a:r>
              <a:rPr lang="en-US" sz="1600" dirty="0" smtClean="0"/>
              <a:t>Catalina</a:t>
            </a:r>
            <a:r>
              <a:rPr lang="en-US" sz="1600" b="0" dirty="0" smtClean="0"/>
              <a:t> –</a:t>
            </a:r>
            <a:r>
              <a:rPr lang="bg-BG" sz="1600" b="0" dirty="0" smtClean="0"/>
              <a:t> сървлет контейнер;</a:t>
            </a:r>
            <a:endParaRPr lang="en-US" sz="1600" b="0" dirty="0" smtClean="0"/>
          </a:p>
          <a:p>
            <a:pPr marL="285750" indent="-285750">
              <a:buFont typeface="Arial" pitchFamily="34" charset="0"/>
              <a:buChar char="•"/>
            </a:pPr>
            <a:r>
              <a:rPr lang="en-US" sz="1600" dirty="0" smtClean="0"/>
              <a:t>Coyote</a:t>
            </a:r>
            <a:r>
              <a:rPr lang="bg-BG" sz="1600" dirty="0" smtClean="0"/>
              <a:t> </a:t>
            </a:r>
            <a:r>
              <a:rPr lang="bg-BG" sz="1600" b="0" dirty="0" smtClean="0"/>
              <a:t>– </a:t>
            </a:r>
            <a:r>
              <a:rPr lang="en-US" sz="1600" b="0" dirty="0" smtClean="0"/>
              <a:t>HTTP </a:t>
            </a:r>
            <a:r>
              <a:rPr lang="bg-BG" sz="1600" b="0" dirty="0" smtClean="0"/>
              <a:t>сървър;</a:t>
            </a:r>
          </a:p>
          <a:p>
            <a:pPr marL="285750" indent="-285750">
              <a:buFont typeface="Arial" pitchFamily="34" charset="0"/>
              <a:buChar char="•"/>
            </a:pPr>
            <a:r>
              <a:rPr lang="en-US" sz="1600" dirty="0" smtClean="0"/>
              <a:t>Jasper </a:t>
            </a:r>
            <a:r>
              <a:rPr lang="en-US" sz="1600" b="0" dirty="0" smtClean="0"/>
              <a:t>– JSP </a:t>
            </a:r>
            <a:r>
              <a:rPr lang="bg-BG" sz="1600" b="0" dirty="0" smtClean="0"/>
              <a:t>парсер.</a:t>
            </a:r>
            <a:endParaRPr lang="bg-BG" sz="1600" b="0" dirty="0"/>
          </a:p>
          <a:p>
            <a:pPr marL="285750" indent="-285750">
              <a:buFont typeface="Arial" pitchFamily="34" charset="0"/>
              <a:buChar char="•"/>
            </a:pPr>
            <a:endParaRPr lang="ru-RU" dirty="0"/>
          </a:p>
        </p:txBody>
      </p:sp>
      <p:pic>
        <p:nvPicPr>
          <p:cNvPr id="1026" name="Picture 2" descr="C:\Users\nikolaygs\Desktop\Servlet Lecture\200px-Tomcat-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558" y="3830766"/>
            <a:ext cx="3398293" cy="225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0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Структура на Уеб приложение</a:t>
            </a:r>
            <a:endParaRPr lang="ru-RU"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bg-BG" sz="1600" dirty="0" smtClean="0"/>
              <a:t>В </a:t>
            </a:r>
            <a:r>
              <a:rPr lang="en-US" sz="1600" dirty="0" smtClean="0"/>
              <a:t>Java EE</a:t>
            </a:r>
            <a:r>
              <a:rPr lang="bg-BG" sz="1600" dirty="0" smtClean="0"/>
              <a:t> уеб</a:t>
            </a:r>
            <a:r>
              <a:rPr lang="en-US" sz="1600" dirty="0" smtClean="0"/>
              <a:t> </a:t>
            </a:r>
            <a:r>
              <a:rPr lang="bg-BG" sz="1600" dirty="0" smtClean="0"/>
              <a:t>приложенията се „пакетират“  като </a:t>
            </a:r>
            <a:r>
              <a:rPr lang="en-US" sz="1600" dirty="0" smtClean="0"/>
              <a:t>.war </a:t>
            </a:r>
            <a:r>
              <a:rPr lang="bg-BG" sz="1600" dirty="0" smtClean="0"/>
              <a:t>файлове. Наричат се още „уеб модули“. Едно уеб приложение може да съдържа повече от един сървлет.</a:t>
            </a:r>
            <a:endParaRPr lang="en-US" sz="1600" dirty="0" smtClean="0"/>
          </a:p>
          <a:p>
            <a:pPr marL="285750" indent="-285750">
              <a:buFont typeface="Arial" pitchFamily="34" charset="0"/>
              <a:buChar char="•"/>
            </a:pPr>
            <a:endParaRPr lang="bg-BG" sz="1600" dirty="0" smtClean="0"/>
          </a:p>
        </p:txBody>
      </p:sp>
      <p:pic>
        <p:nvPicPr>
          <p:cNvPr id="3074" name="Picture 2" descr="C:\Users\nikolaygs\Desktop\Servlet Lecture\web-modu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797" y="2907941"/>
            <a:ext cx="3347078" cy="2886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gray">
          <a:xfrm>
            <a:off x="600501" y="2265528"/>
            <a:ext cx="4503762" cy="3889612"/>
          </a:xfrm>
          <a:prstGeom prst="rect">
            <a:avLst/>
          </a:prstGeom>
          <a:noFill/>
          <a:ln w="6350" algn="ctr">
            <a:solidFill>
              <a:schemeClr val="accent1"/>
            </a:solidFill>
            <a:miter lim="800000"/>
            <a:headEnd/>
            <a:tailEnd/>
          </a:ln>
        </p:spPr>
        <p:txBody>
          <a:bodyPr lIns="90000" tIns="72000" rIns="90000" bIns="72000" rtlCol="0" anchor="t"/>
          <a:lstStyle/>
          <a:p>
            <a:pPr marR="0" defTabSz="914400" eaLnBrk="1" fontAlgn="base" latinLnBrk="0" hangingPunct="1">
              <a:lnSpc>
                <a:spcPct val="100000"/>
              </a:lnSpc>
              <a:spcBef>
                <a:spcPct val="50000"/>
              </a:spcBef>
              <a:spcAft>
                <a:spcPct val="0"/>
              </a:spcAft>
              <a:buClr>
                <a:srgbClr val="F0AB00"/>
              </a:buClr>
              <a:buSzPct val="80000"/>
              <a:tabLst/>
            </a:pPr>
            <a:r>
              <a:rPr lang="en-US" sz="1600" b="1" kern="0" dirty="0" smtClean="0">
                <a:ea typeface="Arial Unicode MS" pitchFamily="34" charset="-128"/>
                <a:cs typeface="Arial Unicode MS" pitchFamily="34" charset="-128"/>
              </a:rPr>
              <a:t>Root</a:t>
            </a:r>
            <a:r>
              <a:rPr lang="en-US" sz="1600" kern="0" dirty="0" smtClean="0">
                <a:ea typeface="Arial Unicode MS" pitchFamily="34" charset="-128"/>
                <a:cs typeface="Arial Unicode MS" pitchFamily="34" charset="-128"/>
              </a:rPr>
              <a:t> – </a:t>
            </a:r>
            <a:r>
              <a:rPr lang="bg-BG" sz="1600" kern="0" dirty="0" smtClean="0">
                <a:ea typeface="Arial Unicode MS" pitchFamily="34" charset="-128"/>
                <a:cs typeface="Arial Unicode MS" pitchFamily="34" charset="-128"/>
              </a:rPr>
              <a:t>базовата директория, в която се съхранява съдържанието. Обикновено носи името на приложението и задава началния отстъп в </a:t>
            </a:r>
            <a:r>
              <a:rPr lang="en-US" sz="1600" kern="0" dirty="0" smtClean="0">
                <a:ea typeface="Arial Unicode MS" pitchFamily="34" charset="-128"/>
                <a:cs typeface="Arial Unicode MS" pitchFamily="34" charset="-128"/>
              </a:rPr>
              <a:t>URL-a </a:t>
            </a:r>
            <a:r>
              <a:rPr lang="bg-BG" sz="1600" kern="0" dirty="0" smtClean="0">
                <a:ea typeface="Arial Unicode MS" pitchFamily="34" charset="-128"/>
                <a:cs typeface="Arial Unicode MS" pitchFamily="34" charset="-128"/>
              </a:rPr>
              <a:t>на ресурса;</a:t>
            </a:r>
          </a:p>
          <a:p>
            <a:pPr marR="0" defTabSz="914400" eaLnBrk="1" fontAlgn="base" latinLnBrk="0" hangingPunct="1">
              <a:lnSpc>
                <a:spcPct val="100000"/>
              </a:lnSpc>
              <a:spcBef>
                <a:spcPct val="50000"/>
              </a:spcBef>
              <a:spcAft>
                <a:spcPct val="0"/>
              </a:spcAft>
              <a:buClr>
                <a:srgbClr val="F0AB00"/>
              </a:buClr>
              <a:buSzPct val="80000"/>
              <a:tabLst/>
            </a:pPr>
            <a:r>
              <a:rPr lang="en-US" sz="1600" b="1" kern="0" dirty="0" smtClean="0">
                <a:ea typeface="Arial Unicode MS" pitchFamily="34" charset="-128"/>
                <a:cs typeface="Arial Unicode MS" pitchFamily="34" charset="-128"/>
              </a:rPr>
              <a:t>WEB-INF</a:t>
            </a:r>
            <a:r>
              <a:rPr lang="en-US" sz="1600" kern="0" dirty="0" smtClean="0">
                <a:ea typeface="Arial Unicode MS" pitchFamily="34" charset="-128"/>
                <a:cs typeface="Arial Unicode MS" pitchFamily="34" charset="-128"/>
              </a:rPr>
              <a:t> – </a:t>
            </a:r>
            <a:r>
              <a:rPr lang="bg-BG" sz="1600" kern="0" dirty="0" smtClean="0">
                <a:ea typeface="Arial Unicode MS" pitchFamily="34" charset="-128"/>
                <a:cs typeface="Arial Unicode MS" pitchFamily="34" charset="-128"/>
              </a:rPr>
              <a:t>съдържа мета данни, ресурсите тук не са мрежово достъпни;</a:t>
            </a:r>
          </a:p>
          <a:p>
            <a:pPr marR="0" defTabSz="914400" eaLnBrk="1" fontAlgn="base" latinLnBrk="0" hangingPunct="1">
              <a:lnSpc>
                <a:spcPct val="100000"/>
              </a:lnSpc>
              <a:spcBef>
                <a:spcPct val="50000"/>
              </a:spcBef>
              <a:spcAft>
                <a:spcPct val="0"/>
              </a:spcAft>
              <a:buClr>
                <a:srgbClr val="F0AB00"/>
              </a:buClr>
              <a:buSzPct val="80000"/>
              <a:tabLst/>
            </a:pPr>
            <a:r>
              <a:rPr lang="bg-BG" sz="1600" kern="0" dirty="0" smtClean="0">
                <a:ea typeface="Arial Unicode MS" pitchFamily="34" charset="-128"/>
                <a:cs typeface="Arial Unicode MS" pitchFamily="34" charset="-128"/>
              </a:rPr>
              <a:t> </a:t>
            </a:r>
            <a:r>
              <a:rPr lang="en-US" sz="1600" b="1" kern="0" dirty="0" smtClean="0">
                <a:ea typeface="Arial Unicode MS" pitchFamily="34" charset="-128"/>
                <a:cs typeface="Arial Unicode MS" pitchFamily="34" charset="-128"/>
              </a:rPr>
              <a:t>web.xm</a:t>
            </a:r>
            <a:r>
              <a:rPr lang="en-US" sz="1600" kern="0" dirty="0" smtClean="0">
                <a:ea typeface="Arial Unicode MS" pitchFamily="34" charset="-128"/>
                <a:cs typeface="Arial Unicode MS" pitchFamily="34" charset="-128"/>
              </a:rPr>
              <a:t>l – </a:t>
            </a:r>
            <a:r>
              <a:rPr lang="bg-BG" sz="1600" kern="0" dirty="0" smtClean="0">
                <a:ea typeface="Arial Unicode MS" pitchFamily="34" charset="-128"/>
                <a:cs typeface="Arial Unicode MS" pitchFamily="34" charset="-128"/>
              </a:rPr>
              <a:t>деплоймент дескриптор на приложението;</a:t>
            </a:r>
          </a:p>
          <a:p>
            <a:pPr marR="0" defTabSz="914400" eaLnBrk="1" fontAlgn="base" latinLnBrk="0" hangingPunct="1">
              <a:lnSpc>
                <a:spcPct val="100000"/>
              </a:lnSpc>
              <a:spcBef>
                <a:spcPct val="50000"/>
              </a:spcBef>
              <a:spcAft>
                <a:spcPct val="0"/>
              </a:spcAft>
              <a:buClr>
                <a:srgbClr val="F0AB00"/>
              </a:buClr>
              <a:buSzPct val="80000"/>
              <a:tabLst/>
            </a:pPr>
            <a:r>
              <a:rPr lang="en-US" sz="1600" b="1" kern="0" dirty="0" smtClean="0">
                <a:ea typeface="Arial Unicode MS" pitchFamily="34" charset="-128"/>
                <a:cs typeface="Arial Unicode MS" pitchFamily="34" charset="-128"/>
              </a:rPr>
              <a:t>classes</a:t>
            </a:r>
            <a:r>
              <a:rPr lang="en-US" sz="1600" kern="0" dirty="0" smtClean="0">
                <a:ea typeface="Arial Unicode MS" pitchFamily="34" charset="-128"/>
                <a:cs typeface="Arial Unicode MS" pitchFamily="34" charset="-128"/>
              </a:rPr>
              <a:t> – </a:t>
            </a:r>
            <a:r>
              <a:rPr lang="bg-BG" sz="1600" kern="0" dirty="0" smtClean="0">
                <a:ea typeface="Arial Unicode MS" pitchFamily="34" charset="-128"/>
                <a:cs typeface="Arial Unicode MS" pitchFamily="34" charset="-128"/>
              </a:rPr>
              <a:t>всички компилирани (байткод) класове, част от уеб приложението;</a:t>
            </a:r>
            <a:endParaRPr lang="en-US" sz="1600" kern="0" dirty="0" smtClean="0">
              <a:ea typeface="Arial Unicode MS" pitchFamily="34" charset="-128"/>
              <a:cs typeface="Arial Unicode MS" pitchFamily="34" charset="-128"/>
            </a:endParaRPr>
          </a:p>
          <a:p>
            <a:pPr marR="0" defTabSz="914400" eaLnBrk="1" fontAlgn="base" latinLnBrk="0" hangingPunct="1">
              <a:lnSpc>
                <a:spcPct val="100000"/>
              </a:lnSpc>
              <a:spcBef>
                <a:spcPct val="50000"/>
              </a:spcBef>
              <a:spcAft>
                <a:spcPct val="0"/>
              </a:spcAft>
              <a:buClr>
                <a:srgbClr val="F0AB00"/>
              </a:buClr>
              <a:buSzPct val="80000"/>
              <a:tabLst/>
            </a:pPr>
            <a:r>
              <a:rPr lang="en-US" sz="1600" b="1" kern="0" dirty="0" smtClean="0">
                <a:ea typeface="Arial Unicode MS" pitchFamily="34" charset="-128"/>
                <a:cs typeface="Arial Unicode MS" pitchFamily="34" charset="-128"/>
              </a:rPr>
              <a:t>lib</a:t>
            </a:r>
            <a:r>
              <a:rPr lang="en-US" sz="1600" kern="0" dirty="0" smtClean="0">
                <a:ea typeface="Arial Unicode MS" pitchFamily="34" charset="-128"/>
                <a:cs typeface="Arial Unicode MS" pitchFamily="34" charset="-128"/>
              </a:rPr>
              <a:t> -  </a:t>
            </a:r>
            <a:r>
              <a:rPr lang="bg-BG" sz="1600" kern="0" dirty="0" smtClean="0">
                <a:ea typeface="Arial Unicode MS" pitchFamily="34" charset="-128"/>
                <a:cs typeface="Arial Unicode MS" pitchFamily="34" charset="-128"/>
              </a:rPr>
              <a:t>всички допълнителни </a:t>
            </a:r>
            <a:r>
              <a:rPr lang="en-US" sz="1600" kern="0" dirty="0" smtClean="0">
                <a:ea typeface="Arial Unicode MS" pitchFamily="34" charset="-128"/>
                <a:cs typeface="Arial Unicode MS" pitchFamily="34" charset="-128"/>
              </a:rPr>
              <a:t>jar</a:t>
            </a:r>
            <a:r>
              <a:rPr lang="bg-BG" sz="1600" kern="0" dirty="0" smtClean="0">
                <a:ea typeface="Arial Unicode MS" pitchFamily="34" charset="-128"/>
                <a:cs typeface="Arial Unicode MS" pitchFamily="34" charset="-128"/>
              </a:rPr>
              <a:t>-ове, които нашето приложение ползва.</a:t>
            </a:r>
            <a:endParaRPr kumimoji="0" lang="ru-RU"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53341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3518</TotalTime>
  <Words>5246</Words>
  <Application>Microsoft Office PowerPoint</Application>
  <PresentationFormat>On-screen Show (4:3)</PresentationFormat>
  <Paragraphs>773</Paragraphs>
  <Slides>64</Slides>
  <Notes>39</Notes>
  <HiddenSlides>5</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SAP_2012_v1.1</vt:lpstr>
      <vt:lpstr>Уеб технологии в Java EE.  Java Сървлети и Java Server Pages</vt:lpstr>
      <vt:lpstr>Съдържание</vt:lpstr>
      <vt:lpstr>Необходими знания за имплементиране на Java уеб приложение</vt:lpstr>
      <vt:lpstr>Какво е Java Сървлет?</vt:lpstr>
      <vt:lpstr>Общи сведения</vt:lpstr>
      <vt:lpstr>„Здравей, Свят“</vt:lpstr>
      <vt:lpstr>Сървлет контейнер</vt:lpstr>
      <vt:lpstr>Apache Tomcat</vt:lpstr>
      <vt:lpstr>Структура на Уеб приложение</vt:lpstr>
      <vt:lpstr>Дескрипторът web.xml http://docs.oracle.com/cd/E13222_01/wls/docs81/webapp/web_xml.html </vt:lpstr>
      <vt:lpstr>Жизнен цикъл на сървлета – javax.servlet.Servlet (interface)</vt:lpstr>
      <vt:lpstr>Жизнен цикъл на Сървлет  – Пример</vt:lpstr>
      <vt:lpstr>Жизнен цикъл на Сървлет  – Пример</vt:lpstr>
      <vt:lpstr>Жизнен цикъл на Сървлет  – Пример</vt:lpstr>
      <vt:lpstr>javax.servlet.http.HttpServlet http://www.w3.org/Protocols/rfc2616/rfc2616.html </vt:lpstr>
      <vt:lpstr>javax.servlet.http.HttpServletRequest – HTTP Заявка</vt:lpstr>
      <vt:lpstr>Работа с HTTP Заявка (кодът е част от doGet())</vt:lpstr>
      <vt:lpstr>javax.servlet.http.HttpServletResponse – HTTP отговор</vt:lpstr>
      <vt:lpstr>Работа с HTTP отговор</vt:lpstr>
      <vt:lpstr>Конкурентен достъп до сървлет</vt:lpstr>
      <vt:lpstr>Конкурентен достъп - Пример</vt:lpstr>
      <vt:lpstr>Пренасочване на заявки - RequestDispatcher</vt:lpstr>
      <vt:lpstr>Пренасочване – Пример (кодът е част от doGet())</vt:lpstr>
      <vt:lpstr>Резултати от пренасочването</vt:lpstr>
      <vt:lpstr>Параметри на Servlet</vt:lpstr>
      <vt:lpstr>Параметри на приложение</vt:lpstr>
      <vt:lpstr>Филтри javax.servlet.Filter</vt:lpstr>
      <vt:lpstr>Филтри javax.servlet.Filter</vt:lpstr>
      <vt:lpstr>Java Анотации и XML деплоймент дескриптори</vt:lpstr>
      <vt:lpstr>Анотацията @WebServlet</vt:lpstr>
      <vt:lpstr>@WebServlet – Пример</vt:lpstr>
      <vt:lpstr>Анотацията @WebFilter - Пример</vt:lpstr>
      <vt:lpstr>Анотацията @WebListener</vt:lpstr>
      <vt:lpstr>@WebListеner - Пример</vt:lpstr>
      <vt:lpstr>Съдържание</vt:lpstr>
      <vt:lpstr>Сесии</vt:lpstr>
      <vt:lpstr>Как създаваме сесия в едно приложение?</vt:lpstr>
      <vt:lpstr>Интерфейс на javax.servlet.http.HttpSession</vt:lpstr>
      <vt:lpstr>Пример за поддръжка на сесия</vt:lpstr>
      <vt:lpstr>Съдържание</vt:lpstr>
      <vt:lpstr>JSP (Java Server Pages) 1</vt:lpstr>
      <vt:lpstr>JSP (Java Server Pages) 2</vt:lpstr>
      <vt:lpstr>Пример за JSP </vt:lpstr>
      <vt:lpstr>Как да създаваме нашите JSP-та?</vt:lpstr>
      <vt:lpstr>Как да пишем java код в jsp?</vt:lpstr>
      <vt:lpstr>JSP Expressions (изрази) пример и сървлет форма</vt:lpstr>
      <vt:lpstr>JSP Expressions (изрази) пример и сървлет форма</vt:lpstr>
      <vt:lpstr>JSP Declarations (декларации) пример и сървлет форма</vt:lpstr>
      <vt:lpstr>JSP Declarations (декларации) пример и сървлет форма</vt:lpstr>
      <vt:lpstr>JSP Scriplets (декларации) пример и сървлет форма</vt:lpstr>
      <vt:lpstr>JSP Scriplets (декларации) пример и сървлет форма</vt:lpstr>
      <vt:lpstr>Предефинирани промениливи в _jspService метода</vt:lpstr>
      <vt:lpstr>Как да се ползваме предефинираните променливи?</vt:lpstr>
      <vt:lpstr>Директиви в JSP-та</vt:lpstr>
      <vt:lpstr>Page директива</vt:lpstr>
      <vt:lpstr>Include директива</vt:lpstr>
      <vt:lpstr>Какво е java bean и каква е ползата от тях в едно JSP?</vt:lpstr>
      <vt:lpstr>Пример за java bean и ползването му в JSP</vt:lpstr>
      <vt:lpstr>Пример за java bean и ползването му в JSP</vt:lpstr>
      <vt:lpstr>JSP Обобщение</vt:lpstr>
      <vt:lpstr>Благодаря за вниманието!</vt:lpstr>
      <vt:lpstr>Линкове</vt:lpstr>
      <vt:lpstr>PowerPoint Presentation</vt:lpstr>
      <vt:lpstr>Често задавани въпроси</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Bitz, Heidi</dc:creator>
  <cp:lastModifiedBy>Landzhev, Nikolay</cp:lastModifiedBy>
  <cp:revision>501</cp:revision>
  <dcterms:created xsi:type="dcterms:W3CDTF">2012-01-25T11:08:33Z</dcterms:created>
  <dcterms:modified xsi:type="dcterms:W3CDTF">2013-11-29T11:17:43Z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1292646049</vt:i4>
  </property>
  <property fmtid="{D5CDD505-2E9C-101B-9397-08002B2CF9AE}" pid="3" name="_NewReviewCycle">
    <vt:lpwstr/>
  </property>
  <property fmtid="{D5CDD505-2E9C-101B-9397-08002B2CF9AE}" pid="4" name="_EmailSubject">
    <vt:lpwstr>Slides for monitors &amp; materials for students</vt:lpwstr>
  </property>
  <property fmtid="{D5CDD505-2E9C-101B-9397-08002B2CF9AE}" pid="5" name="_AuthorEmail">
    <vt:lpwstr>elena.angelova@sap.com</vt:lpwstr>
  </property>
  <property fmtid="{D5CDD505-2E9C-101B-9397-08002B2CF9AE}" pid="6" name="_AuthorEmailDisplayName">
    <vt:lpwstr>Angelova, Elena</vt:lpwstr>
  </property>
  <property fmtid="{D5CDD505-2E9C-101B-9397-08002B2CF9AE}" pid="7" name="_PreviousAdHocReviewCycleID">
    <vt:i4>-1666362401</vt:i4>
  </property>
</Properties>
</file>