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notesMasterIdLst>
    <p:notesMasterId r:id="rId101"/>
  </p:notesMasterIdLst>
  <p:sldIdLst>
    <p:sldId id="256" r:id="rId2"/>
    <p:sldId id="258" r:id="rId3"/>
    <p:sldId id="322" r:id="rId4"/>
    <p:sldId id="323" r:id="rId5"/>
    <p:sldId id="324" r:id="rId6"/>
    <p:sldId id="325" r:id="rId7"/>
    <p:sldId id="326" r:id="rId8"/>
    <p:sldId id="327" r:id="rId9"/>
    <p:sldId id="328" r:id="rId10"/>
    <p:sldId id="329" r:id="rId11"/>
    <p:sldId id="330" r:id="rId12"/>
    <p:sldId id="332" r:id="rId13"/>
    <p:sldId id="333" r:id="rId14"/>
    <p:sldId id="331" r:id="rId15"/>
    <p:sldId id="334" r:id="rId16"/>
    <p:sldId id="335" r:id="rId17"/>
    <p:sldId id="336" r:id="rId18"/>
    <p:sldId id="259" r:id="rId19"/>
    <p:sldId id="340" r:id="rId20"/>
    <p:sldId id="267" r:id="rId21"/>
    <p:sldId id="337" r:id="rId22"/>
    <p:sldId id="338" r:id="rId23"/>
    <p:sldId id="339" r:id="rId24"/>
    <p:sldId id="257" r:id="rId25"/>
    <p:sldId id="260" r:id="rId26"/>
    <p:sldId id="261" r:id="rId27"/>
    <p:sldId id="263" r:id="rId28"/>
    <p:sldId id="314" r:id="rId29"/>
    <p:sldId id="315" r:id="rId30"/>
    <p:sldId id="316" r:id="rId31"/>
    <p:sldId id="264" r:id="rId32"/>
    <p:sldId id="265" r:id="rId33"/>
    <p:sldId id="266" r:id="rId34"/>
    <p:sldId id="343" r:id="rId35"/>
    <p:sldId id="288" r:id="rId36"/>
    <p:sldId id="290" r:id="rId37"/>
    <p:sldId id="289" r:id="rId38"/>
    <p:sldId id="291" r:id="rId39"/>
    <p:sldId id="342" r:id="rId40"/>
    <p:sldId id="292" r:id="rId41"/>
    <p:sldId id="268" r:id="rId42"/>
    <p:sldId id="269" r:id="rId43"/>
    <p:sldId id="270" r:id="rId44"/>
    <p:sldId id="271" r:id="rId45"/>
    <p:sldId id="272" r:id="rId46"/>
    <p:sldId id="283" r:id="rId47"/>
    <p:sldId id="273" r:id="rId48"/>
    <p:sldId id="276" r:id="rId49"/>
    <p:sldId id="279" r:id="rId50"/>
    <p:sldId id="280" r:id="rId51"/>
    <p:sldId id="275" r:id="rId52"/>
    <p:sldId id="277" r:id="rId53"/>
    <p:sldId id="278" r:id="rId54"/>
    <p:sldId id="281" r:id="rId55"/>
    <p:sldId id="282" r:id="rId56"/>
    <p:sldId id="274" r:id="rId57"/>
    <p:sldId id="284" r:id="rId58"/>
    <p:sldId id="345" r:id="rId59"/>
    <p:sldId id="295" r:id="rId60"/>
    <p:sldId id="296" r:id="rId61"/>
    <p:sldId id="341" r:id="rId62"/>
    <p:sldId id="297" r:id="rId63"/>
    <p:sldId id="298" r:id="rId64"/>
    <p:sldId id="344" r:id="rId65"/>
    <p:sldId id="299" r:id="rId66"/>
    <p:sldId id="300" r:id="rId67"/>
    <p:sldId id="301" r:id="rId68"/>
    <p:sldId id="302" r:id="rId69"/>
    <p:sldId id="303" r:id="rId70"/>
    <p:sldId id="304" r:id="rId71"/>
    <p:sldId id="305" r:id="rId72"/>
    <p:sldId id="306" r:id="rId73"/>
    <p:sldId id="307" r:id="rId74"/>
    <p:sldId id="308" r:id="rId75"/>
    <p:sldId id="309" r:id="rId76"/>
    <p:sldId id="310" r:id="rId77"/>
    <p:sldId id="311" r:id="rId78"/>
    <p:sldId id="312" r:id="rId79"/>
    <p:sldId id="313" r:id="rId80"/>
    <p:sldId id="317" r:id="rId81"/>
    <p:sldId id="318" r:id="rId82"/>
    <p:sldId id="319" r:id="rId83"/>
    <p:sldId id="321" r:id="rId84"/>
    <p:sldId id="320" r:id="rId85"/>
    <p:sldId id="346" r:id="rId86"/>
    <p:sldId id="347" r:id="rId87"/>
    <p:sldId id="348" r:id="rId88"/>
    <p:sldId id="349" r:id="rId89"/>
    <p:sldId id="350" r:id="rId90"/>
    <p:sldId id="351" r:id="rId91"/>
    <p:sldId id="352" r:id="rId92"/>
    <p:sldId id="353" r:id="rId93"/>
    <p:sldId id="356" r:id="rId94"/>
    <p:sldId id="355" r:id="rId95"/>
    <p:sldId id="357" r:id="rId96"/>
    <p:sldId id="358" r:id="rId97"/>
    <p:sldId id="359" r:id="rId98"/>
    <p:sldId id="360" r:id="rId99"/>
    <p:sldId id="354" r:id="rId100"/>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2" autoAdjust="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bg-BG"/>
          </a:p>
        </p:txBody>
      </p:sp>
      <p:sp>
        <p:nvSpPr>
          <p:cNvPr id="409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bg-BG"/>
          </a:p>
        </p:txBody>
      </p:sp>
      <p:sp>
        <p:nvSpPr>
          <p:cNvPr id="675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noProof="0" smtClean="0"/>
              <a:t>Click to edit Master text styles</a:t>
            </a:r>
          </a:p>
          <a:p>
            <a:pPr lvl="1"/>
            <a:r>
              <a:rPr lang="bg-BG" noProof="0" smtClean="0"/>
              <a:t>Second level</a:t>
            </a:r>
          </a:p>
          <a:p>
            <a:pPr lvl="2"/>
            <a:r>
              <a:rPr lang="bg-BG" noProof="0" smtClean="0"/>
              <a:t>Third level</a:t>
            </a:r>
          </a:p>
          <a:p>
            <a:pPr lvl="3"/>
            <a:r>
              <a:rPr lang="bg-BG" noProof="0" smtClean="0"/>
              <a:t>Fourth level</a:t>
            </a:r>
          </a:p>
          <a:p>
            <a:pPr lvl="4"/>
            <a:r>
              <a:rPr lang="bg-BG" noProof="0" smtClean="0"/>
              <a:t>Fifth level</a:t>
            </a:r>
          </a:p>
        </p:txBody>
      </p:sp>
      <p:sp>
        <p:nvSpPr>
          <p:cNvPr id="409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bg-BG"/>
          </a:p>
        </p:txBody>
      </p:sp>
      <p:sp>
        <p:nvSpPr>
          <p:cNvPr id="409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C7E25C4-5174-4C13-824A-2D3646DFE9BF}" type="slidenum">
              <a:rPr lang="bg-BG"/>
              <a:pPr>
                <a:defRPr/>
              </a:pPr>
              <a:t>‹#›</a:t>
            </a:fld>
            <a:endParaRPr lang="bg-BG"/>
          </a:p>
        </p:txBody>
      </p:sp>
    </p:spTree>
    <p:extLst>
      <p:ext uri="{BB962C8B-B14F-4D97-AF65-F5344CB8AC3E}">
        <p14:creationId xmlns:p14="http://schemas.microsoft.com/office/powerpoint/2010/main" val="24229862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r>
              <a:rPr lang="bg-BG" smtClean="0"/>
              <a:t>SP</a:t>
            </a:r>
            <a:endParaRPr lang="bg-BG"/>
          </a:p>
        </p:txBody>
      </p:sp>
      <p:sp>
        <p:nvSpPr>
          <p:cNvPr id="17" name="Footer Placeholder 16"/>
          <p:cNvSpPr>
            <a:spLocks noGrp="1"/>
          </p:cNvSpPr>
          <p:nvPr>
            <p:ph type="ftr" sz="quarter" idx="11"/>
          </p:nvPr>
        </p:nvSpPr>
        <p:spPr/>
        <p:txBody>
          <a:bodyPr/>
          <a:lstStyle/>
          <a:p>
            <a:pPr>
              <a:defRPr/>
            </a:pPr>
            <a:r>
              <a:rPr lang="en-US" smtClean="0"/>
              <a:t>D. Gotseva</a:t>
            </a:r>
            <a:endParaRPr lang="bg-BG"/>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7616F4C4-B223-4FDE-A23A-6E66B1199789}" type="slidenum">
              <a:rPr lang="bg-BG" smtClean="0"/>
              <a:pPr>
                <a:defRPr/>
              </a:pPr>
              <a:t>‹#›</a:t>
            </a:fld>
            <a:endParaRPr lang="bg-BG"/>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bg-BG" smtClean="0"/>
              <a:t>SP</a:t>
            </a:r>
            <a:endParaRPr lang="bg-BG"/>
          </a:p>
        </p:txBody>
      </p:sp>
      <p:sp>
        <p:nvSpPr>
          <p:cNvPr id="5" name="Footer Placeholder 4"/>
          <p:cNvSpPr>
            <a:spLocks noGrp="1"/>
          </p:cNvSpPr>
          <p:nvPr>
            <p:ph type="ftr" sz="quarter" idx="11"/>
          </p:nvPr>
        </p:nvSpPr>
        <p:spPr/>
        <p:txBody>
          <a:bodyPr/>
          <a:lstStyle/>
          <a:p>
            <a:pPr>
              <a:defRPr/>
            </a:pPr>
            <a:r>
              <a:rPr lang="en-US" smtClean="0"/>
              <a:t>D. Gotseva</a:t>
            </a:r>
            <a:endParaRPr lang="bg-BG"/>
          </a:p>
        </p:txBody>
      </p:sp>
      <p:sp>
        <p:nvSpPr>
          <p:cNvPr id="6" name="Slide Number Placeholder 5"/>
          <p:cNvSpPr>
            <a:spLocks noGrp="1"/>
          </p:cNvSpPr>
          <p:nvPr>
            <p:ph type="sldNum" sz="quarter" idx="12"/>
          </p:nvPr>
        </p:nvSpPr>
        <p:spPr/>
        <p:txBody>
          <a:bodyPr/>
          <a:lstStyle/>
          <a:p>
            <a:pPr>
              <a:defRPr/>
            </a:pPr>
            <a:fld id="{7E373CA8-B73B-44DE-B221-EF21E151C203}" type="slidenum">
              <a:rPr lang="bg-BG" smtClean="0"/>
              <a:pPr>
                <a:defRPr/>
              </a:pPr>
              <a:t>‹#›</a:t>
            </a:fld>
            <a:endParaRPr lang="bg-B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r>
              <a:rPr lang="bg-BG" smtClean="0"/>
              <a:t>SP</a:t>
            </a:r>
            <a:endParaRPr lang="bg-BG"/>
          </a:p>
        </p:txBody>
      </p:sp>
      <p:sp>
        <p:nvSpPr>
          <p:cNvPr id="5" name="Footer Placeholder 4"/>
          <p:cNvSpPr>
            <a:spLocks noGrp="1"/>
          </p:cNvSpPr>
          <p:nvPr>
            <p:ph type="ftr" sz="quarter" idx="11"/>
          </p:nvPr>
        </p:nvSpPr>
        <p:spPr/>
        <p:txBody>
          <a:bodyPr/>
          <a:lstStyle/>
          <a:p>
            <a:pPr>
              <a:defRPr/>
            </a:pPr>
            <a:r>
              <a:rPr lang="en-US" smtClean="0"/>
              <a:t>D. Gotseva</a:t>
            </a:r>
            <a:endParaRPr lang="bg-BG"/>
          </a:p>
        </p:txBody>
      </p:sp>
      <p:sp>
        <p:nvSpPr>
          <p:cNvPr id="6" name="Slide Number Placeholder 5"/>
          <p:cNvSpPr>
            <a:spLocks noGrp="1"/>
          </p:cNvSpPr>
          <p:nvPr>
            <p:ph type="sldNum" sz="quarter" idx="12"/>
          </p:nvPr>
        </p:nvSpPr>
        <p:spPr/>
        <p:txBody>
          <a:bodyPr/>
          <a:lstStyle/>
          <a:p>
            <a:pPr>
              <a:defRPr/>
            </a:pPr>
            <a:fld id="{81EE9E50-C54D-454E-9771-5CBFB7E5A652}" type="slidenum">
              <a:rPr lang="bg-BG" smtClean="0"/>
              <a:pPr>
                <a:defRPr/>
              </a:pPr>
              <a:t>‹#›</a:t>
            </a:fld>
            <a:endParaRPr lang="bg-BG"/>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182688" y="41513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r>
              <a:rPr lang="bg-BG" smtClean="0"/>
              <a:t>SP</a:t>
            </a:r>
            <a:endParaRPr lang="bg-BG"/>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D. Gotseva</a:t>
            </a:r>
            <a:endParaRPr lang="bg-BG"/>
          </a:p>
        </p:txBody>
      </p:sp>
      <p:sp>
        <p:nvSpPr>
          <p:cNvPr id="7" name="Rectangle 13"/>
          <p:cNvSpPr>
            <a:spLocks noGrp="1" noChangeArrowheads="1"/>
          </p:cNvSpPr>
          <p:nvPr>
            <p:ph type="sldNum" sz="quarter" idx="12"/>
          </p:nvPr>
        </p:nvSpPr>
        <p:spPr>
          <a:ln/>
        </p:spPr>
        <p:txBody>
          <a:bodyPr/>
          <a:lstStyle>
            <a:lvl1pPr>
              <a:defRPr/>
            </a:lvl1pPr>
          </a:lstStyle>
          <a:p>
            <a:pPr>
              <a:defRPr/>
            </a:pPr>
            <a:fld id="{3F12473F-7FBA-48E3-B219-9AFA1B6E9F20}" type="slidenum">
              <a:rPr lang="bg-BG"/>
              <a:pPr>
                <a:defRPr/>
              </a:pPr>
              <a:t>‹#›</a:t>
            </a:fld>
            <a:endParaRPr lang="bg-BG"/>
          </a:p>
        </p:txBody>
      </p:sp>
    </p:spTree>
    <p:extLst>
      <p:ext uri="{BB962C8B-B14F-4D97-AF65-F5344CB8AC3E}">
        <p14:creationId xmlns:p14="http://schemas.microsoft.com/office/powerpoint/2010/main" val="887597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r>
              <a:rPr lang="bg-BG" smtClean="0"/>
              <a:t>SP</a:t>
            </a:r>
            <a:endParaRPr lang="bg-BG"/>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D. Gotseva</a:t>
            </a:r>
            <a:endParaRPr lang="bg-BG"/>
          </a:p>
        </p:txBody>
      </p:sp>
      <p:sp>
        <p:nvSpPr>
          <p:cNvPr id="7" name="Rectangle 13"/>
          <p:cNvSpPr>
            <a:spLocks noGrp="1" noChangeArrowheads="1"/>
          </p:cNvSpPr>
          <p:nvPr>
            <p:ph type="sldNum" sz="quarter" idx="12"/>
          </p:nvPr>
        </p:nvSpPr>
        <p:spPr>
          <a:ln/>
        </p:spPr>
        <p:txBody>
          <a:bodyPr/>
          <a:lstStyle>
            <a:lvl1pPr>
              <a:defRPr/>
            </a:lvl1pPr>
          </a:lstStyle>
          <a:p>
            <a:pPr>
              <a:defRPr/>
            </a:pPr>
            <a:fld id="{364BFB84-94CA-4711-A31A-A0F378EEC130}" type="slidenum">
              <a:rPr lang="bg-BG"/>
              <a:pPr>
                <a:defRPr/>
              </a:pPr>
              <a:t>‹#›</a:t>
            </a:fld>
            <a:endParaRPr lang="bg-BG"/>
          </a:p>
        </p:txBody>
      </p:sp>
    </p:spTree>
    <p:extLst>
      <p:ext uri="{BB962C8B-B14F-4D97-AF65-F5344CB8AC3E}">
        <p14:creationId xmlns:p14="http://schemas.microsoft.com/office/powerpoint/2010/main" val="32141697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82688" y="20177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88" y="41513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r>
              <a:rPr lang="bg-BG" smtClean="0"/>
              <a:t>SP</a:t>
            </a:r>
            <a:endParaRPr lang="bg-BG"/>
          </a:p>
        </p:txBody>
      </p:sp>
      <p:sp>
        <p:nvSpPr>
          <p:cNvPr id="6" name="Rectangle 12"/>
          <p:cNvSpPr>
            <a:spLocks noGrp="1" noChangeArrowheads="1"/>
          </p:cNvSpPr>
          <p:nvPr>
            <p:ph type="ftr" sz="quarter" idx="11"/>
          </p:nvPr>
        </p:nvSpPr>
        <p:spPr>
          <a:ln/>
        </p:spPr>
        <p:txBody>
          <a:bodyPr/>
          <a:lstStyle>
            <a:lvl1pPr>
              <a:defRPr/>
            </a:lvl1pPr>
          </a:lstStyle>
          <a:p>
            <a:pPr>
              <a:defRPr/>
            </a:pPr>
            <a:r>
              <a:rPr lang="en-US" smtClean="0"/>
              <a:t>D. Gotseva</a:t>
            </a:r>
            <a:endParaRPr lang="bg-BG"/>
          </a:p>
        </p:txBody>
      </p:sp>
      <p:sp>
        <p:nvSpPr>
          <p:cNvPr id="7" name="Rectangle 13"/>
          <p:cNvSpPr>
            <a:spLocks noGrp="1" noChangeArrowheads="1"/>
          </p:cNvSpPr>
          <p:nvPr>
            <p:ph type="sldNum" sz="quarter" idx="12"/>
          </p:nvPr>
        </p:nvSpPr>
        <p:spPr>
          <a:ln/>
        </p:spPr>
        <p:txBody>
          <a:bodyPr/>
          <a:lstStyle>
            <a:lvl1pPr>
              <a:defRPr/>
            </a:lvl1pPr>
          </a:lstStyle>
          <a:p>
            <a:pPr>
              <a:defRPr/>
            </a:pPr>
            <a:fld id="{778B2D02-A243-4DE3-8D35-4FD1557D5240}" type="slidenum">
              <a:rPr lang="bg-BG"/>
              <a:pPr>
                <a:defRPr/>
              </a:pPr>
              <a:t>‹#›</a:t>
            </a:fld>
            <a:endParaRPr lang="bg-BG"/>
          </a:p>
        </p:txBody>
      </p:sp>
    </p:spTree>
    <p:extLst>
      <p:ext uri="{BB962C8B-B14F-4D97-AF65-F5344CB8AC3E}">
        <p14:creationId xmlns:p14="http://schemas.microsoft.com/office/powerpoint/2010/main" val="3813145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r>
              <a:rPr lang="bg-BG" smtClean="0"/>
              <a:t>SP</a:t>
            </a:r>
            <a:endParaRPr lang="bg-BG"/>
          </a:p>
        </p:txBody>
      </p:sp>
      <p:sp>
        <p:nvSpPr>
          <p:cNvPr id="5" name="Footer Placeholder 4"/>
          <p:cNvSpPr>
            <a:spLocks noGrp="1"/>
          </p:cNvSpPr>
          <p:nvPr>
            <p:ph type="ftr" sz="quarter" idx="11"/>
          </p:nvPr>
        </p:nvSpPr>
        <p:spPr/>
        <p:txBody>
          <a:bodyPr/>
          <a:lstStyle/>
          <a:p>
            <a:pPr>
              <a:defRPr/>
            </a:pPr>
            <a:r>
              <a:rPr lang="en-US" smtClean="0"/>
              <a:t>D. Gotseva</a:t>
            </a:r>
            <a:endParaRPr lang="bg-BG"/>
          </a:p>
        </p:txBody>
      </p:sp>
      <p:sp>
        <p:nvSpPr>
          <p:cNvPr id="6" name="Slide Number Placeholder 5"/>
          <p:cNvSpPr>
            <a:spLocks noGrp="1"/>
          </p:cNvSpPr>
          <p:nvPr>
            <p:ph type="sldNum" sz="quarter" idx="12"/>
          </p:nvPr>
        </p:nvSpPr>
        <p:spPr/>
        <p:txBody>
          <a:bodyPr/>
          <a:lstStyle/>
          <a:p>
            <a:pPr>
              <a:defRPr/>
            </a:pPr>
            <a:fld id="{1F4ABBDE-3A05-47B0-9F7B-075305EE0EE1}" type="slidenum">
              <a:rPr lang="bg-BG" smtClean="0"/>
              <a:pPr>
                <a:defRPr/>
              </a:pPr>
              <a:t>‹#›</a:t>
            </a:fld>
            <a:endParaRPr lang="bg-BG"/>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r>
              <a:rPr lang="bg-BG" smtClean="0"/>
              <a:t>SP</a:t>
            </a:r>
            <a:endParaRPr lang="bg-BG"/>
          </a:p>
        </p:txBody>
      </p:sp>
      <p:sp>
        <p:nvSpPr>
          <p:cNvPr id="5" name="Footer Placeholder 4"/>
          <p:cNvSpPr>
            <a:spLocks noGrp="1"/>
          </p:cNvSpPr>
          <p:nvPr>
            <p:ph type="ftr" sz="quarter" idx="11"/>
          </p:nvPr>
        </p:nvSpPr>
        <p:spPr>
          <a:xfrm>
            <a:off x="800100" y="6172200"/>
            <a:ext cx="4000500" cy="457200"/>
          </a:xfrm>
        </p:spPr>
        <p:txBody>
          <a:bodyPr/>
          <a:lstStyle/>
          <a:p>
            <a:pPr>
              <a:defRPr/>
            </a:pPr>
            <a:r>
              <a:rPr lang="en-US" smtClean="0"/>
              <a:t>D. Gotseva</a:t>
            </a:r>
            <a:endParaRPr lang="bg-BG"/>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pPr>
              <a:defRPr/>
            </a:pPr>
            <a:fld id="{0A219CD3-2A49-4F0D-B887-15505A2496A2}" type="slidenum">
              <a:rPr lang="bg-BG" smtClean="0"/>
              <a:pPr>
                <a:defRPr/>
              </a:pPr>
              <a:t>‹#›</a:t>
            </a:fld>
            <a:endParaRPr lang="bg-BG"/>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r>
              <a:rPr lang="bg-BG" smtClean="0"/>
              <a:t>SP</a:t>
            </a:r>
            <a:endParaRPr lang="bg-BG"/>
          </a:p>
        </p:txBody>
      </p:sp>
      <p:sp>
        <p:nvSpPr>
          <p:cNvPr id="6" name="Footer Placeholder 5"/>
          <p:cNvSpPr>
            <a:spLocks noGrp="1"/>
          </p:cNvSpPr>
          <p:nvPr>
            <p:ph type="ftr" sz="quarter" idx="11"/>
          </p:nvPr>
        </p:nvSpPr>
        <p:spPr/>
        <p:txBody>
          <a:bodyPr/>
          <a:lstStyle/>
          <a:p>
            <a:pPr>
              <a:defRPr/>
            </a:pPr>
            <a:r>
              <a:rPr lang="en-US" smtClean="0"/>
              <a:t>D. Gotseva</a:t>
            </a:r>
            <a:endParaRPr lang="bg-BG"/>
          </a:p>
        </p:txBody>
      </p:sp>
      <p:sp>
        <p:nvSpPr>
          <p:cNvPr id="7" name="Slide Number Placeholder 6"/>
          <p:cNvSpPr>
            <a:spLocks noGrp="1"/>
          </p:cNvSpPr>
          <p:nvPr>
            <p:ph type="sldNum" sz="quarter" idx="12"/>
          </p:nvPr>
        </p:nvSpPr>
        <p:spPr/>
        <p:txBody>
          <a:bodyPr/>
          <a:lstStyle/>
          <a:p>
            <a:pPr>
              <a:defRPr/>
            </a:pPr>
            <a:fld id="{C55E92E0-CE71-4EC8-9947-055BBF40CB91}" type="slidenum">
              <a:rPr lang="bg-BG" smtClean="0"/>
              <a:pPr>
                <a:defRPr/>
              </a:pPr>
              <a:t>‹#›</a:t>
            </a:fld>
            <a:endParaRPr lang="bg-BG"/>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r>
              <a:rPr lang="bg-BG" smtClean="0"/>
              <a:t>SP</a:t>
            </a:r>
            <a:endParaRPr lang="bg-BG"/>
          </a:p>
        </p:txBody>
      </p:sp>
      <p:sp>
        <p:nvSpPr>
          <p:cNvPr id="8" name="Footer Placeholder 7"/>
          <p:cNvSpPr>
            <a:spLocks noGrp="1"/>
          </p:cNvSpPr>
          <p:nvPr>
            <p:ph type="ftr" sz="quarter" idx="11"/>
          </p:nvPr>
        </p:nvSpPr>
        <p:spPr/>
        <p:txBody>
          <a:bodyPr/>
          <a:lstStyle/>
          <a:p>
            <a:pPr>
              <a:defRPr/>
            </a:pPr>
            <a:r>
              <a:rPr lang="en-US" smtClean="0"/>
              <a:t>D. Gotseva</a:t>
            </a:r>
            <a:endParaRPr lang="bg-BG"/>
          </a:p>
        </p:txBody>
      </p:sp>
      <p:sp>
        <p:nvSpPr>
          <p:cNvPr id="9" name="Slide Number Placeholder 8"/>
          <p:cNvSpPr>
            <a:spLocks noGrp="1"/>
          </p:cNvSpPr>
          <p:nvPr>
            <p:ph type="sldNum" sz="quarter" idx="12"/>
          </p:nvPr>
        </p:nvSpPr>
        <p:spPr/>
        <p:txBody>
          <a:bodyPr/>
          <a:lstStyle/>
          <a:p>
            <a:pPr>
              <a:defRPr/>
            </a:pPr>
            <a:fld id="{D545C514-5039-409C-8C61-AAC39476BBF4}" type="slidenum">
              <a:rPr lang="bg-BG" smtClean="0"/>
              <a:pPr>
                <a:defRPr/>
              </a:pPr>
              <a:t>‹#›</a:t>
            </a:fld>
            <a:endParaRPr lang="bg-BG"/>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r>
              <a:rPr lang="bg-BG" smtClean="0"/>
              <a:t>SP</a:t>
            </a:r>
            <a:endParaRPr lang="bg-BG"/>
          </a:p>
        </p:txBody>
      </p:sp>
      <p:sp>
        <p:nvSpPr>
          <p:cNvPr id="4" name="Footer Placeholder 3"/>
          <p:cNvSpPr>
            <a:spLocks noGrp="1"/>
          </p:cNvSpPr>
          <p:nvPr>
            <p:ph type="ftr" sz="quarter" idx="11"/>
          </p:nvPr>
        </p:nvSpPr>
        <p:spPr/>
        <p:txBody>
          <a:bodyPr/>
          <a:lstStyle/>
          <a:p>
            <a:pPr>
              <a:defRPr/>
            </a:pPr>
            <a:r>
              <a:rPr lang="en-US" smtClean="0"/>
              <a:t>D. Gotseva</a:t>
            </a:r>
            <a:endParaRPr lang="bg-BG"/>
          </a:p>
        </p:txBody>
      </p:sp>
      <p:sp>
        <p:nvSpPr>
          <p:cNvPr id="5" name="Slide Number Placeholder 4"/>
          <p:cNvSpPr>
            <a:spLocks noGrp="1"/>
          </p:cNvSpPr>
          <p:nvPr>
            <p:ph type="sldNum" sz="quarter" idx="12"/>
          </p:nvPr>
        </p:nvSpPr>
        <p:spPr/>
        <p:txBody>
          <a:bodyPr/>
          <a:lstStyle/>
          <a:p>
            <a:pPr>
              <a:defRPr/>
            </a:pPr>
            <a:fld id="{78BFACA6-94A0-4464-92F3-E558783A53C3}" type="slidenum">
              <a:rPr lang="bg-BG" smtClean="0"/>
              <a:pPr>
                <a:defRPr/>
              </a:pPr>
              <a:t>‹#›</a:t>
            </a:fld>
            <a:endParaRPr lang="bg-B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bg-BG" smtClean="0"/>
              <a:t>SP</a:t>
            </a:r>
            <a:endParaRPr lang="bg-BG"/>
          </a:p>
        </p:txBody>
      </p:sp>
      <p:sp>
        <p:nvSpPr>
          <p:cNvPr id="3" name="Footer Placeholder 2"/>
          <p:cNvSpPr>
            <a:spLocks noGrp="1"/>
          </p:cNvSpPr>
          <p:nvPr>
            <p:ph type="ftr" sz="quarter" idx="11"/>
          </p:nvPr>
        </p:nvSpPr>
        <p:spPr/>
        <p:txBody>
          <a:bodyPr/>
          <a:lstStyle/>
          <a:p>
            <a:pPr>
              <a:defRPr/>
            </a:pPr>
            <a:r>
              <a:rPr lang="en-US" smtClean="0"/>
              <a:t>D. Gotseva</a:t>
            </a:r>
            <a:endParaRPr lang="bg-BG"/>
          </a:p>
        </p:txBody>
      </p:sp>
      <p:sp>
        <p:nvSpPr>
          <p:cNvPr id="4" name="Slide Number Placeholder 3"/>
          <p:cNvSpPr>
            <a:spLocks noGrp="1"/>
          </p:cNvSpPr>
          <p:nvPr>
            <p:ph type="sldNum" sz="quarter" idx="12"/>
          </p:nvPr>
        </p:nvSpPr>
        <p:spPr/>
        <p:txBody>
          <a:bodyPr/>
          <a:lstStyle/>
          <a:p>
            <a:pPr>
              <a:defRPr/>
            </a:pPr>
            <a:fld id="{E4293FB9-AE52-41A3-B081-9EB08A288764}" type="slidenum">
              <a:rPr lang="bg-BG" smtClean="0"/>
              <a:pPr>
                <a:defRPr/>
              </a:pPr>
              <a:t>‹#›</a:t>
            </a:fld>
            <a:endParaRPr lang="bg-B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r>
              <a:rPr lang="bg-BG" smtClean="0"/>
              <a:t>SP</a:t>
            </a:r>
            <a:endParaRPr lang="bg-BG"/>
          </a:p>
        </p:txBody>
      </p:sp>
      <p:sp>
        <p:nvSpPr>
          <p:cNvPr id="6" name="Footer Placeholder 5"/>
          <p:cNvSpPr>
            <a:spLocks noGrp="1"/>
          </p:cNvSpPr>
          <p:nvPr>
            <p:ph type="ftr" sz="quarter" idx="11"/>
          </p:nvPr>
        </p:nvSpPr>
        <p:spPr/>
        <p:txBody>
          <a:bodyPr/>
          <a:lstStyle/>
          <a:p>
            <a:pPr>
              <a:defRPr/>
            </a:pPr>
            <a:r>
              <a:rPr lang="en-US" smtClean="0"/>
              <a:t>D. Gotseva</a:t>
            </a:r>
            <a:endParaRPr lang="bg-BG"/>
          </a:p>
        </p:txBody>
      </p:sp>
      <p:sp>
        <p:nvSpPr>
          <p:cNvPr id="7" name="Slide Number Placeholder 6"/>
          <p:cNvSpPr>
            <a:spLocks noGrp="1"/>
          </p:cNvSpPr>
          <p:nvPr>
            <p:ph type="sldNum" sz="quarter" idx="12"/>
          </p:nvPr>
        </p:nvSpPr>
        <p:spPr/>
        <p:txBody>
          <a:bodyPr/>
          <a:lstStyle/>
          <a:p>
            <a:pPr>
              <a:defRPr/>
            </a:pPr>
            <a:fld id="{3110C91C-9718-4570-9194-A9FCC4B0CFB4}" type="slidenum">
              <a:rPr lang="bg-BG" smtClean="0"/>
              <a:pPr>
                <a:defRPr/>
              </a:pPr>
              <a:t>‹#›</a:t>
            </a:fld>
            <a:endParaRPr lang="bg-BG"/>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r>
              <a:rPr lang="bg-BG" smtClean="0"/>
              <a:t>SP</a:t>
            </a:r>
            <a:endParaRPr lang="bg-BG"/>
          </a:p>
        </p:txBody>
      </p:sp>
      <p:sp>
        <p:nvSpPr>
          <p:cNvPr id="6" name="Footer Placeholder 5"/>
          <p:cNvSpPr>
            <a:spLocks noGrp="1"/>
          </p:cNvSpPr>
          <p:nvPr>
            <p:ph type="ftr" sz="quarter" idx="11"/>
          </p:nvPr>
        </p:nvSpPr>
        <p:spPr>
          <a:xfrm>
            <a:off x="914400" y="6172200"/>
            <a:ext cx="3886200" cy="457200"/>
          </a:xfrm>
        </p:spPr>
        <p:txBody>
          <a:bodyPr/>
          <a:lstStyle/>
          <a:p>
            <a:pPr>
              <a:defRPr/>
            </a:pPr>
            <a:r>
              <a:rPr lang="en-US" smtClean="0"/>
              <a:t>D. Gotseva</a:t>
            </a:r>
            <a:endParaRPr lang="bg-BG"/>
          </a:p>
        </p:txBody>
      </p:sp>
      <p:sp>
        <p:nvSpPr>
          <p:cNvPr id="7" name="Slide Number Placeholder 6"/>
          <p:cNvSpPr>
            <a:spLocks noGrp="1"/>
          </p:cNvSpPr>
          <p:nvPr>
            <p:ph type="sldNum" sz="quarter" idx="12"/>
          </p:nvPr>
        </p:nvSpPr>
        <p:spPr>
          <a:xfrm>
            <a:off x="146304" y="6208776"/>
            <a:ext cx="457200" cy="457200"/>
          </a:xfrm>
        </p:spPr>
        <p:txBody>
          <a:bodyPr/>
          <a:lstStyle/>
          <a:p>
            <a:pPr>
              <a:defRPr/>
            </a:pPr>
            <a:fld id="{DFB6C913-A167-4BE3-BF38-86581847CE40}" type="slidenum">
              <a:rPr lang="bg-BG" smtClean="0"/>
              <a:pPr>
                <a:defRPr/>
              </a:pPr>
              <a:t>‹#›</a:t>
            </a:fld>
            <a:endParaRPr lang="bg-BG"/>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r>
              <a:rPr lang="bg-BG" smtClean="0"/>
              <a:t>SP</a:t>
            </a:r>
            <a:endParaRPr lang="bg-BG"/>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r>
              <a:rPr lang="en-US" smtClean="0"/>
              <a:t>D. Gotseva</a:t>
            </a:r>
            <a:endParaRPr lang="bg-BG"/>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17FF7B3C-2991-4B07-BAFD-09BEFFA580CE}" type="slidenum">
              <a:rPr lang="bg-BG" smtClean="0"/>
              <a:pPr>
                <a:defRPr/>
              </a:pPr>
              <a:t>‹#›</a:t>
            </a:fld>
            <a:endParaRPr lang="bg-BG"/>
          </a:p>
        </p:txBody>
      </p: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 id="2147483796" r:id="rId14"/>
  </p:sldLayoutIdLs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dgotseva.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mindview.net/Books/TIJ4"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java.sun.com/javase/6/docs/api/java/lang/Byte.html" TargetMode="External"/><Relationship Id="rId2" Type="http://schemas.openxmlformats.org/officeDocument/2006/relationships/hyperlink" Target="http://java.sun.com/javase/6/docs/api/java/lang/Character.html" TargetMode="External"/><Relationship Id="rId1" Type="http://schemas.openxmlformats.org/officeDocument/2006/relationships/slideLayout" Target="../slideLayouts/slideLayout13.xml"/><Relationship Id="rId6" Type="http://schemas.openxmlformats.org/officeDocument/2006/relationships/image" Target="../media/image18.png"/><Relationship Id="rId5" Type="http://schemas.openxmlformats.org/officeDocument/2006/relationships/hyperlink" Target="http://java.sun.com/javase/6/docs/api/java/lang/Integer.html" TargetMode="External"/><Relationship Id="rId4" Type="http://schemas.openxmlformats.org/officeDocument/2006/relationships/hyperlink" Target="http://java.sun.com/javase/6/docs/api/java/lang/Short.html" TargetMode="External"/></Relationships>
</file>

<file path=ppt/slides/_rels/slide4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14.xml"/></Relationships>
</file>

<file path=ppt/slides/_rels/slide57.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14.xml"/></Relationships>
</file>

<file path=ppt/slides/_rels/slide66.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14.xml"/></Relationships>
</file>

<file path=ppt/slides/_rels/slide67.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36.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14.xml"/></Relationships>
</file>

<file path=ppt/slides/_rels/slide72.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2.xml"/><Relationship Id="rId4" Type="http://schemas.openxmlformats.org/officeDocument/2006/relationships/image" Target="../media/image44.png"/></Relationships>
</file>

<file path=ppt/slides/_rels/slide75.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46.png"/><Relationship Id="rId1" Type="http://schemas.openxmlformats.org/officeDocument/2006/relationships/slideLayout" Target="../slideLayouts/slideLayout14.xml"/></Relationships>
</file>

<file path=ppt/slides/_rels/slide77.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49.pn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image" Target="../media/image56.pn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3" Type="http://schemas.openxmlformats.org/officeDocument/2006/relationships/hyperlink" Target="http://download.oracle.com/javase/7/docs/api/java/lang/Character.html#isWhitespace(char)" TargetMode="External"/><Relationship Id="rId2" Type="http://schemas.openxmlformats.org/officeDocument/2006/relationships/hyperlink" Target="http://download.oracle.com/javase/7/docs/api/java/lang/Character.html" TargetMode="External"/><Relationship Id="rId1" Type="http://schemas.openxmlformats.org/officeDocument/2006/relationships/slideLayout" Target="../slideLayouts/slideLayout2.xml"/><Relationship Id="rId4" Type="http://schemas.openxmlformats.org/officeDocument/2006/relationships/image" Target="../media/image5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hyperlink" Target="http://download.oracle.com/javase/7/docs/api/java/util/Scanner.html#nextInt()" TargetMode="External"/><Relationship Id="rId7" Type="http://schemas.openxmlformats.org/officeDocument/2006/relationships/hyperlink" Target="http://download.oracle.com/javase/7/docs/api/java/util/Scanner.html#skip(java.util.regex.Pattern)" TargetMode="External"/><Relationship Id="rId2" Type="http://schemas.openxmlformats.org/officeDocument/2006/relationships/hyperlink" Target="http://download.oracle.com/javase/7/docs/api/java/util/Scanner.html#hasNext()" TargetMode="External"/><Relationship Id="rId1" Type="http://schemas.openxmlformats.org/officeDocument/2006/relationships/slideLayout" Target="../slideLayouts/slideLayout2.xml"/><Relationship Id="rId6" Type="http://schemas.openxmlformats.org/officeDocument/2006/relationships/hyperlink" Target="http://download.oracle.com/javase/7/docs/api/java/util/Scanner.html#findWithinHorizon(java.lang.String, int)" TargetMode="External"/><Relationship Id="rId5" Type="http://schemas.openxmlformats.org/officeDocument/2006/relationships/hyperlink" Target="http://download.oracle.com/javase/7/docs/api/java/util/Scanner.html#findInLine(java.lang.String)" TargetMode="External"/><Relationship Id="rId4" Type="http://schemas.openxmlformats.org/officeDocument/2006/relationships/hyperlink" Target="http://download.oracle.com/javase/7/docs/api/java/util/Scanner.html#hasNextInt()" TargetMode="External"/></Relationships>
</file>

<file path=ppt/slides/_rels/slide91.xml.rels><?xml version="1.0" encoding="UTF-8" standalone="yes"?>
<Relationships xmlns="http://schemas.openxmlformats.org/package/2006/relationships"><Relationship Id="rId2" Type="http://schemas.openxmlformats.org/officeDocument/2006/relationships/hyperlink" Target="http://download.oracle.com/javase/7/docs/api/java/util/InputMismatchException.html"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3" Type="http://schemas.openxmlformats.org/officeDocument/2006/relationships/hyperlink" Target="http://download.oracle.com/javase/7/docs/api/java/io/IOException.html" TargetMode="External"/><Relationship Id="rId2" Type="http://schemas.openxmlformats.org/officeDocument/2006/relationships/hyperlink" Target="http://download.oracle.com/javase/7/docs/api/java/lang/Readable.html#read(java.nio.CharBuffer)" TargetMode="External"/><Relationship Id="rId1" Type="http://schemas.openxmlformats.org/officeDocument/2006/relationships/slideLayout" Target="../slideLayouts/slideLayout2.xml"/><Relationship Id="rId5" Type="http://schemas.openxmlformats.org/officeDocument/2006/relationships/hyperlink" Target="http://download.oracle.com/javase/7/docs/api/java/util/Scanner.html#useRadix(int)" TargetMode="External"/><Relationship Id="rId4" Type="http://schemas.openxmlformats.org/officeDocument/2006/relationships/hyperlink" Target="http://download.oracle.com/javase/7/docs/api/java/util/Scanner.html#ioException()" TargetMode="Externa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3" Type="http://schemas.openxmlformats.org/officeDocument/2006/relationships/hyperlink" Target="http://download.oracle.com/javase/7/docs/api/java/io/PrintStream.html" TargetMode="External"/><Relationship Id="rId2" Type="http://schemas.openxmlformats.org/officeDocument/2006/relationships/hyperlink" Target="http://download.oracle.com/javase/7/docs/api/java/io/PrintWriter.html" TargetMode="External"/><Relationship Id="rId1" Type="http://schemas.openxmlformats.org/officeDocument/2006/relationships/slideLayout" Target="../slideLayouts/slideLayout2.xml"/><Relationship Id="rId5" Type="http://schemas.openxmlformats.org/officeDocument/2006/relationships/hyperlink" Target="http://download.oracle.com/javase/7/docs/api/java/lang/System.html#err" TargetMode="External"/><Relationship Id="rId4" Type="http://schemas.openxmlformats.org/officeDocument/2006/relationships/hyperlink" Target="http://download.oracle.com/javase/7/docs/api/java/lang/System.html#out" TargetMode="Externa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59.pn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hyperlink" Target="http://download.oracle.com/javase/7/docs/api/java/lang/String.html#valueOf(boolean)" TargetMode="External"/><Relationship Id="rId2" Type="http://schemas.openxmlformats.org/officeDocument/2006/relationships/hyperlink" Target="http://download.oracle.com/javase/7/docs/api/java/lang/Boolean.html" TargetMode="External"/><Relationship Id="rId1" Type="http://schemas.openxmlformats.org/officeDocument/2006/relationships/slideLayout" Target="../slideLayouts/slideLayout7.xml"/><Relationship Id="rId5" Type="http://schemas.openxmlformats.org/officeDocument/2006/relationships/hyperlink" Target="http://download.oracle.com/javase/7/docs/api/java/util/Formattable.html#formatTo(java.util.Formatter, int, int, int)" TargetMode="External"/><Relationship Id="rId4" Type="http://schemas.openxmlformats.org/officeDocument/2006/relationships/hyperlink" Target="http://download.oracle.com/javase/7/docs/api/java/util/Formattable.html" TargetMode="Externa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8" name="Rectangle 3"/>
          <p:cNvSpPr>
            <a:spLocks noGrp="1" noChangeArrowheads="1"/>
          </p:cNvSpPr>
          <p:nvPr>
            <p:ph type="subTitle" idx="1"/>
          </p:nvPr>
        </p:nvSpPr>
        <p:spPr/>
        <p:txBody>
          <a:bodyPr>
            <a:normAutofit/>
          </a:bodyPr>
          <a:lstStyle/>
          <a:p>
            <a:pPr eaLnBrk="1" hangingPunct="1"/>
            <a:r>
              <a:rPr lang="en-US" dirty="0" smtClean="0"/>
              <a:t>Lecturer</a:t>
            </a:r>
            <a:r>
              <a:rPr lang="bg-BG" dirty="0" smtClean="0"/>
              <a:t>: </a:t>
            </a:r>
            <a:r>
              <a:rPr lang="en-US" dirty="0" smtClean="0"/>
              <a:t>Assoc. Prof. Daniela </a:t>
            </a:r>
            <a:r>
              <a:rPr lang="en-US" dirty="0" err="1" smtClean="0"/>
              <a:t>Gotseva</a:t>
            </a:r>
            <a:endParaRPr lang="bg-BG" dirty="0" smtClean="0"/>
          </a:p>
          <a:p>
            <a:pPr eaLnBrk="1" hangingPunct="1"/>
            <a:r>
              <a:rPr lang="en-US" dirty="0" smtClean="0">
                <a:hlinkClick r:id="rId2"/>
              </a:rPr>
              <a:t>http://dgotseva.com</a:t>
            </a:r>
            <a:r>
              <a:rPr lang="en-US" dirty="0" smtClean="0"/>
              <a:t> </a:t>
            </a:r>
            <a:endParaRPr lang="bg-BG" dirty="0" smtClean="0"/>
          </a:p>
        </p:txBody>
      </p:sp>
      <p:sp>
        <p:nvSpPr>
          <p:cNvPr id="3077" name="Rectangle 2"/>
          <p:cNvSpPr>
            <a:spLocks noGrp="1" noChangeArrowheads="1"/>
          </p:cNvSpPr>
          <p:nvPr>
            <p:ph type="ctrTitle"/>
          </p:nvPr>
        </p:nvSpPr>
        <p:spPr/>
        <p:txBody>
          <a:bodyPr/>
          <a:lstStyle/>
          <a:p>
            <a:pPr eaLnBrk="1" hangingPunct="1"/>
            <a:r>
              <a:rPr lang="en-US" dirty="0" smtClean="0"/>
              <a:t>Software Patterns</a:t>
            </a:r>
            <a:endParaRPr lang="bg-BG"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GoF</a:t>
            </a:r>
            <a:r>
              <a:rPr lang="en-US" dirty="0" smtClean="0"/>
              <a:t> Essential Elements of Design Patterns</a:t>
            </a:r>
            <a:endParaRPr lang="bg-BG" dirty="0"/>
          </a:p>
        </p:txBody>
      </p:sp>
      <p:sp>
        <p:nvSpPr>
          <p:cNvPr id="3" name="Content Placeholder 2"/>
          <p:cNvSpPr>
            <a:spLocks noGrp="1"/>
          </p:cNvSpPr>
          <p:nvPr>
            <p:ph sz="quarter" idx="1"/>
          </p:nvPr>
        </p:nvSpPr>
        <p:spPr/>
        <p:txBody>
          <a:bodyPr>
            <a:normAutofit fontScale="85000" lnSpcReduction="10000"/>
          </a:bodyPr>
          <a:lstStyle/>
          <a:p>
            <a:r>
              <a:rPr lang="en-US" dirty="0"/>
              <a:t>Pattern Name</a:t>
            </a:r>
          </a:p>
          <a:p>
            <a:pPr lvl="1"/>
            <a:r>
              <a:rPr lang="en-US" dirty="0" smtClean="0"/>
              <a:t>Having </a:t>
            </a:r>
            <a:r>
              <a:rPr lang="en-US" dirty="0"/>
              <a:t>a concise, meaningful name for a pattern improves </a:t>
            </a:r>
            <a:r>
              <a:rPr lang="en-US" dirty="0" smtClean="0"/>
              <a:t>communication among </a:t>
            </a:r>
            <a:r>
              <a:rPr lang="en-US" dirty="0"/>
              <a:t>developers</a:t>
            </a:r>
          </a:p>
          <a:p>
            <a:r>
              <a:rPr lang="en-US" dirty="0" smtClean="0"/>
              <a:t>Problem</a:t>
            </a:r>
            <a:endParaRPr lang="en-US" dirty="0"/>
          </a:p>
          <a:p>
            <a:pPr lvl="1"/>
            <a:r>
              <a:rPr lang="en-US" dirty="0" smtClean="0"/>
              <a:t>What </a:t>
            </a:r>
            <a:r>
              <a:rPr lang="en-US" dirty="0"/>
              <a:t>is the problem and context where we would use this pattern?</a:t>
            </a:r>
          </a:p>
          <a:p>
            <a:pPr lvl="1"/>
            <a:r>
              <a:rPr lang="en-US" dirty="0" smtClean="0"/>
              <a:t>What </a:t>
            </a:r>
            <a:r>
              <a:rPr lang="en-US" dirty="0"/>
              <a:t>are the conditions that must be met before this pattern should </a:t>
            </a:r>
            <a:r>
              <a:rPr lang="en-US" dirty="0" smtClean="0"/>
              <a:t>be used</a:t>
            </a:r>
            <a:r>
              <a:rPr lang="en-US" dirty="0"/>
              <a:t>?</a:t>
            </a:r>
          </a:p>
          <a:p>
            <a:r>
              <a:rPr lang="en-US" dirty="0" smtClean="0"/>
              <a:t>Solution</a:t>
            </a:r>
            <a:endParaRPr lang="en-US" dirty="0"/>
          </a:p>
          <a:p>
            <a:pPr lvl="1"/>
            <a:r>
              <a:rPr lang="en-US" dirty="0" smtClean="0"/>
              <a:t>A </a:t>
            </a:r>
            <a:r>
              <a:rPr lang="en-US" dirty="0"/>
              <a:t>description of the elements that make up the design pattern</a:t>
            </a:r>
          </a:p>
          <a:p>
            <a:pPr lvl="1"/>
            <a:r>
              <a:rPr lang="en-US" dirty="0" smtClean="0"/>
              <a:t>Emphasizes </a:t>
            </a:r>
            <a:r>
              <a:rPr lang="en-US" dirty="0"/>
              <a:t>their relationships, responsibilities and collaborations</a:t>
            </a:r>
          </a:p>
          <a:p>
            <a:pPr lvl="1"/>
            <a:r>
              <a:rPr lang="en-US" dirty="0" smtClean="0"/>
              <a:t>Not </a:t>
            </a:r>
            <a:r>
              <a:rPr lang="en-US" dirty="0"/>
              <a:t>a concrete design or implementation; rather an abstract description</a:t>
            </a:r>
          </a:p>
          <a:p>
            <a:r>
              <a:rPr lang="en-US" dirty="0" smtClean="0"/>
              <a:t>Consequences</a:t>
            </a:r>
            <a:endParaRPr lang="en-US" dirty="0"/>
          </a:p>
          <a:p>
            <a:pPr lvl="1"/>
            <a:r>
              <a:rPr lang="en-US" dirty="0" smtClean="0"/>
              <a:t>The </a:t>
            </a:r>
            <a:r>
              <a:rPr lang="en-US" dirty="0"/>
              <a:t>pros and cons of using the pattern</a:t>
            </a:r>
          </a:p>
          <a:p>
            <a:pPr lvl="1"/>
            <a:r>
              <a:rPr lang="en-US" dirty="0" smtClean="0"/>
              <a:t>Includes </a:t>
            </a:r>
            <a:r>
              <a:rPr lang="en-US" dirty="0"/>
              <a:t>impacts on reusability, portability, extensibility</a:t>
            </a:r>
            <a:endParaRPr lang="bg-BG" dirty="0"/>
          </a:p>
        </p:txBody>
      </p:sp>
    </p:spTree>
    <p:extLst>
      <p:ext uri="{BB962C8B-B14F-4D97-AF65-F5344CB8AC3E}">
        <p14:creationId xmlns:p14="http://schemas.microsoft.com/office/powerpoint/2010/main" val="4024833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GoF</a:t>
            </a:r>
            <a:r>
              <a:rPr lang="en-US" dirty="0" smtClean="0"/>
              <a:t> Pattern Template</a:t>
            </a:r>
            <a:endParaRPr lang="bg-BG" dirty="0"/>
          </a:p>
        </p:txBody>
      </p:sp>
      <p:sp>
        <p:nvSpPr>
          <p:cNvPr id="3" name="Content Placeholder 2"/>
          <p:cNvSpPr>
            <a:spLocks noGrp="1"/>
          </p:cNvSpPr>
          <p:nvPr>
            <p:ph sz="quarter" idx="1"/>
          </p:nvPr>
        </p:nvSpPr>
        <p:spPr/>
        <p:txBody>
          <a:bodyPr>
            <a:normAutofit/>
          </a:bodyPr>
          <a:lstStyle/>
          <a:p>
            <a:r>
              <a:rPr lang="en-US" dirty="0"/>
              <a:t>Pattern Name and Classification</a:t>
            </a:r>
          </a:p>
          <a:p>
            <a:pPr lvl="1"/>
            <a:r>
              <a:rPr lang="en-US" dirty="0" smtClean="0"/>
              <a:t>A </a:t>
            </a:r>
            <a:r>
              <a:rPr lang="en-US" dirty="0"/>
              <a:t>good , concise name for the pattern and the pattern's type</a:t>
            </a:r>
          </a:p>
          <a:p>
            <a:r>
              <a:rPr lang="en-US" dirty="0" smtClean="0"/>
              <a:t>Intent</a:t>
            </a:r>
            <a:endParaRPr lang="en-US" dirty="0"/>
          </a:p>
          <a:p>
            <a:pPr lvl="1"/>
            <a:r>
              <a:rPr lang="en-US" dirty="0" smtClean="0"/>
              <a:t>Short </a:t>
            </a:r>
            <a:r>
              <a:rPr lang="en-US" dirty="0"/>
              <a:t>statement about what the pattern does</a:t>
            </a:r>
          </a:p>
          <a:p>
            <a:r>
              <a:rPr lang="en-US" dirty="0" smtClean="0"/>
              <a:t>Also </a:t>
            </a:r>
            <a:r>
              <a:rPr lang="en-US" dirty="0"/>
              <a:t>Known As</a:t>
            </a:r>
          </a:p>
          <a:p>
            <a:pPr lvl="1"/>
            <a:r>
              <a:rPr lang="en-US" dirty="0" smtClean="0"/>
              <a:t>Other </a:t>
            </a:r>
            <a:r>
              <a:rPr lang="en-US" dirty="0"/>
              <a:t>names for the pattern</a:t>
            </a:r>
          </a:p>
          <a:p>
            <a:r>
              <a:rPr lang="en-US" dirty="0" smtClean="0"/>
              <a:t>Motivation</a:t>
            </a:r>
            <a:endParaRPr lang="en-US" dirty="0"/>
          </a:p>
          <a:p>
            <a:pPr lvl="1"/>
            <a:r>
              <a:rPr lang="en-US" dirty="0" smtClean="0"/>
              <a:t>A </a:t>
            </a:r>
            <a:r>
              <a:rPr lang="en-US" dirty="0"/>
              <a:t>scenario that illustrates where the pattern would be useful</a:t>
            </a:r>
          </a:p>
          <a:p>
            <a:r>
              <a:rPr lang="en-US" dirty="0" smtClean="0"/>
              <a:t>Applicability</a:t>
            </a:r>
            <a:endParaRPr lang="en-US" dirty="0"/>
          </a:p>
          <a:p>
            <a:pPr lvl="1"/>
            <a:r>
              <a:rPr lang="en-US" dirty="0" smtClean="0"/>
              <a:t>Situations </a:t>
            </a:r>
            <a:r>
              <a:rPr lang="en-US" dirty="0"/>
              <a:t>where the pattern can be used</a:t>
            </a:r>
            <a:endParaRPr lang="bg-BG" dirty="0"/>
          </a:p>
        </p:txBody>
      </p:sp>
    </p:spTree>
    <p:extLst>
      <p:ext uri="{BB962C8B-B14F-4D97-AF65-F5344CB8AC3E}">
        <p14:creationId xmlns:p14="http://schemas.microsoft.com/office/powerpoint/2010/main" val="4015526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GoF</a:t>
            </a:r>
            <a:r>
              <a:rPr lang="en-US" dirty="0" smtClean="0"/>
              <a:t> Pattern Template</a:t>
            </a:r>
            <a:endParaRPr lang="bg-BG" dirty="0"/>
          </a:p>
        </p:txBody>
      </p:sp>
      <p:sp>
        <p:nvSpPr>
          <p:cNvPr id="3" name="Content Placeholder 2"/>
          <p:cNvSpPr>
            <a:spLocks noGrp="1"/>
          </p:cNvSpPr>
          <p:nvPr>
            <p:ph sz="quarter" idx="1"/>
          </p:nvPr>
        </p:nvSpPr>
        <p:spPr/>
        <p:txBody>
          <a:bodyPr>
            <a:normAutofit lnSpcReduction="10000"/>
          </a:bodyPr>
          <a:lstStyle/>
          <a:p>
            <a:r>
              <a:rPr lang="en-US" dirty="0"/>
              <a:t>Structure</a:t>
            </a:r>
          </a:p>
          <a:p>
            <a:pPr lvl="1"/>
            <a:r>
              <a:rPr lang="en-US" dirty="0" smtClean="0"/>
              <a:t>A </a:t>
            </a:r>
            <a:r>
              <a:rPr lang="en-US" dirty="0"/>
              <a:t>graphical representation of the pattern</a:t>
            </a:r>
          </a:p>
          <a:p>
            <a:r>
              <a:rPr lang="en-US" dirty="0" smtClean="0"/>
              <a:t>Participants</a:t>
            </a:r>
            <a:endParaRPr lang="en-US" dirty="0"/>
          </a:p>
          <a:p>
            <a:pPr lvl="1"/>
            <a:r>
              <a:rPr lang="en-US" dirty="0" smtClean="0"/>
              <a:t>The </a:t>
            </a:r>
            <a:r>
              <a:rPr lang="en-US" dirty="0"/>
              <a:t>classes and objects participating in the pattern</a:t>
            </a:r>
          </a:p>
          <a:p>
            <a:r>
              <a:rPr lang="en-US" dirty="0" smtClean="0"/>
              <a:t>Collaborations</a:t>
            </a:r>
            <a:endParaRPr lang="en-US" dirty="0"/>
          </a:p>
          <a:p>
            <a:pPr lvl="1"/>
            <a:r>
              <a:rPr lang="en-US" dirty="0" smtClean="0"/>
              <a:t>How </a:t>
            </a:r>
            <a:r>
              <a:rPr lang="en-US" dirty="0"/>
              <a:t>to do the participants interact to carry out their responsibilities?</a:t>
            </a:r>
          </a:p>
          <a:p>
            <a:r>
              <a:rPr lang="en-US" dirty="0" smtClean="0"/>
              <a:t>Consequences</a:t>
            </a:r>
            <a:endParaRPr lang="en-US" dirty="0"/>
          </a:p>
          <a:p>
            <a:pPr lvl="1"/>
            <a:r>
              <a:rPr lang="en-US" dirty="0" smtClean="0"/>
              <a:t>What </a:t>
            </a:r>
            <a:r>
              <a:rPr lang="en-US" dirty="0"/>
              <a:t>are the pros and cons of using the pattern?</a:t>
            </a:r>
          </a:p>
          <a:p>
            <a:r>
              <a:rPr lang="en-US" dirty="0" smtClean="0"/>
              <a:t>Implementation</a:t>
            </a:r>
            <a:endParaRPr lang="en-US" dirty="0"/>
          </a:p>
          <a:p>
            <a:pPr lvl="1"/>
            <a:r>
              <a:rPr lang="en-US" dirty="0" smtClean="0"/>
              <a:t>Hints </a:t>
            </a:r>
            <a:r>
              <a:rPr lang="en-US" dirty="0"/>
              <a:t>and techniques for implementing the pattern</a:t>
            </a:r>
            <a:endParaRPr lang="bg-BG" dirty="0"/>
          </a:p>
        </p:txBody>
      </p:sp>
    </p:spTree>
    <p:extLst>
      <p:ext uri="{BB962C8B-B14F-4D97-AF65-F5344CB8AC3E}">
        <p14:creationId xmlns:p14="http://schemas.microsoft.com/office/powerpoint/2010/main" val="1895500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GoF</a:t>
            </a:r>
            <a:r>
              <a:rPr lang="en-US" dirty="0" smtClean="0"/>
              <a:t> Pattern Template</a:t>
            </a:r>
            <a:endParaRPr lang="bg-BG" dirty="0"/>
          </a:p>
        </p:txBody>
      </p:sp>
      <p:sp>
        <p:nvSpPr>
          <p:cNvPr id="3" name="Content Placeholder 2"/>
          <p:cNvSpPr>
            <a:spLocks noGrp="1"/>
          </p:cNvSpPr>
          <p:nvPr>
            <p:ph sz="quarter" idx="1"/>
          </p:nvPr>
        </p:nvSpPr>
        <p:spPr/>
        <p:txBody>
          <a:bodyPr>
            <a:normAutofit/>
          </a:bodyPr>
          <a:lstStyle/>
          <a:p>
            <a:r>
              <a:rPr lang="en-US" dirty="0"/>
              <a:t>Sample Code</a:t>
            </a:r>
          </a:p>
          <a:p>
            <a:pPr lvl="1"/>
            <a:r>
              <a:rPr lang="en-US" dirty="0" smtClean="0"/>
              <a:t>Code </a:t>
            </a:r>
            <a:r>
              <a:rPr lang="en-US" dirty="0"/>
              <a:t>fragments for a sample implementation</a:t>
            </a:r>
          </a:p>
          <a:p>
            <a:r>
              <a:rPr lang="en-US" dirty="0" smtClean="0"/>
              <a:t>Known </a:t>
            </a:r>
            <a:r>
              <a:rPr lang="en-US" dirty="0"/>
              <a:t>Uses</a:t>
            </a:r>
          </a:p>
          <a:p>
            <a:pPr lvl="1"/>
            <a:r>
              <a:rPr lang="en-US" dirty="0" smtClean="0"/>
              <a:t>Examples </a:t>
            </a:r>
            <a:r>
              <a:rPr lang="en-US" dirty="0"/>
              <a:t>of the pattern in real systems</a:t>
            </a:r>
          </a:p>
          <a:p>
            <a:r>
              <a:rPr lang="en-US" dirty="0" smtClean="0"/>
              <a:t>Related </a:t>
            </a:r>
            <a:r>
              <a:rPr lang="en-US" dirty="0"/>
              <a:t>Patterns</a:t>
            </a:r>
          </a:p>
          <a:p>
            <a:pPr lvl="1"/>
            <a:r>
              <a:rPr lang="en-US" dirty="0" smtClean="0"/>
              <a:t>Other </a:t>
            </a:r>
            <a:r>
              <a:rPr lang="en-US" dirty="0"/>
              <a:t>patterns that are closely related to the pattern</a:t>
            </a:r>
            <a:endParaRPr lang="bg-BG" dirty="0"/>
          </a:p>
        </p:txBody>
      </p:sp>
    </p:spTree>
    <p:extLst>
      <p:ext uri="{BB962C8B-B14F-4D97-AF65-F5344CB8AC3E}">
        <p14:creationId xmlns:p14="http://schemas.microsoft.com/office/powerpoint/2010/main" val="1008506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GoF</a:t>
            </a:r>
            <a:r>
              <a:rPr lang="en-US" dirty="0" smtClean="0"/>
              <a:t> Notation</a:t>
            </a:r>
            <a:endParaRPr lang="bg-BG" dirty="0"/>
          </a:p>
        </p:txBody>
      </p:sp>
      <p:sp>
        <p:nvSpPr>
          <p:cNvPr id="3" name="Content Placeholder 2"/>
          <p:cNvSpPr>
            <a:spLocks noGrp="1"/>
          </p:cNvSpPr>
          <p:nvPr>
            <p:ph sz="quarter" idx="1"/>
          </p:nvPr>
        </p:nvSpPr>
        <p:spPr/>
        <p:txBody>
          <a:bodyPr/>
          <a:lstStyle/>
          <a:p>
            <a:r>
              <a:rPr lang="en-US" dirty="0"/>
              <a:t>The </a:t>
            </a:r>
            <a:r>
              <a:rPr lang="en-US" dirty="0" err="1"/>
              <a:t>GoF</a:t>
            </a:r>
            <a:r>
              <a:rPr lang="en-US" dirty="0"/>
              <a:t> book uses the Object Modeling Technique (OMT</a:t>
            </a:r>
            <a:r>
              <a:rPr lang="en-US" dirty="0" smtClean="0"/>
              <a:t>) notation </a:t>
            </a:r>
            <a:r>
              <a:rPr lang="en-US" dirty="0"/>
              <a:t>for class and object diagrams:</a:t>
            </a:r>
            <a:endParaRPr lang="bg-BG" dirty="0"/>
          </a:p>
        </p:txBody>
      </p:sp>
      <p:pic>
        <p:nvPicPr>
          <p:cNvPr id="839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47875" y="2209800"/>
            <a:ext cx="5048250" cy="441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4502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Notation</a:t>
            </a:r>
            <a:endParaRPr lang="bg-BG" dirty="0"/>
          </a:p>
        </p:txBody>
      </p:sp>
      <p:pic>
        <p:nvPicPr>
          <p:cNvPr id="849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828800"/>
            <a:ext cx="600075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85523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Notation</a:t>
            </a:r>
            <a:endParaRPr lang="bg-BG" dirty="0"/>
          </a:p>
        </p:txBody>
      </p:sp>
      <p:pic>
        <p:nvPicPr>
          <p:cNvPr id="860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752600"/>
            <a:ext cx="7362825" cy="395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37646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Benefits of Design Pattern</a:t>
            </a:r>
            <a:endParaRPr lang="bg-BG" dirty="0"/>
          </a:p>
        </p:txBody>
      </p:sp>
      <p:sp>
        <p:nvSpPr>
          <p:cNvPr id="4" name="Content Placeholder 3"/>
          <p:cNvSpPr>
            <a:spLocks noGrp="1"/>
          </p:cNvSpPr>
          <p:nvPr>
            <p:ph sz="quarter" idx="1"/>
          </p:nvPr>
        </p:nvSpPr>
        <p:spPr/>
        <p:txBody>
          <a:bodyPr>
            <a:normAutofit/>
          </a:bodyPr>
          <a:lstStyle/>
          <a:p>
            <a:r>
              <a:rPr lang="en-US" dirty="0"/>
              <a:t>Capture expertise and make it accessible to non-experts in </a:t>
            </a:r>
            <a:r>
              <a:rPr lang="en-US" dirty="0" smtClean="0"/>
              <a:t>a standard </a:t>
            </a:r>
            <a:r>
              <a:rPr lang="en-US" dirty="0"/>
              <a:t>form</a:t>
            </a:r>
          </a:p>
          <a:p>
            <a:r>
              <a:rPr lang="en-US" dirty="0" smtClean="0"/>
              <a:t>Facilitate </a:t>
            </a:r>
            <a:r>
              <a:rPr lang="en-US" dirty="0"/>
              <a:t>communication among developers by providing </a:t>
            </a:r>
            <a:r>
              <a:rPr lang="en-US" dirty="0" smtClean="0"/>
              <a:t>a common </a:t>
            </a:r>
            <a:r>
              <a:rPr lang="en-US" dirty="0"/>
              <a:t>language</a:t>
            </a:r>
          </a:p>
          <a:p>
            <a:r>
              <a:rPr lang="en-US" dirty="0" smtClean="0"/>
              <a:t>Make </a:t>
            </a:r>
            <a:r>
              <a:rPr lang="en-US" dirty="0"/>
              <a:t>it easier to reuse successful designs and avoid </a:t>
            </a:r>
            <a:r>
              <a:rPr lang="en-US" dirty="0" smtClean="0"/>
              <a:t>alternatives that </a:t>
            </a:r>
            <a:r>
              <a:rPr lang="en-US" dirty="0"/>
              <a:t>diminish reusability</a:t>
            </a:r>
          </a:p>
          <a:p>
            <a:r>
              <a:rPr lang="en-US" dirty="0" smtClean="0"/>
              <a:t>Facilitate </a:t>
            </a:r>
            <a:r>
              <a:rPr lang="en-US" dirty="0"/>
              <a:t>design modifications</a:t>
            </a:r>
          </a:p>
          <a:p>
            <a:r>
              <a:rPr lang="en-US" dirty="0" smtClean="0"/>
              <a:t>Improve </a:t>
            </a:r>
            <a:r>
              <a:rPr lang="en-US" dirty="0"/>
              <a:t>design documentation</a:t>
            </a:r>
          </a:p>
          <a:p>
            <a:r>
              <a:rPr lang="en-US" dirty="0" smtClean="0"/>
              <a:t>Improve </a:t>
            </a:r>
            <a:r>
              <a:rPr lang="en-US" dirty="0"/>
              <a:t>design understandability</a:t>
            </a:r>
            <a:endParaRPr lang="bg-BG" dirty="0"/>
          </a:p>
        </p:txBody>
      </p:sp>
    </p:spTree>
    <p:extLst>
      <p:ext uri="{BB962C8B-B14F-4D97-AF65-F5344CB8AC3E}">
        <p14:creationId xmlns:p14="http://schemas.microsoft.com/office/powerpoint/2010/main" val="22496847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pPr eaLnBrk="1" hangingPunct="1"/>
            <a:r>
              <a:rPr lang="en-US" dirty="0" smtClean="0"/>
              <a:t>Course Topics</a:t>
            </a:r>
            <a:endParaRPr lang="bg-BG" dirty="0" smtClean="0"/>
          </a:p>
        </p:txBody>
      </p:sp>
      <p:sp>
        <p:nvSpPr>
          <p:cNvPr id="5126" name="Rectangle 3"/>
          <p:cNvSpPr>
            <a:spLocks noGrp="1" noChangeArrowheads="1"/>
          </p:cNvSpPr>
          <p:nvPr>
            <p:ph sz="quarter" idx="1"/>
          </p:nvPr>
        </p:nvSpPr>
        <p:spPr/>
        <p:txBody>
          <a:bodyPr>
            <a:normAutofit lnSpcReduction="10000"/>
          </a:bodyPr>
          <a:lstStyle/>
          <a:p>
            <a:pPr eaLnBrk="1" hangingPunct="1">
              <a:lnSpc>
                <a:spcPct val="80000"/>
              </a:lnSpc>
            </a:pPr>
            <a:r>
              <a:rPr lang="bg-BG" sz="2000" dirty="0" smtClean="0"/>
              <a:t>Basic Programming constructs </a:t>
            </a:r>
          </a:p>
          <a:p>
            <a:pPr lvl="1" eaLnBrk="1" hangingPunct="1">
              <a:lnSpc>
                <a:spcPct val="80000"/>
              </a:lnSpc>
            </a:pPr>
            <a:r>
              <a:rPr lang="bg-BG" dirty="0"/>
              <a:t>Procedural programming: types, structured control. </a:t>
            </a:r>
          </a:p>
          <a:p>
            <a:pPr lvl="1" eaLnBrk="1" hangingPunct="1">
              <a:lnSpc>
                <a:spcPct val="80000"/>
              </a:lnSpc>
            </a:pPr>
            <a:r>
              <a:rPr lang="bg-BG" dirty="0"/>
              <a:t>OOP: Classes, inheritance, and interfaces. </a:t>
            </a:r>
          </a:p>
          <a:p>
            <a:pPr lvl="1" eaLnBrk="1" hangingPunct="1">
              <a:lnSpc>
                <a:spcPct val="80000"/>
              </a:lnSpc>
            </a:pPr>
            <a:r>
              <a:rPr lang="bg-BG" dirty="0"/>
              <a:t>Exception handling </a:t>
            </a:r>
            <a:endParaRPr lang="en-US" dirty="0">
              <a:latin typeface="Perpetua" pitchFamily="18" charset="0"/>
            </a:endParaRPr>
          </a:p>
          <a:p>
            <a:pPr>
              <a:lnSpc>
                <a:spcPct val="80000"/>
              </a:lnSpc>
            </a:pPr>
            <a:r>
              <a:rPr lang="en-US" sz="2000" dirty="0">
                <a:latin typeface="Cambria" pitchFamily="18" charset="0"/>
              </a:rPr>
              <a:t>Design </a:t>
            </a:r>
            <a:r>
              <a:rPr lang="en-US" sz="2000" dirty="0" smtClean="0">
                <a:latin typeface="Cambria" pitchFamily="18" charset="0"/>
              </a:rPr>
              <a:t>Patterns</a:t>
            </a:r>
          </a:p>
          <a:p>
            <a:pPr lvl="1"/>
            <a:r>
              <a:rPr lang="en-US" dirty="0"/>
              <a:t>The Observer Pattern</a:t>
            </a:r>
          </a:p>
          <a:p>
            <a:pPr lvl="1"/>
            <a:r>
              <a:rPr lang="en-US" dirty="0"/>
              <a:t>The Template Method Pattern</a:t>
            </a:r>
          </a:p>
          <a:p>
            <a:pPr lvl="1"/>
            <a:r>
              <a:rPr lang="en-US" dirty="0" smtClean="0"/>
              <a:t>Factory </a:t>
            </a:r>
            <a:r>
              <a:rPr lang="en-US" dirty="0"/>
              <a:t>Patterns: Factory Method and Abstract Factory</a:t>
            </a:r>
          </a:p>
          <a:p>
            <a:pPr lvl="1"/>
            <a:r>
              <a:rPr lang="en-US" dirty="0"/>
              <a:t>The Singleton Pattern</a:t>
            </a:r>
          </a:p>
          <a:p>
            <a:pPr lvl="1"/>
            <a:r>
              <a:rPr lang="en-US" dirty="0"/>
              <a:t>The Iterator Pattern</a:t>
            </a:r>
          </a:p>
          <a:p>
            <a:pPr lvl="1"/>
            <a:r>
              <a:rPr lang="en-US" dirty="0"/>
              <a:t>The Composite Pattern</a:t>
            </a:r>
          </a:p>
          <a:p>
            <a:pPr lvl="1"/>
            <a:r>
              <a:rPr lang="en-US" dirty="0"/>
              <a:t>The Facade </a:t>
            </a:r>
            <a:r>
              <a:rPr lang="en-US" dirty="0" smtClean="0"/>
              <a:t>Pattern</a:t>
            </a:r>
          </a:p>
          <a:p>
            <a:pPr lvl="1"/>
            <a:r>
              <a:rPr lang="en-US" dirty="0" smtClean="0"/>
              <a:t>The State and Strategy Patterns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2"/>
          <p:cNvSpPr>
            <a:spLocks noGrp="1" noChangeArrowheads="1"/>
          </p:cNvSpPr>
          <p:nvPr>
            <p:ph type="title"/>
          </p:nvPr>
        </p:nvSpPr>
        <p:spPr/>
        <p:txBody>
          <a:bodyPr/>
          <a:lstStyle/>
          <a:p>
            <a:pPr eaLnBrk="1" hangingPunct="1"/>
            <a:r>
              <a:rPr lang="en-US" dirty="0" smtClean="0"/>
              <a:t>Course Topics</a:t>
            </a:r>
            <a:endParaRPr lang="bg-BG" dirty="0" smtClean="0"/>
          </a:p>
        </p:txBody>
      </p:sp>
      <p:sp>
        <p:nvSpPr>
          <p:cNvPr id="5126" name="Rectangle 3"/>
          <p:cNvSpPr>
            <a:spLocks noGrp="1" noChangeArrowheads="1"/>
          </p:cNvSpPr>
          <p:nvPr>
            <p:ph sz="quarter" idx="1"/>
          </p:nvPr>
        </p:nvSpPr>
        <p:spPr/>
        <p:txBody>
          <a:bodyPr>
            <a:normAutofit/>
          </a:bodyPr>
          <a:lstStyle/>
          <a:p>
            <a:pPr lvl="1"/>
            <a:r>
              <a:rPr lang="en-US" dirty="0" err="1" smtClean="0"/>
              <a:t>Functors</a:t>
            </a:r>
            <a:r>
              <a:rPr lang="en-US" dirty="0" smtClean="0"/>
              <a:t> </a:t>
            </a:r>
            <a:r>
              <a:rPr lang="en-US" dirty="0"/>
              <a:t>and the Command Pattern</a:t>
            </a:r>
          </a:p>
          <a:p>
            <a:pPr lvl="1"/>
            <a:r>
              <a:rPr lang="en-US" dirty="0"/>
              <a:t>The Adapter Pattern</a:t>
            </a:r>
          </a:p>
          <a:p>
            <a:pPr lvl="1"/>
            <a:r>
              <a:rPr lang="en-US" dirty="0"/>
              <a:t>The Proxy Pattern</a:t>
            </a:r>
          </a:p>
          <a:p>
            <a:pPr lvl="1"/>
            <a:r>
              <a:rPr lang="en-US" dirty="0"/>
              <a:t>RMI</a:t>
            </a:r>
          </a:p>
          <a:p>
            <a:pPr lvl="1"/>
            <a:r>
              <a:rPr lang="en-US" dirty="0"/>
              <a:t>The Decorator Pattern</a:t>
            </a:r>
          </a:p>
          <a:p>
            <a:pPr lvl="1"/>
            <a:r>
              <a:rPr lang="en-US" dirty="0"/>
              <a:t>Dynamic Proxies In Java</a:t>
            </a:r>
          </a:p>
          <a:p>
            <a:pPr lvl="1"/>
            <a:r>
              <a:rPr lang="en-US" dirty="0"/>
              <a:t>The Chain of Responsibility Pattern</a:t>
            </a:r>
          </a:p>
          <a:p>
            <a:pPr lvl="1"/>
            <a:r>
              <a:rPr lang="en-US" dirty="0" smtClean="0"/>
              <a:t>The </a:t>
            </a:r>
            <a:r>
              <a:rPr lang="en-US" dirty="0"/>
              <a:t>Visitor Pattern</a:t>
            </a:r>
          </a:p>
          <a:p>
            <a:pPr lvl="2">
              <a:lnSpc>
                <a:spcPct val="80000"/>
              </a:lnSpc>
            </a:pPr>
            <a:endParaRPr lang="bg-BG" sz="1400" dirty="0">
              <a:latin typeface="Cambria" pitchFamily="18" charset="0"/>
            </a:endParaRPr>
          </a:p>
        </p:txBody>
      </p:sp>
    </p:spTree>
    <p:extLst>
      <p:ext uri="{BB962C8B-B14F-4D97-AF65-F5344CB8AC3E}">
        <p14:creationId xmlns:p14="http://schemas.microsoft.com/office/powerpoint/2010/main" val="939885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2"/>
          <p:cNvSpPr>
            <a:spLocks noGrp="1" noChangeArrowheads="1"/>
          </p:cNvSpPr>
          <p:nvPr>
            <p:ph type="title"/>
          </p:nvPr>
        </p:nvSpPr>
        <p:spPr/>
        <p:txBody>
          <a:bodyPr/>
          <a:lstStyle/>
          <a:p>
            <a:pPr eaLnBrk="1" hangingPunct="1"/>
            <a:r>
              <a:rPr lang="en-US" dirty="0" smtClean="0"/>
              <a:t>What is a Pattern?</a:t>
            </a:r>
            <a:endParaRPr lang="bg-BG" dirty="0" smtClean="0"/>
          </a:p>
        </p:txBody>
      </p:sp>
      <p:sp>
        <p:nvSpPr>
          <p:cNvPr id="4102" name="Rectangle 3"/>
          <p:cNvSpPr>
            <a:spLocks noGrp="1" noChangeArrowheads="1"/>
          </p:cNvSpPr>
          <p:nvPr>
            <p:ph sz="quarter" idx="1"/>
          </p:nvPr>
        </p:nvSpPr>
        <p:spPr/>
        <p:txBody>
          <a:bodyPr>
            <a:normAutofit/>
          </a:bodyPr>
          <a:lstStyle/>
          <a:p>
            <a:pPr eaLnBrk="1" hangingPunct="1"/>
            <a:r>
              <a:rPr lang="en-US" sz="2400" dirty="0" smtClean="0"/>
              <a:t>Current use comes from the work of the architect Christopher Alexander</a:t>
            </a:r>
          </a:p>
          <a:p>
            <a:pPr eaLnBrk="1" hangingPunct="1"/>
            <a:r>
              <a:rPr lang="en-US" sz="2400" dirty="0" smtClean="0"/>
              <a:t>Alexander studied ways to improve the process of designing buildings and urban areas</a:t>
            </a:r>
          </a:p>
          <a:p>
            <a:pPr eaLnBrk="1" hangingPunct="1"/>
            <a:r>
              <a:rPr lang="en-US" sz="2400" dirty="0" smtClean="0"/>
              <a:t>“Each pattern is a three-part rule, which expresses a relation between a certain context, a problem and a solution.”</a:t>
            </a:r>
          </a:p>
          <a:p>
            <a:pPr eaLnBrk="1" hangingPunct="1"/>
            <a:r>
              <a:rPr lang="en-US" sz="2400" dirty="0" smtClean="0"/>
              <a:t>Hence, the common definition of a pattern: “A solution to a problem in a context.”</a:t>
            </a:r>
          </a:p>
          <a:p>
            <a:pPr eaLnBrk="1" hangingPunct="1"/>
            <a:r>
              <a:rPr lang="en-US" sz="2400" dirty="0" smtClean="0"/>
              <a:t>Patterns can be applied to many different areas of human endeavor, including software development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p:txBody>
          <a:bodyPr/>
          <a:lstStyle/>
          <a:p>
            <a:pPr eaLnBrk="1" hangingPunct="1"/>
            <a:r>
              <a:rPr lang="en-US" dirty="0" smtClean="0"/>
              <a:t>Literature</a:t>
            </a:r>
            <a:endParaRPr lang="bg-BG" dirty="0" smtClean="0"/>
          </a:p>
        </p:txBody>
      </p:sp>
      <p:sp>
        <p:nvSpPr>
          <p:cNvPr id="6150" name="Rectangle 3"/>
          <p:cNvSpPr>
            <a:spLocks noGrp="1" noChangeArrowheads="1"/>
          </p:cNvSpPr>
          <p:nvPr>
            <p:ph sz="quarter" idx="1"/>
          </p:nvPr>
        </p:nvSpPr>
        <p:spPr>
          <a:xfrm>
            <a:off x="914400" y="1447800"/>
            <a:ext cx="7772400" cy="4876800"/>
          </a:xfrm>
        </p:spPr>
        <p:txBody>
          <a:bodyPr>
            <a:normAutofit fontScale="92500" lnSpcReduction="20000"/>
          </a:bodyPr>
          <a:lstStyle/>
          <a:p>
            <a:pPr eaLnBrk="1" hangingPunct="1"/>
            <a:r>
              <a:rPr lang="en-US" b="1" dirty="0" smtClean="0"/>
              <a:t>Core Java™ 2: Volume I–Fundamentals (CJv1)</a:t>
            </a:r>
          </a:p>
          <a:p>
            <a:pPr eaLnBrk="1" hangingPunct="1"/>
            <a:r>
              <a:rPr lang="en-US" b="1" dirty="0" smtClean="0"/>
              <a:t>Core Java™ 2: Volume II–Advanced Features (CJv2)</a:t>
            </a:r>
          </a:p>
          <a:p>
            <a:pPr eaLnBrk="1" hangingPunct="1"/>
            <a:r>
              <a:rPr lang="en-US" b="1" dirty="0" smtClean="0">
                <a:hlinkClick r:id="rId2"/>
              </a:rPr>
              <a:t>Thinking in Java</a:t>
            </a:r>
            <a:endParaRPr lang="en-US" b="1" dirty="0" smtClean="0"/>
          </a:p>
          <a:p>
            <a:r>
              <a:rPr lang="en-US" b="1" dirty="0"/>
              <a:t>Design Patterns: Elements of Reusable Object-Oriented Software</a:t>
            </a:r>
            <a:r>
              <a:rPr lang="en-US" b="1" dirty="0" smtClean="0"/>
              <a:t>, Gamma</a:t>
            </a:r>
            <a:r>
              <a:rPr lang="en-US" b="1" dirty="0"/>
              <a:t>, Helm, Johnson and </a:t>
            </a:r>
            <a:r>
              <a:rPr lang="en-US" b="1" dirty="0" err="1"/>
              <a:t>Vlissides</a:t>
            </a:r>
            <a:r>
              <a:rPr lang="en-US" b="1" dirty="0"/>
              <a:t>, Addison-Wesley, 1995</a:t>
            </a:r>
          </a:p>
          <a:p>
            <a:r>
              <a:rPr lang="en-US" b="1" dirty="0" smtClean="0"/>
              <a:t>Design </a:t>
            </a:r>
            <a:r>
              <a:rPr lang="en-US" b="1" dirty="0"/>
              <a:t>Patterns for Object-Oriented Software Development</a:t>
            </a:r>
            <a:r>
              <a:rPr lang="en-US" b="1" dirty="0" smtClean="0"/>
              <a:t>, Wolfgang </a:t>
            </a:r>
            <a:r>
              <a:rPr lang="en-US" b="1" dirty="0" err="1"/>
              <a:t>Pree</a:t>
            </a:r>
            <a:r>
              <a:rPr lang="en-US" b="1" dirty="0"/>
              <a:t>, Addison-Wesley/ACM Press, 1995</a:t>
            </a:r>
          </a:p>
          <a:p>
            <a:r>
              <a:rPr lang="en-US" b="1" dirty="0" smtClean="0"/>
              <a:t>Patterns </a:t>
            </a:r>
            <a:r>
              <a:rPr lang="en-US" b="1" dirty="0"/>
              <a:t>of Software: Tales From The Software Community</a:t>
            </a:r>
            <a:r>
              <a:rPr lang="en-US" b="1" dirty="0" smtClean="0"/>
              <a:t>, Richard </a:t>
            </a:r>
            <a:r>
              <a:rPr lang="en-US" b="1" dirty="0"/>
              <a:t>P. Gabriel, Oxford University Press, 1996</a:t>
            </a:r>
          </a:p>
          <a:p>
            <a:r>
              <a:rPr lang="en-US" b="1" dirty="0" smtClean="0"/>
              <a:t>Pattern </a:t>
            </a:r>
            <a:r>
              <a:rPr lang="en-US" b="1" dirty="0"/>
              <a:t>Oriented Software Architecture : A System of Patterns</a:t>
            </a:r>
            <a:r>
              <a:rPr lang="en-US" b="1" dirty="0" smtClean="0"/>
              <a:t>, Frank </a:t>
            </a:r>
            <a:r>
              <a:rPr lang="en-US" b="1" dirty="0" err="1"/>
              <a:t>Buschmann</a:t>
            </a:r>
            <a:r>
              <a:rPr lang="en-US" b="1" dirty="0"/>
              <a:t> (Editor), Wiley, </a:t>
            </a:r>
            <a:r>
              <a:rPr lang="en-US" b="1" dirty="0" smtClean="0"/>
              <a:t>1996</a:t>
            </a:r>
            <a:endParaRPr lang="en-US"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p:txBody>
          <a:bodyPr/>
          <a:lstStyle/>
          <a:p>
            <a:pPr eaLnBrk="1" hangingPunct="1"/>
            <a:r>
              <a:rPr lang="en-US" dirty="0" smtClean="0"/>
              <a:t>Literature</a:t>
            </a:r>
            <a:endParaRPr lang="bg-BG" dirty="0" smtClean="0"/>
          </a:p>
        </p:txBody>
      </p:sp>
      <p:sp>
        <p:nvSpPr>
          <p:cNvPr id="6150" name="Rectangle 3"/>
          <p:cNvSpPr>
            <a:spLocks noGrp="1" noChangeArrowheads="1"/>
          </p:cNvSpPr>
          <p:nvPr>
            <p:ph sz="quarter" idx="1"/>
          </p:nvPr>
        </p:nvSpPr>
        <p:spPr/>
        <p:txBody>
          <a:bodyPr>
            <a:normAutofit fontScale="92500" lnSpcReduction="20000"/>
          </a:bodyPr>
          <a:lstStyle/>
          <a:p>
            <a:r>
              <a:rPr lang="en-US" b="1" dirty="0"/>
              <a:t>Analysis Patterns: Reusable Object Models, Martin Fowler, Addison-Wesley, 1997</a:t>
            </a:r>
          </a:p>
          <a:p>
            <a:r>
              <a:rPr lang="en-US" b="1" dirty="0" smtClean="0"/>
              <a:t>Pattern </a:t>
            </a:r>
            <a:r>
              <a:rPr lang="en-US" b="1" dirty="0"/>
              <a:t>Hatching: Design Patterns Applied, John </a:t>
            </a:r>
            <a:r>
              <a:rPr lang="en-US" b="1" dirty="0" err="1"/>
              <a:t>Vlissides</a:t>
            </a:r>
            <a:r>
              <a:rPr lang="en-US" b="1" dirty="0" smtClean="0"/>
              <a:t>, Addison-Wesley</a:t>
            </a:r>
            <a:r>
              <a:rPr lang="en-US" b="1" dirty="0"/>
              <a:t>, 1998</a:t>
            </a:r>
          </a:p>
          <a:p>
            <a:r>
              <a:rPr lang="en-US" b="1" dirty="0" smtClean="0"/>
              <a:t>Patterns </a:t>
            </a:r>
            <a:r>
              <a:rPr lang="en-US" b="1" dirty="0"/>
              <a:t>in Java Volume 1, Mark Grand, Wiley, 2nd Ed., 2002</a:t>
            </a:r>
          </a:p>
          <a:p>
            <a:r>
              <a:rPr lang="en-US" b="1" dirty="0" smtClean="0"/>
              <a:t>Patterns </a:t>
            </a:r>
            <a:r>
              <a:rPr lang="en-US" b="1" dirty="0"/>
              <a:t>in Java Volume 2, Mark Grand, Wiley, 1999</a:t>
            </a:r>
          </a:p>
          <a:p>
            <a:r>
              <a:rPr lang="en-US" b="1" dirty="0" smtClean="0"/>
              <a:t>Java </a:t>
            </a:r>
            <a:r>
              <a:rPr lang="en-US" b="1" dirty="0"/>
              <a:t>Enterprise Design Patterns: Patterns in Java Volume 3</a:t>
            </a:r>
            <a:r>
              <a:rPr lang="en-US" b="1" dirty="0" smtClean="0"/>
              <a:t>, Mark </a:t>
            </a:r>
            <a:r>
              <a:rPr lang="en-US" b="1" dirty="0"/>
              <a:t>Grand, Wiley, 2001</a:t>
            </a:r>
          </a:p>
          <a:p>
            <a:r>
              <a:rPr lang="en-US" b="1" dirty="0" smtClean="0"/>
              <a:t>The </a:t>
            </a:r>
            <a:r>
              <a:rPr lang="en-US" b="1" dirty="0"/>
              <a:t>Patterns Handbook, edited by Linda Rising, </a:t>
            </a:r>
            <a:r>
              <a:rPr lang="en-US" b="1" dirty="0" smtClean="0"/>
              <a:t>Cambridge University </a:t>
            </a:r>
            <a:r>
              <a:rPr lang="en-US" b="1" dirty="0"/>
              <a:t>Press, 1998</a:t>
            </a:r>
          </a:p>
          <a:p>
            <a:r>
              <a:rPr lang="en-US" b="1" dirty="0" smtClean="0"/>
              <a:t>Java </a:t>
            </a:r>
            <a:r>
              <a:rPr lang="en-US" b="1" dirty="0"/>
              <a:t>Design Patterns - A Tutorial, James W. Cooper, </a:t>
            </a:r>
            <a:r>
              <a:rPr lang="en-US" b="1" dirty="0" err="1"/>
              <a:t>AddisonWesley</a:t>
            </a:r>
            <a:r>
              <a:rPr lang="en-US" b="1" dirty="0"/>
              <a:t>, 2000</a:t>
            </a:r>
            <a:endParaRPr lang="bg-BG" b="1" dirty="0" smtClean="0"/>
          </a:p>
        </p:txBody>
      </p:sp>
    </p:spTree>
    <p:extLst>
      <p:ext uri="{BB962C8B-B14F-4D97-AF65-F5344CB8AC3E}">
        <p14:creationId xmlns:p14="http://schemas.microsoft.com/office/powerpoint/2010/main" val="37583238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a:t>
            </a:r>
            <a:endParaRPr lang="bg-BG" dirty="0"/>
          </a:p>
        </p:txBody>
      </p:sp>
      <p:sp>
        <p:nvSpPr>
          <p:cNvPr id="3" name="Content Placeholder 2"/>
          <p:cNvSpPr>
            <a:spLocks noGrp="1"/>
          </p:cNvSpPr>
          <p:nvPr>
            <p:ph sz="quarter" idx="1"/>
          </p:nvPr>
        </p:nvSpPr>
        <p:spPr/>
        <p:txBody>
          <a:bodyPr>
            <a:normAutofit/>
          </a:bodyPr>
          <a:lstStyle/>
          <a:p>
            <a:r>
              <a:rPr lang="en-US" dirty="0"/>
              <a:t>Design Patterns Explained, Alan </a:t>
            </a:r>
            <a:r>
              <a:rPr lang="en-US" dirty="0" err="1"/>
              <a:t>Shalloway</a:t>
            </a:r>
            <a:r>
              <a:rPr lang="en-US" dirty="0"/>
              <a:t> and James R. </a:t>
            </a:r>
            <a:r>
              <a:rPr lang="en-US" dirty="0" err="1"/>
              <a:t>Trott</a:t>
            </a:r>
            <a:r>
              <a:rPr lang="en-US" dirty="0" smtClean="0"/>
              <a:t>, Addison-Wesley</a:t>
            </a:r>
            <a:r>
              <a:rPr lang="en-US" dirty="0"/>
              <a:t>, 2001</a:t>
            </a:r>
          </a:p>
          <a:p>
            <a:r>
              <a:rPr lang="en-US" dirty="0" smtClean="0"/>
              <a:t>Core </a:t>
            </a:r>
            <a:r>
              <a:rPr lang="en-US" dirty="0"/>
              <a:t>J2EE Patterns: Best Practices and Design Strategies, </a:t>
            </a:r>
            <a:r>
              <a:rPr lang="en-US" dirty="0" err="1"/>
              <a:t>Alur</a:t>
            </a:r>
            <a:r>
              <a:rPr lang="en-US" dirty="0" smtClean="0"/>
              <a:t>, </a:t>
            </a:r>
            <a:r>
              <a:rPr lang="en-US" dirty="0" err="1" smtClean="0"/>
              <a:t>Crupi</a:t>
            </a:r>
            <a:r>
              <a:rPr lang="en-US" dirty="0" smtClean="0"/>
              <a:t> </a:t>
            </a:r>
            <a:r>
              <a:rPr lang="en-US" dirty="0"/>
              <a:t>and </a:t>
            </a:r>
            <a:r>
              <a:rPr lang="en-US" dirty="0" err="1"/>
              <a:t>Malks</a:t>
            </a:r>
            <a:r>
              <a:rPr lang="en-US" dirty="0"/>
              <a:t>, 2001</a:t>
            </a:r>
          </a:p>
          <a:p>
            <a:r>
              <a:rPr lang="en-US" dirty="0" smtClean="0"/>
              <a:t>Design </a:t>
            </a:r>
            <a:r>
              <a:rPr lang="en-US" dirty="0"/>
              <a:t>Patterns Java Workbook, Steven John </a:t>
            </a:r>
            <a:r>
              <a:rPr lang="en-US" dirty="0" err="1"/>
              <a:t>Metsker</a:t>
            </a:r>
            <a:r>
              <a:rPr lang="en-US" dirty="0"/>
              <a:t>, </a:t>
            </a:r>
            <a:r>
              <a:rPr lang="en-US" dirty="0" err="1"/>
              <a:t>AddisonWesley</a:t>
            </a:r>
            <a:r>
              <a:rPr lang="en-US" dirty="0"/>
              <a:t>, 2002</a:t>
            </a:r>
          </a:p>
          <a:p>
            <a:r>
              <a:rPr lang="en-US" dirty="0" smtClean="0"/>
              <a:t>Applied </a:t>
            </a:r>
            <a:r>
              <a:rPr lang="en-US" dirty="0"/>
              <a:t>Java Patterns, Stephen </a:t>
            </a:r>
            <a:r>
              <a:rPr lang="en-US" dirty="0" err="1"/>
              <a:t>Stelting</a:t>
            </a:r>
            <a:r>
              <a:rPr lang="en-US" dirty="0"/>
              <a:t> and Olav </a:t>
            </a:r>
            <a:r>
              <a:rPr lang="en-US" dirty="0" err="1"/>
              <a:t>Maassen</a:t>
            </a:r>
            <a:r>
              <a:rPr lang="en-US" dirty="0" smtClean="0"/>
              <a:t>, Prentice </a:t>
            </a:r>
            <a:r>
              <a:rPr lang="en-US" dirty="0"/>
              <a:t>Hall, 2002</a:t>
            </a:r>
          </a:p>
          <a:p>
            <a:r>
              <a:rPr lang="en-US" dirty="0" smtClean="0"/>
              <a:t>EJB </a:t>
            </a:r>
            <a:r>
              <a:rPr lang="en-US" dirty="0"/>
              <a:t>Design Patterns: Advanced Patterns, Processes, and Idioms</a:t>
            </a:r>
            <a:r>
              <a:rPr lang="en-US" dirty="0" smtClean="0"/>
              <a:t>, Floyd </a:t>
            </a:r>
            <a:r>
              <a:rPr lang="en-US" dirty="0" err="1"/>
              <a:t>Marinescu</a:t>
            </a:r>
            <a:r>
              <a:rPr lang="en-US" dirty="0"/>
              <a:t>, Wiley, </a:t>
            </a:r>
            <a:r>
              <a:rPr lang="en-US" dirty="0" smtClean="0"/>
              <a:t>2002</a:t>
            </a:r>
            <a:endParaRPr lang="en-US" dirty="0"/>
          </a:p>
        </p:txBody>
      </p:sp>
    </p:spTree>
    <p:extLst>
      <p:ext uri="{BB962C8B-B14F-4D97-AF65-F5344CB8AC3E}">
        <p14:creationId xmlns:p14="http://schemas.microsoft.com/office/powerpoint/2010/main" val="3489085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a:t>
            </a:r>
            <a:endParaRPr lang="bg-BG" dirty="0"/>
          </a:p>
        </p:txBody>
      </p:sp>
      <p:sp>
        <p:nvSpPr>
          <p:cNvPr id="3" name="Content Placeholder 2"/>
          <p:cNvSpPr>
            <a:spLocks noGrp="1"/>
          </p:cNvSpPr>
          <p:nvPr>
            <p:ph sz="quarter" idx="1"/>
          </p:nvPr>
        </p:nvSpPr>
        <p:spPr/>
        <p:txBody>
          <a:bodyPr>
            <a:normAutofit/>
          </a:bodyPr>
          <a:lstStyle/>
          <a:p>
            <a:r>
              <a:rPr lang="en-US" dirty="0"/>
              <a:t>Patterns Of Enterprise Application </a:t>
            </a:r>
            <a:r>
              <a:rPr lang="en-US" dirty="0" err="1"/>
              <a:t>Archictecture</a:t>
            </a:r>
            <a:r>
              <a:rPr lang="en-US" dirty="0"/>
              <a:t>, Martin Fowler, Addison-Wesley, 2002</a:t>
            </a:r>
            <a:endParaRPr lang="bg-BG" dirty="0"/>
          </a:p>
          <a:p>
            <a:r>
              <a:rPr lang="en-US" dirty="0" smtClean="0"/>
              <a:t>Head </a:t>
            </a:r>
            <a:r>
              <a:rPr lang="en-US" dirty="0"/>
              <a:t>First Design Patterns, Freeman and Freeman, O'Reilly</a:t>
            </a:r>
            <a:r>
              <a:rPr lang="en-US" dirty="0" smtClean="0"/>
              <a:t>, 2004</a:t>
            </a:r>
            <a:endParaRPr lang="en-US" dirty="0"/>
          </a:p>
          <a:p>
            <a:r>
              <a:rPr lang="en-US" dirty="0" smtClean="0"/>
              <a:t>Core </a:t>
            </a:r>
            <a:r>
              <a:rPr lang="en-US" dirty="0"/>
              <a:t>Security Patterns - Best Practices and Strategies </a:t>
            </a:r>
            <a:r>
              <a:rPr lang="en-US" dirty="0" smtClean="0"/>
              <a:t>for J2EE(TM</a:t>
            </a:r>
            <a:r>
              <a:rPr lang="en-US" dirty="0"/>
              <a:t>), Web Services, and Identity Management, </a:t>
            </a:r>
            <a:r>
              <a:rPr lang="en-US" dirty="0" smtClean="0"/>
              <a:t>Christopher Steel</a:t>
            </a:r>
            <a:r>
              <a:rPr lang="en-US" dirty="0"/>
              <a:t>, Ramesh </a:t>
            </a:r>
            <a:r>
              <a:rPr lang="en-US" dirty="0" err="1"/>
              <a:t>Nagappan</a:t>
            </a:r>
            <a:r>
              <a:rPr lang="en-US" dirty="0"/>
              <a:t> and Ray Lai, Prentice Hall, 2005</a:t>
            </a:r>
          </a:p>
          <a:p>
            <a:r>
              <a:rPr lang="en-US" dirty="0" smtClean="0"/>
              <a:t>Refactoring </a:t>
            </a:r>
            <a:r>
              <a:rPr lang="en-US" dirty="0"/>
              <a:t>To Patterns, Joshua </a:t>
            </a:r>
            <a:r>
              <a:rPr lang="en-US" dirty="0" err="1"/>
              <a:t>Kerievsky</a:t>
            </a:r>
            <a:r>
              <a:rPr lang="en-US" dirty="0"/>
              <a:t>, Addison-Wesley</a:t>
            </a:r>
            <a:r>
              <a:rPr lang="en-US" dirty="0" smtClean="0"/>
              <a:t>, 2005</a:t>
            </a:r>
            <a:endParaRPr lang="bg-BG" dirty="0"/>
          </a:p>
        </p:txBody>
      </p:sp>
    </p:spTree>
    <p:extLst>
      <p:ext uri="{BB962C8B-B14F-4D97-AF65-F5344CB8AC3E}">
        <p14:creationId xmlns:p14="http://schemas.microsoft.com/office/powerpoint/2010/main" val="5489818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5"/>
          <p:cNvSpPr>
            <a:spLocks noGrp="1" noChangeArrowheads="1"/>
          </p:cNvSpPr>
          <p:nvPr>
            <p:ph type="subTitle" idx="1"/>
          </p:nvPr>
        </p:nvSpPr>
        <p:spPr/>
        <p:txBody>
          <a:bodyPr>
            <a:normAutofit/>
          </a:bodyPr>
          <a:lstStyle/>
          <a:p>
            <a:pPr eaLnBrk="1" hangingPunct="1"/>
            <a:r>
              <a:rPr lang="en-US" dirty="0" smtClean="0"/>
              <a:t>Lecture</a:t>
            </a:r>
            <a:r>
              <a:rPr lang="bg-BG" dirty="0" smtClean="0"/>
              <a:t> </a:t>
            </a:r>
            <a:r>
              <a:rPr lang="en-US" dirty="0" smtClean="0"/>
              <a:t>No 1</a:t>
            </a:r>
            <a:r>
              <a:rPr lang="bg-BG" dirty="0" smtClean="0"/>
              <a:t> - </a:t>
            </a:r>
            <a:r>
              <a:rPr lang="en-US" dirty="0" smtClean="0"/>
              <a:t>3</a:t>
            </a:r>
            <a:endParaRPr lang="en-US" dirty="0" smtClean="0"/>
          </a:p>
          <a:p>
            <a:r>
              <a:rPr lang="bg-BG" dirty="0" smtClean="0"/>
              <a:t>(</a:t>
            </a:r>
            <a:r>
              <a:rPr lang="en-US" dirty="0" smtClean="0"/>
              <a:t>CJv1, chapters </a:t>
            </a:r>
            <a:r>
              <a:rPr lang="bg-BG" dirty="0" smtClean="0"/>
              <a:t>1-3)</a:t>
            </a:r>
          </a:p>
        </p:txBody>
      </p:sp>
      <p:sp>
        <p:nvSpPr>
          <p:cNvPr id="7173" name="Rectangle 4"/>
          <p:cNvSpPr>
            <a:spLocks noGrp="1" noChangeArrowheads="1"/>
          </p:cNvSpPr>
          <p:nvPr>
            <p:ph type="ctrTitle"/>
          </p:nvPr>
        </p:nvSpPr>
        <p:spPr/>
        <p:txBody>
          <a:bodyPr/>
          <a:lstStyle/>
          <a:p>
            <a:pPr eaLnBrk="1" hangingPunct="1"/>
            <a:r>
              <a:rPr lang="en-US" dirty="0" smtClean="0"/>
              <a:t>Introduction in Java</a:t>
            </a:r>
            <a:endParaRPr lang="bg-BG"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dirty="0"/>
              <a:t>About </a:t>
            </a:r>
            <a:r>
              <a:rPr lang="en-US" dirty="0" smtClean="0"/>
              <a:t>OOP</a:t>
            </a:r>
            <a:endParaRPr lang="bg-BG" dirty="0" smtClean="0"/>
          </a:p>
        </p:txBody>
      </p:sp>
      <p:sp>
        <p:nvSpPr>
          <p:cNvPr id="10246" name="Rectangle 3"/>
          <p:cNvSpPr>
            <a:spLocks noGrp="1" noChangeArrowheads="1"/>
          </p:cNvSpPr>
          <p:nvPr>
            <p:ph sz="quarter" idx="1"/>
          </p:nvPr>
        </p:nvSpPr>
        <p:spPr/>
        <p:txBody>
          <a:bodyPr/>
          <a:lstStyle/>
          <a:p>
            <a:pPr>
              <a:lnSpc>
                <a:spcPct val="80000"/>
              </a:lnSpc>
            </a:pPr>
            <a:r>
              <a:rPr lang="en-US" sz="2400" dirty="0"/>
              <a:t>Latest in a long line of programming styles or fads, from structured programming, modular programming, abstract data types, OOP. </a:t>
            </a:r>
            <a:endParaRPr lang="en-US" sz="2400" dirty="0" smtClean="0"/>
          </a:p>
          <a:p>
            <a:pPr>
              <a:lnSpc>
                <a:spcPct val="80000"/>
              </a:lnSpc>
            </a:pPr>
            <a:r>
              <a:rPr lang="en-US" sz="2400" dirty="0" smtClean="0"/>
              <a:t>These </a:t>
            </a:r>
            <a:r>
              <a:rPr lang="en-US" sz="2400" dirty="0"/>
              <a:t>appear periodically like diet </a:t>
            </a:r>
            <a:r>
              <a:rPr lang="en-US" sz="2400" dirty="0" err="1"/>
              <a:t>fabs</a:t>
            </a:r>
            <a:r>
              <a:rPr lang="en-US" sz="2400" dirty="0"/>
              <a:t> or self-help </a:t>
            </a:r>
            <a:r>
              <a:rPr lang="en-US" sz="2400" dirty="0" err="1"/>
              <a:t>fabs</a:t>
            </a:r>
            <a:r>
              <a:rPr lang="en-US" sz="2400" dirty="0"/>
              <a:t>. Each new system promises to revolutionize programming, eliminate bugs, ensure projects finish under </a:t>
            </a:r>
            <a:r>
              <a:rPr lang="en-US" sz="2400" dirty="0" err="1"/>
              <a:t>busget</a:t>
            </a:r>
            <a:r>
              <a:rPr lang="en-US" sz="2400" dirty="0"/>
              <a:t> and on-time, and guarantee thin thighs in 30 days. </a:t>
            </a:r>
            <a:endParaRPr lang="en-US" sz="2400" dirty="0" smtClean="0"/>
          </a:p>
          <a:p>
            <a:pPr>
              <a:lnSpc>
                <a:spcPct val="80000"/>
              </a:lnSpc>
            </a:pPr>
            <a:r>
              <a:rPr lang="en-US" sz="2400" dirty="0" smtClean="0"/>
              <a:t>OOP </a:t>
            </a:r>
            <a:r>
              <a:rPr lang="en-US" sz="2400" dirty="0"/>
              <a:t>has been the methodology-du-jour for some time now and there is little evidence things have radically changed. </a:t>
            </a:r>
            <a:endParaRPr lang="en-US" sz="2400" dirty="0" smtClean="0"/>
          </a:p>
          <a:p>
            <a:pPr>
              <a:lnSpc>
                <a:spcPct val="80000"/>
              </a:lnSpc>
            </a:pPr>
            <a:r>
              <a:rPr lang="en-US" sz="2400" dirty="0" smtClean="0"/>
              <a:t>New </a:t>
            </a:r>
            <a:r>
              <a:rPr lang="en-US" sz="2400" dirty="0"/>
              <a:t>methodologies are constantly appearing, design patterns, Anti-Patterns, Extreme Programming (best name I think). </a:t>
            </a:r>
            <a:endParaRPr lang="bg-BG" sz="24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2"/>
          <p:cNvSpPr>
            <a:spLocks noGrp="1" noChangeArrowheads="1"/>
          </p:cNvSpPr>
          <p:nvPr>
            <p:ph type="title"/>
          </p:nvPr>
        </p:nvSpPr>
        <p:spPr/>
        <p:txBody>
          <a:bodyPr/>
          <a:lstStyle/>
          <a:p>
            <a:pPr eaLnBrk="1" hangingPunct="1"/>
            <a:r>
              <a:rPr lang="en-US" smtClean="0"/>
              <a:t>Java</a:t>
            </a:r>
            <a:endParaRPr lang="bg-BG" smtClean="0"/>
          </a:p>
        </p:txBody>
      </p:sp>
      <p:sp>
        <p:nvSpPr>
          <p:cNvPr id="11270" name="Rectangle 3"/>
          <p:cNvSpPr>
            <a:spLocks noGrp="1" noChangeArrowheads="1"/>
          </p:cNvSpPr>
          <p:nvPr>
            <p:ph sz="quarter" idx="1"/>
          </p:nvPr>
        </p:nvSpPr>
        <p:spPr/>
        <p:txBody>
          <a:bodyPr>
            <a:normAutofit lnSpcReduction="10000"/>
          </a:bodyPr>
          <a:lstStyle/>
          <a:p>
            <a:pPr>
              <a:lnSpc>
                <a:spcPct val="80000"/>
              </a:lnSpc>
            </a:pPr>
            <a:r>
              <a:rPr lang="en-US" sz="2400" dirty="0"/>
              <a:t>Java is an Object-Oriented language developed by Sun Microsystems. </a:t>
            </a:r>
            <a:endParaRPr lang="en-US" sz="2400" dirty="0" smtClean="0"/>
          </a:p>
          <a:p>
            <a:pPr>
              <a:lnSpc>
                <a:spcPct val="80000"/>
              </a:lnSpc>
            </a:pPr>
            <a:r>
              <a:rPr lang="en-US" sz="2400" dirty="0" smtClean="0"/>
              <a:t>In </a:t>
            </a:r>
            <a:r>
              <a:rPr lang="en-US" sz="2400" dirty="0"/>
              <a:t>it's short history it has been re-marketed several times. Originally designed as a language for programming computing appliances, it was re-targeted around applets in the early days of the Web. </a:t>
            </a:r>
            <a:endParaRPr lang="en-US" sz="2400" dirty="0" smtClean="0"/>
          </a:p>
          <a:p>
            <a:pPr>
              <a:lnSpc>
                <a:spcPct val="80000"/>
              </a:lnSpc>
            </a:pPr>
            <a:r>
              <a:rPr lang="en-US" sz="2400" dirty="0" smtClean="0"/>
              <a:t>The </a:t>
            </a:r>
            <a:r>
              <a:rPr lang="en-US" sz="2400" dirty="0"/>
              <a:t>advantage of Java for this task lay in it's platform independence. </a:t>
            </a:r>
            <a:endParaRPr lang="en-US" sz="2400" dirty="0" smtClean="0"/>
          </a:p>
          <a:p>
            <a:pPr>
              <a:lnSpc>
                <a:spcPct val="80000"/>
              </a:lnSpc>
            </a:pPr>
            <a:r>
              <a:rPr lang="en-US" sz="2400" dirty="0" smtClean="0"/>
              <a:t>As </a:t>
            </a:r>
            <a:r>
              <a:rPr lang="en-US" sz="2400" dirty="0"/>
              <a:t>applets failed to gain widespread traction, Java was re-marketed as a replacement for C++ in enterprise software development. </a:t>
            </a:r>
            <a:endParaRPr lang="en-US" sz="2400" dirty="0" smtClean="0"/>
          </a:p>
          <a:p>
            <a:pPr>
              <a:lnSpc>
                <a:spcPct val="80000"/>
              </a:lnSpc>
            </a:pPr>
            <a:r>
              <a:rPr lang="en-US" sz="2400" dirty="0" smtClean="0"/>
              <a:t>It's </a:t>
            </a:r>
            <a:r>
              <a:rPr lang="en-US" sz="2400" dirty="0"/>
              <a:t>features being it's simplified semantics, memory management, and again portability. It has made some small inroads in this area but far from dominant (or even significant). Currently, the most action in the Java world seems to be around server-side Web programming. </a:t>
            </a:r>
            <a:endParaRPr lang="bg-BG" sz="2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p:nvPr>
        </p:nvSpPr>
        <p:spPr/>
        <p:txBody>
          <a:bodyPr/>
          <a:lstStyle/>
          <a:p>
            <a:pPr eaLnBrk="1" hangingPunct="1"/>
            <a:r>
              <a:rPr lang="en-US" smtClean="0"/>
              <a:t>Java</a:t>
            </a:r>
            <a:endParaRPr lang="bg-BG" smtClean="0"/>
          </a:p>
        </p:txBody>
      </p:sp>
      <p:sp>
        <p:nvSpPr>
          <p:cNvPr id="12294" name="Rectangle 3"/>
          <p:cNvSpPr>
            <a:spLocks noGrp="1" noChangeArrowheads="1"/>
          </p:cNvSpPr>
          <p:nvPr>
            <p:ph sz="quarter" idx="1"/>
          </p:nvPr>
        </p:nvSpPr>
        <p:spPr/>
        <p:txBody>
          <a:bodyPr>
            <a:normAutofit lnSpcReduction="10000"/>
          </a:bodyPr>
          <a:lstStyle/>
          <a:p>
            <a:pPr>
              <a:lnSpc>
                <a:spcPct val="90000"/>
              </a:lnSpc>
            </a:pPr>
            <a:r>
              <a:rPr lang="en-US" sz="2400" dirty="0"/>
              <a:t>Despite its currently limited role in the application development space, Java is a good language for learning OOP. </a:t>
            </a:r>
            <a:endParaRPr lang="en-US" sz="2400" dirty="0" smtClean="0"/>
          </a:p>
          <a:p>
            <a:pPr>
              <a:lnSpc>
                <a:spcPct val="90000"/>
              </a:lnSpc>
            </a:pPr>
            <a:r>
              <a:rPr lang="en-US" sz="2400" dirty="0" smtClean="0"/>
              <a:t>It </a:t>
            </a:r>
            <a:r>
              <a:rPr lang="en-US" sz="2400" dirty="0"/>
              <a:t>is considerably less complex than C++, yet keeps low-level details (such as memory management) from being distracting. </a:t>
            </a:r>
            <a:endParaRPr lang="en-US" sz="2400" dirty="0" smtClean="0"/>
          </a:p>
          <a:p>
            <a:pPr>
              <a:lnSpc>
                <a:spcPct val="90000"/>
              </a:lnSpc>
            </a:pPr>
            <a:r>
              <a:rPr lang="en-US" sz="2400" dirty="0" smtClean="0"/>
              <a:t>The </a:t>
            </a:r>
            <a:r>
              <a:rPr lang="en-US" sz="2400" dirty="0"/>
              <a:t>main danger of Java is that one gets too used to things being easy and hidden and become unable to function in a less supportive and protective environment. </a:t>
            </a:r>
            <a:endParaRPr lang="en-US" sz="2400" dirty="0" smtClean="0"/>
          </a:p>
          <a:p>
            <a:pPr>
              <a:lnSpc>
                <a:spcPct val="90000"/>
              </a:lnSpc>
            </a:pPr>
            <a:r>
              <a:rPr lang="en-US" sz="2400" dirty="0"/>
              <a:t>One more note: Although Java is usually thought of as a language. It is really 3 things: a language, a set of </a:t>
            </a:r>
            <a:r>
              <a:rPr lang="en-US" sz="2400" dirty="0" err="1"/>
              <a:t>libaries,and</a:t>
            </a:r>
            <a:r>
              <a:rPr lang="en-US" sz="2400" dirty="0"/>
              <a:t> a run-time environment that supports the language and </a:t>
            </a:r>
            <a:r>
              <a:rPr lang="en-US" sz="2400" dirty="0" err="1"/>
              <a:t>iteracts</a:t>
            </a:r>
            <a:r>
              <a:rPr lang="en-US" sz="2400" dirty="0"/>
              <a:t> with the actual underlying platform (UNIX, Windows, </a:t>
            </a:r>
            <a:r>
              <a:rPr lang="en-US" sz="2400" dirty="0" err="1"/>
              <a:t>etc</a:t>
            </a:r>
            <a:r>
              <a:rPr lang="en-US" sz="2400" dirty="0"/>
              <a:t>). You will see this, for </a:t>
            </a:r>
            <a:r>
              <a:rPr lang="en-US" sz="2400" dirty="0" err="1"/>
              <a:t>example,in</a:t>
            </a:r>
            <a:r>
              <a:rPr lang="en-US" sz="2400" dirty="0"/>
              <a:t> the way Java maps classes to files and class names to file paths. </a:t>
            </a:r>
            <a:endParaRPr lang="bg-BG" sz="24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2"/>
          <p:cNvSpPr>
            <a:spLocks noGrp="1" noChangeArrowheads="1"/>
          </p:cNvSpPr>
          <p:nvPr>
            <p:ph type="title"/>
          </p:nvPr>
        </p:nvSpPr>
        <p:spPr/>
        <p:txBody>
          <a:bodyPr/>
          <a:lstStyle/>
          <a:p>
            <a:pPr eaLnBrk="1" hangingPunct="1"/>
            <a:r>
              <a:rPr lang="en-US" smtClean="0"/>
              <a:t>Hello world</a:t>
            </a:r>
            <a:endParaRPr lang="bg-BG" smtClean="0"/>
          </a:p>
        </p:txBody>
      </p:sp>
      <p:sp>
        <p:nvSpPr>
          <p:cNvPr id="14342" name="Rectangle 3"/>
          <p:cNvSpPr>
            <a:spLocks noGrp="1" noChangeArrowheads="1"/>
          </p:cNvSpPr>
          <p:nvPr>
            <p:ph sz="quarter" idx="1"/>
          </p:nvPr>
        </p:nvSpPr>
        <p:spPr/>
        <p:txBody>
          <a:bodyPr/>
          <a:lstStyle/>
          <a:p>
            <a:pPr eaLnBrk="1" hangingPunct="1"/>
            <a:endParaRPr lang="en-US" smtClean="0"/>
          </a:p>
        </p:txBody>
      </p:sp>
      <p:pic>
        <p:nvPicPr>
          <p:cNvPr id="1434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057400"/>
            <a:ext cx="5791200" cy="164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p:txBody>
          <a:bodyPr/>
          <a:lstStyle/>
          <a:p>
            <a:pPr eaLnBrk="1" hangingPunct="1"/>
            <a:r>
              <a:rPr lang="en-US" dirty="0" smtClean="0"/>
              <a:t>Features of Codding</a:t>
            </a:r>
            <a:endParaRPr lang="bg-BG" dirty="0" smtClean="0"/>
          </a:p>
        </p:txBody>
      </p:sp>
      <p:sp>
        <p:nvSpPr>
          <p:cNvPr id="15366" name="Rectangle 3"/>
          <p:cNvSpPr>
            <a:spLocks noGrp="1" noChangeArrowheads="1"/>
          </p:cNvSpPr>
          <p:nvPr>
            <p:ph sz="quarter" idx="1"/>
          </p:nvPr>
        </p:nvSpPr>
        <p:spPr/>
        <p:txBody>
          <a:bodyPr/>
          <a:lstStyle/>
          <a:p>
            <a:pPr eaLnBrk="1" hangingPunct="1">
              <a:lnSpc>
                <a:spcPct val="90000"/>
              </a:lnSpc>
            </a:pPr>
            <a:r>
              <a:rPr lang="bg-BG" dirty="0" smtClean="0"/>
              <a:t>Java </a:t>
            </a:r>
            <a:r>
              <a:rPr lang="en-US" dirty="0" smtClean="0"/>
              <a:t>permits only one </a:t>
            </a:r>
            <a:r>
              <a:rPr lang="bg-BG" dirty="0" smtClean="0"/>
              <a:t>public class </a:t>
            </a:r>
            <a:r>
              <a:rPr lang="en-US" dirty="0" smtClean="0"/>
              <a:t>per file</a:t>
            </a:r>
            <a:r>
              <a:rPr lang="bg-BG" dirty="0" smtClean="0"/>
              <a:t>. </a:t>
            </a:r>
          </a:p>
          <a:p>
            <a:pPr eaLnBrk="1" hangingPunct="1">
              <a:lnSpc>
                <a:spcPct val="90000"/>
              </a:lnSpc>
            </a:pPr>
            <a:r>
              <a:rPr lang="en-US" dirty="0" smtClean="0"/>
              <a:t>If the class has name </a:t>
            </a:r>
            <a:r>
              <a:rPr lang="bg-BG" dirty="0" smtClean="0"/>
              <a:t>Hello, </a:t>
            </a:r>
            <a:r>
              <a:rPr lang="en-US" dirty="0" smtClean="0"/>
              <a:t>then the file MUST has the same name</a:t>
            </a:r>
            <a:r>
              <a:rPr lang="bg-BG" dirty="0" smtClean="0"/>
              <a:t>: Hello.java </a:t>
            </a:r>
          </a:p>
          <a:p>
            <a:pPr eaLnBrk="1" hangingPunct="1">
              <a:lnSpc>
                <a:spcPct val="90000"/>
              </a:lnSpc>
            </a:pPr>
            <a:r>
              <a:rPr lang="en-US" dirty="0" smtClean="0"/>
              <a:t>To compile the code without environment</a:t>
            </a:r>
            <a:r>
              <a:rPr lang="bg-BG" dirty="0" smtClean="0"/>
              <a:t>: </a:t>
            </a:r>
            <a:r>
              <a:rPr lang="en-US" dirty="0" smtClean="0"/>
              <a:t/>
            </a:r>
            <a:br>
              <a:rPr lang="en-US" dirty="0" smtClean="0"/>
            </a:br>
            <a:r>
              <a:rPr lang="bg-BG" dirty="0" smtClean="0"/>
              <a:t>javac Hello.java </a:t>
            </a:r>
          </a:p>
          <a:p>
            <a:pPr eaLnBrk="1" hangingPunct="1">
              <a:lnSpc>
                <a:spcPct val="90000"/>
              </a:lnSpc>
            </a:pPr>
            <a:r>
              <a:rPr lang="en-US" dirty="0" smtClean="0"/>
              <a:t>To start the compiled code</a:t>
            </a:r>
            <a:r>
              <a:rPr lang="bg-BG" dirty="0" smtClean="0"/>
              <a:t>: </a:t>
            </a:r>
            <a:br>
              <a:rPr lang="bg-BG" dirty="0" smtClean="0"/>
            </a:br>
            <a:r>
              <a:rPr lang="bg-BG" dirty="0" smtClean="0"/>
              <a:t>java Hello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Why Patterns?</a:t>
            </a:r>
            <a:endParaRPr lang="bg-BG" dirty="0"/>
          </a:p>
        </p:txBody>
      </p:sp>
      <p:sp>
        <p:nvSpPr>
          <p:cNvPr id="2" name="Content Placeholder 1"/>
          <p:cNvSpPr>
            <a:spLocks noGrp="1"/>
          </p:cNvSpPr>
          <p:nvPr>
            <p:ph sz="quarter" idx="1"/>
          </p:nvPr>
        </p:nvSpPr>
        <p:spPr/>
        <p:txBody>
          <a:bodyPr>
            <a:normAutofit/>
          </a:bodyPr>
          <a:lstStyle/>
          <a:p>
            <a:r>
              <a:rPr lang="en-US" dirty="0"/>
              <a:t>"Designing object-oriented software is hard and </a:t>
            </a:r>
            <a:r>
              <a:rPr lang="en-US" dirty="0" smtClean="0"/>
              <a:t>designing reusable </a:t>
            </a:r>
            <a:r>
              <a:rPr lang="en-US" dirty="0"/>
              <a:t>object-oriented software is even harder." - Erich Gamma</a:t>
            </a:r>
          </a:p>
          <a:p>
            <a:r>
              <a:rPr lang="en-US" dirty="0" smtClean="0"/>
              <a:t>Experienced </a:t>
            </a:r>
            <a:r>
              <a:rPr lang="en-US" dirty="0"/>
              <a:t>designers reuse solutions that have worked in </a:t>
            </a:r>
            <a:r>
              <a:rPr lang="en-US" dirty="0" smtClean="0"/>
              <a:t>the past</a:t>
            </a:r>
            <a:endParaRPr lang="en-US" dirty="0"/>
          </a:p>
          <a:p>
            <a:r>
              <a:rPr lang="en-US" dirty="0" smtClean="0"/>
              <a:t>Well-structured </a:t>
            </a:r>
            <a:r>
              <a:rPr lang="en-US" dirty="0"/>
              <a:t>object-oriented systems have recurring patterns </a:t>
            </a:r>
            <a:r>
              <a:rPr lang="en-US" dirty="0" smtClean="0"/>
              <a:t>of classes </a:t>
            </a:r>
            <a:r>
              <a:rPr lang="en-US" dirty="0"/>
              <a:t>and objects</a:t>
            </a:r>
          </a:p>
          <a:p>
            <a:r>
              <a:rPr lang="en-US" dirty="0" smtClean="0"/>
              <a:t>Knowledge </a:t>
            </a:r>
            <a:r>
              <a:rPr lang="en-US" dirty="0"/>
              <a:t>of the patterns that have worked in the past allows </a:t>
            </a:r>
            <a:r>
              <a:rPr lang="en-US" dirty="0" smtClean="0"/>
              <a:t>a designer </a:t>
            </a:r>
            <a:r>
              <a:rPr lang="en-US" dirty="0"/>
              <a:t>to be more productive and the resulting designs to </a:t>
            </a:r>
            <a:r>
              <a:rPr lang="en-US" dirty="0" smtClean="0"/>
              <a:t>be more </a:t>
            </a:r>
            <a:r>
              <a:rPr lang="en-US" dirty="0"/>
              <a:t>flexible and reusable</a:t>
            </a:r>
            <a:endParaRPr lang="bg-BG" dirty="0"/>
          </a:p>
        </p:txBody>
      </p:sp>
    </p:spTree>
    <p:extLst>
      <p:ext uri="{BB962C8B-B14F-4D97-AF65-F5344CB8AC3E}">
        <p14:creationId xmlns:p14="http://schemas.microsoft.com/office/powerpoint/2010/main" val="6851529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title"/>
          </p:nvPr>
        </p:nvSpPr>
        <p:spPr/>
        <p:txBody>
          <a:bodyPr/>
          <a:lstStyle/>
          <a:p>
            <a:pPr eaLnBrk="1" hangingPunct="1"/>
            <a:r>
              <a:rPr lang="en-US" dirty="0" err="1" smtClean="0"/>
              <a:t>Factoriel</a:t>
            </a:r>
            <a:endParaRPr lang="bg-BG" dirty="0" smtClean="0"/>
          </a:p>
        </p:txBody>
      </p:sp>
      <p:sp>
        <p:nvSpPr>
          <p:cNvPr id="16390" name="Rectangle 3"/>
          <p:cNvSpPr>
            <a:spLocks noGrp="1" noChangeArrowheads="1"/>
          </p:cNvSpPr>
          <p:nvPr>
            <p:ph sz="quarter" idx="1"/>
          </p:nvPr>
        </p:nvSpPr>
        <p:spPr/>
        <p:txBody>
          <a:bodyPr/>
          <a:lstStyle/>
          <a:p>
            <a:pPr eaLnBrk="1" hangingPunct="1"/>
            <a:endParaRPr lang="en-US" smtClean="0"/>
          </a:p>
        </p:txBody>
      </p:sp>
      <p:pic>
        <p:nvPicPr>
          <p:cNvPr id="1639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2362200"/>
            <a:ext cx="6715125" cy="326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p:txBody>
          <a:bodyPr/>
          <a:lstStyle/>
          <a:p>
            <a:pPr eaLnBrk="1" hangingPunct="1"/>
            <a:r>
              <a:rPr lang="en-US" dirty="0" smtClean="0"/>
              <a:t>Variables</a:t>
            </a:r>
            <a:endParaRPr lang="bg-BG" dirty="0" smtClean="0"/>
          </a:p>
        </p:txBody>
      </p:sp>
      <p:sp>
        <p:nvSpPr>
          <p:cNvPr id="17414" name="Rectangle 5"/>
          <p:cNvSpPr>
            <a:spLocks noGrp="1" noChangeArrowheads="1"/>
          </p:cNvSpPr>
          <p:nvPr>
            <p:ph sz="quarter" idx="1"/>
          </p:nvPr>
        </p:nvSpPr>
        <p:spPr/>
        <p:txBody>
          <a:bodyPr/>
          <a:lstStyle/>
          <a:p>
            <a:pPr eaLnBrk="1" hangingPunct="1"/>
            <a:endParaRPr lang="en-US" smtClean="0"/>
          </a:p>
        </p:txBody>
      </p:sp>
      <p:pic>
        <p:nvPicPr>
          <p:cNvPr id="1741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209800"/>
            <a:ext cx="7620000" cy="356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7" name="Rectangle 2"/>
          <p:cNvSpPr>
            <a:spLocks noGrp="1" noChangeArrowheads="1"/>
          </p:cNvSpPr>
          <p:nvPr>
            <p:ph type="title"/>
          </p:nvPr>
        </p:nvSpPr>
        <p:spPr/>
        <p:txBody>
          <a:bodyPr/>
          <a:lstStyle/>
          <a:p>
            <a:pPr eaLnBrk="1" hangingPunct="1"/>
            <a:r>
              <a:rPr lang="en-US" dirty="0" smtClean="0"/>
              <a:t>Syntax</a:t>
            </a:r>
            <a:endParaRPr lang="bg-BG" dirty="0" smtClean="0"/>
          </a:p>
        </p:txBody>
      </p:sp>
      <p:sp>
        <p:nvSpPr>
          <p:cNvPr id="18438" name="Rectangle 3"/>
          <p:cNvSpPr>
            <a:spLocks noGrp="1" noChangeArrowheads="1"/>
          </p:cNvSpPr>
          <p:nvPr>
            <p:ph sz="quarter" idx="1"/>
          </p:nvPr>
        </p:nvSpPr>
        <p:spPr/>
        <p:txBody>
          <a:bodyPr/>
          <a:lstStyle/>
          <a:p>
            <a:pPr>
              <a:lnSpc>
                <a:spcPct val="80000"/>
              </a:lnSpc>
            </a:pPr>
            <a:r>
              <a:rPr lang="en-US" sz="2000" dirty="0"/>
              <a:t>statements are terminated with ; </a:t>
            </a:r>
          </a:p>
          <a:p>
            <a:pPr>
              <a:lnSpc>
                <a:spcPct val="80000"/>
              </a:lnSpc>
            </a:pPr>
            <a:r>
              <a:rPr lang="en-US" sz="2000" dirty="0" smtClean="0"/>
              <a:t>{} </a:t>
            </a:r>
            <a:r>
              <a:rPr lang="en-US" sz="2000" dirty="0"/>
              <a:t>are used to delimit blocks (compound statements) </a:t>
            </a:r>
            <a:endParaRPr lang="en-US" sz="2000" dirty="0" smtClean="0"/>
          </a:p>
          <a:p>
            <a:pPr>
              <a:lnSpc>
                <a:spcPct val="80000"/>
              </a:lnSpc>
            </a:pPr>
            <a:r>
              <a:rPr lang="en-US" sz="2000" dirty="0" smtClean="0"/>
              <a:t>// </a:t>
            </a:r>
            <a:r>
              <a:rPr lang="en-US" sz="2000" dirty="0"/>
              <a:t>used for end-of-line comments. C /* ... */ syntax also allowed </a:t>
            </a:r>
            <a:endParaRPr lang="en-US" sz="2000" dirty="0" smtClean="0"/>
          </a:p>
          <a:p>
            <a:pPr>
              <a:lnSpc>
                <a:spcPct val="80000"/>
              </a:lnSpc>
            </a:pPr>
            <a:r>
              <a:rPr lang="en-US" sz="2000" dirty="0" smtClean="0"/>
              <a:t>variables </a:t>
            </a:r>
            <a:r>
              <a:rPr lang="en-US" sz="2000" dirty="0"/>
              <a:t>must be defined before use. </a:t>
            </a:r>
            <a:endParaRPr lang="en-US" sz="2000" dirty="0" smtClean="0"/>
          </a:p>
          <a:p>
            <a:pPr>
              <a:lnSpc>
                <a:spcPct val="80000"/>
              </a:lnSpc>
            </a:pPr>
            <a:r>
              <a:rPr lang="en-US" sz="2000" dirty="0" smtClean="0"/>
              <a:t>variables </a:t>
            </a:r>
            <a:r>
              <a:rPr lang="en-US" sz="2000" dirty="0"/>
              <a:t>can be defined anywhere in block. </a:t>
            </a:r>
            <a:endParaRPr lang="en-US" sz="2000" dirty="0" smtClean="0"/>
          </a:p>
          <a:p>
            <a:pPr lvl="1">
              <a:lnSpc>
                <a:spcPct val="80000"/>
              </a:lnSpc>
            </a:pPr>
            <a:r>
              <a:rPr lang="en-US" sz="1800" dirty="0" smtClean="0"/>
              <a:t>unlike </a:t>
            </a:r>
            <a:r>
              <a:rPr lang="en-US" sz="1800" dirty="0"/>
              <a:t>C which required definitions at top. </a:t>
            </a:r>
            <a:endParaRPr lang="en-US" sz="1800" dirty="0" smtClean="0"/>
          </a:p>
          <a:p>
            <a:pPr>
              <a:lnSpc>
                <a:spcPct val="80000"/>
              </a:lnSpc>
            </a:pPr>
            <a:r>
              <a:rPr lang="en-US" sz="2000" dirty="0" smtClean="0"/>
              <a:t>variables </a:t>
            </a:r>
            <a:r>
              <a:rPr lang="en-US" sz="2000" dirty="0"/>
              <a:t>can be initialized with '=' </a:t>
            </a:r>
            <a:endParaRPr lang="en-US" sz="2000" dirty="0" smtClean="0"/>
          </a:p>
          <a:p>
            <a:pPr>
              <a:lnSpc>
                <a:spcPct val="80000"/>
              </a:lnSpc>
            </a:pPr>
            <a:r>
              <a:rPr lang="en-US" sz="2000" dirty="0" smtClean="0"/>
              <a:t>variables </a:t>
            </a:r>
            <a:r>
              <a:rPr lang="en-US" sz="2000" dirty="0"/>
              <a:t>don't have to be initialized, but they should be. </a:t>
            </a:r>
            <a:endParaRPr lang="en-US" sz="2000" dirty="0" smtClean="0"/>
          </a:p>
          <a:p>
            <a:pPr>
              <a:lnSpc>
                <a:spcPct val="80000"/>
              </a:lnSpc>
            </a:pPr>
            <a:r>
              <a:rPr lang="en-US" sz="2000" dirty="0" smtClean="0"/>
              <a:t>variables </a:t>
            </a:r>
            <a:r>
              <a:rPr lang="en-US" sz="2000" dirty="0"/>
              <a:t>are defined with 'types' </a:t>
            </a:r>
            <a:endParaRPr lang="bg-BG" sz="20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2"/>
          <p:cNvSpPr>
            <a:spLocks noGrp="1" noChangeArrowheads="1"/>
          </p:cNvSpPr>
          <p:nvPr>
            <p:ph type="title"/>
          </p:nvPr>
        </p:nvSpPr>
        <p:spPr/>
        <p:txBody>
          <a:bodyPr/>
          <a:lstStyle/>
          <a:p>
            <a:pPr eaLnBrk="1" hangingPunct="1"/>
            <a:r>
              <a:rPr lang="en-US" dirty="0" smtClean="0"/>
              <a:t>Types</a:t>
            </a:r>
            <a:endParaRPr lang="bg-BG" dirty="0" smtClean="0"/>
          </a:p>
        </p:txBody>
      </p:sp>
      <p:sp>
        <p:nvSpPr>
          <p:cNvPr id="19462" name="Rectangle 3"/>
          <p:cNvSpPr>
            <a:spLocks noGrp="1" noChangeArrowheads="1"/>
          </p:cNvSpPr>
          <p:nvPr>
            <p:ph sz="quarter" idx="1"/>
          </p:nvPr>
        </p:nvSpPr>
        <p:spPr/>
        <p:txBody>
          <a:bodyPr>
            <a:noAutofit/>
          </a:bodyPr>
          <a:lstStyle/>
          <a:p>
            <a:pPr>
              <a:lnSpc>
                <a:spcPct val="80000"/>
              </a:lnSpc>
            </a:pPr>
            <a:r>
              <a:rPr lang="en-US" sz="2000" dirty="0"/>
              <a:t>'types' specify partial information about a variable's value. Ex. we know it's an integer, not a character string, but we don't know which one. </a:t>
            </a:r>
            <a:endParaRPr lang="en-US" sz="2000" dirty="0" smtClean="0"/>
          </a:p>
          <a:p>
            <a:pPr>
              <a:lnSpc>
                <a:spcPct val="80000"/>
              </a:lnSpc>
            </a:pPr>
            <a:r>
              <a:rPr lang="en-US" sz="2000" dirty="0" smtClean="0"/>
              <a:t>Types </a:t>
            </a:r>
            <a:r>
              <a:rPr lang="en-US" sz="2000" dirty="0"/>
              <a:t>are used by compiler to perform error checking on programs </a:t>
            </a:r>
            <a:endParaRPr lang="en-US" sz="2000" dirty="0" smtClean="0"/>
          </a:p>
          <a:p>
            <a:pPr lvl="1">
              <a:lnSpc>
                <a:spcPct val="80000"/>
              </a:lnSpc>
            </a:pPr>
            <a:r>
              <a:rPr lang="en-US" sz="2000" dirty="0" err="1" smtClean="0"/>
              <a:t>Eg</a:t>
            </a:r>
            <a:r>
              <a:rPr lang="en-US" sz="2000" dirty="0"/>
              <a:t>. Makes sure you don't multiply a number and a string. </a:t>
            </a:r>
            <a:endParaRPr lang="en-US" sz="2000" dirty="0" smtClean="0"/>
          </a:p>
          <a:p>
            <a:pPr>
              <a:lnSpc>
                <a:spcPct val="80000"/>
              </a:lnSpc>
            </a:pPr>
            <a:r>
              <a:rPr lang="en-US" sz="2000" dirty="0" smtClean="0"/>
              <a:t>Types </a:t>
            </a:r>
            <a:r>
              <a:rPr lang="en-US" sz="2000" dirty="0"/>
              <a:t>also define size of storage to be allocated. </a:t>
            </a:r>
            <a:endParaRPr lang="en-US" sz="2000" dirty="0" smtClean="0"/>
          </a:p>
          <a:p>
            <a:pPr>
              <a:lnSpc>
                <a:spcPct val="80000"/>
              </a:lnSpc>
            </a:pPr>
            <a:r>
              <a:rPr lang="en-US" sz="2000" dirty="0" smtClean="0"/>
              <a:t>Java </a:t>
            </a:r>
            <a:r>
              <a:rPr lang="en-US" sz="2000" dirty="0"/>
              <a:t>has a number of built-in basic types</a:t>
            </a:r>
            <a:r>
              <a:rPr lang="en-US" sz="2000" dirty="0" smtClean="0"/>
              <a:t>:</a:t>
            </a:r>
          </a:p>
          <a:p>
            <a:pPr lvl="1">
              <a:lnSpc>
                <a:spcPct val="80000"/>
              </a:lnSpc>
            </a:pPr>
            <a:r>
              <a:rPr lang="en-US" sz="2000" dirty="0" err="1" smtClean="0"/>
              <a:t>boolean</a:t>
            </a:r>
            <a:r>
              <a:rPr lang="en-US" sz="2000" dirty="0" smtClean="0"/>
              <a:t> </a:t>
            </a:r>
            <a:r>
              <a:rPr lang="en-US" sz="2000" dirty="0"/>
              <a:t>- true or false </a:t>
            </a:r>
            <a:endParaRPr lang="en-US" sz="2000" dirty="0" smtClean="0"/>
          </a:p>
          <a:p>
            <a:pPr lvl="1">
              <a:lnSpc>
                <a:spcPct val="80000"/>
              </a:lnSpc>
            </a:pPr>
            <a:r>
              <a:rPr lang="en-US" sz="2000" dirty="0" err="1" smtClean="0"/>
              <a:t>byte,short,int,long</a:t>
            </a:r>
            <a:r>
              <a:rPr lang="en-US" sz="2000" dirty="0" smtClean="0"/>
              <a:t> </a:t>
            </a:r>
            <a:r>
              <a:rPr lang="en-US" sz="2000" dirty="0"/>
              <a:t>- 1,2,4,8 byte signed integers </a:t>
            </a:r>
            <a:endParaRPr lang="en-US" sz="2000" dirty="0" smtClean="0"/>
          </a:p>
          <a:p>
            <a:pPr lvl="2">
              <a:lnSpc>
                <a:spcPct val="80000"/>
              </a:lnSpc>
            </a:pPr>
            <a:r>
              <a:rPr lang="en-US" dirty="0" smtClean="0"/>
              <a:t>note </a:t>
            </a:r>
            <a:r>
              <a:rPr lang="en-US" dirty="0"/>
              <a:t>diffs with C/C</a:t>
            </a:r>
            <a:r>
              <a:rPr lang="en-US" dirty="0" smtClean="0"/>
              <a:t>++</a:t>
            </a:r>
          </a:p>
          <a:p>
            <a:pPr lvl="1">
              <a:lnSpc>
                <a:spcPct val="80000"/>
              </a:lnSpc>
            </a:pPr>
            <a:r>
              <a:rPr lang="en-US" sz="2000" dirty="0" err="1" smtClean="0"/>
              <a:t>float,double</a:t>
            </a:r>
            <a:r>
              <a:rPr lang="en-US" sz="2000" dirty="0" smtClean="0"/>
              <a:t> </a:t>
            </a:r>
            <a:r>
              <a:rPr lang="en-US" sz="2000" dirty="0"/>
              <a:t>- 4 and 8 byte floating point numbers </a:t>
            </a:r>
            <a:endParaRPr lang="en-US" sz="2000" dirty="0" smtClean="0"/>
          </a:p>
          <a:p>
            <a:pPr lvl="1">
              <a:lnSpc>
                <a:spcPct val="80000"/>
              </a:lnSpc>
            </a:pPr>
            <a:r>
              <a:rPr lang="en-US" sz="2000" dirty="0" smtClean="0"/>
              <a:t>char </a:t>
            </a:r>
            <a:r>
              <a:rPr lang="en-US" sz="2000" dirty="0"/>
              <a:t>- character type (Unicode); </a:t>
            </a:r>
            <a:r>
              <a:rPr lang="en-US" sz="2000" dirty="0" smtClean="0"/>
              <a:t>not </a:t>
            </a:r>
            <a:r>
              <a:rPr lang="en-US" sz="2000" dirty="0" err="1"/>
              <a:t>convertable</a:t>
            </a:r>
            <a:r>
              <a:rPr lang="en-US" sz="2000" dirty="0"/>
              <a:t> to </a:t>
            </a:r>
            <a:r>
              <a:rPr lang="en-US" sz="2000" dirty="0" err="1"/>
              <a:t>int</a:t>
            </a:r>
            <a:r>
              <a:rPr lang="en-US" sz="2000" dirty="0"/>
              <a:t> </a:t>
            </a:r>
            <a:endParaRPr lang="en-US" sz="2000" dirty="0" smtClean="0"/>
          </a:p>
          <a:p>
            <a:pPr lvl="1">
              <a:lnSpc>
                <a:spcPct val="80000"/>
              </a:lnSpc>
            </a:pPr>
            <a:r>
              <a:rPr lang="en-US" sz="2000" dirty="0" smtClean="0"/>
              <a:t>void </a:t>
            </a:r>
            <a:r>
              <a:rPr lang="en-US" sz="2000" dirty="0"/>
              <a:t>- no type, used to type functions that don't return a value </a:t>
            </a:r>
            <a:endParaRPr lang="en-US" sz="2000" dirty="0" smtClean="0"/>
          </a:p>
          <a:p>
            <a:pPr lvl="1">
              <a:lnSpc>
                <a:spcPct val="80000"/>
              </a:lnSpc>
            </a:pPr>
            <a:r>
              <a:rPr lang="en-US" sz="2000" dirty="0" smtClean="0"/>
              <a:t>Java </a:t>
            </a:r>
            <a:r>
              <a:rPr lang="en-US" sz="2000" dirty="0"/>
              <a:t>also supports array types (more in recitation). </a:t>
            </a:r>
          </a:p>
          <a:p>
            <a:pPr lvl="1">
              <a:lnSpc>
                <a:spcPct val="80000"/>
              </a:lnSpc>
            </a:pPr>
            <a:r>
              <a:rPr lang="en-US" sz="2000" dirty="0" smtClean="0"/>
              <a:t>As </a:t>
            </a:r>
            <a:r>
              <a:rPr lang="en-US" sz="2000" dirty="0"/>
              <a:t>well as basic types, Java supports Object </a:t>
            </a:r>
            <a:r>
              <a:rPr lang="en-US" sz="2000" dirty="0" smtClean="0"/>
              <a:t>types </a:t>
            </a:r>
          </a:p>
          <a:p>
            <a:pPr lvl="2">
              <a:lnSpc>
                <a:spcPct val="80000"/>
              </a:lnSpc>
            </a:pPr>
            <a:r>
              <a:rPr lang="en-US" dirty="0" smtClean="0"/>
              <a:t>object </a:t>
            </a:r>
            <a:r>
              <a:rPr lang="en-US" dirty="0"/>
              <a:t>support lets </a:t>
            </a:r>
            <a:r>
              <a:rPr lang="en-US" dirty="0" err="1"/>
              <a:t>programmings</a:t>
            </a:r>
            <a:r>
              <a:rPr lang="en-US" dirty="0"/>
              <a:t> extend the type system and take advantage of the type checking (as well as other benefits).</a:t>
            </a:r>
            <a:endParaRPr lang="bg-BG"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Default Value Demo</a:t>
            </a:r>
            <a:endParaRPr lang="bg-BG" dirty="0"/>
          </a:p>
        </p:txBody>
      </p:sp>
      <p:sp>
        <p:nvSpPr>
          <p:cNvPr id="5" name="Text Placeholder 4"/>
          <p:cNvSpPr>
            <a:spLocks noGrp="1"/>
          </p:cNvSpPr>
          <p:nvPr>
            <p:ph type="body" idx="1"/>
          </p:nvPr>
        </p:nvSpPr>
        <p:spPr/>
        <p:txBody>
          <a:bodyPr/>
          <a:lstStyle/>
          <a:p>
            <a:r>
              <a:rPr lang="en-US" dirty="0" err="1" smtClean="0"/>
              <a:t>defValue</a:t>
            </a:r>
            <a:endParaRPr lang="bg-BG" dirty="0"/>
          </a:p>
        </p:txBody>
      </p:sp>
    </p:spTree>
    <p:extLst>
      <p:ext uri="{BB962C8B-B14F-4D97-AF65-F5344CB8AC3E}">
        <p14:creationId xmlns:p14="http://schemas.microsoft.com/office/powerpoint/2010/main" val="30697355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2"/>
          <p:cNvSpPr>
            <a:spLocks noGrp="1" noChangeArrowheads="1"/>
          </p:cNvSpPr>
          <p:nvPr>
            <p:ph type="title"/>
          </p:nvPr>
        </p:nvSpPr>
        <p:spPr/>
        <p:txBody>
          <a:bodyPr/>
          <a:lstStyle/>
          <a:p>
            <a:pPr eaLnBrk="1" hangingPunct="1"/>
            <a:r>
              <a:rPr lang="en-US" dirty="0" smtClean="0"/>
              <a:t>Arrays</a:t>
            </a:r>
            <a:endParaRPr lang="bg-BG" dirty="0" smtClean="0"/>
          </a:p>
        </p:txBody>
      </p:sp>
      <p:sp>
        <p:nvSpPr>
          <p:cNvPr id="20486" name="Rectangle 4"/>
          <p:cNvSpPr>
            <a:spLocks noGrp="1" noChangeArrowheads="1"/>
          </p:cNvSpPr>
          <p:nvPr>
            <p:ph sz="half" idx="1"/>
          </p:nvPr>
        </p:nvSpPr>
        <p:spPr/>
        <p:txBody>
          <a:bodyPr/>
          <a:lstStyle/>
          <a:p>
            <a:pPr eaLnBrk="1" hangingPunct="1"/>
            <a:endParaRPr lang="en-US" sz="2800" smtClean="0"/>
          </a:p>
        </p:txBody>
      </p:sp>
      <p:sp>
        <p:nvSpPr>
          <p:cNvPr id="20487" name="Rectangle 5"/>
          <p:cNvSpPr>
            <a:spLocks noGrp="1" noChangeArrowheads="1"/>
          </p:cNvSpPr>
          <p:nvPr>
            <p:ph type="body" sz="half" idx="2"/>
          </p:nvPr>
        </p:nvSpPr>
        <p:spPr>
          <a:xfrm>
            <a:off x="1182688" y="3733800"/>
            <a:ext cx="7772400" cy="2398713"/>
          </a:xfrm>
        </p:spPr>
        <p:txBody>
          <a:bodyPr>
            <a:noAutofit/>
          </a:bodyPr>
          <a:lstStyle/>
          <a:p>
            <a:pPr eaLnBrk="1" hangingPunct="1">
              <a:lnSpc>
                <a:spcPct val="90000"/>
              </a:lnSpc>
            </a:pPr>
            <a:r>
              <a:rPr lang="en-US" sz="3200" dirty="0" smtClean="0"/>
              <a:t>The array contains fixed number elements from the same type.</a:t>
            </a:r>
          </a:p>
          <a:p>
            <a:pPr eaLnBrk="1" hangingPunct="1">
              <a:lnSpc>
                <a:spcPct val="90000"/>
              </a:lnSpc>
            </a:pPr>
            <a:r>
              <a:rPr lang="en-US" sz="3200" dirty="0" smtClean="0"/>
              <a:t>The length of the array is obtained in the creation.</a:t>
            </a:r>
            <a:endParaRPr lang="bg-BG" sz="3200" dirty="0" smtClean="0"/>
          </a:p>
          <a:p>
            <a:pPr eaLnBrk="1" hangingPunct="1">
              <a:lnSpc>
                <a:spcPct val="90000"/>
              </a:lnSpc>
            </a:pPr>
            <a:r>
              <a:rPr lang="en-US" sz="3200" dirty="0" smtClean="0"/>
              <a:t>Not allow changing the length of the array one created.</a:t>
            </a:r>
          </a:p>
        </p:txBody>
      </p:sp>
      <p:pic>
        <p:nvPicPr>
          <p:cNvPr id="2048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905000"/>
            <a:ext cx="415290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pPr eaLnBrk="1" hangingPunct="1"/>
            <a:r>
              <a:rPr lang="en-US" dirty="0" smtClean="0"/>
              <a:t>Arrays</a:t>
            </a:r>
            <a:endParaRPr lang="bg-BG" dirty="0" smtClean="0"/>
          </a:p>
        </p:txBody>
      </p:sp>
      <p:sp>
        <p:nvSpPr>
          <p:cNvPr id="21510" name="Rectangle 3"/>
          <p:cNvSpPr>
            <a:spLocks noGrp="1" noChangeArrowheads="1"/>
          </p:cNvSpPr>
          <p:nvPr>
            <p:ph sz="quarter" idx="1"/>
          </p:nvPr>
        </p:nvSpPr>
        <p:spPr/>
        <p:txBody>
          <a:bodyPr/>
          <a:lstStyle/>
          <a:p>
            <a:pPr eaLnBrk="1" hangingPunct="1"/>
            <a:r>
              <a:rPr lang="en-US" dirty="0" smtClean="0"/>
              <a:t>Working with the array goes through 3 stages:</a:t>
            </a:r>
          </a:p>
          <a:p>
            <a:pPr lvl="1"/>
            <a:r>
              <a:rPr lang="en-US" dirty="0" smtClean="0"/>
              <a:t>Declaration</a:t>
            </a:r>
          </a:p>
          <a:p>
            <a:pPr lvl="1"/>
            <a:r>
              <a:rPr lang="en-US" dirty="0" smtClean="0"/>
              <a:t>Memory allocation</a:t>
            </a:r>
          </a:p>
          <a:p>
            <a:pPr lvl="1"/>
            <a:r>
              <a:rPr lang="en-US" dirty="0" smtClean="0"/>
              <a:t>Initialization of its elements</a:t>
            </a:r>
            <a:endParaRPr lang="bg-BG"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2"/>
          <p:cNvSpPr>
            <a:spLocks noGrp="1" noChangeArrowheads="1"/>
          </p:cNvSpPr>
          <p:nvPr>
            <p:ph type="title"/>
          </p:nvPr>
        </p:nvSpPr>
        <p:spPr/>
        <p:txBody>
          <a:bodyPr>
            <a:normAutofit fontScale="90000"/>
          </a:bodyPr>
          <a:lstStyle/>
          <a:p>
            <a:pPr eaLnBrk="1" hangingPunct="1"/>
            <a:r>
              <a:rPr lang="en-US" dirty="0" smtClean="0"/>
              <a:t>Arrays</a:t>
            </a:r>
            <a:r>
              <a:rPr lang="bg-BG" dirty="0" smtClean="0"/>
              <a:t/>
            </a:r>
            <a:br>
              <a:rPr lang="bg-BG" dirty="0" smtClean="0"/>
            </a:br>
            <a:endParaRPr lang="bg-BG" dirty="0" smtClean="0"/>
          </a:p>
        </p:txBody>
      </p:sp>
      <p:sp>
        <p:nvSpPr>
          <p:cNvPr id="22534" name="Rectangle 8"/>
          <p:cNvSpPr>
            <a:spLocks noGrp="1" noChangeArrowheads="1"/>
          </p:cNvSpPr>
          <p:nvPr>
            <p:ph sz="quarter" idx="1"/>
          </p:nvPr>
        </p:nvSpPr>
        <p:spPr/>
        <p:txBody>
          <a:bodyPr/>
          <a:lstStyle/>
          <a:p>
            <a:pPr eaLnBrk="1" hangingPunct="1"/>
            <a:endParaRPr lang="en-US" smtClean="0"/>
          </a:p>
        </p:txBody>
      </p:sp>
      <p:pic>
        <p:nvPicPr>
          <p:cNvPr id="22535"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914400"/>
            <a:ext cx="7010400" cy="539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2"/>
          <p:cNvSpPr>
            <a:spLocks noGrp="1" noChangeArrowheads="1"/>
          </p:cNvSpPr>
          <p:nvPr>
            <p:ph type="title"/>
          </p:nvPr>
        </p:nvSpPr>
        <p:spPr/>
        <p:txBody>
          <a:bodyPr/>
          <a:lstStyle/>
          <a:p>
            <a:pPr eaLnBrk="1" hangingPunct="1"/>
            <a:r>
              <a:rPr lang="en-US" dirty="0" smtClean="0"/>
              <a:t>Multidimensional Arrays</a:t>
            </a:r>
            <a:endParaRPr lang="bg-BG" dirty="0" smtClean="0"/>
          </a:p>
        </p:txBody>
      </p:sp>
      <p:sp>
        <p:nvSpPr>
          <p:cNvPr id="23558" name="Rectangle 3"/>
          <p:cNvSpPr>
            <a:spLocks noGrp="1" noChangeArrowheads="1"/>
          </p:cNvSpPr>
          <p:nvPr>
            <p:ph sz="quarter" idx="1"/>
          </p:nvPr>
        </p:nvSpPr>
        <p:spPr/>
        <p:txBody>
          <a:bodyPr>
            <a:normAutofit/>
          </a:bodyPr>
          <a:lstStyle/>
          <a:p>
            <a:pPr eaLnBrk="1" hangingPunct="1"/>
            <a:r>
              <a:rPr lang="en-US" sz="3600" dirty="0" smtClean="0"/>
              <a:t>In Java multidimensional array is an array, which elements are arrays.</a:t>
            </a:r>
          </a:p>
          <a:p>
            <a:pPr eaLnBrk="1" hangingPunct="1"/>
            <a:r>
              <a:rPr lang="en-US" sz="3600" dirty="0" smtClean="0"/>
              <a:t>It’s allow creating ragged arrays – two dimensional arrays, each row has different number of elements.</a:t>
            </a:r>
          </a:p>
        </p:txBody>
      </p:sp>
      <p:pic>
        <p:nvPicPr>
          <p:cNvPr id="2355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809" y="4343400"/>
            <a:ext cx="8920191"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Multidimensional </a:t>
            </a:r>
            <a:r>
              <a:rPr lang="en-US" dirty="0" smtClean="0"/>
              <a:t>Arrays Demo</a:t>
            </a:r>
            <a:endParaRPr lang="bg-BG" dirty="0"/>
          </a:p>
        </p:txBody>
      </p:sp>
      <p:sp>
        <p:nvSpPr>
          <p:cNvPr id="5" name="Text Placeholder 4"/>
          <p:cNvSpPr>
            <a:spLocks noGrp="1"/>
          </p:cNvSpPr>
          <p:nvPr>
            <p:ph type="body" idx="1"/>
          </p:nvPr>
        </p:nvSpPr>
        <p:spPr/>
        <p:txBody>
          <a:bodyPr/>
          <a:lstStyle/>
          <a:p>
            <a:r>
              <a:rPr lang="en-US" dirty="0" err="1" smtClean="0"/>
              <a:t>ArrayOfArrays</a:t>
            </a:r>
            <a:endParaRPr lang="en-US" dirty="0" smtClean="0"/>
          </a:p>
          <a:p>
            <a:r>
              <a:rPr lang="en-US" dirty="0" err="1" smtClean="0"/>
              <a:t>raggedArrays</a:t>
            </a:r>
            <a:endParaRPr lang="bg-BG" dirty="0"/>
          </a:p>
        </p:txBody>
      </p:sp>
    </p:spTree>
    <p:extLst>
      <p:ext uri="{BB962C8B-B14F-4D97-AF65-F5344CB8AC3E}">
        <p14:creationId xmlns:p14="http://schemas.microsoft.com/office/powerpoint/2010/main" val="703415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Software Patterns History</a:t>
            </a:r>
            <a:endParaRPr lang="bg-BG" dirty="0"/>
          </a:p>
        </p:txBody>
      </p:sp>
      <p:sp>
        <p:nvSpPr>
          <p:cNvPr id="2" name="Content Placeholder 1"/>
          <p:cNvSpPr>
            <a:spLocks noGrp="1"/>
          </p:cNvSpPr>
          <p:nvPr>
            <p:ph sz="quarter" idx="1"/>
          </p:nvPr>
        </p:nvSpPr>
        <p:spPr/>
        <p:txBody>
          <a:bodyPr>
            <a:normAutofit fontScale="92500"/>
          </a:bodyPr>
          <a:lstStyle/>
          <a:p>
            <a:r>
              <a:rPr lang="en-US" dirty="0"/>
              <a:t>1987 - Cunningham and Beck used Alexander’s ideas to </a:t>
            </a:r>
            <a:r>
              <a:rPr lang="en-US" dirty="0" smtClean="0"/>
              <a:t>develop a </a:t>
            </a:r>
            <a:r>
              <a:rPr lang="en-US" dirty="0"/>
              <a:t>small pattern language for Smalltalk</a:t>
            </a:r>
          </a:p>
          <a:p>
            <a:r>
              <a:rPr lang="en-US" dirty="0" smtClean="0"/>
              <a:t>1990 </a:t>
            </a:r>
            <a:r>
              <a:rPr lang="en-US" dirty="0"/>
              <a:t>- The Gang of Four (Gamma, Helm, Johnson and </a:t>
            </a:r>
            <a:r>
              <a:rPr lang="en-US" dirty="0" err="1"/>
              <a:t>Vlissides</a:t>
            </a:r>
            <a:r>
              <a:rPr lang="en-US" dirty="0" smtClean="0"/>
              <a:t>) begin </a:t>
            </a:r>
            <a:r>
              <a:rPr lang="en-US" dirty="0"/>
              <a:t>work compiling a catalog of design patterns</a:t>
            </a:r>
          </a:p>
          <a:p>
            <a:r>
              <a:rPr lang="en-US" dirty="0" smtClean="0"/>
              <a:t>1991 </a:t>
            </a:r>
            <a:r>
              <a:rPr lang="en-US" dirty="0"/>
              <a:t>- Bruce Anderson gives first Patterns Workshop </a:t>
            </a:r>
            <a:r>
              <a:rPr lang="en-US" dirty="0" smtClean="0"/>
              <a:t>at OOPSLA</a:t>
            </a:r>
            <a:endParaRPr lang="en-US" dirty="0"/>
          </a:p>
          <a:p>
            <a:r>
              <a:rPr lang="en-US" dirty="0" smtClean="0"/>
              <a:t>1993 </a:t>
            </a:r>
            <a:r>
              <a:rPr lang="en-US" dirty="0"/>
              <a:t>- Kent Beck and Grady </a:t>
            </a:r>
            <a:r>
              <a:rPr lang="en-US" dirty="0" err="1"/>
              <a:t>Booch</a:t>
            </a:r>
            <a:r>
              <a:rPr lang="en-US" dirty="0"/>
              <a:t> sponsor the first meeting </a:t>
            </a:r>
            <a:r>
              <a:rPr lang="en-US" dirty="0" smtClean="0"/>
              <a:t>of what </a:t>
            </a:r>
            <a:r>
              <a:rPr lang="en-US" dirty="0"/>
              <a:t>is now known as the Hillside Group</a:t>
            </a:r>
          </a:p>
          <a:p>
            <a:r>
              <a:rPr lang="en-US" dirty="0" smtClean="0"/>
              <a:t>1994 </a:t>
            </a:r>
            <a:r>
              <a:rPr lang="en-US" dirty="0"/>
              <a:t>- First Pattern Languages of Programs (</a:t>
            </a:r>
            <a:r>
              <a:rPr lang="en-US" dirty="0" err="1"/>
              <a:t>PLoP</a:t>
            </a:r>
            <a:r>
              <a:rPr lang="en-US" dirty="0"/>
              <a:t>) conference</a:t>
            </a:r>
          </a:p>
          <a:p>
            <a:r>
              <a:rPr lang="en-US" dirty="0" smtClean="0"/>
              <a:t>1995 </a:t>
            </a:r>
            <a:r>
              <a:rPr lang="en-US" dirty="0"/>
              <a:t>- The Gang of Four (</a:t>
            </a:r>
            <a:r>
              <a:rPr lang="en-US" dirty="0" err="1"/>
              <a:t>GoF</a:t>
            </a:r>
            <a:r>
              <a:rPr lang="en-US" dirty="0"/>
              <a:t>) publish the Design Patterns book</a:t>
            </a:r>
            <a:endParaRPr lang="bg-BG" dirty="0"/>
          </a:p>
        </p:txBody>
      </p:sp>
    </p:spTree>
    <p:extLst>
      <p:ext uri="{BB962C8B-B14F-4D97-AF65-F5344CB8AC3E}">
        <p14:creationId xmlns:p14="http://schemas.microsoft.com/office/powerpoint/2010/main" val="10497206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p:txBody>
          <a:bodyPr/>
          <a:lstStyle/>
          <a:p>
            <a:pPr eaLnBrk="1" hangingPunct="1"/>
            <a:r>
              <a:rPr lang="en-US" dirty="0" smtClean="0"/>
              <a:t>Array Copy Function</a:t>
            </a:r>
            <a:endParaRPr lang="bg-BG" dirty="0" smtClean="0"/>
          </a:p>
        </p:txBody>
      </p:sp>
      <p:sp>
        <p:nvSpPr>
          <p:cNvPr id="24582" name="Rectangle 3"/>
          <p:cNvSpPr>
            <a:spLocks noGrp="1" noChangeArrowheads="1"/>
          </p:cNvSpPr>
          <p:nvPr>
            <p:ph sz="quarter" idx="1"/>
          </p:nvPr>
        </p:nvSpPr>
        <p:spPr/>
        <p:txBody>
          <a:bodyPr/>
          <a:lstStyle/>
          <a:p>
            <a:pPr eaLnBrk="1" hangingPunct="1"/>
            <a:r>
              <a:rPr lang="en-US" dirty="0" smtClean="0"/>
              <a:t>Java has a standard function for this purpose</a:t>
            </a:r>
            <a:r>
              <a:rPr lang="bg-BG" dirty="0" smtClean="0"/>
              <a:t>:</a:t>
            </a:r>
          </a:p>
          <a:p>
            <a:pPr eaLnBrk="1" hangingPunct="1"/>
            <a:endParaRPr lang="bg-BG" dirty="0" smtClean="0"/>
          </a:p>
        </p:txBody>
      </p:sp>
      <p:grpSp>
        <p:nvGrpSpPr>
          <p:cNvPr id="2" name="Group 1"/>
          <p:cNvGrpSpPr/>
          <p:nvPr/>
        </p:nvGrpSpPr>
        <p:grpSpPr>
          <a:xfrm>
            <a:off x="685800" y="2133600"/>
            <a:ext cx="8077200" cy="4495800"/>
            <a:chOff x="1752600" y="3048000"/>
            <a:chExt cx="6705600" cy="3810000"/>
          </a:xfrm>
        </p:grpSpPr>
        <p:pic>
          <p:nvPicPr>
            <p:cNvPr id="2458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3048000"/>
              <a:ext cx="5181600" cy="132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58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4657725"/>
              <a:ext cx="6705600" cy="220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pPr eaLnBrk="1" hangingPunct="1"/>
            <a:r>
              <a:rPr lang="en-US" dirty="0" smtClean="0"/>
              <a:t>Variable Scoping</a:t>
            </a:r>
            <a:endParaRPr lang="bg-BG" dirty="0" smtClean="0"/>
          </a:p>
        </p:txBody>
      </p:sp>
      <p:sp>
        <p:nvSpPr>
          <p:cNvPr id="25606" name="Rectangle 3"/>
          <p:cNvSpPr>
            <a:spLocks noGrp="1" noChangeArrowheads="1"/>
          </p:cNvSpPr>
          <p:nvPr>
            <p:ph sz="quarter" idx="1"/>
          </p:nvPr>
        </p:nvSpPr>
        <p:spPr/>
        <p:txBody>
          <a:bodyPr/>
          <a:lstStyle/>
          <a:p>
            <a:r>
              <a:rPr lang="en-US" sz="2800" dirty="0"/>
              <a:t>Variable are either local variables (local to some method) or instance/class variables. There are no global variables per-se in Java. </a:t>
            </a:r>
            <a:endParaRPr lang="en-US" sz="2800" dirty="0" smtClean="0"/>
          </a:p>
          <a:p>
            <a:r>
              <a:rPr lang="en-US" sz="2800" dirty="0" smtClean="0"/>
              <a:t>Local </a:t>
            </a:r>
            <a:r>
              <a:rPr lang="en-US" sz="2800" dirty="0"/>
              <a:t>variables are allocated on the stack and scoped to the enclosing block. The extent of local variables is the local block. Note: The extent of a reference variable and the object it references are different! </a:t>
            </a:r>
            <a:endParaRPr lang="en-US" sz="2800" dirty="0" smtClean="0"/>
          </a:p>
          <a:p>
            <a:r>
              <a:rPr lang="en-US" sz="2800" dirty="0" smtClean="0"/>
              <a:t>Instance </a:t>
            </a:r>
            <a:r>
              <a:rPr lang="en-US" sz="2800" dirty="0"/>
              <a:t>variables we discuss </a:t>
            </a:r>
            <a:r>
              <a:rPr lang="en-US" sz="2800" dirty="0" smtClean="0"/>
              <a:t>next lecture. </a:t>
            </a:r>
            <a:endParaRPr lang="bg-BG" sz="2800"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pPr eaLnBrk="1" hangingPunct="1"/>
            <a:r>
              <a:rPr lang="en-US" dirty="0" smtClean="0"/>
              <a:t>Expressions</a:t>
            </a:r>
            <a:endParaRPr lang="bg-BG" dirty="0" smtClean="0"/>
          </a:p>
        </p:txBody>
      </p:sp>
      <p:sp>
        <p:nvSpPr>
          <p:cNvPr id="26630" name="Rectangle 3"/>
          <p:cNvSpPr>
            <a:spLocks noGrp="1" noChangeArrowheads="1"/>
          </p:cNvSpPr>
          <p:nvPr>
            <p:ph type="body" sz="half" idx="1"/>
          </p:nvPr>
        </p:nvSpPr>
        <p:spPr>
          <a:xfrm>
            <a:off x="228600" y="1981200"/>
            <a:ext cx="3810000" cy="4114800"/>
          </a:xfrm>
        </p:spPr>
        <p:txBody>
          <a:bodyPr>
            <a:normAutofit lnSpcReduction="10000"/>
          </a:bodyPr>
          <a:lstStyle/>
          <a:p>
            <a:r>
              <a:rPr lang="en-US" sz="2800" dirty="0"/>
              <a:t>combine variables and constants </a:t>
            </a:r>
          </a:p>
          <a:p>
            <a:r>
              <a:rPr lang="en-US" sz="2800" dirty="0" smtClean="0"/>
              <a:t>expressions </a:t>
            </a:r>
            <a:r>
              <a:rPr lang="en-US" sz="2800" dirty="0"/>
              <a:t>evaluate to (typed) value </a:t>
            </a:r>
            <a:endParaRPr lang="en-US" sz="2800" dirty="0" smtClean="0"/>
          </a:p>
          <a:p>
            <a:r>
              <a:rPr lang="en-US" sz="2800" dirty="0" smtClean="0"/>
              <a:t>expression </a:t>
            </a:r>
            <a:r>
              <a:rPr lang="en-US" sz="2800" dirty="0"/>
              <a:t>syntax is infix operator syntax (</a:t>
            </a:r>
            <a:r>
              <a:rPr lang="en-US" sz="2800" dirty="0" err="1"/>
              <a:t>ie</a:t>
            </a:r>
            <a:r>
              <a:rPr lang="en-US" sz="2800" dirty="0"/>
              <a:t> normal math syntax). </a:t>
            </a:r>
            <a:endParaRPr lang="en-US" sz="2800" dirty="0" smtClean="0"/>
          </a:p>
          <a:p>
            <a:r>
              <a:rPr lang="bg-BG" sz="2800" dirty="0" smtClean="0"/>
              <a:t>&gt;&gt;&gt;</a:t>
            </a:r>
            <a:r>
              <a:rPr lang="en-US" sz="2800" dirty="0" smtClean="0"/>
              <a:t>(unsigned shift) &gt;&gt;(signed shift)</a:t>
            </a:r>
            <a:endParaRPr lang="bg-BG" sz="2800" dirty="0" smtClean="0"/>
          </a:p>
        </p:txBody>
      </p:sp>
      <p:sp>
        <p:nvSpPr>
          <p:cNvPr id="26631" name="Rectangle 5"/>
          <p:cNvSpPr>
            <a:spLocks noGrp="1" noChangeArrowheads="1"/>
          </p:cNvSpPr>
          <p:nvPr>
            <p:ph sz="half" idx="2"/>
          </p:nvPr>
        </p:nvSpPr>
        <p:spPr/>
        <p:txBody>
          <a:bodyPr/>
          <a:lstStyle/>
          <a:p>
            <a:pPr eaLnBrk="1" hangingPunct="1"/>
            <a:endParaRPr lang="en-US" sz="2800" smtClean="0"/>
          </a:p>
        </p:txBody>
      </p:sp>
      <p:pic>
        <p:nvPicPr>
          <p:cNvPr id="2663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4788" y="304800"/>
            <a:ext cx="5129212" cy="589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a:normAutofit/>
          </a:bodyPr>
          <a:lstStyle/>
          <a:p>
            <a:r>
              <a:rPr lang="en-US" dirty="0"/>
              <a:t>Type conversion</a:t>
            </a:r>
            <a:endParaRPr lang="bg-BG" dirty="0" smtClean="0"/>
          </a:p>
        </p:txBody>
      </p:sp>
      <p:sp>
        <p:nvSpPr>
          <p:cNvPr id="27654" name="Rectangle 3"/>
          <p:cNvSpPr>
            <a:spLocks noGrp="1" noChangeArrowheads="1"/>
          </p:cNvSpPr>
          <p:nvPr>
            <p:ph sz="quarter" idx="1"/>
          </p:nvPr>
        </p:nvSpPr>
        <p:spPr/>
        <p:txBody>
          <a:bodyPr>
            <a:normAutofit/>
          </a:bodyPr>
          <a:lstStyle/>
          <a:p>
            <a:pPr>
              <a:lnSpc>
                <a:spcPct val="90000"/>
              </a:lnSpc>
            </a:pPr>
            <a:r>
              <a:rPr lang="en-US" sz="3200" dirty="0"/>
              <a:t>Automatically converts integers -&gt; float -&gt; double as needed. </a:t>
            </a:r>
            <a:endParaRPr lang="en-US" sz="3200" dirty="0" smtClean="0"/>
          </a:p>
          <a:p>
            <a:pPr>
              <a:lnSpc>
                <a:spcPct val="90000"/>
              </a:lnSpc>
            </a:pPr>
            <a:r>
              <a:rPr lang="en-US" sz="3200" dirty="0" smtClean="0"/>
              <a:t>Ex</a:t>
            </a:r>
            <a:r>
              <a:rPr lang="en-US" sz="3200" dirty="0"/>
              <a:t>. (2.4 * 2) -&gt; 4.8 (a double) </a:t>
            </a:r>
            <a:endParaRPr lang="en-US" sz="3200" dirty="0" smtClean="0"/>
          </a:p>
          <a:p>
            <a:pPr>
              <a:lnSpc>
                <a:spcPct val="90000"/>
              </a:lnSpc>
            </a:pPr>
            <a:r>
              <a:rPr lang="en-US" sz="3200" dirty="0" smtClean="0"/>
              <a:t>Be </a:t>
            </a:r>
            <a:r>
              <a:rPr lang="en-US" sz="3200" dirty="0"/>
              <a:t>care with conversion: rounding and overflow can cause errors. </a:t>
            </a:r>
            <a:endParaRPr lang="bg-BG" sz="3200"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p:txBody>
          <a:bodyPr/>
          <a:lstStyle/>
          <a:p>
            <a:r>
              <a:rPr lang="en-US" dirty="0"/>
              <a:t>Basic conditional</a:t>
            </a:r>
            <a:endParaRPr lang="bg-BG" dirty="0" smtClean="0"/>
          </a:p>
        </p:txBody>
      </p:sp>
      <p:sp>
        <p:nvSpPr>
          <p:cNvPr id="28678" name="Rectangle 4"/>
          <p:cNvSpPr>
            <a:spLocks noGrp="1" noChangeArrowheads="1"/>
          </p:cNvSpPr>
          <p:nvPr>
            <p:ph type="body" sz="half" idx="1"/>
          </p:nvPr>
        </p:nvSpPr>
        <p:spPr>
          <a:xfrm>
            <a:off x="1066800" y="1752600"/>
            <a:ext cx="7772400" cy="2401887"/>
          </a:xfrm>
        </p:spPr>
        <p:txBody>
          <a:bodyPr>
            <a:noAutofit/>
          </a:bodyPr>
          <a:lstStyle/>
          <a:p>
            <a:pPr>
              <a:lnSpc>
                <a:spcPct val="90000"/>
              </a:lnSpc>
            </a:pPr>
            <a:r>
              <a:rPr lang="en-US" sz="2400" dirty="0"/>
              <a:t>condition must evaluate to a </a:t>
            </a:r>
            <a:r>
              <a:rPr lang="en-US" sz="2400" dirty="0" err="1"/>
              <a:t>boolean</a:t>
            </a:r>
            <a:r>
              <a:rPr lang="en-US" sz="2400" dirty="0"/>
              <a:t> type </a:t>
            </a:r>
          </a:p>
          <a:p>
            <a:pPr lvl="1">
              <a:lnSpc>
                <a:spcPct val="90000"/>
              </a:lnSpc>
            </a:pPr>
            <a:r>
              <a:rPr lang="en-US" sz="2000" dirty="0" smtClean="0"/>
              <a:t>no </a:t>
            </a:r>
            <a:r>
              <a:rPr lang="en-US" sz="2000" dirty="0"/>
              <a:t>fooling around as in C/C++ </a:t>
            </a:r>
          </a:p>
          <a:p>
            <a:pPr>
              <a:lnSpc>
                <a:spcPct val="90000"/>
              </a:lnSpc>
            </a:pPr>
            <a:r>
              <a:rPr lang="en-US" sz="2400" dirty="0" smtClean="0"/>
              <a:t>else </a:t>
            </a:r>
            <a:r>
              <a:rPr lang="en-US" sz="2400" dirty="0"/>
              <a:t>clause is optional </a:t>
            </a:r>
            <a:endParaRPr lang="en-US" sz="2400" dirty="0" smtClean="0"/>
          </a:p>
          <a:p>
            <a:pPr>
              <a:lnSpc>
                <a:spcPct val="90000"/>
              </a:lnSpc>
            </a:pPr>
            <a:r>
              <a:rPr lang="en-US" sz="2400" dirty="0" smtClean="0"/>
              <a:t>if </a:t>
            </a:r>
            <a:r>
              <a:rPr lang="en-US" sz="2400" dirty="0"/>
              <a:t>branch code is single statement, the {} are not required. </a:t>
            </a:r>
            <a:endParaRPr lang="en-US" sz="2400" dirty="0" smtClean="0"/>
          </a:p>
          <a:p>
            <a:pPr lvl="1">
              <a:lnSpc>
                <a:spcPct val="90000"/>
              </a:lnSpc>
            </a:pPr>
            <a:r>
              <a:rPr lang="en-US" sz="2000" dirty="0" smtClean="0"/>
              <a:t>Be </a:t>
            </a:r>
            <a:r>
              <a:rPr lang="en-US" sz="2000" dirty="0"/>
              <a:t>careful, if later a second statement is added only one will be considered inside the 'if'. Best to always use {}. </a:t>
            </a:r>
          </a:p>
          <a:p>
            <a:pPr>
              <a:lnSpc>
                <a:spcPct val="90000"/>
              </a:lnSpc>
            </a:pPr>
            <a:r>
              <a:rPr lang="en-US" sz="2400" dirty="0" smtClean="0"/>
              <a:t>The </a:t>
            </a:r>
            <a:r>
              <a:rPr lang="en-US" sz="2400" dirty="0"/>
              <a:t>'else' associated with closest 'if' when ambiguous. Use delimiters to avoid ambiguity </a:t>
            </a:r>
            <a:endParaRPr lang="bg-BG" sz="2400" dirty="0" smtClean="0"/>
          </a:p>
        </p:txBody>
      </p:sp>
      <p:sp>
        <p:nvSpPr>
          <p:cNvPr id="28679" name="Rectangle 5"/>
          <p:cNvSpPr>
            <a:spLocks noGrp="1" noChangeArrowheads="1"/>
          </p:cNvSpPr>
          <p:nvPr>
            <p:ph sz="half" idx="2"/>
          </p:nvPr>
        </p:nvSpPr>
        <p:spPr>
          <a:xfrm>
            <a:off x="1182688" y="4648200"/>
            <a:ext cx="7772400" cy="1484313"/>
          </a:xfrm>
        </p:spPr>
        <p:txBody>
          <a:bodyPr/>
          <a:lstStyle/>
          <a:p>
            <a:pPr eaLnBrk="1" hangingPunct="1"/>
            <a:endParaRPr lang="en-US" sz="2800" smtClean="0"/>
          </a:p>
        </p:txBody>
      </p:sp>
      <p:pic>
        <p:nvPicPr>
          <p:cNvPr id="2868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4648200"/>
            <a:ext cx="480060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p:txBody>
          <a:bodyPr/>
          <a:lstStyle/>
          <a:p>
            <a:pPr eaLnBrk="1" hangingPunct="1"/>
            <a:r>
              <a:rPr lang="en-US" dirty="0" smtClean="0"/>
              <a:t>Basic conditional</a:t>
            </a:r>
            <a:endParaRPr lang="bg-BG" dirty="0" smtClean="0"/>
          </a:p>
        </p:txBody>
      </p:sp>
      <p:sp>
        <p:nvSpPr>
          <p:cNvPr id="29702" name="Rectangle 7"/>
          <p:cNvSpPr>
            <a:spLocks noGrp="1" noChangeArrowheads="1"/>
          </p:cNvSpPr>
          <p:nvPr>
            <p:ph sz="quarter" idx="1"/>
          </p:nvPr>
        </p:nvSpPr>
        <p:spPr/>
        <p:txBody>
          <a:bodyPr/>
          <a:lstStyle/>
          <a:p>
            <a:pPr eaLnBrk="1" hangingPunct="1"/>
            <a:endParaRPr lang="en-US" dirty="0" smtClean="0"/>
          </a:p>
        </p:txBody>
      </p:sp>
      <p:pic>
        <p:nvPicPr>
          <p:cNvPr id="2970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981200"/>
            <a:ext cx="5257800" cy="3594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0800" y="1905000"/>
            <a:ext cx="2205038"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4"/>
          <p:cNvSpPr>
            <a:spLocks noGrp="1" noChangeArrowheads="1"/>
          </p:cNvSpPr>
          <p:nvPr>
            <p:ph type="title"/>
          </p:nvPr>
        </p:nvSpPr>
        <p:spPr/>
        <p:txBody>
          <a:bodyPr/>
          <a:lstStyle/>
          <a:p>
            <a:pPr eaLnBrk="1" hangingPunct="1"/>
            <a:r>
              <a:rPr lang="en-US" dirty="0" smtClean="0"/>
              <a:t>Statement</a:t>
            </a:r>
            <a:r>
              <a:rPr lang="bg-BG" dirty="0" smtClean="0"/>
              <a:t/>
            </a:r>
            <a:br>
              <a:rPr lang="bg-BG" dirty="0" smtClean="0"/>
            </a:br>
            <a:r>
              <a:rPr lang="en-US" dirty="0" smtClean="0"/>
              <a:t>switch</a:t>
            </a:r>
            <a:endParaRPr lang="bg-BG" dirty="0" smtClean="0"/>
          </a:p>
        </p:txBody>
      </p:sp>
      <p:sp>
        <p:nvSpPr>
          <p:cNvPr id="30726" name="Rectangle 5"/>
          <p:cNvSpPr>
            <a:spLocks noGrp="1" noChangeArrowheads="1"/>
          </p:cNvSpPr>
          <p:nvPr>
            <p:ph type="body" sz="half" idx="1"/>
          </p:nvPr>
        </p:nvSpPr>
        <p:spPr>
          <a:xfrm>
            <a:off x="304800" y="2057400"/>
            <a:ext cx="3810000" cy="4114800"/>
          </a:xfrm>
        </p:spPr>
        <p:txBody>
          <a:bodyPr>
            <a:noAutofit/>
          </a:bodyPr>
          <a:lstStyle/>
          <a:p>
            <a:pPr eaLnBrk="1" hangingPunct="1">
              <a:lnSpc>
                <a:spcPct val="90000"/>
              </a:lnSpc>
            </a:pPr>
            <a:r>
              <a:rPr lang="en-US" sz="3200" dirty="0" smtClean="0"/>
              <a:t>Works with</a:t>
            </a:r>
            <a:r>
              <a:rPr lang="bg-BG" sz="3200" dirty="0" smtClean="0"/>
              <a:t>:</a:t>
            </a:r>
          </a:p>
          <a:p>
            <a:pPr lvl="1" eaLnBrk="1" hangingPunct="1">
              <a:lnSpc>
                <a:spcPct val="90000"/>
              </a:lnSpc>
            </a:pPr>
            <a:r>
              <a:rPr lang="bg-BG" sz="2800" dirty="0" smtClean="0"/>
              <a:t>byte, short, char и int </a:t>
            </a:r>
            <a:r>
              <a:rPr lang="en-US" sz="2800" dirty="0" smtClean="0"/>
              <a:t>primitive data types</a:t>
            </a:r>
            <a:r>
              <a:rPr lang="bg-BG" sz="2800" dirty="0" smtClean="0"/>
              <a:t>;</a:t>
            </a:r>
          </a:p>
          <a:p>
            <a:pPr lvl="1" eaLnBrk="1" hangingPunct="1">
              <a:lnSpc>
                <a:spcPct val="90000"/>
              </a:lnSpc>
            </a:pPr>
            <a:r>
              <a:rPr lang="bg-BG" sz="2800" i="1" dirty="0" smtClean="0"/>
              <a:t>enumerated types;</a:t>
            </a:r>
          </a:p>
          <a:p>
            <a:pPr lvl="1" eaLnBrk="1" hangingPunct="1">
              <a:lnSpc>
                <a:spcPct val="90000"/>
              </a:lnSpc>
            </a:pPr>
            <a:r>
              <a:rPr lang="en-US" sz="2800" dirty="0" smtClean="0"/>
              <a:t>Some special classes</a:t>
            </a:r>
            <a:r>
              <a:rPr lang="bg-BG" sz="2800" dirty="0" smtClean="0"/>
              <a:t>  "wrap" </a:t>
            </a:r>
            <a:r>
              <a:rPr lang="en-US" sz="2800" dirty="0" smtClean="0"/>
              <a:t>of primitive </a:t>
            </a:r>
            <a:br>
              <a:rPr lang="en-US" sz="2800" dirty="0" smtClean="0"/>
            </a:br>
            <a:r>
              <a:rPr lang="en-US" sz="2800" dirty="0" smtClean="0"/>
              <a:t>types</a:t>
            </a:r>
            <a:r>
              <a:rPr lang="bg-BG" sz="2800" dirty="0" smtClean="0"/>
              <a:t> : </a:t>
            </a:r>
            <a:r>
              <a:rPr lang="bg-BG" sz="2800" dirty="0" smtClean="0">
                <a:hlinkClick r:id="rId2"/>
              </a:rPr>
              <a:t>Character</a:t>
            </a:r>
            <a:r>
              <a:rPr lang="bg-BG" sz="2800" dirty="0" smtClean="0"/>
              <a:t>, </a:t>
            </a:r>
            <a:r>
              <a:rPr lang="bg-BG" sz="2800" dirty="0" smtClean="0">
                <a:hlinkClick r:id="rId3"/>
              </a:rPr>
              <a:t>Byte</a:t>
            </a:r>
            <a:r>
              <a:rPr lang="bg-BG" sz="2800" dirty="0" smtClean="0"/>
              <a:t>, </a:t>
            </a:r>
            <a:r>
              <a:rPr lang="bg-BG" sz="2800" dirty="0" smtClean="0">
                <a:hlinkClick r:id="rId4"/>
              </a:rPr>
              <a:t>Short</a:t>
            </a:r>
            <a:r>
              <a:rPr lang="en-US" sz="2800" dirty="0" smtClean="0"/>
              <a:t>,</a:t>
            </a:r>
            <a:r>
              <a:rPr lang="bg-BG" sz="2800" dirty="0" smtClean="0"/>
              <a:t> </a:t>
            </a:r>
            <a:r>
              <a:rPr lang="en-US" sz="2800" dirty="0" smtClean="0"/>
              <a:t>and</a:t>
            </a:r>
            <a:r>
              <a:rPr lang="bg-BG" sz="2800" dirty="0" smtClean="0"/>
              <a:t> </a:t>
            </a:r>
            <a:r>
              <a:rPr lang="bg-BG" sz="2800" dirty="0" smtClean="0">
                <a:hlinkClick r:id="rId5"/>
              </a:rPr>
              <a:t>Integer</a:t>
            </a:r>
            <a:r>
              <a:rPr lang="bg-BG" sz="2800" dirty="0" smtClean="0"/>
              <a:t> </a:t>
            </a:r>
          </a:p>
        </p:txBody>
      </p:sp>
      <p:sp>
        <p:nvSpPr>
          <p:cNvPr id="30727" name="Rectangle 6"/>
          <p:cNvSpPr>
            <a:spLocks noGrp="1" noChangeArrowheads="1"/>
          </p:cNvSpPr>
          <p:nvPr>
            <p:ph sz="half" idx="2"/>
          </p:nvPr>
        </p:nvSpPr>
        <p:spPr/>
        <p:txBody>
          <a:bodyPr/>
          <a:lstStyle/>
          <a:p>
            <a:pPr eaLnBrk="1" hangingPunct="1">
              <a:lnSpc>
                <a:spcPct val="90000"/>
              </a:lnSpc>
            </a:pPr>
            <a:endParaRPr lang="en-US" sz="2800" smtClean="0"/>
          </a:p>
        </p:txBody>
      </p:sp>
      <p:pic>
        <p:nvPicPr>
          <p:cNvPr id="30728"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32213" y="152400"/>
            <a:ext cx="5126037" cy="6124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2"/>
          <p:cNvSpPr>
            <a:spLocks noGrp="1" noChangeArrowheads="1"/>
          </p:cNvSpPr>
          <p:nvPr>
            <p:ph type="title"/>
          </p:nvPr>
        </p:nvSpPr>
        <p:spPr/>
        <p:txBody>
          <a:bodyPr/>
          <a:lstStyle/>
          <a:p>
            <a:pPr eaLnBrk="1" hangingPunct="1"/>
            <a:r>
              <a:rPr lang="en-US" dirty="0" smtClean="0"/>
              <a:t>Loop statements</a:t>
            </a:r>
            <a:endParaRPr lang="bg-BG" dirty="0" smtClean="0"/>
          </a:p>
        </p:txBody>
      </p:sp>
      <p:sp>
        <p:nvSpPr>
          <p:cNvPr id="31750" name="Rectangle 5"/>
          <p:cNvSpPr>
            <a:spLocks noGrp="1" noChangeArrowheads="1"/>
          </p:cNvSpPr>
          <p:nvPr>
            <p:ph sz="half" idx="1"/>
          </p:nvPr>
        </p:nvSpPr>
        <p:spPr/>
        <p:txBody>
          <a:bodyPr/>
          <a:lstStyle/>
          <a:p>
            <a:pPr eaLnBrk="1" hangingPunct="1"/>
            <a:endParaRPr lang="en-US" sz="2800" smtClean="0"/>
          </a:p>
        </p:txBody>
      </p:sp>
      <p:sp>
        <p:nvSpPr>
          <p:cNvPr id="31751" name="Rectangle 6"/>
          <p:cNvSpPr>
            <a:spLocks noGrp="1" noChangeArrowheads="1"/>
          </p:cNvSpPr>
          <p:nvPr>
            <p:ph type="body" sz="half" idx="2"/>
          </p:nvPr>
        </p:nvSpPr>
        <p:spPr>
          <a:xfrm>
            <a:off x="1143000" y="3505200"/>
            <a:ext cx="7772400" cy="3008313"/>
          </a:xfrm>
        </p:spPr>
        <p:txBody>
          <a:bodyPr>
            <a:normAutofit/>
          </a:bodyPr>
          <a:lstStyle/>
          <a:p>
            <a:pPr>
              <a:lnSpc>
                <a:spcPct val="80000"/>
              </a:lnSpc>
            </a:pPr>
            <a:r>
              <a:rPr lang="en-US" sz="2800" dirty="0"/>
              <a:t>initialization and increment are statements </a:t>
            </a:r>
            <a:endParaRPr lang="en-US" sz="2800" dirty="0" smtClean="0"/>
          </a:p>
          <a:p>
            <a:pPr>
              <a:lnSpc>
                <a:spcPct val="80000"/>
              </a:lnSpc>
            </a:pPr>
            <a:r>
              <a:rPr lang="en-US" sz="2800" dirty="0" smtClean="0"/>
              <a:t>condition </a:t>
            </a:r>
            <a:r>
              <a:rPr lang="en-US" sz="2800" dirty="0"/>
              <a:t>is an expression that evaluates to a </a:t>
            </a:r>
            <a:r>
              <a:rPr lang="en-US" sz="2800" dirty="0" err="1"/>
              <a:t>boolean</a:t>
            </a:r>
            <a:r>
              <a:rPr lang="en-US" sz="2800" dirty="0"/>
              <a:t> </a:t>
            </a:r>
            <a:endParaRPr lang="en-US" sz="2800" dirty="0" smtClean="0"/>
          </a:p>
          <a:p>
            <a:pPr>
              <a:lnSpc>
                <a:spcPct val="80000"/>
              </a:lnSpc>
            </a:pPr>
            <a:r>
              <a:rPr lang="en-US" sz="2800" dirty="0" smtClean="0"/>
              <a:t>Semantics </a:t>
            </a:r>
          </a:p>
          <a:p>
            <a:pPr marL="320040" lvl="1" indent="0">
              <a:lnSpc>
                <a:spcPct val="80000"/>
              </a:lnSpc>
              <a:buNone/>
            </a:pPr>
            <a:r>
              <a:rPr lang="en-US" dirty="0" smtClean="0"/>
              <a:t>1</a:t>
            </a:r>
            <a:r>
              <a:rPr lang="en-US" dirty="0"/>
              <a:t>) execute initialization </a:t>
            </a:r>
            <a:endParaRPr lang="en-US" dirty="0" smtClean="0"/>
          </a:p>
          <a:p>
            <a:pPr marL="320040" lvl="1" indent="0">
              <a:lnSpc>
                <a:spcPct val="80000"/>
              </a:lnSpc>
              <a:buNone/>
            </a:pPr>
            <a:r>
              <a:rPr lang="en-US" dirty="0" smtClean="0"/>
              <a:t>2</a:t>
            </a:r>
            <a:r>
              <a:rPr lang="en-US" dirty="0"/>
              <a:t>) evaluate condition </a:t>
            </a:r>
            <a:endParaRPr lang="en-US" dirty="0" smtClean="0"/>
          </a:p>
          <a:p>
            <a:pPr marL="320040" lvl="1" indent="0">
              <a:lnSpc>
                <a:spcPct val="80000"/>
              </a:lnSpc>
              <a:buNone/>
            </a:pPr>
            <a:r>
              <a:rPr lang="en-US" dirty="0" smtClean="0"/>
              <a:t>3</a:t>
            </a:r>
            <a:r>
              <a:rPr lang="en-US" dirty="0"/>
              <a:t>) if false, jump to code after loop </a:t>
            </a:r>
            <a:endParaRPr lang="en-US" dirty="0" smtClean="0"/>
          </a:p>
          <a:p>
            <a:pPr marL="320040" lvl="1" indent="0">
              <a:lnSpc>
                <a:spcPct val="80000"/>
              </a:lnSpc>
              <a:buNone/>
            </a:pPr>
            <a:r>
              <a:rPr lang="en-US" dirty="0" smtClean="0"/>
              <a:t>4</a:t>
            </a:r>
            <a:r>
              <a:rPr lang="en-US" dirty="0"/>
              <a:t>) if true, execute loop code, then execute increment </a:t>
            </a:r>
            <a:endParaRPr lang="en-US" dirty="0" smtClean="0"/>
          </a:p>
          <a:p>
            <a:pPr marL="320040" lvl="1" indent="0">
              <a:lnSpc>
                <a:spcPct val="80000"/>
              </a:lnSpc>
              <a:buNone/>
            </a:pPr>
            <a:r>
              <a:rPr lang="en-US" dirty="0" smtClean="0"/>
              <a:t>5</a:t>
            </a:r>
            <a:r>
              <a:rPr lang="en-US" dirty="0"/>
              <a:t>) </a:t>
            </a:r>
            <a:r>
              <a:rPr lang="en-US" dirty="0" err="1"/>
              <a:t>goto</a:t>
            </a:r>
            <a:r>
              <a:rPr lang="en-US" dirty="0"/>
              <a:t> 2) </a:t>
            </a:r>
            <a:endParaRPr lang="bg-BG" sz="2000" dirty="0" smtClean="0"/>
          </a:p>
        </p:txBody>
      </p:sp>
      <p:pic>
        <p:nvPicPr>
          <p:cNvPr id="317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905000"/>
            <a:ext cx="5791200" cy="135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3" name="Rectangle 2"/>
          <p:cNvSpPr>
            <a:spLocks noGrp="1" noChangeArrowheads="1"/>
          </p:cNvSpPr>
          <p:nvPr>
            <p:ph type="title"/>
          </p:nvPr>
        </p:nvSpPr>
        <p:spPr/>
        <p:txBody>
          <a:bodyPr/>
          <a:lstStyle/>
          <a:p>
            <a:pPr eaLnBrk="1" hangingPunct="1"/>
            <a:r>
              <a:rPr lang="en-US" dirty="0" smtClean="0"/>
              <a:t>Loop statements</a:t>
            </a:r>
            <a:endParaRPr lang="bg-BG" dirty="0" smtClean="0"/>
          </a:p>
        </p:txBody>
      </p:sp>
      <p:sp>
        <p:nvSpPr>
          <p:cNvPr id="32774" name="Rectangle 4"/>
          <p:cNvSpPr>
            <a:spLocks noGrp="1" noChangeArrowheads="1"/>
          </p:cNvSpPr>
          <p:nvPr>
            <p:ph sz="quarter" idx="1"/>
          </p:nvPr>
        </p:nvSpPr>
        <p:spPr/>
        <p:txBody>
          <a:bodyPr>
            <a:normAutofit/>
          </a:bodyPr>
          <a:lstStyle/>
          <a:p>
            <a:pPr>
              <a:lnSpc>
                <a:spcPct val="90000"/>
              </a:lnSpc>
            </a:pPr>
            <a:r>
              <a:rPr lang="en-US" sz="3200" dirty="0"/>
              <a:t>continue and break statements provide fine control on loops </a:t>
            </a:r>
            <a:endParaRPr lang="en-US" sz="3200" dirty="0" smtClean="0"/>
          </a:p>
          <a:p>
            <a:pPr>
              <a:lnSpc>
                <a:spcPct val="90000"/>
              </a:lnSpc>
            </a:pPr>
            <a:r>
              <a:rPr lang="en-US" sz="3200" dirty="0" smtClean="0"/>
              <a:t>break </a:t>
            </a:r>
            <a:r>
              <a:rPr lang="en-US" sz="3200" dirty="0"/>
              <a:t>-- leave loop immediately (</a:t>
            </a:r>
            <a:r>
              <a:rPr lang="en-US" sz="3200" dirty="0" err="1"/>
              <a:t>goto</a:t>
            </a:r>
            <a:r>
              <a:rPr lang="en-US" sz="3200" dirty="0"/>
              <a:t> code after loop) </a:t>
            </a:r>
            <a:endParaRPr lang="en-US" sz="3200" dirty="0" smtClean="0"/>
          </a:p>
          <a:p>
            <a:pPr>
              <a:lnSpc>
                <a:spcPct val="90000"/>
              </a:lnSpc>
            </a:pPr>
            <a:r>
              <a:rPr lang="en-US" sz="3200" dirty="0" smtClean="0"/>
              <a:t>continue </a:t>
            </a:r>
            <a:r>
              <a:rPr lang="en-US" sz="3200" dirty="0"/>
              <a:t>-- stop executing loop code, jump to increment and condition test </a:t>
            </a:r>
            <a:endParaRPr lang="bg-BG" sz="3200"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2"/>
          <p:cNvSpPr>
            <a:spLocks noGrp="1" noChangeArrowheads="1"/>
          </p:cNvSpPr>
          <p:nvPr>
            <p:ph type="title"/>
          </p:nvPr>
        </p:nvSpPr>
        <p:spPr/>
        <p:txBody>
          <a:bodyPr/>
          <a:lstStyle/>
          <a:p>
            <a:pPr eaLnBrk="1" hangingPunct="1"/>
            <a:r>
              <a:rPr lang="en-US" dirty="0" smtClean="0"/>
              <a:t>Break with </a:t>
            </a:r>
            <a:br>
              <a:rPr lang="en-US" dirty="0" smtClean="0"/>
            </a:br>
            <a:r>
              <a:rPr lang="en-US" dirty="0" smtClean="0"/>
              <a:t>Label</a:t>
            </a:r>
            <a:endParaRPr lang="bg-BG" dirty="0" smtClean="0"/>
          </a:p>
        </p:txBody>
      </p:sp>
      <p:sp>
        <p:nvSpPr>
          <p:cNvPr id="33798" name="Rectangle 6"/>
          <p:cNvSpPr>
            <a:spLocks noGrp="1" noChangeArrowheads="1"/>
          </p:cNvSpPr>
          <p:nvPr>
            <p:ph type="body" sz="half" idx="1"/>
          </p:nvPr>
        </p:nvSpPr>
        <p:spPr>
          <a:xfrm>
            <a:off x="381000" y="2057400"/>
            <a:ext cx="3581400" cy="4114800"/>
          </a:xfrm>
        </p:spPr>
        <p:txBody>
          <a:bodyPr>
            <a:normAutofit/>
          </a:bodyPr>
          <a:lstStyle/>
          <a:p>
            <a:pPr eaLnBrk="1" hangingPunct="1"/>
            <a:r>
              <a:rPr lang="en-US" sz="3200" dirty="0" smtClean="0"/>
              <a:t>Execution is passed to the statement after labeled.</a:t>
            </a:r>
            <a:endParaRPr lang="bg-BG" sz="3200" dirty="0" smtClean="0"/>
          </a:p>
        </p:txBody>
      </p:sp>
      <p:sp>
        <p:nvSpPr>
          <p:cNvPr id="33799" name="Rectangle 7"/>
          <p:cNvSpPr>
            <a:spLocks noGrp="1" noChangeArrowheads="1"/>
          </p:cNvSpPr>
          <p:nvPr>
            <p:ph sz="half" idx="2"/>
          </p:nvPr>
        </p:nvSpPr>
        <p:spPr/>
        <p:txBody>
          <a:bodyPr/>
          <a:lstStyle/>
          <a:p>
            <a:pPr eaLnBrk="1" hangingPunct="1"/>
            <a:endParaRPr lang="en-US" sz="2800" smtClean="0"/>
          </a:p>
        </p:txBody>
      </p:sp>
      <p:pic>
        <p:nvPicPr>
          <p:cNvPr id="3380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304800"/>
            <a:ext cx="5170488" cy="584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Types of Software Patterns</a:t>
            </a:r>
            <a:endParaRPr lang="bg-BG" dirty="0"/>
          </a:p>
        </p:txBody>
      </p:sp>
      <p:sp>
        <p:nvSpPr>
          <p:cNvPr id="2" name="Content Placeholder 1"/>
          <p:cNvSpPr>
            <a:spLocks noGrp="1"/>
          </p:cNvSpPr>
          <p:nvPr>
            <p:ph sz="quarter" idx="1"/>
          </p:nvPr>
        </p:nvSpPr>
        <p:spPr/>
        <p:txBody>
          <a:bodyPr/>
          <a:lstStyle/>
          <a:p>
            <a:r>
              <a:rPr lang="en-US" dirty="0"/>
              <a:t>Analysis</a:t>
            </a:r>
          </a:p>
          <a:p>
            <a:r>
              <a:rPr lang="en-US" dirty="0" smtClean="0"/>
              <a:t>Design</a:t>
            </a:r>
            <a:endParaRPr lang="en-US" dirty="0"/>
          </a:p>
          <a:p>
            <a:r>
              <a:rPr lang="en-US" dirty="0" smtClean="0"/>
              <a:t>Organizational</a:t>
            </a:r>
            <a:endParaRPr lang="en-US" dirty="0"/>
          </a:p>
          <a:p>
            <a:r>
              <a:rPr lang="en-US" dirty="0" smtClean="0"/>
              <a:t>Process</a:t>
            </a:r>
            <a:endParaRPr lang="en-US" dirty="0"/>
          </a:p>
          <a:p>
            <a:r>
              <a:rPr lang="en-US" dirty="0" smtClean="0"/>
              <a:t>Project </a:t>
            </a:r>
            <a:r>
              <a:rPr lang="en-US" dirty="0"/>
              <a:t>Planning</a:t>
            </a:r>
          </a:p>
          <a:p>
            <a:r>
              <a:rPr lang="en-US" dirty="0" smtClean="0"/>
              <a:t>Configuration </a:t>
            </a:r>
            <a:r>
              <a:rPr lang="en-US" dirty="0"/>
              <a:t>Management</a:t>
            </a:r>
            <a:endParaRPr lang="bg-BG" dirty="0"/>
          </a:p>
        </p:txBody>
      </p:sp>
    </p:spTree>
    <p:extLst>
      <p:ext uri="{BB962C8B-B14F-4D97-AF65-F5344CB8AC3E}">
        <p14:creationId xmlns:p14="http://schemas.microsoft.com/office/powerpoint/2010/main" val="7152891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4"/>
          <p:cNvSpPr>
            <a:spLocks noGrp="1" noChangeArrowheads="1"/>
          </p:cNvSpPr>
          <p:nvPr>
            <p:ph type="title"/>
          </p:nvPr>
        </p:nvSpPr>
        <p:spPr/>
        <p:txBody>
          <a:bodyPr/>
          <a:lstStyle/>
          <a:p>
            <a:pPr eaLnBrk="1" hangingPunct="1"/>
            <a:r>
              <a:rPr lang="en-US" dirty="0" smtClean="0"/>
              <a:t>Continue</a:t>
            </a:r>
            <a:br>
              <a:rPr lang="en-US" dirty="0" smtClean="0"/>
            </a:br>
            <a:r>
              <a:rPr lang="en-US" dirty="0" smtClean="0"/>
              <a:t>with Label</a:t>
            </a:r>
            <a:endParaRPr lang="bg-BG" dirty="0" smtClean="0"/>
          </a:p>
        </p:txBody>
      </p:sp>
      <p:sp>
        <p:nvSpPr>
          <p:cNvPr id="34822" name="Rectangle 5"/>
          <p:cNvSpPr>
            <a:spLocks noGrp="1" noChangeArrowheads="1"/>
          </p:cNvSpPr>
          <p:nvPr>
            <p:ph type="body" sz="half" idx="1"/>
          </p:nvPr>
        </p:nvSpPr>
        <p:spPr>
          <a:xfrm>
            <a:off x="228600" y="2057400"/>
            <a:ext cx="3276600" cy="4114800"/>
          </a:xfrm>
        </p:spPr>
        <p:txBody>
          <a:bodyPr>
            <a:normAutofit/>
          </a:bodyPr>
          <a:lstStyle/>
          <a:p>
            <a:pPr eaLnBrk="1" hangingPunct="1"/>
            <a:r>
              <a:rPr lang="en-US" sz="3200" dirty="0" smtClean="0"/>
              <a:t>Execution is passed to the loop with label.</a:t>
            </a:r>
          </a:p>
        </p:txBody>
      </p:sp>
      <p:sp>
        <p:nvSpPr>
          <p:cNvPr id="34823" name="Rectangle 6"/>
          <p:cNvSpPr>
            <a:spLocks noGrp="1" noChangeArrowheads="1"/>
          </p:cNvSpPr>
          <p:nvPr>
            <p:ph sz="half" idx="2"/>
          </p:nvPr>
        </p:nvSpPr>
        <p:spPr/>
        <p:txBody>
          <a:bodyPr/>
          <a:lstStyle/>
          <a:p>
            <a:pPr eaLnBrk="1" hangingPunct="1"/>
            <a:endParaRPr lang="en-US" sz="2800" smtClean="0"/>
          </a:p>
        </p:txBody>
      </p:sp>
      <p:pic>
        <p:nvPicPr>
          <p:cNvPr id="3482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1041400"/>
            <a:ext cx="5638800" cy="5167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5" name="Rectangle 2"/>
          <p:cNvSpPr>
            <a:spLocks noGrp="1" noChangeArrowheads="1"/>
          </p:cNvSpPr>
          <p:nvPr>
            <p:ph type="title"/>
          </p:nvPr>
        </p:nvSpPr>
        <p:spPr/>
        <p:txBody>
          <a:bodyPr/>
          <a:lstStyle/>
          <a:p>
            <a:r>
              <a:rPr lang="en-US" dirty="0" smtClean="0"/>
              <a:t>Loop Statements</a:t>
            </a:r>
            <a:r>
              <a:rPr lang="bg-BG" dirty="0" smtClean="0"/>
              <a:t/>
            </a:r>
            <a:br>
              <a:rPr lang="bg-BG" dirty="0" smtClean="0"/>
            </a:br>
            <a:r>
              <a:rPr lang="en-US" dirty="0"/>
              <a:t>common </a:t>
            </a:r>
            <a:r>
              <a:rPr lang="en-US" dirty="0" smtClean="0"/>
              <a:t>patterns: </a:t>
            </a:r>
            <a:r>
              <a:rPr lang="en-US" dirty="0"/>
              <a:t>counting loop</a:t>
            </a:r>
            <a:endParaRPr lang="bg-BG" dirty="0" smtClean="0"/>
          </a:p>
        </p:txBody>
      </p:sp>
      <p:sp>
        <p:nvSpPr>
          <p:cNvPr id="35846" name="Rectangle 8"/>
          <p:cNvSpPr>
            <a:spLocks noGrp="1" noChangeArrowheads="1"/>
          </p:cNvSpPr>
          <p:nvPr>
            <p:ph sz="half" idx="1"/>
          </p:nvPr>
        </p:nvSpPr>
        <p:spPr>
          <a:xfrm>
            <a:off x="1182688" y="2017713"/>
            <a:ext cx="7772400" cy="1106487"/>
          </a:xfrm>
        </p:spPr>
        <p:txBody>
          <a:bodyPr/>
          <a:lstStyle/>
          <a:p>
            <a:pPr eaLnBrk="1" hangingPunct="1"/>
            <a:endParaRPr lang="en-US" sz="2800" smtClean="0"/>
          </a:p>
        </p:txBody>
      </p:sp>
      <p:sp>
        <p:nvSpPr>
          <p:cNvPr id="35847" name="Rectangle 9"/>
          <p:cNvSpPr>
            <a:spLocks noGrp="1" noChangeArrowheads="1"/>
          </p:cNvSpPr>
          <p:nvPr>
            <p:ph type="body" sz="half" idx="2"/>
          </p:nvPr>
        </p:nvSpPr>
        <p:spPr>
          <a:xfrm>
            <a:off x="1182688" y="3276600"/>
            <a:ext cx="7772400" cy="2855913"/>
          </a:xfrm>
        </p:spPr>
        <p:txBody>
          <a:bodyPr>
            <a:noAutofit/>
          </a:bodyPr>
          <a:lstStyle/>
          <a:p>
            <a:pPr>
              <a:lnSpc>
                <a:spcPct val="80000"/>
              </a:lnSpc>
            </a:pPr>
            <a:r>
              <a:rPr lang="en-US" sz="2400" dirty="0"/>
              <a:t>executes N times (assuming no breaks or assignments to i) </a:t>
            </a:r>
            <a:endParaRPr lang="en-US" sz="2400" dirty="0" smtClean="0"/>
          </a:p>
          <a:p>
            <a:pPr lvl="1">
              <a:lnSpc>
                <a:spcPct val="80000"/>
              </a:lnSpc>
            </a:pPr>
            <a:r>
              <a:rPr lang="en-US" dirty="0" smtClean="0"/>
              <a:t>i </a:t>
            </a:r>
            <a:r>
              <a:rPr lang="en-US" dirty="0"/>
              <a:t>goes from 0 to N-1 in loop </a:t>
            </a:r>
            <a:endParaRPr lang="en-US" dirty="0" smtClean="0"/>
          </a:p>
          <a:p>
            <a:pPr lvl="1">
              <a:lnSpc>
                <a:spcPct val="80000"/>
              </a:lnSpc>
            </a:pPr>
            <a:r>
              <a:rPr lang="en-US" dirty="0" smtClean="0"/>
              <a:t>i </a:t>
            </a:r>
            <a:r>
              <a:rPr lang="en-US" dirty="0"/>
              <a:t>== N when loop terminates </a:t>
            </a:r>
            <a:endParaRPr lang="en-US" dirty="0" smtClean="0"/>
          </a:p>
          <a:p>
            <a:pPr>
              <a:lnSpc>
                <a:spcPct val="80000"/>
              </a:lnSpc>
            </a:pPr>
            <a:r>
              <a:rPr lang="en-US" sz="2800" dirty="0" smtClean="0"/>
              <a:t>numerical </a:t>
            </a:r>
            <a:r>
              <a:rPr lang="en-US" sz="2800" dirty="0" err="1"/>
              <a:t>pgmrs</a:t>
            </a:r>
            <a:r>
              <a:rPr lang="en-US" sz="2800" dirty="0"/>
              <a:t> like to start loops at 1, be careful to avoid fencepost errors. </a:t>
            </a:r>
            <a:endParaRPr lang="en-US" sz="2800" dirty="0" smtClean="0"/>
          </a:p>
          <a:p>
            <a:pPr>
              <a:lnSpc>
                <a:spcPct val="80000"/>
              </a:lnSpc>
            </a:pPr>
            <a:r>
              <a:rPr lang="en-US" sz="2800" dirty="0" smtClean="0"/>
              <a:t>Be </a:t>
            </a:r>
            <a:r>
              <a:rPr lang="en-US" sz="2800" dirty="0" err="1"/>
              <a:t>consistant</a:t>
            </a:r>
            <a:r>
              <a:rPr lang="en-US" sz="2800" dirty="0"/>
              <a:t> in your loops (</a:t>
            </a:r>
            <a:r>
              <a:rPr lang="en-US" sz="2800" dirty="0" err="1"/>
              <a:t>eg</a:t>
            </a:r>
            <a:r>
              <a:rPr lang="en-US" sz="2800" dirty="0"/>
              <a:t>, start from 0, count up). </a:t>
            </a:r>
            <a:endParaRPr lang="en-US" sz="2800" dirty="0" smtClean="0"/>
          </a:p>
          <a:p>
            <a:pPr>
              <a:lnSpc>
                <a:spcPct val="80000"/>
              </a:lnSpc>
            </a:pPr>
            <a:r>
              <a:rPr lang="en-US" sz="2800" dirty="0" smtClean="0"/>
              <a:t>Don't </a:t>
            </a:r>
            <a:r>
              <a:rPr lang="en-US" sz="2800" dirty="0"/>
              <a:t>alter loop variable in loop code (too confusing) </a:t>
            </a:r>
            <a:endParaRPr lang="bg-BG" sz="2800" dirty="0" smtClean="0"/>
          </a:p>
        </p:txBody>
      </p:sp>
      <p:pic>
        <p:nvPicPr>
          <p:cNvPr id="3584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133600"/>
            <a:ext cx="2971800" cy="1081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2"/>
          <p:cNvSpPr>
            <a:spLocks noGrp="1" noChangeArrowheads="1"/>
          </p:cNvSpPr>
          <p:nvPr>
            <p:ph type="title"/>
          </p:nvPr>
        </p:nvSpPr>
        <p:spPr/>
        <p:txBody>
          <a:bodyPr/>
          <a:lstStyle/>
          <a:p>
            <a:r>
              <a:rPr lang="en-US" dirty="0"/>
              <a:t>Loop Statements</a:t>
            </a:r>
            <a:r>
              <a:rPr lang="bg-BG" dirty="0"/>
              <a:t/>
            </a:r>
            <a:br>
              <a:rPr lang="bg-BG" dirty="0"/>
            </a:br>
            <a:r>
              <a:rPr lang="en-US" dirty="0"/>
              <a:t>common patterns: </a:t>
            </a:r>
            <a:r>
              <a:rPr lang="en-US" dirty="0" smtClean="0"/>
              <a:t>next loop</a:t>
            </a:r>
            <a:endParaRPr lang="bg-BG" dirty="0" smtClean="0"/>
          </a:p>
        </p:txBody>
      </p:sp>
      <p:sp>
        <p:nvSpPr>
          <p:cNvPr id="36870" name="Rectangle 3"/>
          <p:cNvSpPr>
            <a:spLocks noGrp="1" noChangeArrowheads="1"/>
          </p:cNvSpPr>
          <p:nvPr>
            <p:ph sz="half" idx="1"/>
          </p:nvPr>
        </p:nvSpPr>
        <p:spPr>
          <a:xfrm>
            <a:off x="1182688" y="2017713"/>
            <a:ext cx="7772400" cy="1106487"/>
          </a:xfrm>
        </p:spPr>
        <p:txBody>
          <a:bodyPr/>
          <a:lstStyle/>
          <a:p>
            <a:pPr eaLnBrk="1" hangingPunct="1"/>
            <a:endParaRPr lang="en-US" sz="2800" smtClean="0"/>
          </a:p>
        </p:txBody>
      </p:sp>
      <p:sp>
        <p:nvSpPr>
          <p:cNvPr id="36871" name="Rectangle 4"/>
          <p:cNvSpPr>
            <a:spLocks noGrp="1" noChangeArrowheads="1"/>
          </p:cNvSpPr>
          <p:nvPr>
            <p:ph type="body" sz="half" idx="2"/>
          </p:nvPr>
        </p:nvSpPr>
        <p:spPr>
          <a:xfrm>
            <a:off x="1182688" y="3276600"/>
            <a:ext cx="7772400" cy="2855913"/>
          </a:xfrm>
        </p:spPr>
        <p:txBody>
          <a:bodyPr>
            <a:normAutofit/>
          </a:bodyPr>
          <a:lstStyle/>
          <a:p>
            <a:r>
              <a:rPr lang="en-US" sz="3200" dirty="0" smtClean="0"/>
              <a:t>used </a:t>
            </a:r>
            <a:r>
              <a:rPr lang="en-US" sz="3200" dirty="0"/>
              <a:t>to follow a chain of links data structures Ex. </a:t>
            </a:r>
            <a:r>
              <a:rPr lang="en-US" sz="3200" dirty="0" err="1"/>
              <a:t>cdr'ing</a:t>
            </a:r>
            <a:r>
              <a:rPr lang="en-US" sz="3200" dirty="0"/>
              <a:t> down a linked list. </a:t>
            </a:r>
            <a:endParaRPr lang="en-US" sz="3200" dirty="0" smtClean="0"/>
          </a:p>
          <a:p>
            <a:r>
              <a:rPr lang="en-US" sz="3200" dirty="0" smtClean="0"/>
              <a:t>probably </a:t>
            </a:r>
            <a:r>
              <a:rPr lang="en-US" sz="3200" dirty="0"/>
              <a:t>99% of all for loops you write will follow these patterns</a:t>
            </a:r>
            <a:endParaRPr lang="bg-BG" sz="3200" dirty="0" smtClean="0"/>
          </a:p>
        </p:txBody>
      </p:sp>
      <p:pic>
        <p:nvPicPr>
          <p:cNvPr id="3687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133600"/>
            <a:ext cx="5791200" cy="92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4"/>
          <p:cNvSpPr>
            <a:spLocks noGrp="1" noChangeArrowheads="1"/>
          </p:cNvSpPr>
          <p:nvPr>
            <p:ph type="title"/>
          </p:nvPr>
        </p:nvSpPr>
        <p:spPr/>
        <p:txBody>
          <a:bodyPr/>
          <a:lstStyle/>
          <a:p>
            <a:pPr eaLnBrk="1" hangingPunct="1"/>
            <a:r>
              <a:rPr lang="en-US" dirty="0" smtClean="0"/>
              <a:t>Loop Statements</a:t>
            </a:r>
            <a:endParaRPr lang="bg-BG" dirty="0" smtClean="0"/>
          </a:p>
        </p:txBody>
      </p:sp>
      <p:sp>
        <p:nvSpPr>
          <p:cNvPr id="37894" name="Rectangle 5"/>
          <p:cNvSpPr>
            <a:spLocks noGrp="1" noChangeArrowheads="1"/>
          </p:cNvSpPr>
          <p:nvPr>
            <p:ph sz="half" idx="1"/>
          </p:nvPr>
        </p:nvSpPr>
        <p:spPr/>
        <p:txBody>
          <a:bodyPr/>
          <a:lstStyle/>
          <a:p>
            <a:pPr eaLnBrk="1" hangingPunct="1"/>
            <a:endParaRPr lang="en-US" sz="2800" smtClean="0"/>
          </a:p>
        </p:txBody>
      </p:sp>
      <p:sp>
        <p:nvSpPr>
          <p:cNvPr id="37895" name="Rectangle 6"/>
          <p:cNvSpPr>
            <a:spLocks noGrp="1" noChangeArrowheads="1"/>
          </p:cNvSpPr>
          <p:nvPr>
            <p:ph type="body" sz="half" idx="2"/>
          </p:nvPr>
        </p:nvSpPr>
        <p:spPr/>
        <p:txBody>
          <a:bodyPr>
            <a:normAutofit/>
          </a:bodyPr>
          <a:lstStyle/>
          <a:p>
            <a:pPr eaLnBrk="1" hangingPunct="1"/>
            <a:r>
              <a:rPr lang="en-US" sz="3200" dirty="0" smtClean="0"/>
              <a:t>Enhanced loop for, used</a:t>
            </a:r>
            <a:r>
              <a:rPr lang="bg-BG" sz="3200" dirty="0" smtClean="0"/>
              <a:t> </a:t>
            </a:r>
            <a:r>
              <a:rPr lang="en-US" sz="3200" dirty="0" smtClean="0"/>
              <a:t>for reading data from array or collection</a:t>
            </a:r>
          </a:p>
          <a:p>
            <a:pPr eaLnBrk="1" hangingPunct="1"/>
            <a:r>
              <a:rPr lang="en-US" sz="3200" dirty="0" smtClean="0"/>
              <a:t>Use it whenever possible.</a:t>
            </a:r>
          </a:p>
        </p:txBody>
      </p:sp>
      <p:pic>
        <p:nvPicPr>
          <p:cNvPr id="37896"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057400"/>
            <a:ext cx="6096000" cy="183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Rectangle 2"/>
          <p:cNvSpPr>
            <a:spLocks noGrp="1" noChangeArrowheads="1"/>
          </p:cNvSpPr>
          <p:nvPr>
            <p:ph type="title"/>
          </p:nvPr>
        </p:nvSpPr>
        <p:spPr/>
        <p:txBody>
          <a:bodyPr/>
          <a:lstStyle/>
          <a:p>
            <a:r>
              <a:rPr lang="en-US" dirty="0"/>
              <a:t>While loop</a:t>
            </a:r>
            <a:endParaRPr lang="bg-BG" dirty="0" smtClean="0"/>
          </a:p>
        </p:txBody>
      </p:sp>
      <p:sp>
        <p:nvSpPr>
          <p:cNvPr id="38918" name="Rectangle 6"/>
          <p:cNvSpPr>
            <a:spLocks noGrp="1" noChangeArrowheads="1"/>
          </p:cNvSpPr>
          <p:nvPr>
            <p:ph sz="half" idx="1"/>
          </p:nvPr>
        </p:nvSpPr>
        <p:spPr/>
        <p:txBody>
          <a:bodyPr/>
          <a:lstStyle/>
          <a:p>
            <a:pPr eaLnBrk="1" hangingPunct="1"/>
            <a:endParaRPr lang="en-US" sz="2800" smtClean="0"/>
          </a:p>
        </p:txBody>
      </p:sp>
      <p:sp>
        <p:nvSpPr>
          <p:cNvPr id="38919" name="Rectangle 7"/>
          <p:cNvSpPr>
            <a:spLocks noGrp="1" noChangeArrowheads="1"/>
          </p:cNvSpPr>
          <p:nvPr>
            <p:ph type="body" sz="half" idx="2"/>
          </p:nvPr>
        </p:nvSpPr>
        <p:spPr>
          <a:xfrm>
            <a:off x="1182688" y="3276600"/>
            <a:ext cx="7772400" cy="3124200"/>
          </a:xfrm>
        </p:spPr>
        <p:txBody>
          <a:bodyPr>
            <a:normAutofit/>
          </a:bodyPr>
          <a:lstStyle/>
          <a:p>
            <a:pPr>
              <a:lnSpc>
                <a:spcPct val="80000"/>
              </a:lnSpc>
            </a:pPr>
            <a:r>
              <a:rPr lang="en-US" sz="2800" dirty="0"/>
              <a:t>equivalent to for(;condition;){} </a:t>
            </a:r>
          </a:p>
          <a:p>
            <a:pPr>
              <a:lnSpc>
                <a:spcPct val="80000"/>
              </a:lnSpc>
            </a:pPr>
            <a:r>
              <a:rPr lang="en-US" sz="2800" dirty="0" smtClean="0"/>
              <a:t>loop </a:t>
            </a:r>
            <a:r>
              <a:rPr lang="en-US" sz="2800" dirty="0"/>
              <a:t>code (or external input), must affect 'condition' value (or else we loop forever). </a:t>
            </a:r>
            <a:endParaRPr lang="en-US" sz="2800" dirty="0" smtClean="0"/>
          </a:p>
          <a:p>
            <a:pPr>
              <a:lnSpc>
                <a:spcPct val="80000"/>
              </a:lnSpc>
            </a:pPr>
            <a:r>
              <a:rPr lang="en-US" sz="2800" dirty="0" smtClean="0"/>
              <a:t>semantics </a:t>
            </a:r>
          </a:p>
          <a:p>
            <a:pPr marL="320040" lvl="1" indent="0">
              <a:lnSpc>
                <a:spcPct val="80000"/>
              </a:lnSpc>
              <a:buNone/>
            </a:pPr>
            <a:r>
              <a:rPr lang="en-US" dirty="0" smtClean="0"/>
              <a:t>1</a:t>
            </a:r>
            <a:r>
              <a:rPr lang="en-US" dirty="0"/>
              <a:t>) evaluate condition </a:t>
            </a:r>
            <a:endParaRPr lang="en-US" dirty="0" smtClean="0"/>
          </a:p>
          <a:p>
            <a:pPr marL="320040" lvl="1" indent="0">
              <a:lnSpc>
                <a:spcPct val="80000"/>
              </a:lnSpc>
              <a:buNone/>
            </a:pPr>
            <a:r>
              <a:rPr lang="en-US" dirty="0" smtClean="0"/>
              <a:t>2</a:t>
            </a:r>
            <a:r>
              <a:rPr lang="en-US" dirty="0"/>
              <a:t>) if false, exit loop </a:t>
            </a:r>
            <a:endParaRPr lang="en-US" dirty="0" smtClean="0"/>
          </a:p>
          <a:p>
            <a:pPr marL="320040" lvl="1" indent="0">
              <a:lnSpc>
                <a:spcPct val="80000"/>
              </a:lnSpc>
              <a:buNone/>
            </a:pPr>
            <a:r>
              <a:rPr lang="en-US" dirty="0" smtClean="0"/>
              <a:t>3</a:t>
            </a:r>
            <a:r>
              <a:rPr lang="en-US" dirty="0"/>
              <a:t>) if true, execute loop code </a:t>
            </a:r>
            <a:endParaRPr lang="en-US" dirty="0" smtClean="0"/>
          </a:p>
          <a:p>
            <a:pPr marL="320040" lvl="1" indent="0">
              <a:lnSpc>
                <a:spcPct val="80000"/>
              </a:lnSpc>
              <a:buNone/>
            </a:pPr>
            <a:r>
              <a:rPr lang="en-US" dirty="0" smtClean="0"/>
              <a:t>4</a:t>
            </a:r>
            <a:r>
              <a:rPr lang="en-US" dirty="0"/>
              <a:t>) </a:t>
            </a:r>
            <a:r>
              <a:rPr lang="en-US" dirty="0" err="1"/>
              <a:t>goto</a:t>
            </a:r>
            <a:r>
              <a:rPr lang="en-US" dirty="0"/>
              <a:t> 1) </a:t>
            </a:r>
            <a:endParaRPr lang="bg-BG" sz="2000" dirty="0" smtClean="0"/>
          </a:p>
        </p:txBody>
      </p:sp>
      <p:pic>
        <p:nvPicPr>
          <p:cNvPr id="3892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133600"/>
            <a:ext cx="2667000" cy="99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2"/>
          <p:cNvSpPr>
            <a:spLocks noGrp="1" noChangeArrowheads="1"/>
          </p:cNvSpPr>
          <p:nvPr>
            <p:ph type="title"/>
          </p:nvPr>
        </p:nvSpPr>
        <p:spPr/>
        <p:txBody>
          <a:bodyPr/>
          <a:lstStyle/>
          <a:p>
            <a:pPr eaLnBrk="1" hangingPunct="1"/>
            <a:r>
              <a:rPr lang="en-US" dirty="0" smtClean="0"/>
              <a:t>Do-while Loop</a:t>
            </a:r>
            <a:endParaRPr lang="bg-BG" dirty="0" smtClean="0"/>
          </a:p>
        </p:txBody>
      </p:sp>
      <p:sp>
        <p:nvSpPr>
          <p:cNvPr id="39942" name="Rectangle 3"/>
          <p:cNvSpPr>
            <a:spLocks noGrp="1" noChangeArrowheads="1"/>
          </p:cNvSpPr>
          <p:nvPr>
            <p:ph sz="half" idx="1"/>
          </p:nvPr>
        </p:nvSpPr>
        <p:spPr/>
        <p:txBody>
          <a:bodyPr/>
          <a:lstStyle/>
          <a:p>
            <a:pPr eaLnBrk="1" hangingPunct="1"/>
            <a:endParaRPr lang="en-US" sz="2800" smtClean="0"/>
          </a:p>
        </p:txBody>
      </p:sp>
      <p:sp>
        <p:nvSpPr>
          <p:cNvPr id="39943" name="Rectangle 4"/>
          <p:cNvSpPr>
            <a:spLocks noGrp="1" noChangeArrowheads="1"/>
          </p:cNvSpPr>
          <p:nvPr>
            <p:ph type="body" sz="half" idx="2"/>
          </p:nvPr>
        </p:nvSpPr>
        <p:spPr>
          <a:xfrm>
            <a:off x="1182688" y="3505200"/>
            <a:ext cx="7772400" cy="2627313"/>
          </a:xfrm>
        </p:spPr>
        <p:txBody>
          <a:bodyPr>
            <a:normAutofit/>
          </a:bodyPr>
          <a:lstStyle/>
          <a:p>
            <a:pPr>
              <a:lnSpc>
                <a:spcPct val="80000"/>
              </a:lnSpc>
            </a:pPr>
            <a:r>
              <a:rPr lang="en-US" sz="2800" dirty="0"/>
              <a:t>semantics </a:t>
            </a:r>
          </a:p>
          <a:p>
            <a:pPr marL="320040" lvl="1" indent="0">
              <a:lnSpc>
                <a:spcPct val="80000"/>
              </a:lnSpc>
              <a:buNone/>
            </a:pPr>
            <a:r>
              <a:rPr lang="en-US" dirty="0" smtClean="0"/>
              <a:t>1) execute </a:t>
            </a:r>
            <a:r>
              <a:rPr lang="en-US" dirty="0"/>
              <a:t>loop code </a:t>
            </a:r>
            <a:endParaRPr lang="en-US" dirty="0" smtClean="0"/>
          </a:p>
          <a:p>
            <a:pPr marL="320040" lvl="1" indent="0">
              <a:lnSpc>
                <a:spcPct val="80000"/>
              </a:lnSpc>
              <a:buNone/>
            </a:pPr>
            <a:r>
              <a:rPr lang="en-US" dirty="0" smtClean="0"/>
              <a:t>2) evaluate </a:t>
            </a:r>
            <a:r>
              <a:rPr lang="en-US" dirty="0"/>
              <a:t>condition </a:t>
            </a:r>
          </a:p>
          <a:p>
            <a:pPr marL="320040" lvl="1" indent="0">
              <a:lnSpc>
                <a:spcPct val="80000"/>
              </a:lnSpc>
              <a:buNone/>
            </a:pPr>
            <a:r>
              <a:rPr lang="en-US" dirty="0"/>
              <a:t>2) if false, exit loop </a:t>
            </a:r>
          </a:p>
          <a:p>
            <a:pPr marL="320040" lvl="1" indent="0">
              <a:lnSpc>
                <a:spcPct val="80000"/>
              </a:lnSpc>
              <a:buNone/>
            </a:pPr>
            <a:r>
              <a:rPr lang="en-US" dirty="0"/>
              <a:t>3) </a:t>
            </a:r>
            <a:r>
              <a:rPr lang="en-US" dirty="0" err="1" smtClean="0"/>
              <a:t>goto</a:t>
            </a:r>
            <a:r>
              <a:rPr lang="en-US" dirty="0" smtClean="0"/>
              <a:t> </a:t>
            </a:r>
            <a:r>
              <a:rPr lang="en-US" dirty="0"/>
              <a:t>1) </a:t>
            </a:r>
            <a:endParaRPr lang="bg-BG" sz="2000" dirty="0"/>
          </a:p>
        </p:txBody>
      </p:sp>
      <p:pic>
        <p:nvPicPr>
          <p:cNvPr id="3994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057400"/>
            <a:ext cx="3048000" cy="976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Rectangle 2"/>
          <p:cNvSpPr>
            <a:spLocks noGrp="1" noChangeArrowheads="1"/>
          </p:cNvSpPr>
          <p:nvPr>
            <p:ph type="title"/>
          </p:nvPr>
        </p:nvSpPr>
        <p:spPr/>
        <p:txBody>
          <a:bodyPr/>
          <a:lstStyle/>
          <a:p>
            <a:pPr eaLnBrk="1" hangingPunct="1"/>
            <a:r>
              <a:rPr lang="en-US" dirty="0" smtClean="0"/>
              <a:t>Functions</a:t>
            </a:r>
            <a:endParaRPr lang="bg-BG" dirty="0" smtClean="0"/>
          </a:p>
        </p:txBody>
      </p:sp>
      <p:sp>
        <p:nvSpPr>
          <p:cNvPr id="40966" name="Rectangle 3"/>
          <p:cNvSpPr>
            <a:spLocks noGrp="1" noChangeArrowheads="1"/>
          </p:cNvSpPr>
          <p:nvPr>
            <p:ph type="body" sz="half" idx="1"/>
          </p:nvPr>
        </p:nvSpPr>
        <p:spPr>
          <a:xfrm>
            <a:off x="1219200" y="1676400"/>
            <a:ext cx="7772400" cy="1981200"/>
          </a:xfrm>
        </p:spPr>
        <p:txBody>
          <a:bodyPr>
            <a:noAutofit/>
          </a:bodyPr>
          <a:lstStyle/>
          <a:p>
            <a:pPr>
              <a:lnSpc>
                <a:spcPct val="80000"/>
              </a:lnSpc>
            </a:pPr>
            <a:r>
              <a:rPr lang="en-US" sz="2800" dirty="0"/>
              <a:t>Java does not have </a:t>
            </a:r>
            <a:r>
              <a:rPr lang="en-US" sz="2800" dirty="0" smtClean="0"/>
              <a:t>global functions.</a:t>
            </a:r>
          </a:p>
          <a:p>
            <a:pPr>
              <a:lnSpc>
                <a:spcPct val="80000"/>
              </a:lnSpc>
            </a:pPr>
            <a:r>
              <a:rPr lang="en-US" sz="2800" dirty="0" smtClean="0"/>
              <a:t>Static </a:t>
            </a:r>
            <a:r>
              <a:rPr lang="en-US" sz="2800" dirty="0"/>
              <a:t>methods are </a:t>
            </a:r>
            <a:r>
              <a:rPr lang="en-US" sz="2800" dirty="0" smtClean="0"/>
              <a:t>semantically </a:t>
            </a:r>
            <a:r>
              <a:rPr lang="en-US" sz="2800" dirty="0"/>
              <a:t>equivalent. </a:t>
            </a:r>
            <a:endParaRPr lang="en-US" sz="2800" dirty="0" smtClean="0"/>
          </a:p>
          <a:p>
            <a:pPr lvl="1">
              <a:lnSpc>
                <a:spcPct val="80000"/>
              </a:lnSpc>
            </a:pPr>
            <a:r>
              <a:rPr lang="en-US" dirty="0" err="1"/>
              <a:t>Argments</a:t>
            </a:r>
            <a:r>
              <a:rPr lang="en-US" dirty="0"/>
              <a:t> and return values must be typed </a:t>
            </a:r>
            <a:endParaRPr lang="en-US" dirty="0" smtClean="0"/>
          </a:p>
          <a:p>
            <a:pPr lvl="1">
              <a:lnSpc>
                <a:spcPct val="80000"/>
              </a:lnSpc>
            </a:pPr>
            <a:r>
              <a:rPr lang="en-US" dirty="0" smtClean="0"/>
              <a:t>Static </a:t>
            </a:r>
            <a:r>
              <a:rPr lang="en-US" dirty="0"/>
              <a:t>keyword indicates global scope </a:t>
            </a:r>
            <a:endParaRPr lang="en-US" dirty="0" smtClean="0"/>
          </a:p>
          <a:p>
            <a:pPr lvl="1">
              <a:lnSpc>
                <a:spcPct val="80000"/>
              </a:lnSpc>
            </a:pPr>
            <a:r>
              <a:rPr lang="en-US" dirty="0" smtClean="0"/>
              <a:t>public </a:t>
            </a:r>
            <a:r>
              <a:rPr lang="en-US" dirty="0"/>
              <a:t>keyword indicates </a:t>
            </a:r>
            <a:r>
              <a:rPr lang="en-US" dirty="0" err="1"/>
              <a:t>accessability</a:t>
            </a:r>
            <a:r>
              <a:rPr lang="en-US" dirty="0"/>
              <a:t> </a:t>
            </a:r>
            <a:endParaRPr lang="en-US" dirty="0" smtClean="0"/>
          </a:p>
          <a:p>
            <a:pPr lvl="1">
              <a:lnSpc>
                <a:spcPct val="80000"/>
              </a:lnSpc>
            </a:pPr>
            <a:r>
              <a:rPr lang="en-US" dirty="0" smtClean="0"/>
              <a:t>methods </a:t>
            </a:r>
            <a:r>
              <a:rPr lang="en-US" dirty="0"/>
              <a:t>can be called from within defining class with method name </a:t>
            </a:r>
            <a:endParaRPr lang="bg-BG" sz="2000" dirty="0" smtClean="0"/>
          </a:p>
        </p:txBody>
      </p:sp>
      <p:sp>
        <p:nvSpPr>
          <p:cNvPr id="40967" name="Rectangle 5"/>
          <p:cNvSpPr>
            <a:spLocks noGrp="1" noChangeArrowheads="1"/>
          </p:cNvSpPr>
          <p:nvPr>
            <p:ph sz="half" idx="2"/>
          </p:nvPr>
        </p:nvSpPr>
        <p:spPr/>
        <p:txBody>
          <a:bodyPr/>
          <a:lstStyle/>
          <a:p>
            <a:pPr eaLnBrk="1" hangingPunct="1"/>
            <a:endParaRPr lang="en-US" sz="2800" smtClean="0"/>
          </a:p>
        </p:txBody>
      </p:sp>
      <p:grpSp>
        <p:nvGrpSpPr>
          <p:cNvPr id="2" name="Group 1"/>
          <p:cNvGrpSpPr/>
          <p:nvPr/>
        </p:nvGrpSpPr>
        <p:grpSpPr>
          <a:xfrm>
            <a:off x="1281545" y="4210411"/>
            <a:ext cx="7710055" cy="1960202"/>
            <a:chOff x="1281545" y="4210411"/>
            <a:chExt cx="7710055" cy="1960202"/>
          </a:xfrm>
        </p:grpSpPr>
        <p:pic>
          <p:nvPicPr>
            <p:cNvPr id="409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1545" y="4210411"/>
              <a:ext cx="4800600" cy="1055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6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5181600"/>
              <a:ext cx="7696200" cy="98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9" name="Rectangle 2"/>
          <p:cNvSpPr>
            <a:spLocks noGrp="1" noChangeArrowheads="1"/>
          </p:cNvSpPr>
          <p:nvPr>
            <p:ph type="title"/>
          </p:nvPr>
        </p:nvSpPr>
        <p:spPr/>
        <p:txBody>
          <a:bodyPr/>
          <a:lstStyle/>
          <a:p>
            <a:pPr eaLnBrk="1" hangingPunct="1"/>
            <a:r>
              <a:rPr lang="en-US" dirty="0" smtClean="0"/>
              <a:t>Functions</a:t>
            </a:r>
            <a:endParaRPr lang="bg-BG" dirty="0" smtClean="0"/>
          </a:p>
        </p:txBody>
      </p:sp>
      <p:sp>
        <p:nvSpPr>
          <p:cNvPr id="41990" name="Rectangle 3"/>
          <p:cNvSpPr>
            <a:spLocks noGrp="1" noChangeArrowheads="1"/>
          </p:cNvSpPr>
          <p:nvPr>
            <p:ph sz="quarter" idx="1"/>
          </p:nvPr>
        </p:nvSpPr>
        <p:spPr/>
        <p:txBody>
          <a:bodyPr>
            <a:normAutofit/>
          </a:bodyPr>
          <a:lstStyle/>
          <a:p>
            <a:endParaRPr lang="en-US" sz="2800" dirty="0" smtClean="0"/>
          </a:p>
          <a:p>
            <a:r>
              <a:rPr lang="en-US" sz="2800" dirty="0" smtClean="0"/>
              <a:t>function </a:t>
            </a:r>
            <a:r>
              <a:rPr lang="en-US" sz="2800" dirty="0"/>
              <a:t>names can be overloaded by types</a:t>
            </a:r>
            <a:endParaRPr lang="bg-BG" sz="2800" dirty="0" smtClean="0"/>
          </a:p>
        </p:txBody>
      </p:sp>
      <p:pic>
        <p:nvPicPr>
          <p:cNvPr id="4199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819400"/>
            <a:ext cx="8001000" cy="1141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Sorting Demo</a:t>
            </a:r>
            <a:endParaRPr lang="bg-BG" dirty="0"/>
          </a:p>
        </p:txBody>
      </p:sp>
      <p:sp>
        <p:nvSpPr>
          <p:cNvPr id="5" name="Text Placeholder 4"/>
          <p:cNvSpPr>
            <a:spLocks noGrp="1"/>
          </p:cNvSpPr>
          <p:nvPr>
            <p:ph type="body" idx="1"/>
          </p:nvPr>
        </p:nvSpPr>
        <p:spPr/>
        <p:txBody>
          <a:bodyPr/>
          <a:lstStyle/>
          <a:p>
            <a:r>
              <a:rPr lang="en-US" dirty="0" smtClean="0"/>
              <a:t>sorting1</a:t>
            </a:r>
            <a:endParaRPr lang="bg-BG" dirty="0"/>
          </a:p>
        </p:txBody>
      </p:sp>
    </p:spTree>
    <p:extLst>
      <p:ext uri="{BB962C8B-B14F-4D97-AF65-F5344CB8AC3E}">
        <p14:creationId xmlns:p14="http://schemas.microsoft.com/office/powerpoint/2010/main" val="42924217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3" name="Rectangle 2"/>
          <p:cNvSpPr>
            <a:spLocks noGrp="1" noChangeArrowheads="1"/>
          </p:cNvSpPr>
          <p:nvPr>
            <p:ph type="title"/>
          </p:nvPr>
        </p:nvSpPr>
        <p:spPr/>
        <p:txBody>
          <a:bodyPr/>
          <a:lstStyle/>
          <a:p>
            <a:pPr eaLnBrk="1" hangingPunct="1"/>
            <a:r>
              <a:rPr lang="bg-BG" dirty="0" smtClean="0"/>
              <a:t>String </a:t>
            </a:r>
            <a:r>
              <a:rPr lang="en-US" dirty="0" smtClean="0"/>
              <a:t>Data Type</a:t>
            </a:r>
            <a:endParaRPr lang="bg-BG" dirty="0" smtClean="0"/>
          </a:p>
        </p:txBody>
      </p:sp>
      <p:sp>
        <p:nvSpPr>
          <p:cNvPr id="43014" name="Rectangle 3"/>
          <p:cNvSpPr>
            <a:spLocks noGrp="1" noChangeArrowheads="1"/>
          </p:cNvSpPr>
          <p:nvPr>
            <p:ph sz="quarter" idx="1"/>
          </p:nvPr>
        </p:nvSpPr>
        <p:spPr/>
        <p:txBody>
          <a:bodyPr>
            <a:noAutofit/>
          </a:bodyPr>
          <a:lstStyle/>
          <a:p>
            <a:pPr>
              <a:lnSpc>
                <a:spcPct val="80000"/>
              </a:lnSpc>
            </a:pPr>
            <a:r>
              <a:rPr lang="en-US" sz="2800" dirty="0"/>
              <a:t>String is a built-</a:t>
            </a:r>
            <a:r>
              <a:rPr lang="en-US" sz="2800" dirty="0" err="1"/>
              <a:t>ing</a:t>
            </a:r>
            <a:r>
              <a:rPr lang="en-US" sz="2800" dirty="0"/>
              <a:t> data type representing character strings </a:t>
            </a:r>
            <a:endParaRPr lang="en-US" sz="2800" dirty="0" smtClean="0"/>
          </a:p>
          <a:p>
            <a:pPr>
              <a:lnSpc>
                <a:spcPct val="80000"/>
              </a:lnSpc>
            </a:pPr>
            <a:r>
              <a:rPr lang="en-US" sz="2800" dirty="0" smtClean="0"/>
              <a:t>String </a:t>
            </a:r>
            <a:r>
              <a:rPr lang="en-US" sz="2800" dirty="0"/>
              <a:t>variable can use standard initialization syntax </a:t>
            </a:r>
            <a:r>
              <a:rPr lang="en-US" sz="2800" dirty="0" smtClean="0"/>
              <a:t/>
            </a:r>
            <a:br>
              <a:rPr lang="en-US" sz="2800" dirty="0" smtClean="0"/>
            </a:br>
            <a:r>
              <a:rPr lang="en-US" sz="2800" dirty="0" smtClean="0"/>
              <a:t>String </a:t>
            </a:r>
            <a:r>
              <a:rPr lang="en-US" sz="2800" dirty="0"/>
              <a:t>s = "foo"; </a:t>
            </a:r>
            <a:endParaRPr lang="en-US" sz="2800" dirty="0" smtClean="0"/>
          </a:p>
          <a:p>
            <a:pPr>
              <a:lnSpc>
                <a:spcPct val="80000"/>
              </a:lnSpc>
            </a:pPr>
            <a:r>
              <a:rPr lang="en-US" sz="2800" dirty="0" smtClean="0"/>
              <a:t>Java </a:t>
            </a:r>
            <a:r>
              <a:rPr lang="en-US" sz="2800" dirty="0"/>
              <a:t>overloads the + operator to cover String </a:t>
            </a:r>
            <a:r>
              <a:rPr lang="en-US" sz="2800" dirty="0" smtClean="0"/>
              <a:t>concatenation </a:t>
            </a:r>
            <a:br>
              <a:rPr lang="en-US" sz="2800" dirty="0" smtClean="0"/>
            </a:br>
            <a:r>
              <a:rPr lang="en-US" sz="2800" dirty="0" smtClean="0"/>
              <a:t>"</a:t>
            </a:r>
            <a:r>
              <a:rPr lang="en-US" sz="2800" dirty="0"/>
              <a:t>foo" + "bar" -&gt; "</a:t>
            </a:r>
            <a:r>
              <a:rPr lang="en-US" sz="2800" dirty="0" err="1"/>
              <a:t>foobar</a:t>
            </a:r>
            <a:r>
              <a:rPr lang="en-US" sz="2800" dirty="0"/>
              <a:t>" </a:t>
            </a:r>
            <a:endParaRPr lang="en-US" sz="2800" dirty="0" smtClean="0"/>
          </a:p>
          <a:p>
            <a:pPr>
              <a:lnSpc>
                <a:spcPct val="80000"/>
              </a:lnSpc>
            </a:pPr>
            <a:r>
              <a:rPr lang="en-US" sz="2800" dirty="0" smtClean="0"/>
              <a:t>String </a:t>
            </a:r>
            <a:r>
              <a:rPr lang="en-US" sz="2800" dirty="0"/>
              <a:t>variables are reference types </a:t>
            </a:r>
            <a:r>
              <a:rPr lang="en-US" sz="2800" dirty="0" smtClean="0"/>
              <a:t/>
            </a:r>
            <a:br>
              <a:rPr lang="en-US" sz="2800" dirty="0" smtClean="0"/>
            </a:br>
            <a:r>
              <a:rPr lang="en-US" sz="2800" dirty="0" smtClean="0"/>
              <a:t>String </a:t>
            </a:r>
            <a:r>
              <a:rPr lang="en-US" sz="2800" dirty="0"/>
              <a:t>a = "foo"; </a:t>
            </a:r>
            <a:r>
              <a:rPr lang="en-US" sz="2800" dirty="0" smtClean="0"/>
              <a:t/>
            </a:r>
            <a:br>
              <a:rPr lang="en-US" sz="2800" dirty="0" smtClean="0"/>
            </a:br>
            <a:r>
              <a:rPr lang="en-US" sz="2800" dirty="0" smtClean="0"/>
              <a:t>String </a:t>
            </a:r>
            <a:r>
              <a:rPr lang="en-US" sz="2800" dirty="0"/>
              <a:t>b = a; // a and b are '</a:t>
            </a:r>
            <a:r>
              <a:rPr lang="en-US" sz="2800" dirty="0" err="1"/>
              <a:t>eq</a:t>
            </a:r>
            <a:r>
              <a:rPr lang="en-US" sz="2800" dirty="0"/>
              <a:t>', reference same object.</a:t>
            </a:r>
            <a:endParaRPr lang="bg-BG" sz="2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Types of Software Patterns</a:t>
            </a:r>
            <a:endParaRPr lang="bg-BG" dirty="0"/>
          </a:p>
        </p:txBody>
      </p:sp>
      <p:sp>
        <p:nvSpPr>
          <p:cNvPr id="2" name="Content Placeholder 1"/>
          <p:cNvSpPr>
            <a:spLocks noGrp="1"/>
          </p:cNvSpPr>
          <p:nvPr>
            <p:ph sz="quarter" idx="1"/>
          </p:nvPr>
        </p:nvSpPr>
        <p:spPr/>
        <p:txBody>
          <a:bodyPr>
            <a:normAutofit lnSpcReduction="10000"/>
          </a:bodyPr>
          <a:lstStyle/>
          <a:p>
            <a:r>
              <a:rPr lang="en-US" dirty="0" err="1"/>
              <a:t>Riehle</a:t>
            </a:r>
            <a:r>
              <a:rPr lang="en-US" dirty="0"/>
              <a:t> and </a:t>
            </a:r>
            <a:r>
              <a:rPr lang="en-US" dirty="0" err="1"/>
              <a:t>Zullighoven</a:t>
            </a:r>
            <a:r>
              <a:rPr lang="en-US" dirty="0"/>
              <a:t> in “Understanding and Using Patterns </a:t>
            </a:r>
            <a:r>
              <a:rPr lang="en-US" dirty="0" smtClean="0"/>
              <a:t>in Software </a:t>
            </a:r>
            <a:r>
              <a:rPr lang="en-US" dirty="0"/>
              <a:t>Development” mention three types of software patterns</a:t>
            </a:r>
          </a:p>
          <a:p>
            <a:r>
              <a:rPr lang="en-US" dirty="0" smtClean="0"/>
              <a:t>Conceptual Pattern</a:t>
            </a:r>
          </a:p>
          <a:p>
            <a:pPr lvl="1"/>
            <a:r>
              <a:rPr lang="en-US" sz="2200" dirty="0" smtClean="0"/>
              <a:t>Pattern </a:t>
            </a:r>
            <a:r>
              <a:rPr lang="en-US" sz="2200" dirty="0"/>
              <a:t>whose form is described by means of terms and concepts from the application domain</a:t>
            </a:r>
          </a:p>
          <a:p>
            <a:r>
              <a:rPr lang="en-US" dirty="0" smtClean="0"/>
              <a:t>Design </a:t>
            </a:r>
            <a:r>
              <a:rPr lang="en-US" dirty="0"/>
              <a:t>Pattern</a:t>
            </a:r>
          </a:p>
          <a:p>
            <a:pPr lvl="1"/>
            <a:r>
              <a:rPr lang="en-US" dirty="0" smtClean="0"/>
              <a:t>Pattern </a:t>
            </a:r>
            <a:r>
              <a:rPr lang="en-US" dirty="0"/>
              <a:t>whose form is described by means of software design constructs</a:t>
            </a:r>
            <a:r>
              <a:rPr lang="en-US" dirty="0" smtClean="0"/>
              <a:t>, such </a:t>
            </a:r>
            <a:r>
              <a:rPr lang="en-US" dirty="0"/>
              <a:t>as objects, classes, inheritance and aggregation</a:t>
            </a:r>
          </a:p>
          <a:p>
            <a:r>
              <a:rPr lang="en-US" dirty="0" smtClean="0"/>
              <a:t>Programming </a:t>
            </a:r>
            <a:r>
              <a:rPr lang="en-US" dirty="0"/>
              <a:t>Pattern (Programming Idiom)</a:t>
            </a:r>
          </a:p>
          <a:p>
            <a:pPr lvl="1"/>
            <a:r>
              <a:rPr lang="en-US" dirty="0" smtClean="0"/>
              <a:t>Pattern </a:t>
            </a:r>
            <a:r>
              <a:rPr lang="en-US" dirty="0"/>
              <a:t>whose form is described by means of programming </a:t>
            </a:r>
            <a:r>
              <a:rPr lang="en-US" dirty="0" smtClean="0"/>
              <a:t>language constructs</a:t>
            </a:r>
            <a:endParaRPr lang="bg-BG" dirty="0"/>
          </a:p>
        </p:txBody>
      </p:sp>
    </p:spTree>
    <p:extLst>
      <p:ext uri="{BB962C8B-B14F-4D97-AF65-F5344CB8AC3E}">
        <p14:creationId xmlns:p14="http://schemas.microsoft.com/office/powerpoint/2010/main" val="385437567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lstStyle/>
          <a:p>
            <a:r>
              <a:rPr lang="bg-BG" dirty="0"/>
              <a:t>String </a:t>
            </a:r>
            <a:r>
              <a:rPr lang="en-US" dirty="0"/>
              <a:t>Data Type</a:t>
            </a:r>
            <a:endParaRPr lang="bg-BG" dirty="0" smtClean="0"/>
          </a:p>
        </p:txBody>
      </p:sp>
      <p:sp>
        <p:nvSpPr>
          <p:cNvPr id="44038" name="Rectangle 3"/>
          <p:cNvSpPr>
            <a:spLocks noGrp="1" noChangeArrowheads="1"/>
          </p:cNvSpPr>
          <p:nvPr>
            <p:ph sz="quarter" idx="1"/>
          </p:nvPr>
        </p:nvSpPr>
        <p:spPr/>
        <p:txBody>
          <a:bodyPr/>
          <a:lstStyle/>
          <a:p>
            <a:pPr>
              <a:lnSpc>
                <a:spcPct val="90000"/>
              </a:lnSpc>
            </a:pPr>
            <a:r>
              <a:rPr lang="en-US" sz="2800" dirty="0"/>
              <a:t>Unlike integer variables, and like array variables, Strings involve two units of memory, the String variable itself, and the storage referenced by the string variable (string of characters). </a:t>
            </a:r>
            <a:endParaRPr lang="en-US" sz="2800" dirty="0" smtClean="0"/>
          </a:p>
          <a:p>
            <a:pPr>
              <a:lnSpc>
                <a:spcPct val="90000"/>
              </a:lnSpc>
            </a:pPr>
            <a:r>
              <a:rPr lang="en-US" sz="2800" dirty="0" smtClean="0"/>
              <a:t>Stack </a:t>
            </a:r>
            <a:r>
              <a:rPr lang="en-US" sz="2800" dirty="0" err="1"/>
              <a:t>vs</a:t>
            </a:r>
            <a:r>
              <a:rPr lang="en-US" sz="2800" dirty="0"/>
              <a:t> heap storage </a:t>
            </a:r>
            <a:endParaRPr lang="en-US" sz="2800" dirty="0" smtClean="0"/>
          </a:p>
          <a:p>
            <a:pPr>
              <a:lnSpc>
                <a:spcPct val="90000"/>
              </a:lnSpc>
            </a:pPr>
            <a:r>
              <a:rPr lang="en-US" sz="2800" dirty="0" smtClean="0"/>
              <a:t>String's </a:t>
            </a:r>
            <a:r>
              <a:rPr lang="en-US" sz="2800" dirty="0"/>
              <a:t>are an example of a built-in object type. </a:t>
            </a:r>
            <a:endParaRPr lang="en-US" sz="2800" dirty="0" smtClean="0"/>
          </a:p>
          <a:p>
            <a:pPr>
              <a:lnSpc>
                <a:spcPct val="90000"/>
              </a:lnSpc>
            </a:pPr>
            <a:r>
              <a:rPr lang="en-US" sz="2800" dirty="0" smtClean="0"/>
              <a:t>In </a:t>
            </a:r>
            <a:r>
              <a:rPr lang="en-US" sz="2800" dirty="0"/>
              <a:t>addition to '+' operator, the string type supports several 'methods' For example, </a:t>
            </a:r>
            <a:r>
              <a:rPr lang="en-US" sz="2800" dirty="0" smtClean="0"/>
              <a:t/>
            </a:r>
            <a:br>
              <a:rPr lang="en-US" sz="2800" dirty="0" smtClean="0"/>
            </a:br>
            <a:r>
              <a:rPr lang="en-US" sz="2800" dirty="0" smtClean="0"/>
              <a:t>String </a:t>
            </a:r>
            <a:r>
              <a:rPr lang="en-US" sz="2800" dirty="0"/>
              <a:t>s = "foo"; </a:t>
            </a:r>
            <a:r>
              <a:rPr lang="en-US" sz="2800" dirty="0" smtClean="0"/>
              <a:t/>
            </a:r>
            <a:br>
              <a:rPr lang="en-US" sz="2800" dirty="0" smtClean="0"/>
            </a:br>
            <a:r>
              <a:rPr lang="en-US" sz="2800" dirty="0" err="1" smtClean="0"/>
              <a:t>int</a:t>
            </a:r>
            <a:r>
              <a:rPr lang="en-US" sz="2800" dirty="0" smtClean="0"/>
              <a:t> </a:t>
            </a:r>
            <a:r>
              <a:rPr lang="en-US" sz="2800" dirty="0" err="1"/>
              <a:t>len</a:t>
            </a:r>
            <a:r>
              <a:rPr lang="en-US" sz="2800" dirty="0"/>
              <a:t> = </a:t>
            </a:r>
            <a:r>
              <a:rPr lang="en-US" sz="2800" dirty="0" err="1"/>
              <a:t>s.length</a:t>
            </a:r>
            <a:r>
              <a:rPr lang="en-US" sz="2800" dirty="0"/>
              <a:t>(); // length method return number of chars (3)</a:t>
            </a:r>
            <a:endParaRPr lang="bg-BG" sz="2800" dirty="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2"/>
          <p:cNvSpPr>
            <a:spLocks noGrp="1" noChangeArrowheads="1"/>
          </p:cNvSpPr>
          <p:nvPr>
            <p:ph type="title"/>
          </p:nvPr>
        </p:nvSpPr>
        <p:spPr/>
        <p:txBody>
          <a:bodyPr/>
          <a:lstStyle/>
          <a:p>
            <a:r>
              <a:rPr lang="bg-BG" dirty="0"/>
              <a:t>String </a:t>
            </a:r>
            <a:r>
              <a:rPr lang="en-US" dirty="0"/>
              <a:t>Data Type</a:t>
            </a:r>
            <a:endParaRPr lang="bg-BG" dirty="0" smtClean="0"/>
          </a:p>
        </p:txBody>
      </p:sp>
      <p:sp>
        <p:nvSpPr>
          <p:cNvPr id="44038" name="Rectangle 3"/>
          <p:cNvSpPr>
            <a:spLocks noGrp="1" noChangeArrowheads="1"/>
          </p:cNvSpPr>
          <p:nvPr>
            <p:ph sz="quarter" idx="1"/>
          </p:nvPr>
        </p:nvSpPr>
        <p:spPr/>
        <p:txBody>
          <a:bodyPr>
            <a:normAutofit fontScale="92500" lnSpcReduction="20000"/>
          </a:bodyPr>
          <a:lstStyle/>
          <a:p>
            <a:pPr>
              <a:lnSpc>
                <a:spcPct val="90000"/>
              </a:lnSpc>
            </a:pPr>
            <a:r>
              <a:rPr lang="en-US" sz="2800" dirty="0"/>
              <a:t>We saw static methods in the previous lecture, these are essentially global functions in the C </a:t>
            </a:r>
            <a:r>
              <a:rPr lang="en-US" sz="2800" dirty="0" smtClean="0"/>
              <a:t>sense</a:t>
            </a:r>
            <a:r>
              <a:rPr lang="en-US" sz="2800" dirty="0"/>
              <a:t>. </a:t>
            </a:r>
            <a:endParaRPr lang="en-US" sz="2800" dirty="0" smtClean="0"/>
          </a:p>
          <a:p>
            <a:pPr>
              <a:lnSpc>
                <a:spcPct val="90000"/>
              </a:lnSpc>
            </a:pPr>
            <a:r>
              <a:rPr lang="en-US" sz="2800" dirty="0" smtClean="0"/>
              <a:t>The </a:t>
            </a:r>
            <a:r>
              <a:rPr lang="en-US" sz="2800" dirty="0"/>
              <a:t>length() method of String is an 'instance' method. The means it has access to the data of a particular instance of the String on with it was invoked. </a:t>
            </a:r>
            <a:endParaRPr lang="en-US" sz="2800" dirty="0" smtClean="0"/>
          </a:p>
          <a:p>
            <a:pPr>
              <a:lnSpc>
                <a:spcPct val="90000"/>
              </a:lnSpc>
            </a:pPr>
            <a:r>
              <a:rPr lang="en-US" sz="2800" dirty="0" smtClean="0"/>
              <a:t>In </a:t>
            </a:r>
            <a:r>
              <a:rPr lang="en-US" sz="2800" dirty="0"/>
              <a:t>general method call syntax is </a:t>
            </a:r>
            <a:r>
              <a:rPr lang="en-US" sz="2800" dirty="0" err="1"/>
              <a:t>objectvar.methodname</a:t>
            </a:r>
            <a:r>
              <a:rPr lang="en-US" sz="2800" dirty="0"/>
              <a:t>(</a:t>
            </a:r>
            <a:r>
              <a:rPr lang="en-US" sz="2800" dirty="0" err="1"/>
              <a:t>args</a:t>
            </a:r>
            <a:r>
              <a:rPr lang="en-US" sz="2800" dirty="0"/>
              <a:t>..); </a:t>
            </a:r>
            <a:endParaRPr lang="en-US" sz="2800" dirty="0" smtClean="0"/>
          </a:p>
          <a:p>
            <a:pPr>
              <a:lnSpc>
                <a:spcPct val="90000"/>
              </a:lnSpc>
            </a:pPr>
            <a:r>
              <a:rPr lang="en-US" sz="2800" dirty="0" smtClean="0"/>
              <a:t>There </a:t>
            </a:r>
            <a:r>
              <a:rPr lang="en-US" sz="2800" dirty="0"/>
              <a:t>are also static methods of string. For example: </a:t>
            </a:r>
            <a:r>
              <a:rPr lang="en-US" sz="2800" dirty="0" err="1"/>
              <a:t>String.valueOf</a:t>
            </a:r>
            <a:r>
              <a:rPr lang="en-US" sz="2800" dirty="0"/>
              <a:t>(</a:t>
            </a:r>
            <a:r>
              <a:rPr lang="en-US" sz="2800" dirty="0" err="1"/>
              <a:t>int</a:t>
            </a:r>
            <a:r>
              <a:rPr lang="en-US" sz="2800" dirty="0"/>
              <a:t> i) -- returns String representation of i. </a:t>
            </a:r>
            <a:endParaRPr lang="en-US" sz="2800" dirty="0" smtClean="0"/>
          </a:p>
          <a:p>
            <a:pPr>
              <a:lnSpc>
                <a:spcPct val="90000"/>
              </a:lnSpc>
            </a:pPr>
            <a:r>
              <a:rPr lang="en-US" sz="2800" dirty="0" smtClean="0"/>
              <a:t>The </a:t>
            </a:r>
            <a:r>
              <a:rPr lang="en-US" sz="2800" dirty="0"/>
              <a:t>general static method call syntax is </a:t>
            </a:r>
            <a:r>
              <a:rPr lang="en-US" sz="2800" dirty="0" err="1"/>
              <a:t>ClassName.methodName</a:t>
            </a:r>
            <a:r>
              <a:rPr lang="en-US" sz="2800" dirty="0"/>
              <a:t>(</a:t>
            </a:r>
            <a:r>
              <a:rPr lang="en-US" sz="2800" dirty="0" err="1"/>
              <a:t>args</a:t>
            </a:r>
            <a:r>
              <a:rPr lang="en-US" sz="2800" dirty="0"/>
              <a:t>...) </a:t>
            </a:r>
            <a:endParaRPr lang="en-US" sz="2800" dirty="0" smtClean="0"/>
          </a:p>
          <a:p>
            <a:pPr>
              <a:lnSpc>
                <a:spcPct val="90000"/>
              </a:lnSpc>
            </a:pPr>
            <a:r>
              <a:rPr lang="en-US" sz="2800" dirty="0" smtClean="0"/>
              <a:t>Instance </a:t>
            </a:r>
            <a:r>
              <a:rPr lang="en-US" sz="2800" dirty="0"/>
              <a:t>methods are essentially function calls with one implicit argument: the object instance on which the method is called.</a:t>
            </a:r>
            <a:endParaRPr lang="bg-BG" sz="2800" dirty="0" smtClean="0"/>
          </a:p>
        </p:txBody>
      </p:sp>
    </p:spTree>
    <p:extLst>
      <p:ext uri="{BB962C8B-B14F-4D97-AF65-F5344CB8AC3E}">
        <p14:creationId xmlns:p14="http://schemas.microsoft.com/office/powerpoint/2010/main" val="222337368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1" name="Rectangle 2"/>
          <p:cNvSpPr>
            <a:spLocks noGrp="1" noChangeArrowheads="1"/>
          </p:cNvSpPr>
          <p:nvPr>
            <p:ph type="title"/>
          </p:nvPr>
        </p:nvSpPr>
        <p:spPr/>
        <p:txBody>
          <a:bodyPr/>
          <a:lstStyle/>
          <a:p>
            <a:r>
              <a:rPr lang="bg-BG" dirty="0"/>
              <a:t>String </a:t>
            </a:r>
            <a:r>
              <a:rPr lang="en-US" dirty="0"/>
              <a:t>Data Type</a:t>
            </a:r>
            <a:endParaRPr lang="bg-BG" dirty="0" smtClean="0"/>
          </a:p>
        </p:txBody>
      </p:sp>
      <p:sp>
        <p:nvSpPr>
          <p:cNvPr id="45062" name="Rectangle 3"/>
          <p:cNvSpPr>
            <a:spLocks noGrp="1" noChangeArrowheads="1"/>
          </p:cNvSpPr>
          <p:nvPr>
            <p:ph sz="quarter" idx="1"/>
          </p:nvPr>
        </p:nvSpPr>
        <p:spPr/>
        <p:txBody>
          <a:bodyPr>
            <a:noAutofit/>
          </a:bodyPr>
          <a:lstStyle/>
          <a:p>
            <a:r>
              <a:rPr lang="en-US" sz="3200" dirty="0"/>
              <a:t>String ( and objects in general) are created by calling their 'constructor' routine with the operator 'new' String s = new String("foo"); </a:t>
            </a:r>
            <a:endParaRPr lang="en-US" sz="3200" dirty="0" smtClean="0"/>
          </a:p>
          <a:p>
            <a:r>
              <a:rPr lang="en-US" sz="3200" dirty="0" smtClean="0"/>
              <a:t>Constructors </a:t>
            </a:r>
            <a:r>
              <a:rPr lang="en-US" sz="3200" dirty="0"/>
              <a:t>have the name of the object type (the class). A class can have multiple constructors with different argument signatures. </a:t>
            </a:r>
            <a:endParaRPr lang="en-US" sz="3200" dirty="0" smtClean="0"/>
          </a:p>
          <a:p>
            <a:r>
              <a:rPr lang="en-US" sz="3200" dirty="0" smtClean="0"/>
              <a:t>Constructors </a:t>
            </a:r>
            <a:r>
              <a:rPr lang="en-US" sz="3200" dirty="0"/>
              <a:t>are always called with 'new'; </a:t>
            </a:r>
            <a:endParaRPr lang="en-US" sz="3200" dirty="0" smtClean="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2"/>
          <p:cNvSpPr>
            <a:spLocks noGrp="1" noChangeArrowheads="1"/>
          </p:cNvSpPr>
          <p:nvPr>
            <p:ph type="title"/>
          </p:nvPr>
        </p:nvSpPr>
        <p:spPr/>
        <p:txBody>
          <a:bodyPr/>
          <a:lstStyle/>
          <a:p>
            <a:r>
              <a:rPr lang="bg-BG" dirty="0"/>
              <a:t>String </a:t>
            </a:r>
            <a:r>
              <a:rPr lang="en-US" dirty="0"/>
              <a:t>Data Type</a:t>
            </a:r>
            <a:endParaRPr lang="bg-BG" dirty="0" smtClean="0"/>
          </a:p>
        </p:txBody>
      </p:sp>
      <p:sp>
        <p:nvSpPr>
          <p:cNvPr id="46086" name="Rectangle 3"/>
          <p:cNvSpPr>
            <a:spLocks noGrp="1" noChangeArrowheads="1"/>
          </p:cNvSpPr>
          <p:nvPr>
            <p:ph type="body" sz="half" idx="1"/>
          </p:nvPr>
        </p:nvSpPr>
        <p:spPr/>
        <p:txBody>
          <a:bodyPr>
            <a:normAutofit/>
          </a:bodyPr>
          <a:lstStyle/>
          <a:p>
            <a:r>
              <a:rPr lang="en-US" sz="3200" dirty="0"/>
              <a:t>Unlike C++, Java has no destructors. Object instances are garbage collected when no longer references.</a:t>
            </a:r>
            <a:endParaRPr lang="bg-BG" sz="3200" dirty="0"/>
          </a:p>
        </p:txBody>
      </p:sp>
      <p:sp>
        <p:nvSpPr>
          <p:cNvPr id="46087" name="Rectangle 4"/>
          <p:cNvSpPr>
            <a:spLocks noGrp="1" noChangeArrowheads="1"/>
          </p:cNvSpPr>
          <p:nvPr>
            <p:ph sz="half" idx="2"/>
          </p:nvPr>
        </p:nvSpPr>
        <p:spPr/>
        <p:txBody>
          <a:bodyPr/>
          <a:lstStyle/>
          <a:p>
            <a:pPr eaLnBrk="1" hangingPunct="1"/>
            <a:endParaRPr lang="en-US" sz="2800" smtClean="0"/>
          </a:p>
        </p:txBody>
      </p:sp>
      <p:pic>
        <p:nvPicPr>
          <p:cNvPr id="46088"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4267200"/>
            <a:ext cx="7696200" cy="190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String Demo</a:t>
            </a:r>
            <a:endParaRPr lang="bg-BG" dirty="0"/>
          </a:p>
        </p:txBody>
      </p:sp>
      <p:sp>
        <p:nvSpPr>
          <p:cNvPr id="6" name="Text Placeholder 5"/>
          <p:cNvSpPr>
            <a:spLocks noGrp="1"/>
          </p:cNvSpPr>
          <p:nvPr>
            <p:ph type="body" idx="1"/>
          </p:nvPr>
        </p:nvSpPr>
        <p:spPr/>
        <p:txBody>
          <a:bodyPr/>
          <a:lstStyle/>
          <a:p>
            <a:r>
              <a:rPr lang="en-US" dirty="0" smtClean="0"/>
              <a:t>Strings</a:t>
            </a:r>
          </a:p>
          <a:p>
            <a:r>
              <a:rPr lang="en-US" dirty="0" err="1" smtClean="0"/>
              <a:t>Strings&amp;references</a:t>
            </a:r>
            <a:endParaRPr lang="bg-BG" dirty="0"/>
          </a:p>
        </p:txBody>
      </p:sp>
    </p:spTree>
    <p:extLst>
      <p:ext uri="{BB962C8B-B14F-4D97-AF65-F5344CB8AC3E}">
        <p14:creationId xmlns:p14="http://schemas.microsoft.com/office/powerpoint/2010/main" val="78667927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Rectangle 2"/>
          <p:cNvSpPr>
            <a:spLocks noGrp="1" noChangeArrowheads="1"/>
          </p:cNvSpPr>
          <p:nvPr>
            <p:ph type="title"/>
          </p:nvPr>
        </p:nvSpPr>
        <p:spPr/>
        <p:txBody>
          <a:bodyPr/>
          <a:lstStyle/>
          <a:p>
            <a:pPr eaLnBrk="1" hangingPunct="1"/>
            <a:r>
              <a:rPr lang="en-US" dirty="0" smtClean="0"/>
              <a:t>Formatting Strings</a:t>
            </a:r>
            <a:endParaRPr lang="bg-BG" dirty="0" smtClean="0"/>
          </a:p>
        </p:txBody>
      </p:sp>
      <p:sp>
        <p:nvSpPr>
          <p:cNvPr id="47110" name="Rectangle 3"/>
          <p:cNvSpPr>
            <a:spLocks noGrp="1" noChangeArrowheads="1"/>
          </p:cNvSpPr>
          <p:nvPr>
            <p:ph type="body" sz="half" idx="1"/>
          </p:nvPr>
        </p:nvSpPr>
        <p:spPr/>
        <p:txBody>
          <a:bodyPr/>
          <a:lstStyle/>
          <a:p>
            <a:pPr eaLnBrk="1" hangingPunct="1"/>
            <a:r>
              <a:rPr lang="en-US" sz="2800" dirty="0" smtClean="0"/>
              <a:t>This is analogue to C </a:t>
            </a:r>
            <a:r>
              <a:rPr lang="en-US" sz="2800" dirty="0" err="1" smtClean="0"/>
              <a:t>printf</a:t>
            </a:r>
            <a:endParaRPr lang="bg-BG" sz="2800" dirty="0" smtClean="0"/>
          </a:p>
        </p:txBody>
      </p:sp>
      <p:sp>
        <p:nvSpPr>
          <p:cNvPr id="47111" name="Rectangle 4"/>
          <p:cNvSpPr>
            <a:spLocks noGrp="1" noChangeArrowheads="1"/>
          </p:cNvSpPr>
          <p:nvPr>
            <p:ph sz="half" idx="2"/>
          </p:nvPr>
        </p:nvSpPr>
        <p:spPr/>
        <p:txBody>
          <a:bodyPr/>
          <a:lstStyle/>
          <a:p>
            <a:pPr eaLnBrk="1" hangingPunct="1"/>
            <a:endParaRPr lang="en-US" sz="2800" smtClean="0"/>
          </a:p>
        </p:txBody>
      </p:sp>
      <p:pic>
        <p:nvPicPr>
          <p:cNvPr id="4711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09" y="3269671"/>
            <a:ext cx="8829675" cy="94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2"/>
          <p:cNvSpPr>
            <a:spLocks noGrp="1" noChangeArrowheads="1"/>
          </p:cNvSpPr>
          <p:nvPr>
            <p:ph type="title"/>
          </p:nvPr>
        </p:nvSpPr>
        <p:spPr/>
        <p:txBody>
          <a:bodyPr/>
          <a:lstStyle/>
          <a:p>
            <a:pPr eaLnBrk="1" hangingPunct="1"/>
            <a:r>
              <a:rPr lang="en-US" b="1" dirty="0" smtClean="0"/>
              <a:t>Converting </a:t>
            </a:r>
            <a:r>
              <a:rPr lang="bg-BG" b="1" dirty="0" smtClean="0"/>
              <a:t>Strings </a:t>
            </a:r>
            <a:r>
              <a:rPr lang="en-US" b="1" dirty="0" smtClean="0"/>
              <a:t>to Numbers</a:t>
            </a:r>
            <a:endParaRPr lang="bg-BG" b="1" dirty="0" smtClean="0"/>
          </a:p>
        </p:txBody>
      </p:sp>
      <p:sp>
        <p:nvSpPr>
          <p:cNvPr id="48134" name="Rectangle 3"/>
          <p:cNvSpPr>
            <a:spLocks noGrp="1" noChangeArrowheads="1"/>
          </p:cNvSpPr>
          <p:nvPr>
            <p:ph type="body" sz="half" idx="1"/>
          </p:nvPr>
        </p:nvSpPr>
        <p:spPr/>
        <p:txBody>
          <a:bodyPr/>
          <a:lstStyle/>
          <a:p>
            <a:pPr eaLnBrk="1" hangingPunct="1"/>
            <a:r>
              <a:rPr lang="en-US" sz="2800" dirty="0" smtClean="0"/>
              <a:t>Used class wrapper of primitive data type. It has built-in function </a:t>
            </a:r>
            <a:r>
              <a:rPr lang="en-US" sz="2800" dirty="0" err="1" smtClean="0"/>
              <a:t>valueOf</a:t>
            </a:r>
            <a:r>
              <a:rPr lang="en-US" sz="2800" dirty="0" smtClean="0"/>
              <a:t>().</a:t>
            </a:r>
            <a:endParaRPr lang="bg-BG" sz="2800" dirty="0" smtClean="0"/>
          </a:p>
        </p:txBody>
      </p:sp>
      <p:sp>
        <p:nvSpPr>
          <p:cNvPr id="48135" name="Rectangle 4"/>
          <p:cNvSpPr>
            <a:spLocks noGrp="1" noChangeArrowheads="1"/>
          </p:cNvSpPr>
          <p:nvPr>
            <p:ph sz="half" idx="2"/>
          </p:nvPr>
        </p:nvSpPr>
        <p:spPr/>
        <p:txBody>
          <a:bodyPr/>
          <a:lstStyle/>
          <a:p>
            <a:pPr eaLnBrk="1" hangingPunct="1"/>
            <a:endParaRPr lang="en-US" sz="2800" smtClean="0"/>
          </a:p>
        </p:txBody>
      </p:sp>
      <p:pic>
        <p:nvPicPr>
          <p:cNvPr id="4813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297238"/>
            <a:ext cx="7162800" cy="3560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Rectangle 2"/>
          <p:cNvSpPr>
            <a:spLocks noGrp="1" noChangeArrowheads="1"/>
          </p:cNvSpPr>
          <p:nvPr>
            <p:ph type="title"/>
          </p:nvPr>
        </p:nvSpPr>
        <p:spPr/>
        <p:txBody>
          <a:bodyPr/>
          <a:lstStyle/>
          <a:p>
            <a:r>
              <a:rPr lang="en-US" b="1" dirty="0"/>
              <a:t>Converting </a:t>
            </a:r>
            <a:r>
              <a:rPr lang="bg-BG" b="1" dirty="0"/>
              <a:t>Strings </a:t>
            </a:r>
            <a:r>
              <a:rPr lang="en-US" b="1" dirty="0"/>
              <a:t>to Numbers</a:t>
            </a:r>
            <a:endParaRPr lang="bg-BG" b="1" dirty="0" smtClean="0"/>
          </a:p>
        </p:txBody>
      </p:sp>
      <p:sp>
        <p:nvSpPr>
          <p:cNvPr id="49158" name="Rectangle 3"/>
          <p:cNvSpPr>
            <a:spLocks noGrp="1" noChangeArrowheads="1"/>
          </p:cNvSpPr>
          <p:nvPr>
            <p:ph sz="quarter" idx="1"/>
          </p:nvPr>
        </p:nvSpPr>
        <p:spPr/>
        <p:txBody>
          <a:bodyPr>
            <a:normAutofit/>
          </a:bodyPr>
          <a:lstStyle/>
          <a:p>
            <a:r>
              <a:rPr lang="en-US" sz="3200" dirty="0" smtClean="0"/>
              <a:t>Another way is to use </a:t>
            </a:r>
            <a:r>
              <a:rPr lang="en-US" sz="3200" dirty="0" err="1" smtClean="0"/>
              <a:t>parseXXX</a:t>
            </a:r>
            <a:r>
              <a:rPr lang="en-US" sz="3200" dirty="0" smtClean="0"/>
              <a:t>()</a:t>
            </a:r>
            <a:r>
              <a:rPr lang="bg-BG" sz="3200" dirty="0" smtClean="0"/>
              <a:t> </a:t>
            </a:r>
            <a:r>
              <a:rPr lang="en-US" sz="3200" dirty="0" smtClean="0"/>
              <a:t>method</a:t>
            </a:r>
            <a:r>
              <a:rPr lang="bg-BG" sz="3200" dirty="0" smtClean="0"/>
              <a:t>, </a:t>
            </a:r>
            <a:r>
              <a:rPr lang="en-US" sz="3200" dirty="0" smtClean="0"/>
              <a:t>where XXX is concrete type. These are again functions of wrapper classes :</a:t>
            </a:r>
          </a:p>
        </p:txBody>
      </p:sp>
      <p:pic>
        <p:nvPicPr>
          <p:cNvPr id="4915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191000"/>
            <a:ext cx="4800600" cy="72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1" name="Rectangle 2"/>
          <p:cNvSpPr>
            <a:spLocks noGrp="1" noChangeArrowheads="1"/>
          </p:cNvSpPr>
          <p:nvPr>
            <p:ph type="title"/>
          </p:nvPr>
        </p:nvSpPr>
        <p:spPr/>
        <p:txBody>
          <a:bodyPr/>
          <a:lstStyle/>
          <a:p>
            <a:pPr eaLnBrk="1" hangingPunct="1"/>
            <a:r>
              <a:rPr lang="en-US" dirty="0" smtClean="0"/>
              <a:t>Converting Numbers to</a:t>
            </a:r>
            <a:r>
              <a:rPr lang="bg-BG" dirty="0" smtClean="0"/>
              <a:t> </a:t>
            </a:r>
            <a:r>
              <a:rPr lang="en-US" dirty="0" smtClean="0"/>
              <a:t>String</a:t>
            </a:r>
            <a:endParaRPr lang="bg-BG" dirty="0" smtClean="0"/>
          </a:p>
        </p:txBody>
      </p:sp>
      <p:sp>
        <p:nvSpPr>
          <p:cNvPr id="50182" name="Rectangle 3"/>
          <p:cNvSpPr>
            <a:spLocks noGrp="1" noChangeArrowheads="1"/>
          </p:cNvSpPr>
          <p:nvPr>
            <p:ph type="body" sz="half" idx="1"/>
          </p:nvPr>
        </p:nvSpPr>
        <p:spPr>
          <a:xfrm>
            <a:off x="304800" y="2057400"/>
            <a:ext cx="3581400" cy="4114800"/>
          </a:xfrm>
        </p:spPr>
        <p:txBody>
          <a:bodyPr>
            <a:normAutofit/>
          </a:bodyPr>
          <a:lstStyle/>
          <a:p>
            <a:pPr eaLnBrk="1" hangingPunct="1"/>
            <a:r>
              <a:rPr lang="en-US" sz="3200" dirty="0" smtClean="0"/>
              <a:t>By concatenation</a:t>
            </a:r>
            <a:endParaRPr lang="bg-BG" sz="3200" dirty="0" smtClean="0"/>
          </a:p>
          <a:p>
            <a:pPr eaLnBrk="1" hangingPunct="1"/>
            <a:r>
              <a:rPr lang="en-US" sz="3200" dirty="0" smtClean="0"/>
              <a:t>By </a:t>
            </a:r>
            <a:r>
              <a:rPr lang="en-US" sz="3200" dirty="0" err="1" smtClean="0"/>
              <a:t>String.valueOf</a:t>
            </a:r>
            <a:r>
              <a:rPr lang="en-US" sz="3200" dirty="0" smtClean="0"/>
              <a:t>()</a:t>
            </a:r>
          </a:p>
          <a:p>
            <a:pPr eaLnBrk="1" hangingPunct="1"/>
            <a:r>
              <a:rPr lang="en-US" sz="3200" dirty="0" smtClean="0"/>
              <a:t>By </a:t>
            </a:r>
            <a:r>
              <a:rPr lang="en-US" sz="3200" dirty="0" err="1" smtClean="0"/>
              <a:t>toString</a:t>
            </a:r>
            <a:r>
              <a:rPr lang="en-US" sz="3200" dirty="0" smtClean="0"/>
              <a:t>() method of the wrapper classes</a:t>
            </a:r>
          </a:p>
        </p:txBody>
      </p:sp>
      <p:sp>
        <p:nvSpPr>
          <p:cNvPr id="50183" name="Rectangle 5"/>
          <p:cNvSpPr>
            <a:spLocks noGrp="1" noChangeArrowheads="1"/>
          </p:cNvSpPr>
          <p:nvPr>
            <p:ph sz="half" idx="2"/>
          </p:nvPr>
        </p:nvSpPr>
        <p:spPr/>
        <p:txBody>
          <a:bodyPr/>
          <a:lstStyle/>
          <a:p>
            <a:pPr eaLnBrk="1" hangingPunct="1"/>
            <a:endParaRPr lang="en-US" sz="2800" smtClean="0"/>
          </a:p>
        </p:txBody>
      </p:sp>
      <p:pic>
        <p:nvPicPr>
          <p:cNvPr id="501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2900" y="2057400"/>
            <a:ext cx="4991100" cy="133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018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3733800"/>
            <a:ext cx="5867400" cy="237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5" name="Rectangle 2"/>
          <p:cNvSpPr>
            <a:spLocks noGrp="1" noChangeArrowheads="1"/>
          </p:cNvSpPr>
          <p:nvPr>
            <p:ph type="title"/>
          </p:nvPr>
        </p:nvSpPr>
        <p:spPr/>
        <p:txBody>
          <a:bodyPr/>
          <a:lstStyle/>
          <a:p>
            <a:pPr eaLnBrk="1" hangingPunct="1"/>
            <a:r>
              <a:rPr lang="en-US" dirty="0" smtClean="0"/>
              <a:t>String Manipulations</a:t>
            </a:r>
            <a:endParaRPr lang="bg-BG" dirty="0" smtClean="0"/>
          </a:p>
        </p:txBody>
      </p:sp>
      <p:sp>
        <p:nvSpPr>
          <p:cNvPr id="51206" name="Rectangle 3"/>
          <p:cNvSpPr>
            <a:spLocks noGrp="1" noChangeArrowheads="1"/>
          </p:cNvSpPr>
          <p:nvPr>
            <p:ph type="body" sz="half" idx="1"/>
          </p:nvPr>
        </p:nvSpPr>
        <p:spPr/>
        <p:txBody>
          <a:bodyPr/>
          <a:lstStyle/>
          <a:p>
            <a:pPr eaLnBrk="1" hangingPunct="1"/>
            <a:r>
              <a:rPr lang="en-US" sz="2800" dirty="0" err="1" smtClean="0"/>
              <a:t>charAt</a:t>
            </a:r>
            <a:r>
              <a:rPr lang="en-US" sz="2800" dirty="0" smtClean="0"/>
              <a:t>(</a:t>
            </a:r>
            <a:r>
              <a:rPr lang="en-US" sz="2800" dirty="0" err="1" smtClean="0"/>
              <a:t>int</a:t>
            </a:r>
            <a:r>
              <a:rPr lang="en-US" sz="2800" dirty="0" smtClean="0"/>
              <a:t> i) – returns character at i-</a:t>
            </a:r>
            <a:r>
              <a:rPr lang="en-US" sz="2800" dirty="0" err="1" smtClean="0"/>
              <a:t>th</a:t>
            </a:r>
            <a:r>
              <a:rPr lang="en-US" sz="2800" dirty="0" smtClean="0"/>
              <a:t> position</a:t>
            </a:r>
            <a:endParaRPr lang="bg-BG" sz="2800" dirty="0" smtClean="0"/>
          </a:p>
        </p:txBody>
      </p:sp>
      <p:sp>
        <p:nvSpPr>
          <p:cNvPr id="51209" name="Rectangle 34"/>
          <p:cNvSpPr>
            <a:spLocks noGrp="1" noChangeArrowheads="1"/>
          </p:cNvSpPr>
          <p:nvPr>
            <p:ph sz="half" idx="2"/>
          </p:nvPr>
        </p:nvSpPr>
        <p:spPr/>
        <p:txBody>
          <a:bodyPr/>
          <a:lstStyle/>
          <a:p>
            <a:pPr eaLnBrk="1" hangingPunct="1"/>
            <a:endParaRPr lang="en-US" sz="2800" dirty="0" smtClean="0"/>
          </a:p>
        </p:txBody>
      </p:sp>
      <p:pic>
        <p:nvPicPr>
          <p:cNvPr id="5120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4038600"/>
            <a:ext cx="5619750"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0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3276600"/>
            <a:ext cx="6400800" cy="65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Design Pattern: Level of Abstraction</a:t>
            </a:r>
            <a:endParaRPr lang="bg-BG" dirty="0"/>
          </a:p>
        </p:txBody>
      </p:sp>
      <p:sp>
        <p:nvSpPr>
          <p:cNvPr id="2" name="Content Placeholder 1"/>
          <p:cNvSpPr>
            <a:spLocks noGrp="1"/>
          </p:cNvSpPr>
          <p:nvPr>
            <p:ph sz="quarter" idx="1"/>
          </p:nvPr>
        </p:nvSpPr>
        <p:spPr/>
        <p:txBody>
          <a:bodyPr/>
          <a:lstStyle/>
          <a:p>
            <a:r>
              <a:rPr lang="en-US" dirty="0"/>
              <a:t>Complex design for an </a:t>
            </a:r>
            <a:r>
              <a:rPr lang="en-US" dirty="0" smtClean="0"/>
              <a:t>entire</a:t>
            </a:r>
            <a:br>
              <a:rPr lang="en-US" dirty="0" smtClean="0"/>
            </a:br>
            <a:r>
              <a:rPr lang="en-US" dirty="0" smtClean="0"/>
              <a:t>application </a:t>
            </a:r>
            <a:r>
              <a:rPr lang="en-US" dirty="0"/>
              <a:t>or </a:t>
            </a:r>
            <a:r>
              <a:rPr lang="en-US" dirty="0" smtClean="0"/>
              <a:t>subsystem</a:t>
            </a:r>
          </a:p>
          <a:p>
            <a:endParaRPr lang="en-US" dirty="0"/>
          </a:p>
          <a:p>
            <a:r>
              <a:rPr lang="en-US" dirty="0" smtClean="0"/>
              <a:t>Solution </a:t>
            </a:r>
            <a:r>
              <a:rPr lang="en-US" dirty="0"/>
              <a:t>to a general </a:t>
            </a:r>
            <a:r>
              <a:rPr lang="en-US" dirty="0" smtClean="0"/>
              <a:t>design</a:t>
            </a:r>
            <a:br>
              <a:rPr lang="en-US" dirty="0" smtClean="0"/>
            </a:br>
            <a:r>
              <a:rPr lang="en-US" dirty="0" smtClean="0"/>
              <a:t>problem </a:t>
            </a:r>
            <a:r>
              <a:rPr lang="en-US" dirty="0"/>
              <a:t>in a particular </a:t>
            </a:r>
            <a:r>
              <a:rPr lang="en-US" dirty="0" smtClean="0"/>
              <a:t>context</a:t>
            </a:r>
          </a:p>
          <a:p>
            <a:endParaRPr lang="en-US" dirty="0"/>
          </a:p>
          <a:p>
            <a:r>
              <a:rPr lang="en-US" dirty="0" smtClean="0"/>
              <a:t>Simple </a:t>
            </a:r>
            <a:r>
              <a:rPr lang="en-US" dirty="0"/>
              <a:t>reusable design class </a:t>
            </a:r>
            <a:r>
              <a:rPr lang="en-US" dirty="0" smtClean="0"/>
              <a:t>such</a:t>
            </a:r>
            <a:br>
              <a:rPr lang="en-US" dirty="0" smtClean="0"/>
            </a:br>
            <a:r>
              <a:rPr lang="en-US" dirty="0" smtClean="0"/>
              <a:t>as </a:t>
            </a:r>
            <a:r>
              <a:rPr lang="en-US" dirty="0"/>
              <a:t>a linked list, hash table, etc.</a:t>
            </a:r>
            <a:endParaRPr lang="bg-BG" dirty="0"/>
          </a:p>
        </p:txBody>
      </p:sp>
      <p:pic>
        <p:nvPicPr>
          <p:cNvPr id="829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1932708"/>
            <a:ext cx="1190625"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731980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9" name="Rectangle 2"/>
          <p:cNvSpPr>
            <a:spLocks noGrp="1" noChangeArrowheads="1"/>
          </p:cNvSpPr>
          <p:nvPr>
            <p:ph type="title"/>
          </p:nvPr>
        </p:nvSpPr>
        <p:spPr/>
        <p:txBody>
          <a:bodyPr/>
          <a:lstStyle/>
          <a:p>
            <a:r>
              <a:rPr lang="en-US" dirty="0"/>
              <a:t>String Manipulations</a:t>
            </a:r>
            <a:endParaRPr lang="bg-BG" dirty="0" smtClean="0"/>
          </a:p>
        </p:txBody>
      </p:sp>
      <p:graphicFrame>
        <p:nvGraphicFramePr>
          <p:cNvPr id="126996" name="Group 20"/>
          <p:cNvGraphicFramePr>
            <a:graphicFrameLocks noGrp="1"/>
          </p:cNvGraphicFramePr>
          <p:nvPr>
            <p:ph sz="quarter" idx="1"/>
            <p:extLst>
              <p:ext uri="{D42A27DB-BD31-4B8C-83A1-F6EECF244321}">
                <p14:modId xmlns:p14="http://schemas.microsoft.com/office/powerpoint/2010/main" val="2099378329"/>
              </p:ext>
            </p:extLst>
          </p:nvPr>
        </p:nvGraphicFramePr>
        <p:xfrm>
          <a:off x="1066800" y="1981200"/>
          <a:ext cx="7772400" cy="2031189"/>
        </p:xfrm>
        <a:graphic>
          <a:graphicData uri="http://schemas.openxmlformats.org/drawingml/2006/table">
            <a:tbl>
              <a:tblPr/>
              <a:tblGrid>
                <a:gridCol w="3886200"/>
                <a:gridCol w="3886200"/>
              </a:tblGrid>
              <a:tr h="62885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Method</a:t>
                      </a:r>
                      <a:endParaRPr kumimoji="0" lang="bg-BG" sz="2800" b="0" i="0" u="none" strike="noStrike" cap="none" normalizeH="0" baseline="0" dirty="0" smtClean="0">
                        <a:ln>
                          <a:noFill/>
                        </a:ln>
                        <a:solidFill>
                          <a:schemeClr val="tx1"/>
                        </a:solidFill>
                        <a:effectLst/>
                        <a:latin typeface="Tahoma" pitchFamily="34" charset="0"/>
                      </a:endParaRPr>
                    </a:p>
                  </a:txBody>
                  <a:tcPr marT="45735" marB="457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800" b="0" i="0" u="none" strike="noStrike" cap="none" normalizeH="0" baseline="0" dirty="0" smtClean="0">
                          <a:ln>
                            <a:noFill/>
                          </a:ln>
                          <a:solidFill>
                            <a:schemeClr val="tx1"/>
                          </a:solidFill>
                          <a:effectLst/>
                          <a:latin typeface="Tahoma" pitchFamily="34" charset="0"/>
                        </a:rPr>
                        <a:t>Description</a:t>
                      </a:r>
                      <a:endParaRPr kumimoji="0" lang="bg-BG" sz="2800" b="0" i="0" u="none" strike="noStrike" cap="none" normalizeH="0" baseline="0" dirty="0" smtClean="0">
                        <a:ln>
                          <a:noFill/>
                        </a:ln>
                        <a:solidFill>
                          <a:schemeClr val="tx1"/>
                        </a:solidFill>
                        <a:effectLst/>
                        <a:latin typeface="Tahoma" pitchFamily="34" charset="0"/>
                      </a:endParaRPr>
                    </a:p>
                  </a:txBody>
                  <a:tcPr marT="45735" marB="457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838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bg-BG" sz="1800" b="0" i="0" u="none" strike="noStrike" cap="none" normalizeH="0" baseline="0" smtClean="0">
                          <a:ln>
                            <a:noFill/>
                          </a:ln>
                          <a:solidFill>
                            <a:schemeClr val="tx1"/>
                          </a:solidFill>
                          <a:effectLst/>
                          <a:latin typeface="Tahoma" pitchFamily="34" charset="0"/>
                        </a:rPr>
                        <a:t>String substring(int begin, int end)</a:t>
                      </a:r>
                      <a:r>
                        <a:rPr kumimoji="0" lang="bg-BG" sz="2400" b="0" i="0" u="none" strike="noStrike" cap="none" normalizeH="0" baseline="0" smtClean="0">
                          <a:ln>
                            <a:noFill/>
                          </a:ln>
                          <a:solidFill>
                            <a:schemeClr val="tx1"/>
                          </a:solidFill>
                          <a:effectLst/>
                          <a:latin typeface="Tahoma" pitchFamily="34" charset="0"/>
                        </a:rPr>
                        <a:t> </a:t>
                      </a:r>
                    </a:p>
                  </a:txBody>
                  <a:tcPr marT="45735" marB="457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Returns substring from</a:t>
                      </a:r>
                      <a:r>
                        <a:rPr kumimoji="0" lang="bg-BG" sz="2000" b="0" i="0" u="none" strike="noStrike" cap="none" normalizeH="0" baseline="0" dirty="0" smtClean="0">
                          <a:ln>
                            <a:noFill/>
                          </a:ln>
                          <a:solidFill>
                            <a:schemeClr val="tx1"/>
                          </a:solidFill>
                          <a:effectLst/>
                          <a:latin typeface="Tahoma" pitchFamily="34" charset="0"/>
                        </a:rPr>
                        <a:t> </a:t>
                      </a:r>
                      <a:r>
                        <a:rPr kumimoji="0" lang="en-US" sz="2000" b="0" i="0" u="none" strike="noStrike" cap="none" normalizeH="0" baseline="0" dirty="0" smtClean="0">
                          <a:ln>
                            <a:noFill/>
                          </a:ln>
                          <a:solidFill>
                            <a:schemeClr val="tx1"/>
                          </a:solidFill>
                          <a:effectLst/>
                          <a:latin typeface="Tahoma" pitchFamily="34" charset="0"/>
                        </a:rPr>
                        <a:t>begin to end</a:t>
                      </a:r>
                      <a:endParaRPr kumimoji="0" lang="bg-BG" sz="2000" b="0" i="0" u="none" strike="noStrike" cap="none" normalizeH="0" baseline="0" dirty="0" smtClean="0">
                        <a:ln>
                          <a:noFill/>
                        </a:ln>
                        <a:solidFill>
                          <a:schemeClr val="tx1"/>
                        </a:solidFill>
                        <a:effectLst/>
                        <a:latin typeface="Tahoma" pitchFamily="34" charset="0"/>
                      </a:endParaRPr>
                    </a:p>
                  </a:txBody>
                  <a:tcPr marT="45735" marB="457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26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bg-BG" sz="1800" b="0" i="0" u="none" strike="noStrike" cap="none" normalizeH="0" baseline="0" smtClean="0">
                          <a:ln>
                            <a:noFill/>
                          </a:ln>
                          <a:solidFill>
                            <a:schemeClr val="tx1"/>
                          </a:solidFill>
                          <a:effectLst/>
                          <a:latin typeface="Tahoma" pitchFamily="34" charset="0"/>
                        </a:rPr>
                        <a:t>String substring(int begin)</a:t>
                      </a:r>
                    </a:p>
                  </a:txBody>
                  <a:tcPr marT="45735" marB="4573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pitchFamily="2" charset="2"/>
                        <a:buNone/>
                        <a:tabLst/>
                      </a:pPr>
                      <a:r>
                        <a:rPr kumimoji="0" lang="en-US" sz="2000" b="0" i="0" u="none" strike="noStrike" cap="none" normalizeH="0" baseline="0" dirty="0" smtClean="0">
                          <a:ln>
                            <a:noFill/>
                          </a:ln>
                          <a:solidFill>
                            <a:schemeClr val="tx1"/>
                          </a:solidFill>
                          <a:effectLst/>
                          <a:latin typeface="Tahoma" pitchFamily="34" charset="0"/>
                        </a:rPr>
                        <a:t>Returns substring from</a:t>
                      </a:r>
                      <a:r>
                        <a:rPr kumimoji="0" lang="bg-BG" sz="2000" b="0" i="0" u="none" strike="noStrike" cap="none" normalizeH="0" baseline="0" dirty="0" smtClean="0">
                          <a:ln>
                            <a:noFill/>
                          </a:ln>
                          <a:solidFill>
                            <a:schemeClr val="tx1"/>
                          </a:solidFill>
                          <a:effectLst/>
                          <a:latin typeface="Tahoma" pitchFamily="34" charset="0"/>
                        </a:rPr>
                        <a:t> </a:t>
                      </a:r>
                      <a:r>
                        <a:rPr kumimoji="0" lang="en-US" sz="2000" b="0" i="0" u="none" strike="noStrike" cap="none" normalizeH="0" baseline="0" dirty="0" smtClean="0">
                          <a:ln>
                            <a:noFill/>
                          </a:ln>
                          <a:solidFill>
                            <a:schemeClr val="tx1"/>
                          </a:solidFill>
                          <a:effectLst/>
                          <a:latin typeface="Tahoma" pitchFamily="34" charset="0"/>
                        </a:rPr>
                        <a:t>begin to the end of string</a:t>
                      </a:r>
                      <a:endParaRPr kumimoji="0" lang="bg-BG" sz="2000" b="0" i="0" u="none" strike="noStrike" cap="none" normalizeH="0" baseline="0" dirty="0" smtClean="0">
                        <a:ln>
                          <a:noFill/>
                        </a:ln>
                        <a:solidFill>
                          <a:schemeClr val="tx1"/>
                        </a:solidFill>
                        <a:effectLst/>
                        <a:latin typeface="Tahoma" pitchFamily="34" charset="0"/>
                      </a:endParaRPr>
                    </a:p>
                  </a:txBody>
                  <a:tcPr marT="45735" marB="4573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5223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343400"/>
            <a:ext cx="8633121"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3" name="Rectangle 4"/>
          <p:cNvSpPr>
            <a:spLocks noGrp="1" noChangeArrowheads="1"/>
          </p:cNvSpPr>
          <p:nvPr>
            <p:ph type="title"/>
          </p:nvPr>
        </p:nvSpPr>
        <p:spPr/>
        <p:txBody>
          <a:bodyPr/>
          <a:lstStyle/>
          <a:p>
            <a:r>
              <a:rPr lang="en-US" dirty="0"/>
              <a:t>String Manipulations</a:t>
            </a:r>
            <a:endParaRPr lang="bg-BG" dirty="0" smtClean="0"/>
          </a:p>
        </p:txBody>
      </p:sp>
      <p:sp>
        <p:nvSpPr>
          <p:cNvPr id="53254" name="Rectangle 92"/>
          <p:cNvSpPr>
            <a:spLocks noGrp="1" noChangeArrowheads="1"/>
          </p:cNvSpPr>
          <p:nvPr>
            <p:ph type="body" sz="half" idx="1"/>
          </p:nvPr>
        </p:nvSpPr>
        <p:spPr/>
        <p:txBody>
          <a:bodyPr/>
          <a:lstStyle/>
          <a:p>
            <a:pPr eaLnBrk="1" hangingPunct="1"/>
            <a:r>
              <a:rPr lang="bg-BG" sz="2800" dirty="0" smtClean="0"/>
              <a:t>CharSequence </a:t>
            </a:r>
            <a:r>
              <a:rPr lang="en-US" sz="2800" dirty="0" smtClean="0"/>
              <a:t>is</a:t>
            </a:r>
            <a:r>
              <a:rPr lang="bg-BG" sz="2800" dirty="0" smtClean="0"/>
              <a:t> interface, </a:t>
            </a:r>
            <a:r>
              <a:rPr lang="en-US" sz="2800" dirty="0" smtClean="0"/>
              <a:t>implemented by </a:t>
            </a:r>
            <a:r>
              <a:rPr lang="bg-BG" sz="2800" dirty="0" smtClean="0"/>
              <a:t>String class. </a:t>
            </a:r>
          </a:p>
        </p:txBody>
      </p:sp>
      <p:sp>
        <p:nvSpPr>
          <p:cNvPr id="53255" name="Rectangle 93"/>
          <p:cNvSpPr>
            <a:spLocks noGrp="1" noChangeArrowheads="1"/>
          </p:cNvSpPr>
          <p:nvPr>
            <p:ph sz="half" idx="2"/>
          </p:nvPr>
        </p:nvSpPr>
        <p:spPr/>
        <p:txBody>
          <a:bodyPr/>
          <a:lstStyle/>
          <a:p>
            <a:pPr eaLnBrk="1" hangingPunct="1"/>
            <a:endParaRPr lang="en-US" sz="2800" smtClean="0"/>
          </a:p>
        </p:txBody>
      </p:sp>
      <p:pic>
        <p:nvPicPr>
          <p:cNvPr id="53256" name="Picture 9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971800"/>
            <a:ext cx="6781800" cy="32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Rectangle 2"/>
          <p:cNvSpPr>
            <a:spLocks noGrp="1" noChangeArrowheads="1"/>
          </p:cNvSpPr>
          <p:nvPr>
            <p:ph type="title"/>
          </p:nvPr>
        </p:nvSpPr>
        <p:spPr/>
        <p:txBody>
          <a:bodyPr>
            <a:normAutofit fontScale="90000"/>
          </a:bodyPr>
          <a:lstStyle/>
          <a:p>
            <a:pPr eaLnBrk="1" hangingPunct="1"/>
            <a:r>
              <a:rPr lang="en-US" dirty="0" smtClean="0"/>
              <a:t>Searching characters and substring into string</a:t>
            </a:r>
            <a:endParaRPr lang="bg-BG" dirty="0" smtClean="0"/>
          </a:p>
        </p:txBody>
      </p:sp>
      <p:sp>
        <p:nvSpPr>
          <p:cNvPr id="54278" name="Rectangle 4"/>
          <p:cNvSpPr>
            <a:spLocks noGrp="1" noChangeArrowheads="1"/>
          </p:cNvSpPr>
          <p:nvPr>
            <p:ph sz="quarter" idx="1"/>
          </p:nvPr>
        </p:nvSpPr>
        <p:spPr/>
        <p:txBody>
          <a:bodyPr/>
          <a:lstStyle/>
          <a:p>
            <a:pPr eaLnBrk="1" hangingPunct="1"/>
            <a:endParaRPr lang="en-US" smtClean="0"/>
          </a:p>
        </p:txBody>
      </p:sp>
      <p:pic>
        <p:nvPicPr>
          <p:cNvPr id="5427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209800"/>
            <a:ext cx="5715000" cy="368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1" name="Rectangle 4"/>
          <p:cNvSpPr>
            <a:spLocks noGrp="1" noChangeArrowheads="1"/>
          </p:cNvSpPr>
          <p:nvPr>
            <p:ph type="title"/>
          </p:nvPr>
        </p:nvSpPr>
        <p:spPr/>
        <p:txBody>
          <a:bodyPr>
            <a:normAutofit fontScale="90000"/>
          </a:bodyPr>
          <a:lstStyle/>
          <a:p>
            <a:pPr eaLnBrk="1" hangingPunct="1"/>
            <a:r>
              <a:rPr lang="en-US" dirty="0" smtClean="0"/>
              <a:t>Replace characters and substring into string</a:t>
            </a:r>
            <a:endParaRPr lang="bg-BG" dirty="0" smtClean="0"/>
          </a:p>
        </p:txBody>
      </p:sp>
      <p:sp>
        <p:nvSpPr>
          <p:cNvPr id="55302" name="Rectangle 5"/>
          <p:cNvSpPr>
            <a:spLocks noGrp="1" noChangeArrowheads="1"/>
          </p:cNvSpPr>
          <p:nvPr>
            <p:ph sz="quarter" idx="1"/>
          </p:nvPr>
        </p:nvSpPr>
        <p:spPr/>
        <p:txBody>
          <a:bodyPr/>
          <a:lstStyle/>
          <a:p>
            <a:pPr eaLnBrk="1" hangingPunct="1"/>
            <a:endParaRPr lang="en-US" smtClean="0"/>
          </a:p>
        </p:txBody>
      </p:sp>
      <p:pic>
        <p:nvPicPr>
          <p:cNvPr id="5530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057400"/>
            <a:ext cx="7162800" cy="2757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Rectangle 2"/>
          <p:cNvSpPr>
            <a:spLocks noGrp="1" noChangeArrowheads="1"/>
          </p:cNvSpPr>
          <p:nvPr>
            <p:ph type="title"/>
          </p:nvPr>
        </p:nvSpPr>
        <p:spPr/>
        <p:txBody>
          <a:bodyPr>
            <a:normAutofit fontScale="90000"/>
          </a:bodyPr>
          <a:lstStyle/>
          <a:p>
            <a:pPr eaLnBrk="1" hangingPunct="1"/>
            <a:r>
              <a:rPr lang="en-US" dirty="0" smtClean="0"/>
              <a:t>Example</a:t>
            </a:r>
            <a:r>
              <a:rPr lang="bg-BG" dirty="0" smtClean="0"/>
              <a:t/>
            </a:r>
            <a:br>
              <a:rPr lang="bg-BG" dirty="0" smtClean="0"/>
            </a:br>
            <a:endParaRPr lang="bg-BG" dirty="0" smtClean="0"/>
          </a:p>
        </p:txBody>
      </p:sp>
      <p:sp>
        <p:nvSpPr>
          <p:cNvPr id="56326" name="Rectangle 4"/>
          <p:cNvSpPr>
            <a:spLocks noGrp="1" noChangeArrowheads="1"/>
          </p:cNvSpPr>
          <p:nvPr>
            <p:ph sz="quarter" idx="1"/>
          </p:nvPr>
        </p:nvSpPr>
        <p:spPr/>
        <p:txBody>
          <a:bodyPr/>
          <a:lstStyle/>
          <a:p>
            <a:pPr eaLnBrk="1" hangingPunct="1"/>
            <a:endParaRPr lang="en-US" smtClean="0"/>
          </a:p>
        </p:txBody>
      </p:sp>
      <p:pic>
        <p:nvPicPr>
          <p:cNvPr id="5632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0"/>
            <a:ext cx="5562600" cy="434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632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4378325"/>
            <a:ext cx="5105400" cy="247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632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953000"/>
            <a:ext cx="3476625" cy="140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9" name="Rectangle 4"/>
          <p:cNvSpPr>
            <a:spLocks noGrp="1" noChangeArrowheads="1"/>
          </p:cNvSpPr>
          <p:nvPr>
            <p:ph type="title"/>
          </p:nvPr>
        </p:nvSpPr>
        <p:spPr/>
        <p:txBody>
          <a:bodyPr/>
          <a:lstStyle/>
          <a:p>
            <a:pPr eaLnBrk="1" hangingPunct="1"/>
            <a:r>
              <a:rPr lang="en-US" dirty="0" smtClean="0"/>
              <a:t>Comparison between strings</a:t>
            </a:r>
            <a:endParaRPr lang="bg-BG" dirty="0" smtClean="0"/>
          </a:p>
        </p:txBody>
      </p:sp>
      <p:sp>
        <p:nvSpPr>
          <p:cNvPr id="57350" name="Rectangle 5"/>
          <p:cNvSpPr>
            <a:spLocks noGrp="1" noChangeArrowheads="1"/>
          </p:cNvSpPr>
          <p:nvPr>
            <p:ph sz="quarter" idx="1"/>
          </p:nvPr>
        </p:nvSpPr>
        <p:spPr/>
        <p:txBody>
          <a:bodyPr/>
          <a:lstStyle/>
          <a:p>
            <a:pPr eaLnBrk="1" hangingPunct="1"/>
            <a:endParaRPr lang="en-US" smtClean="0"/>
          </a:p>
        </p:txBody>
      </p:sp>
      <p:pic>
        <p:nvPicPr>
          <p:cNvPr id="57351"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057400"/>
            <a:ext cx="4876800" cy="445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3" name="Rectangle 2"/>
          <p:cNvSpPr>
            <a:spLocks noGrp="1" noChangeArrowheads="1"/>
          </p:cNvSpPr>
          <p:nvPr>
            <p:ph type="title"/>
          </p:nvPr>
        </p:nvSpPr>
        <p:spPr/>
        <p:txBody>
          <a:bodyPr/>
          <a:lstStyle/>
          <a:p>
            <a:pPr eaLnBrk="1" hangingPunct="1"/>
            <a:r>
              <a:rPr lang="bg-BG" smtClean="0"/>
              <a:t>StringBuilder Class </a:t>
            </a:r>
          </a:p>
        </p:txBody>
      </p:sp>
      <p:sp>
        <p:nvSpPr>
          <p:cNvPr id="58374" name="Rectangle 3"/>
          <p:cNvSpPr>
            <a:spLocks noGrp="1" noChangeArrowheads="1"/>
          </p:cNvSpPr>
          <p:nvPr>
            <p:ph type="body" sz="half" idx="1"/>
          </p:nvPr>
        </p:nvSpPr>
        <p:spPr>
          <a:xfrm>
            <a:off x="1182688" y="2017713"/>
            <a:ext cx="7772400" cy="1868487"/>
          </a:xfrm>
        </p:spPr>
        <p:txBody>
          <a:bodyPr/>
          <a:lstStyle/>
          <a:p>
            <a:pPr eaLnBrk="1" hangingPunct="1"/>
            <a:r>
              <a:rPr lang="en-US" sz="2800" dirty="0" err="1" smtClean="0"/>
              <a:t>StringBuilder</a:t>
            </a:r>
            <a:r>
              <a:rPr lang="en-US" sz="2800" dirty="0" smtClean="0"/>
              <a:t> different from String that its objects can be modified</a:t>
            </a:r>
            <a:r>
              <a:rPr lang="bg-BG" sz="2800" dirty="0" smtClean="0"/>
              <a:t>.</a:t>
            </a:r>
          </a:p>
          <a:p>
            <a:pPr eaLnBrk="1" hangingPunct="1"/>
            <a:r>
              <a:rPr lang="en-US" sz="2800" dirty="0" smtClean="0"/>
              <a:t>Creating </a:t>
            </a:r>
            <a:r>
              <a:rPr lang="en-US" sz="2800" dirty="0" err="1" smtClean="0"/>
              <a:t>StringBuilder</a:t>
            </a:r>
            <a:r>
              <a:rPr lang="en-US" sz="2800" dirty="0" smtClean="0"/>
              <a:t> objects is done by</a:t>
            </a:r>
            <a:r>
              <a:rPr lang="bg-BG" sz="2800" dirty="0" smtClean="0"/>
              <a:t>:</a:t>
            </a:r>
          </a:p>
        </p:txBody>
      </p:sp>
      <p:sp>
        <p:nvSpPr>
          <p:cNvPr id="58375" name="Rectangle 4"/>
          <p:cNvSpPr>
            <a:spLocks noGrp="1" noChangeArrowheads="1"/>
          </p:cNvSpPr>
          <p:nvPr>
            <p:ph sz="half" idx="2"/>
          </p:nvPr>
        </p:nvSpPr>
        <p:spPr/>
        <p:txBody>
          <a:bodyPr/>
          <a:lstStyle/>
          <a:p>
            <a:pPr eaLnBrk="1" hangingPunct="1"/>
            <a:endParaRPr lang="en-US" sz="2800" smtClean="0"/>
          </a:p>
        </p:txBody>
      </p:sp>
      <p:pic>
        <p:nvPicPr>
          <p:cNvPr id="5837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733800"/>
            <a:ext cx="4343400" cy="250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7" name="Rectangle 2"/>
          <p:cNvSpPr>
            <a:spLocks noGrp="1" noChangeArrowheads="1"/>
          </p:cNvSpPr>
          <p:nvPr>
            <p:ph type="title"/>
          </p:nvPr>
        </p:nvSpPr>
        <p:spPr/>
        <p:txBody>
          <a:bodyPr>
            <a:normAutofit fontScale="90000"/>
          </a:bodyPr>
          <a:lstStyle/>
          <a:p>
            <a:pPr eaLnBrk="1" hangingPunct="1"/>
            <a:r>
              <a:rPr lang="en-US" dirty="0" smtClean="0"/>
              <a:t>Length and Capacity of </a:t>
            </a:r>
            <a:r>
              <a:rPr lang="en-US" dirty="0" err="1" smtClean="0"/>
              <a:t>StringBuilder</a:t>
            </a:r>
            <a:endParaRPr lang="bg-BG" dirty="0" smtClean="0"/>
          </a:p>
        </p:txBody>
      </p:sp>
      <p:sp>
        <p:nvSpPr>
          <p:cNvPr id="59398" name="Rectangle 4"/>
          <p:cNvSpPr>
            <a:spLocks noGrp="1" noChangeArrowheads="1"/>
          </p:cNvSpPr>
          <p:nvPr>
            <p:ph sz="quarter" idx="1"/>
          </p:nvPr>
        </p:nvSpPr>
        <p:spPr/>
        <p:txBody>
          <a:bodyPr/>
          <a:lstStyle/>
          <a:p>
            <a:pPr eaLnBrk="1" hangingPunct="1"/>
            <a:endParaRPr lang="en-US" smtClean="0"/>
          </a:p>
        </p:txBody>
      </p:sp>
      <p:pic>
        <p:nvPicPr>
          <p:cNvPr id="5939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133600"/>
            <a:ext cx="40195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40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4191000"/>
            <a:ext cx="472440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1" name="Rectangle 2"/>
          <p:cNvSpPr>
            <a:spLocks noGrp="1" noChangeArrowheads="1"/>
          </p:cNvSpPr>
          <p:nvPr>
            <p:ph type="title"/>
          </p:nvPr>
        </p:nvSpPr>
        <p:spPr/>
        <p:txBody>
          <a:bodyPr>
            <a:normAutofit fontScale="90000"/>
          </a:bodyPr>
          <a:lstStyle/>
          <a:p>
            <a:pPr eaLnBrk="1" hangingPunct="1"/>
            <a:r>
              <a:rPr lang="en-US" dirty="0" smtClean="0"/>
              <a:t>Methods of </a:t>
            </a:r>
            <a:r>
              <a:rPr lang="en-US" dirty="0" err="1" smtClean="0"/>
              <a:t>StringBuilder</a:t>
            </a:r>
            <a:r>
              <a:rPr lang="en-US" dirty="0" smtClean="0"/>
              <a:t/>
            </a:r>
            <a:br>
              <a:rPr lang="en-US" dirty="0" smtClean="0"/>
            </a:br>
            <a:endParaRPr lang="bg-BG" dirty="0" smtClean="0"/>
          </a:p>
        </p:txBody>
      </p:sp>
      <p:sp>
        <p:nvSpPr>
          <p:cNvPr id="60422" name="Rectangle 4"/>
          <p:cNvSpPr>
            <a:spLocks noGrp="1" noChangeArrowheads="1"/>
          </p:cNvSpPr>
          <p:nvPr>
            <p:ph sz="quarter" idx="1"/>
          </p:nvPr>
        </p:nvSpPr>
        <p:spPr/>
        <p:txBody>
          <a:bodyPr/>
          <a:lstStyle/>
          <a:p>
            <a:pPr eaLnBrk="1" hangingPunct="1"/>
            <a:endParaRPr lang="en-US" smtClean="0"/>
          </a:p>
        </p:txBody>
      </p:sp>
      <p:pic>
        <p:nvPicPr>
          <p:cNvPr id="6042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914400"/>
            <a:ext cx="5380038"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5" name="Rectangle 2"/>
          <p:cNvSpPr>
            <a:spLocks noGrp="1" noChangeArrowheads="1"/>
          </p:cNvSpPr>
          <p:nvPr>
            <p:ph type="title"/>
          </p:nvPr>
        </p:nvSpPr>
        <p:spPr/>
        <p:txBody>
          <a:bodyPr>
            <a:normAutofit fontScale="90000"/>
          </a:bodyPr>
          <a:lstStyle/>
          <a:p>
            <a:pPr eaLnBrk="1" hangingPunct="1"/>
            <a:r>
              <a:rPr lang="en-US" dirty="0" smtClean="0"/>
              <a:t>Example</a:t>
            </a:r>
            <a:r>
              <a:rPr lang="bg-BG" dirty="0" smtClean="0"/>
              <a:t/>
            </a:r>
            <a:br>
              <a:rPr lang="bg-BG" dirty="0" smtClean="0"/>
            </a:br>
            <a:endParaRPr lang="bg-BG" dirty="0" smtClean="0"/>
          </a:p>
        </p:txBody>
      </p:sp>
      <p:sp>
        <p:nvSpPr>
          <p:cNvPr id="61446" name="Rectangle 4"/>
          <p:cNvSpPr>
            <a:spLocks noGrp="1" noChangeArrowheads="1"/>
          </p:cNvSpPr>
          <p:nvPr>
            <p:ph sz="quarter" idx="1"/>
          </p:nvPr>
        </p:nvSpPr>
        <p:spPr/>
        <p:txBody>
          <a:bodyPr/>
          <a:lstStyle/>
          <a:p>
            <a:pPr eaLnBrk="1" hangingPunct="1"/>
            <a:endParaRPr lang="en-US" smtClean="0"/>
          </a:p>
        </p:txBody>
      </p:sp>
      <p:pic>
        <p:nvPicPr>
          <p:cNvPr id="6144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0"/>
            <a:ext cx="5486400" cy="387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4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62400"/>
            <a:ext cx="6553200" cy="275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GoF</a:t>
            </a:r>
            <a:r>
              <a:rPr lang="en-US" dirty="0" smtClean="0"/>
              <a:t> Design Patterns</a:t>
            </a:r>
            <a:endParaRPr lang="bg-BG" dirty="0"/>
          </a:p>
        </p:txBody>
      </p:sp>
      <p:sp>
        <p:nvSpPr>
          <p:cNvPr id="3" name="Content Placeholder 2"/>
          <p:cNvSpPr>
            <a:spLocks noGrp="1"/>
          </p:cNvSpPr>
          <p:nvPr>
            <p:ph sz="quarter" idx="1"/>
          </p:nvPr>
        </p:nvSpPr>
        <p:spPr/>
        <p:txBody>
          <a:bodyPr>
            <a:normAutofit/>
          </a:bodyPr>
          <a:lstStyle/>
          <a:p>
            <a:r>
              <a:rPr lang="en-US" dirty="0"/>
              <a:t>The </a:t>
            </a:r>
            <a:r>
              <a:rPr lang="en-US" dirty="0" err="1"/>
              <a:t>GoF</a:t>
            </a:r>
            <a:r>
              <a:rPr lang="en-US" dirty="0"/>
              <a:t> design patterns are in the middle of these levels </a:t>
            </a:r>
            <a:r>
              <a:rPr lang="en-US" dirty="0" smtClean="0"/>
              <a:t>of abstraction</a:t>
            </a:r>
            <a:endParaRPr lang="en-US" dirty="0"/>
          </a:p>
          <a:p>
            <a:r>
              <a:rPr lang="en-US" dirty="0" smtClean="0"/>
              <a:t>“</a:t>
            </a:r>
            <a:r>
              <a:rPr lang="en-US" dirty="0"/>
              <a:t>A design pattern names, abstracts, and identifies key aspects of </a:t>
            </a:r>
            <a:r>
              <a:rPr lang="en-US" dirty="0" smtClean="0"/>
              <a:t>a common </a:t>
            </a:r>
            <a:r>
              <a:rPr lang="en-US" dirty="0"/>
              <a:t>design structure that makes it useful for creating </a:t>
            </a:r>
            <a:r>
              <a:rPr lang="en-US" dirty="0" smtClean="0"/>
              <a:t>a reusable </a:t>
            </a:r>
            <a:r>
              <a:rPr lang="en-US" dirty="0"/>
              <a:t>object-oriented design.”</a:t>
            </a:r>
          </a:p>
          <a:p>
            <a:r>
              <a:rPr lang="en-US" dirty="0" smtClean="0"/>
              <a:t>The </a:t>
            </a:r>
            <a:r>
              <a:rPr lang="en-US" dirty="0" err="1"/>
              <a:t>GoF</a:t>
            </a:r>
            <a:r>
              <a:rPr lang="en-US" dirty="0"/>
              <a:t> design patterns are “descriptions of </a:t>
            </a:r>
            <a:r>
              <a:rPr lang="en-US" dirty="0" smtClean="0"/>
              <a:t>communicating objects </a:t>
            </a:r>
            <a:r>
              <a:rPr lang="en-US" dirty="0"/>
              <a:t>and classes that are customized to solve a general </a:t>
            </a:r>
            <a:r>
              <a:rPr lang="en-US" dirty="0" smtClean="0"/>
              <a:t>design problem </a:t>
            </a:r>
            <a:r>
              <a:rPr lang="en-US" dirty="0"/>
              <a:t>in a particular context.”</a:t>
            </a:r>
            <a:endParaRPr lang="bg-BG" dirty="0"/>
          </a:p>
        </p:txBody>
      </p:sp>
    </p:spTree>
    <p:extLst>
      <p:ext uri="{BB962C8B-B14F-4D97-AF65-F5344CB8AC3E}">
        <p14:creationId xmlns:p14="http://schemas.microsoft.com/office/powerpoint/2010/main" val="4260510662"/>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9" name="Rectangle 2"/>
          <p:cNvSpPr>
            <a:spLocks noGrp="1" noChangeArrowheads="1"/>
          </p:cNvSpPr>
          <p:nvPr>
            <p:ph type="title"/>
          </p:nvPr>
        </p:nvSpPr>
        <p:spPr/>
        <p:txBody>
          <a:bodyPr/>
          <a:lstStyle/>
          <a:p>
            <a:pPr eaLnBrk="1" hangingPunct="1"/>
            <a:r>
              <a:rPr lang="bg-BG" smtClean="0"/>
              <a:t>Enum Types </a:t>
            </a:r>
          </a:p>
        </p:txBody>
      </p:sp>
      <p:sp>
        <p:nvSpPr>
          <p:cNvPr id="62470" name="Rectangle 3"/>
          <p:cNvSpPr>
            <a:spLocks noGrp="1" noChangeArrowheads="1"/>
          </p:cNvSpPr>
          <p:nvPr>
            <p:ph sz="quarter" idx="1"/>
          </p:nvPr>
        </p:nvSpPr>
        <p:spPr/>
        <p:txBody>
          <a:bodyPr>
            <a:normAutofit/>
          </a:bodyPr>
          <a:lstStyle/>
          <a:p>
            <a:pPr eaLnBrk="1" hangingPunct="1"/>
            <a:r>
              <a:rPr lang="bg-BG" sz="3200" i="1" dirty="0" smtClean="0"/>
              <a:t>enum type</a:t>
            </a:r>
            <a:r>
              <a:rPr lang="bg-BG" sz="3200" dirty="0" smtClean="0"/>
              <a:t> </a:t>
            </a:r>
            <a:r>
              <a:rPr lang="en-US" sz="3200" dirty="0" smtClean="0"/>
              <a:t>is type whose fields are a fixed set of constants</a:t>
            </a:r>
            <a:r>
              <a:rPr lang="bg-BG" sz="3200" dirty="0" smtClean="0"/>
              <a:t>. </a:t>
            </a:r>
          </a:p>
          <a:p>
            <a:pPr eaLnBrk="1" hangingPunct="1"/>
            <a:r>
              <a:rPr lang="en-US" sz="3200" dirty="0" smtClean="0"/>
              <a:t>Examples</a:t>
            </a:r>
            <a:r>
              <a:rPr lang="bg-BG" sz="3200" dirty="0" smtClean="0"/>
              <a:t>: </a:t>
            </a:r>
            <a:r>
              <a:rPr lang="en-US" sz="3200" dirty="0" smtClean="0"/>
              <a:t>compass directions </a:t>
            </a:r>
            <a:r>
              <a:rPr lang="bg-BG" sz="3200" dirty="0" smtClean="0"/>
              <a:t>(NORTH, SOUTH, EAST, </a:t>
            </a:r>
            <a:r>
              <a:rPr lang="en-US" sz="3200" dirty="0" smtClean="0"/>
              <a:t>and</a:t>
            </a:r>
            <a:r>
              <a:rPr lang="bg-BG" sz="3200" dirty="0" smtClean="0"/>
              <a:t> WEST) </a:t>
            </a:r>
            <a:r>
              <a:rPr lang="en-US" sz="3200" dirty="0" smtClean="0"/>
              <a:t>and days of week</a:t>
            </a:r>
            <a:r>
              <a:rPr lang="bg-BG" sz="3200" dirty="0" smtClean="0"/>
              <a:t>. </a:t>
            </a:r>
          </a:p>
        </p:txBody>
      </p:sp>
      <p:pic>
        <p:nvPicPr>
          <p:cNvPr id="6247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4724400"/>
            <a:ext cx="5029200" cy="110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3" name="Rectangle 2"/>
          <p:cNvSpPr>
            <a:spLocks noGrp="1" noChangeArrowheads="1"/>
          </p:cNvSpPr>
          <p:nvPr>
            <p:ph type="title"/>
          </p:nvPr>
        </p:nvSpPr>
        <p:spPr/>
        <p:txBody>
          <a:bodyPr>
            <a:normAutofit fontScale="90000"/>
          </a:bodyPr>
          <a:lstStyle/>
          <a:p>
            <a:pPr eaLnBrk="1" hangingPunct="1"/>
            <a:r>
              <a:rPr lang="bg-BG" sz="3200" smtClean="0"/>
              <a:t>Enum Types </a:t>
            </a:r>
            <a:br>
              <a:rPr lang="bg-BG" sz="3200" smtClean="0"/>
            </a:br>
            <a:r>
              <a:rPr lang="bg-BG" sz="3200" smtClean="0"/>
              <a:t/>
            </a:r>
            <a:br>
              <a:rPr lang="bg-BG" sz="3200" smtClean="0"/>
            </a:br>
            <a:endParaRPr lang="bg-BG" sz="3200" smtClean="0"/>
          </a:p>
        </p:txBody>
      </p:sp>
      <p:sp>
        <p:nvSpPr>
          <p:cNvPr id="63494" name="Rectangle 4"/>
          <p:cNvSpPr>
            <a:spLocks noGrp="1" noChangeArrowheads="1"/>
          </p:cNvSpPr>
          <p:nvPr>
            <p:ph sz="quarter" idx="1"/>
          </p:nvPr>
        </p:nvSpPr>
        <p:spPr/>
        <p:txBody>
          <a:bodyPr/>
          <a:lstStyle/>
          <a:p>
            <a:pPr eaLnBrk="1" hangingPunct="1"/>
            <a:endParaRPr lang="en-US" smtClean="0"/>
          </a:p>
        </p:txBody>
      </p:sp>
      <p:pic>
        <p:nvPicPr>
          <p:cNvPr id="6349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828675"/>
            <a:ext cx="6762750" cy="602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7" name="Rectangle 2"/>
          <p:cNvSpPr>
            <a:spLocks noGrp="1" noChangeArrowheads="1"/>
          </p:cNvSpPr>
          <p:nvPr>
            <p:ph type="title"/>
          </p:nvPr>
        </p:nvSpPr>
        <p:spPr/>
        <p:txBody>
          <a:bodyPr/>
          <a:lstStyle/>
          <a:p>
            <a:pPr eaLnBrk="1" hangingPunct="1"/>
            <a:r>
              <a:rPr lang="bg-BG" smtClean="0"/>
              <a:t>Enum Types </a:t>
            </a:r>
          </a:p>
        </p:txBody>
      </p:sp>
      <p:sp>
        <p:nvSpPr>
          <p:cNvPr id="64518" name="Rectangle 3"/>
          <p:cNvSpPr>
            <a:spLocks noGrp="1" noChangeArrowheads="1"/>
          </p:cNvSpPr>
          <p:nvPr>
            <p:ph sz="quarter" idx="1"/>
          </p:nvPr>
        </p:nvSpPr>
        <p:spPr/>
        <p:txBody>
          <a:bodyPr>
            <a:normAutofit/>
          </a:bodyPr>
          <a:lstStyle/>
          <a:p>
            <a:pPr eaLnBrk="1" hangingPunct="1">
              <a:lnSpc>
                <a:spcPct val="80000"/>
              </a:lnSpc>
            </a:pPr>
            <a:r>
              <a:rPr lang="bg-BG" sz="3200" dirty="0" smtClean="0"/>
              <a:t>enum </a:t>
            </a:r>
            <a:r>
              <a:rPr lang="en-US" sz="3200" dirty="0" smtClean="0"/>
              <a:t>defines </a:t>
            </a:r>
            <a:r>
              <a:rPr lang="bg-BG" sz="3200" i="1" dirty="0" smtClean="0"/>
              <a:t>class</a:t>
            </a:r>
            <a:r>
              <a:rPr lang="bg-BG" sz="3200" dirty="0" smtClean="0"/>
              <a:t> (</a:t>
            </a:r>
            <a:r>
              <a:rPr lang="bg-BG" sz="3200" i="1" dirty="0" smtClean="0"/>
              <a:t>enum type</a:t>
            </a:r>
            <a:r>
              <a:rPr lang="bg-BG" sz="3200" dirty="0" smtClean="0"/>
              <a:t>). </a:t>
            </a:r>
          </a:p>
          <a:p>
            <a:pPr eaLnBrk="1" hangingPunct="1">
              <a:lnSpc>
                <a:spcPct val="80000"/>
              </a:lnSpc>
            </a:pPr>
            <a:r>
              <a:rPr lang="en-US" sz="3200" dirty="0" smtClean="0"/>
              <a:t>The body of </a:t>
            </a:r>
            <a:r>
              <a:rPr lang="bg-BG" sz="3200" dirty="0" smtClean="0"/>
              <a:t>enum class </a:t>
            </a:r>
            <a:r>
              <a:rPr lang="en-US" sz="3200" dirty="0" smtClean="0"/>
              <a:t>may include methods and other fields. The compiler creates special methods automatically. For example, it creates </a:t>
            </a:r>
            <a:r>
              <a:rPr lang="bg-BG" sz="3200" dirty="0" smtClean="0"/>
              <a:t>static values method, </a:t>
            </a:r>
            <a:r>
              <a:rPr lang="en-US" sz="3200" dirty="0" smtClean="0"/>
              <a:t>which returns all values of the </a:t>
            </a:r>
            <a:r>
              <a:rPr lang="bg-BG" sz="3200" dirty="0" smtClean="0"/>
              <a:t>enum </a:t>
            </a:r>
            <a:r>
              <a:rPr lang="en-US" sz="3200" dirty="0" smtClean="0"/>
              <a:t>in order of declaration. Used to organize </a:t>
            </a:r>
            <a:r>
              <a:rPr lang="bg-BG" sz="3200" dirty="0" smtClean="0"/>
              <a:t>for-each</a:t>
            </a:r>
            <a:r>
              <a:rPr lang="en-US" sz="3200" dirty="0" smtClean="0"/>
              <a:t> loop</a:t>
            </a:r>
            <a:r>
              <a:rPr lang="bg-BG" sz="3200" dirty="0" smtClean="0"/>
              <a:t>.</a:t>
            </a:r>
          </a:p>
          <a:p>
            <a:pPr eaLnBrk="1" hangingPunct="1">
              <a:lnSpc>
                <a:spcPct val="80000"/>
              </a:lnSpc>
            </a:pPr>
            <a:r>
              <a:rPr lang="en-US" sz="3200" i="1" dirty="0" smtClean="0"/>
              <a:t>All </a:t>
            </a:r>
            <a:r>
              <a:rPr lang="bg-BG" sz="3200" dirty="0" smtClean="0"/>
              <a:t>enums </a:t>
            </a:r>
            <a:r>
              <a:rPr lang="en-US" sz="3200" dirty="0" smtClean="0"/>
              <a:t>implicitly inherit </a:t>
            </a:r>
            <a:r>
              <a:rPr lang="bg-BG" sz="3200" dirty="0" smtClean="0"/>
              <a:t>java.lang.Enum </a:t>
            </a:r>
            <a:r>
              <a:rPr lang="en-US" sz="3200" dirty="0" smtClean="0"/>
              <a:t>and can’t inherit from another class!</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1" name="Rectangle 2"/>
          <p:cNvSpPr>
            <a:spLocks noGrp="1" noChangeArrowheads="1"/>
          </p:cNvSpPr>
          <p:nvPr>
            <p:ph type="title"/>
          </p:nvPr>
        </p:nvSpPr>
        <p:spPr/>
        <p:txBody>
          <a:bodyPr/>
          <a:lstStyle/>
          <a:p>
            <a:pPr eaLnBrk="1" hangingPunct="1"/>
            <a:r>
              <a:rPr lang="bg-BG" smtClean="0"/>
              <a:t>Enum Types </a:t>
            </a:r>
          </a:p>
        </p:txBody>
      </p:sp>
      <p:sp>
        <p:nvSpPr>
          <p:cNvPr id="65542" name="Rectangle 3"/>
          <p:cNvSpPr>
            <a:spLocks noGrp="1" noChangeArrowheads="1"/>
          </p:cNvSpPr>
          <p:nvPr>
            <p:ph sz="quarter" idx="1"/>
          </p:nvPr>
        </p:nvSpPr>
        <p:spPr/>
        <p:txBody>
          <a:bodyPr>
            <a:normAutofit/>
          </a:bodyPr>
          <a:lstStyle/>
          <a:p>
            <a:pPr eaLnBrk="1" hangingPunct="1">
              <a:lnSpc>
                <a:spcPct val="90000"/>
              </a:lnSpc>
            </a:pPr>
            <a:r>
              <a:rPr lang="en-US" sz="3200" dirty="0" smtClean="0"/>
              <a:t>Java constants required to define first, before any methods.</a:t>
            </a:r>
          </a:p>
          <a:p>
            <a:pPr eaLnBrk="1" hangingPunct="1">
              <a:lnSpc>
                <a:spcPct val="90000"/>
              </a:lnSpc>
            </a:pPr>
            <a:r>
              <a:rPr lang="en-US" sz="3200" dirty="0" smtClean="0"/>
              <a:t>Constructor of the </a:t>
            </a:r>
            <a:r>
              <a:rPr lang="en-US" sz="3200" dirty="0" err="1" smtClean="0"/>
              <a:t>enum</a:t>
            </a:r>
            <a:r>
              <a:rPr lang="en-US" sz="3200" dirty="0" smtClean="0"/>
              <a:t> type must be package-private or private. It automatically creates constants.</a:t>
            </a:r>
          </a:p>
          <a:p>
            <a:pPr eaLnBrk="1" hangingPunct="1">
              <a:lnSpc>
                <a:spcPct val="90000"/>
              </a:lnSpc>
            </a:pPr>
            <a:r>
              <a:rPr lang="en-US" sz="3200" dirty="0" smtClean="0"/>
              <a:t>Not allow </a:t>
            </a:r>
            <a:r>
              <a:rPr lang="en-US" sz="3200" dirty="0" err="1" smtClean="0"/>
              <a:t>enum</a:t>
            </a:r>
            <a:r>
              <a:rPr lang="en-US" sz="3200" dirty="0" smtClean="0"/>
              <a:t> constructor call obviously.</a:t>
            </a:r>
            <a:endParaRPr lang="bg-BG" sz="3200" dirty="0" smtClean="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5" name="Rectangle 2"/>
          <p:cNvSpPr>
            <a:spLocks noGrp="1" noChangeArrowheads="1"/>
          </p:cNvSpPr>
          <p:nvPr>
            <p:ph type="title"/>
          </p:nvPr>
        </p:nvSpPr>
        <p:spPr/>
        <p:txBody>
          <a:bodyPr>
            <a:normAutofit fontScale="90000"/>
          </a:bodyPr>
          <a:lstStyle/>
          <a:p>
            <a:pPr eaLnBrk="1" hangingPunct="1"/>
            <a:r>
              <a:rPr lang="bg-BG" smtClean="0"/>
              <a:t>Enum </a:t>
            </a:r>
            <a:br>
              <a:rPr lang="bg-BG" smtClean="0"/>
            </a:br>
            <a:r>
              <a:rPr lang="bg-BG" smtClean="0"/>
              <a:t>Types</a:t>
            </a:r>
          </a:p>
        </p:txBody>
      </p:sp>
      <p:sp>
        <p:nvSpPr>
          <p:cNvPr id="66566" name="Rectangle 5"/>
          <p:cNvSpPr>
            <a:spLocks noGrp="1" noChangeArrowheads="1"/>
          </p:cNvSpPr>
          <p:nvPr>
            <p:ph sz="quarter" idx="1"/>
          </p:nvPr>
        </p:nvSpPr>
        <p:spPr/>
        <p:txBody>
          <a:bodyPr/>
          <a:lstStyle/>
          <a:p>
            <a:pPr eaLnBrk="1" hangingPunct="1"/>
            <a:endParaRPr lang="en-US" smtClean="0"/>
          </a:p>
        </p:txBody>
      </p:sp>
      <p:pic>
        <p:nvPicPr>
          <p:cNvPr id="6656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4850" y="0"/>
            <a:ext cx="5899150" cy="669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Enum</a:t>
            </a:r>
            <a:r>
              <a:rPr lang="en-US" dirty="0" smtClean="0"/>
              <a:t> Demo</a:t>
            </a:r>
            <a:endParaRPr lang="bg-BG" dirty="0"/>
          </a:p>
        </p:txBody>
      </p:sp>
      <p:sp>
        <p:nvSpPr>
          <p:cNvPr id="5" name="Text Placeholder 4"/>
          <p:cNvSpPr>
            <a:spLocks noGrp="1"/>
          </p:cNvSpPr>
          <p:nvPr>
            <p:ph type="body" idx="1"/>
          </p:nvPr>
        </p:nvSpPr>
        <p:spPr/>
        <p:txBody>
          <a:bodyPr/>
          <a:lstStyle/>
          <a:p>
            <a:r>
              <a:rPr lang="en-US" dirty="0" err="1" smtClean="0"/>
              <a:t>EnumTest</a:t>
            </a:r>
            <a:endParaRPr lang="en-US" dirty="0" smtClean="0"/>
          </a:p>
          <a:p>
            <a:r>
              <a:rPr lang="en-US" dirty="0" smtClean="0"/>
              <a:t>Planet</a:t>
            </a:r>
            <a:endParaRPr lang="bg-BG" dirty="0"/>
          </a:p>
        </p:txBody>
      </p:sp>
    </p:spTree>
    <p:extLst>
      <p:ext uri="{BB962C8B-B14F-4D97-AF65-F5344CB8AC3E}">
        <p14:creationId xmlns:p14="http://schemas.microsoft.com/office/powerpoint/2010/main" val="172957612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bg-BG"/>
          </a:p>
        </p:txBody>
      </p:sp>
      <p:sp>
        <p:nvSpPr>
          <p:cNvPr id="4" name="Title 3"/>
          <p:cNvSpPr>
            <a:spLocks noGrp="1"/>
          </p:cNvSpPr>
          <p:nvPr>
            <p:ph type="ctrTitle"/>
          </p:nvPr>
        </p:nvSpPr>
        <p:spPr/>
        <p:txBody>
          <a:bodyPr/>
          <a:lstStyle/>
          <a:p>
            <a:r>
              <a:rPr lang="en-US" dirty="0" smtClean="0"/>
              <a:t>Basic I/O From Keyboard/Screen</a:t>
            </a:r>
            <a:endParaRPr lang="bg-BG" dirty="0"/>
          </a:p>
        </p:txBody>
      </p:sp>
    </p:spTree>
    <p:extLst>
      <p:ext uri="{BB962C8B-B14F-4D97-AF65-F5344CB8AC3E}">
        <p14:creationId xmlns:p14="http://schemas.microsoft.com/office/powerpoint/2010/main" val="101378707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Scanning</a:t>
            </a:r>
            <a:endParaRPr lang="bg-BG" dirty="0"/>
          </a:p>
        </p:txBody>
      </p:sp>
      <p:sp>
        <p:nvSpPr>
          <p:cNvPr id="5" name="Content Placeholder 4"/>
          <p:cNvSpPr>
            <a:spLocks noGrp="1"/>
          </p:cNvSpPr>
          <p:nvPr>
            <p:ph sz="quarter" idx="1"/>
          </p:nvPr>
        </p:nvSpPr>
        <p:spPr/>
        <p:txBody>
          <a:bodyPr>
            <a:normAutofit fontScale="92500" lnSpcReduction="10000"/>
          </a:bodyPr>
          <a:lstStyle/>
          <a:p>
            <a:r>
              <a:rPr lang="en-US" dirty="0" smtClean="0"/>
              <a:t>Objects </a:t>
            </a:r>
            <a:r>
              <a:rPr lang="en-US" dirty="0"/>
              <a:t>of type Scanner are useful for breaking down formatted input into tokens and translating individual tokens according to their data type</a:t>
            </a:r>
            <a:r>
              <a:rPr lang="en-US" dirty="0" smtClean="0"/>
              <a:t>.</a:t>
            </a:r>
          </a:p>
          <a:p>
            <a:r>
              <a:rPr lang="en-US" b="1" dirty="0"/>
              <a:t>Breaking Input into Tokens</a:t>
            </a:r>
          </a:p>
          <a:p>
            <a:pPr lvl="1"/>
            <a:r>
              <a:rPr lang="en-US" dirty="0"/>
              <a:t>By default, a scanner uses white space to separate tokens. </a:t>
            </a:r>
            <a:endParaRPr lang="en-US" dirty="0" smtClean="0"/>
          </a:p>
          <a:p>
            <a:r>
              <a:rPr lang="en-US" dirty="0"/>
              <a:t>A simple text scanner which can parse primitive types and strings using regular </a:t>
            </a:r>
            <a:r>
              <a:rPr lang="en-US" dirty="0" err="1"/>
              <a:t>expressions.A</a:t>
            </a:r>
            <a:r>
              <a:rPr lang="en-US" dirty="0"/>
              <a:t> Scanner breaks its input into tokens using a delimiter pattern, which by default matches whitespace. The resulting tokens may then be converted into values of different types using the various next methods.</a:t>
            </a:r>
          </a:p>
          <a:p>
            <a:r>
              <a:rPr lang="en-US" dirty="0"/>
              <a:t>For example, this code allows a user to read a number from System.in:</a:t>
            </a:r>
          </a:p>
          <a:p>
            <a:endParaRPr lang="en-US" dirty="0"/>
          </a:p>
          <a:p>
            <a:endParaRPr lang="bg-BG"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5791200"/>
            <a:ext cx="4495800" cy="624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175554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Scanning</a:t>
            </a:r>
            <a:endParaRPr lang="bg-BG" dirty="0"/>
          </a:p>
        </p:txBody>
      </p:sp>
      <p:sp>
        <p:nvSpPr>
          <p:cNvPr id="3" name="Content Placeholder 2"/>
          <p:cNvSpPr>
            <a:spLocks noGrp="1"/>
          </p:cNvSpPr>
          <p:nvPr>
            <p:ph sz="quarter" idx="1"/>
          </p:nvPr>
        </p:nvSpPr>
        <p:spPr/>
        <p:txBody>
          <a:bodyPr/>
          <a:lstStyle/>
          <a:p>
            <a:r>
              <a:rPr lang="en-US" dirty="0"/>
              <a:t>As another example, this code allows long types to be assigned from entries in a file </a:t>
            </a:r>
            <a:r>
              <a:rPr lang="en-US" dirty="0" err="1"/>
              <a:t>myNumbers</a:t>
            </a:r>
            <a:r>
              <a:rPr lang="en-US" dirty="0" smtClean="0"/>
              <a:t>:</a:t>
            </a:r>
          </a:p>
          <a:p>
            <a:endParaRPr lang="en-US" dirty="0"/>
          </a:p>
          <a:p>
            <a:endParaRPr lang="en-US" dirty="0" smtClean="0"/>
          </a:p>
          <a:p>
            <a:r>
              <a:rPr lang="en-US" dirty="0"/>
              <a:t>The scanner can also use delimiters other than whitespace. This example reads several items in from a string:</a:t>
            </a:r>
            <a:endParaRPr lang="bg-BG"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2362200"/>
            <a:ext cx="5635829" cy="986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4343400"/>
            <a:ext cx="6691859"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676151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Scanning</a:t>
            </a:r>
            <a:endParaRPr lang="bg-BG" dirty="0"/>
          </a:p>
        </p:txBody>
      </p:sp>
      <p:sp>
        <p:nvSpPr>
          <p:cNvPr id="3" name="Content Placeholder 2"/>
          <p:cNvSpPr>
            <a:spLocks noGrp="1"/>
          </p:cNvSpPr>
          <p:nvPr>
            <p:ph sz="quarter" idx="1"/>
          </p:nvPr>
        </p:nvSpPr>
        <p:spPr>
          <a:xfrm>
            <a:off x="914400" y="1447800"/>
            <a:ext cx="7772400" cy="5105400"/>
          </a:xfrm>
        </p:spPr>
        <p:txBody>
          <a:bodyPr>
            <a:normAutofit/>
          </a:bodyPr>
          <a:lstStyle/>
          <a:p>
            <a:r>
              <a:rPr lang="en-US" dirty="0"/>
              <a:t>The same output can be generated with this code, which uses a regular expression to parse all four tokens at once</a:t>
            </a:r>
            <a:r>
              <a:rPr lang="en-US" dirty="0" smtClean="0"/>
              <a:t>:</a:t>
            </a:r>
          </a:p>
          <a:p>
            <a:endParaRPr lang="en-US" dirty="0"/>
          </a:p>
          <a:p>
            <a:endParaRPr lang="en-US" dirty="0" smtClean="0"/>
          </a:p>
          <a:p>
            <a:endParaRPr lang="en-US" dirty="0"/>
          </a:p>
          <a:p>
            <a:r>
              <a:rPr lang="en-US" dirty="0"/>
              <a:t>The default whitespace delimiter used by a scanner is as recognized by </a:t>
            </a:r>
            <a:r>
              <a:rPr lang="en-US" dirty="0" err="1">
                <a:hlinkClick r:id="rId2" tooltip="class in java.lang"/>
              </a:rPr>
              <a:t>Character</a:t>
            </a:r>
            <a:r>
              <a:rPr lang="en-US" dirty="0" err="1"/>
              <a:t>.</a:t>
            </a:r>
            <a:r>
              <a:rPr lang="en-US" dirty="0" err="1">
                <a:hlinkClick r:id="rId3"/>
              </a:rPr>
              <a:t>isWhitespace</a:t>
            </a:r>
            <a:r>
              <a:rPr lang="en-US" dirty="0"/>
              <a:t>. The reset() method will reset the value of the scanner's delimiter to the default whitespace delimiter regardless of whether it was previously changed.</a:t>
            </a:r>
          </a:p>
          <a:p>
            <a:r>
              <a:rPr lang="en-US" dirty="0"/>
              <a:t>A scanning operation may block waiting for input</a:t>
            </a:r>
            <a:r>
              <a:rPr lang="en-US" dirty="0" smtClean="0"/>
              <a:t>.</a:t>
            </a:r>
            <a:endParaRPr lang="en-US"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2286000"/>
            <a:ext cx="6082369"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85944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GoF</a:t>
            </a:r>
            <a:r>
              <a:rPr lang="en-US" dirty="0" smtClean="0"/>
              <a:t> Classification of Design Patterns</a:t>
            </a:r>
            <a:endParaRPr lang="bg-BG" dirty="0"/>
          </a:p>
        </p:txBody>
      </p:sp>
      <p:sp>
        <p:nvSpPr>
          <p:cNvPr id="3" name="Content Placeholder 2"/>
          <p:cNvSpPr>
            <a:spLocks noGrp="1"/>
          </p:cNvSpPr>
          <p:nvPr>
            <p:ph sz="quarter" idx="1"/>
          </p:nvPr>
        </p:nvSpPr>
        <p:spPr/>
        <p:txBody>
          <a:bodyPr>
            <a:normAutofit fontScale="92500" lnSpcReduction="20000"/>
          </a:bodyPr>
          <a:lstStyle/>
          <a:p>
            <a:r>
              <a:rPr lang="en-US" dirty="0"/>
              <a:t>Purpose - what a pattern does</a:t>
            </a:r>
          </a:p>
          <a:p>
            <a:pPr lvl="1"/>
            <a:r>
              <a:rPr lang="en-US" dirty="0" smtClean="0"/>
              <a:t>Creational </a:t>
            </a:r>
            <a:r>
              <a:rPr lang="en-US" dirty="0"/>
              <a:t>Patterns</a:t>
            </a:r>
          </a:p>
          <a:p>
            <a:pPr lvl="2"/>
            <a:r>
              <a:rPr lang="en-US" dirty="0" smtClean="0"/>
              <a:t>Concern </a:t>
            </a:r>
            <a:r>
              <a:rPr lang="en-US" dirty="0"/>
              <a:t>the process of object creation</a:t>
            </a:r>
          </a:p>
          <a:p>
            <a:pPr lvl="1"/>
            <a:r>
              <a:rPr lang="en-US" dirty="0" smtClean="0"/>
              <a:t>Structural </a:t>
            </a:r>
            <a:r>
              <a:rPr lang="en-US" dirty="0"/>
              <a:t>Patterns</a:t>
            </a:r>
          </a:p>
          <a:p>
            <a:pPr lvl="2"/>
            <a:r>
              <a:rPr lang="en-US" dirty="0" smtClean="0"/>
              <a:t>Deal </a:t>
            </a:r>
            <a:r>
              <a:rPr lang="en-US" dirty="0"/>
              <a:t>with the composition of classes and objects</a:t>
            </a:r>
          </a:p>
          <a:p>
            <a:pPr lvl="1"/>
            <a:r>
              <a:rPr lang="en-US" dirty="0" smtClean="0"/>
              <a:t>Behavioral </a:t>
            </a:r>
            <a:r>
              <a:rPr lang="en-US" dirty="0"/>
              <a:t>Patterns</a:t>
            </a:r>
          </a:p>
          <a:p>
            <a:pPr lvl="2"/>
            <a:r>
              <a:rPr lang="en-US" dirty="0" smtClean="0"/>
              <a:t>Deal </a:t>
            </a:r>
            <a:r>
              <a:rPr lang="en-US" dirty="0"/>
              <a:t>with the interaction of classes and objects</a:t>
            </a:r>
          </a:p>
          <a:p>
            <a:r>
              <a:rPr lang="en-US" dirty="0" smtClean="0"/>
              <a:t>Scope </a:t>
            </a:r>
            <a:r>
              <a:rPr lang="en-US" dirty="0"/>
              <a:t>- what the pattern applies to</a:t>
            </a:r>
          </a:p>
          <a:p>
            <a:pPr lvl="1"/>
            <a:r>
              <a:rPr lang="en-US" dirty="0" smtClean="0"/>
              <a:t>Class </a:t>
            </a:r>
            <a:r>
              <a:rPr lang="en-US" dirty="0"/>
              <a:t>Patterns</a:t>
            </a:r>
          </a:p>
          <a:p>
            <a:pPr lvl="2"/>
            <a:r>
              <a:rPr lang="en-US" dirty="0" smtClean="0"/>
              <a:t>Focus </a:t>
            </a:r>
            <a:r>
              <a:rPr lang="en-US" dirty="0"/>
              <a:t>on the relationships between classes and their subclasses</a:t>
            </a:r>
          </a:p>
          <a:p>
            <a:pPr lvl="2"/>
            <a:r>
              <a:rPr lang="en-US" dirty="0" smtClean="0"/>
              <a:t>Involve </a:t>
            </a:r>
            <a:r>
              <a:rPr lang="en-US" dirty="0"/>
              <a:t>inheritance reuse</a:t>
            </a:r>
          </a:p>
          <a:p>
            <a:pPr lvl="1"/>
            <a:r>
              <a:rPr lang="en-US" dirty="0" smtClean="0"/>
              <a:t>Object </a:t>
            </a:r>
            <a:r>
              <a:rPr lang="en-US" dirty="0"/>
              <a:t>Patterns</a:t>
            </a:r>
          </a:p>
          <a:p>
            <a:pPr lvl="2"/>
            <a:r>
              <a:rPr lang="en-US" dirty="0" smtClean="0"/>
              <a:t>Focus </a:t>
            </a:r>
            <a:r>
              <a:rPr lang="en-US" dirty="0"/>
              <a:t>on the relationships between objects</a:t>
            </a:r>
          </a:p>
          <a:p>
            <a:pPr lvl="2"/>
            <a:r>
              <a:rPr lang="en-US" dirty="0" smtClean="0"/>
              <a:t>Involve </a:t>
            </a:r>
            <a:r>
              <a:rPr lang="en-US" dirty="0"/>
              <a:t>composition reuse</a:t>
            </a:r>
            <a:endParaRPr lang="bg-BG" dirty="0"/>
          </a:p>
        </p:txBody>
      </p:sp>
    </p:spTree>
    <p:extLst>
      <p:ext uri="{BB962C8B-B14F-4D97-AF65-F5344CB8AC3E}">
        <p14:creationId xmlns:p14="http://schemas.microsoft.com/office/powerpoint/2010/main" val="380777965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Scanning</a:t>
            </a:r>
            <a:endParaRPr lang="bg-BG" dirty="0"/>
          </a:p>
        </p:txBody>
      </p:sp>
      <p:sp>
        <p:nvSpPr>
          <p:cNvPr id="3" name="Content Placeholder 2"/>
          <p:cNvSpPr>
            <a:spLocks noGrp="1"/>
          </p:cNvSpPr>
          <p:nvPr>
            <p:ph sz="quarter" idx="1"/>
          </p:nvPr>
        </p:nvSpPr>
        <p:spPr/>
        <p:txBody>
          <a:bodyPr>
            <a:normAutofit fontScale="92500" lnSpcReduction="20000"/>
          </a:bodyPr>
          <a:lstStyle/>
          <a:p>
            <a:r>
              <a:rPr lang="en-US" dirty="0"/>
              <a:t>The next() and </a:t>
            </a:r>
            <a:r>
              <a:rPr lang="en-US" dirty="0" err="1">
                <a:hlinkClick r:id="rId2"/>
              </a:rPr>
              <a:t>hasNext</a:t>
            </a:r>
            <a:r>
              <a:rPr lang="en-US" dirty="0">
                <a:hlinkClick r:id="rId2"/>
              </a:rPr>
              <a:t>()</a:t>
            </a:r>
            <a:r>
              <a:rPr lang="en-US" dirty="0"/>
              <a:t> methods and their primitive-type companion methods (such as </a:t>
            </a:r>
            <a:r>
              <a:rPr lang="en-US" dirty="0" err="1">
                <a:hlinkClick r:id="rId3"/>
              </a:rPr>
              <a:t>nextInt</a:t>
            </a:r>
            <a:r>
              <a:rPr lang="en-US" dirty="0">
                <a:hlinkClick r:id="rId3"/>
              </a:rPr>
              <a:t>()</a:t>
            </a:r>
            <a:r>
              <a:rPr lang="en-US" dirty="0"/>
              <a:t> and </a:t>
            </a:r>
            <a:r>
              <a:rPr lang="en-US" dirty="0" err="1">
                <a:hlinkClick r:id="rId4"/>
              </a:rPr>
              <a:t>hasNextInt</a:t>
            </a:r>
            <a:r>
              <a:rPr lang="en-US" dirty="0">
                <a:hlinkClick r:id="rId4"/>
              </a:rPr>
              <a:t>()</a:t>
            </a:r>
            <a:r>
              <a:rPr lang="en-US" dirty="0"/>
              <a:t>) first skip any input that matches the delimiter pattern, and then attempt to return the next token. Both </a:t>
            </a:r>
            <a:r>
              <a:rPr lang="en-US" dirty="0" err="1"/>
              <a:t>hasNext</a:t>
            </a:r>
            <a:r>
              <a:rPr lang="en-US" dirty="0"/>
              <a:t> </a:t>
            </a:r>
            <a:r>
              <a:rPr lang="en-US" dirty="0" err="1"/>
              <a:t>andnext</a:t>
            </a:r>
            <a:r>
              <a:rPr lang="en-US" dirty="0"/>
              <a:t> methods may block waiting for further input. Whether a </a:t>
            </a:r>
            <a:r>
              <a:rPr lang="en-US" dirty="0" err="1"/>
              <a:t>hasNext</a:t>
            </a:r>
            <a:r>
              <a:rPr lang="en-US" dirty="0"/>
              <a:t> method blocks has no connection to whether or not its associated next method will block</a:t>
            </a:r>
            <a:r>
              <a:rPr lang="en-US" dirty="0" smtClean="0"/>
              <a:t>.</a:t>
            </a:r>
          </a:p>
          <a:p>
            <a:r>
              <a:rPr lang="en-US" dirty="0"/>
              <a:t>The </a:t>
            </a:r>
            <a:r>
              <a:rPr lang="en-US" dirty="0" err="1">
                <a:hlinkClick r:id="rId5"/>
              </a:rPr>
              <a:t>findInLine</a:t>
            </a:r>
            <a:r>
              <a:rPr lang="en-US" dirty="0">
                <a:hlinkClick r:id="rId5"/>
              </a:rPr>
              <a:t>(</a:t>
            </a:r>
            <a:r>
              <a:rPr lang="en-US" dirty="0" err="1">
                <a:hlinkClick r:id="rId5"/>
              </a:rPr>
              <a:t>java.lang.String</a:t>
            </a:r>
            <a:r>
              <a:rPr lang="en-US" dirty="0">
                <a:hlinkClick r:id="rId5"/>
              </a:rPr>
              <a:t>)</a:t>
            </a:r>
            <a:r>
              <a:rPr lang="en-US" dirty="0"/>
              <a:t>, </a:t>
            </a:r>
            <a:r>
              <a:rPr lang="en-US" dirty="0" err="1">
                <a:hlinkClick r:id="rId6"/>
              </a:rPr>
              <a:t>findWithinHorizon</a:t>
            </a:r>
            <a:r>
              <a:rPr lang="en-US" dirty="0">
                <a:hlinkClick r:id="rId6"/>
              </a:rPr>
              <a:t>(</a:t>
            </a:r>
            <a:r>
              <a:rPr lang="en-US" dirty="0" err="1">
                <a:hlinkClick r:id="rId6"/>
              </a:rPr>
              <a:t>java.lang.String</a:t>
            </a:r>
            <a:r>
              <a:rPr lang="en-US" dirty="0">
                <a:hlinkClick r:id="rId6"/>
              </a:rPr>
              <a:t>, </a:t>
            </a:r>
            <a:r>
              <a:rPr lang="en-US" dirty="0" err="1">
                <a:hlinkClick r:id="rId6"/>
              </a:rPr>
              <a:t>int</a:t>
            </a:r>
            <a:r>
              <a:rPr lang="en-US" dirty="0">
                <a:hlinkClick r:id="rId6"/>
              </a:rPr>
              <a:t>)</a:t>
            </a:r>
            <a:r>
              <a:rPr lang="en-US" dirty="0"/>
              <a:t>, and </a:t>
            </a:r>
            <a:r>
              <a:rPr lang="en-US" dirty="0">
                <a:hlinkClick r:id="rId7"/>
              </a:rPr>
              <a:t>skip(</a:t>
            </a:r>
            <a:r>
              <a:rPr lang="en-US" dirty="0" err="1">
                <a:hlinkClick r:id="rId7"/>
              </a:rPr>
              <a:t>java.util.regex.Pattern</a:t>
            </a:r>
            <a:r>
              <a:rPr lang="en-US" dirty="0">
                <a:hlinkClick r:id="rId7"/>
              </a:rPr>
              <a:t>)</a:t>
            </a:r>
            <a:r>
              <a:rPr lang="en-US" dirty="0"/>
              <a:t> methods operate independently of the delimiter pattern. These methods will attempt to match the specified pattern with no regard to delimiters in the input and thus can be used in special circumstances where delimiters are not relevant. These methods may block waiting for more input</a:t>
            </a:r>
            <a:r>
              <a:rPr lang="en-US" dirty="0" smtClean="0"/>
              <a:t>.</a:t>
            </a:r>
            <a:endParaRPr lang="en-US" dirty="0"/>
          </a:p>
        </p:txBody>
      </p:sp>
    </p:spTree>
    <p:extLst>
      <p:ext uri="{BB962C8B-B14F-4D97-AF65-F5344CB8AC3E}">
        <p14:creationId xmlns:p14="http://schemas.microsoft.com/office/powerpoint/2010/main" val="21572718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Scanning</a:t>
            </a:r>
            <a:endParaRPr lang="bg-BG" dirty="0"/>
          </a:p>
        </p:txBody>
      </p:sp>
      <p:sp>
        <p:nvSpPr>
          <p:cNvPr id="3" name="Content Placeholder 2"/>
          <p:cNvSpPr>
            <a:spLocks noGrp="1"/>
          </p:cNvSpPr>
          <p:nvPr>
            <p:ph sz="quarter" idx="1"/>
          </p:nvPr>
        </p:nvSpPr>
        <p:spPr/>
        <p:txBody>
          <a:bodyPr/>
          <a:lstStyle/>
          <a:p>
            <a:r>
              <a:rPr lang="en-US" dirty="0"/>
              <a:t>When a scanner throws an </a:t>
            </a:r>
            <a:r>
              <a:rPr lang="en-US" dirty="0" err="1">
                <a:hlinkClick r:id="rId2" tooltip="class in java.util"/>
              </a:rPr>
              <a:t>InputMismatchException</a:t>
            </a:r>
            <a:r>
              <a:rPr lang="en-US" dirty="0"/>
              <a:t>, the scanner will not pass the token that caused the exception, so that it may be retrieved or skipped via some other method.</a:t>
            </a:r>
          </a:p>
          <a:p>
            <a:r>
              <a:rPr lang="en-US" dirty="0" smtClean="0"/>
              <a:t>Depending </a:t>
            </a:r>
            <a:r>
              <a:rPr lang="en-US" dirty="0"/>
              <a:t>upon the type of delimiting pattern, empty tokens may be returned. For example, the pattern "\\s+" will return no empty tokens since it matches multiple instances of the delimiter. The delimiting pattern "\\s" could return empty tokens since it only passes one space at a time.</a:t>
            </a:r>
          </a:p>
          <a:p>
            <a:endParaRPr lang="bg-BG" dirty="0"/>
          </a:p>
        </p:txBody>
      </p:sp>
    </p:spTree>
    <p:extLst>
      <p:ext uri="{BB962C8B-B14F-4D97-AF65-F5344CB8AC3E}">
        <p14:creationId xmlns:p14="http://schemas.microsoft.com/office/powerpoint/2010/main" val="2804507325"/>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Scanning</a:t>
            </a:r>
            <a:endParaRPr lang="bg-BG" dirty="0"/>
          </a:p>
        </p:txBody>
      </p:sp>
      <p:sp>
        <p:nvSpPr>
          <p:cNvPr id="3" name="Content Placeholder 2"/>
          <p:cNvSpPr>
            <a:spLocks noGrp="1"/>
          </p:cNvSpPr>
          <p:nvPr>
            <p:ph sz="quarter" idx="1"/>
          </p:nvPr>
        </p:nvSpPr>
        <p:spPr/>
        <p:txBody>
          <a:bodyPr>
            <a:normAutofit fontScale="77500" lnSpcReduction="20000"/>
          </a:bodyPr>
          <a:lstStyle/>
          <a:p>
            <a:r>
              <a:rPr lang="en-US" dirty="0"/>
              <a:t>A scanner can read text from any object which implements the Readable interface. If an invocation of the underlying </a:t>
            </a:r>
            <a:r>
              <a:rPr lang="en-US" dirty="0" err="1"/>
              <a:t>readable's</a:t>
            </a:r>
            <a:r>
              <a:rPr lang="en-US" dirty="0"/>
              <a:t> </a:t>
            </a:r>
            <a:r>
              <a:rPr lang="en-US" dirty="0" err="1">
                <a:hlinkClick r:id="rId2"/>
              </a:rPr>
              <a:t>Readable.read</a:t>
            </a:r>
            <a:r>
              <a:rPr lang="en-US" dirty="0">
                <a:hlinkClick r:id="rId2"/>
              </a:rPr>
              <a:t>(</a:t>
            </a:r>
            <a:r>
              <a:rPr lang="en-US" dirty="0" err="1">
                <a:hlinkClick r:id="rId2"/>
              </a:rPr>
              <a:t>java.nio.CharBuffer</a:t>
            </a:r>
            <a:r>
              <a:rPr lang="en-US" dirty="0">
                <a:hlinkClick r:id="rId2"/>
              </a:rPr>
              <a:t>)</a:t>
            </a:r>
            <a:r>
              <a:rPr lang="en-US" dirty="0"/>
              <a:t> method throws an </a:t>
            </a:r>
            <a:r>
              <a:rPr lang="en-US" dirty="0" err="1">
                <a:hlinkClick r:id="rId3" tooltip="class in java.io"/>
              </a:rPr>
              <a:t>IOException</a:t>
            </a:r>
            <a:r>
              <a:rPr lang="en-US" dirty="0"/>
              <a:t> then the scanner assumes that the end of the input has been reached. The most recent </a:t>
            </a:r>
            <a:r>
              <a:rPr lang="en-US" dirty="0" err="1"/>
              <a:t>IOException</a:t>
            </a:r>
            <a:r>
              <a:rPr lang="en-US" dirty="0"/>
              <a:t> thrown by the underlying readable can be retrieved via the </a:t>
            </a:r>
            <a:r>
              <a:rPr lang="en-US" dirty="0" err="1">
                <a:hlinkClick r:id="rId4"/>
              </a:rPr>
              <a:t>ioException</a:t>
            </a:r>
            <a:r>
              <a:rPr lang="en-US" dirty="0">
                <a:hlinkClick r:id="rId4"/>
              </a:rPr>
              <a:t>()</a:t>
            </a:r>
            <a:r>
              <a:rPr lang="en-US" dirty="0"/>
              <a:t> method.</a:t>
            </a:r>
          </a:p>
          <a:p>
            <a:r>
              <a:rPr lang="en-US" dirty="0"/>
              <a:t>When a Scanner is closed, it will close its input source if the source implements the Closeable interface.</a:t>
            </a:r>
          </a:p>
          <a:p>
            <a:r>
              <a:rPr lang="en-US" dirty="0"/>
              <a:t>A Scanner is not safe for multithreaded use without external synchronization.</a:t>
            </a:r>
          </a:p>
          <a:p>
            <a:r>
              <a:rPr lang="en-US" dirty="0"/>
              <a:t>Unless otherwise mentioned, passing a null parameter into any method of a Scanner will cause a </a:t>
            </a:r>
            <a:r>
              <a:rPr lang="en-US" dirty="0" err="1"/>
              <a:t>NullPointerException</a:t>
            </a:r>
            <a:r>
              <a:rPr lang="en-US" dirty="0"/>
              <a:t> to be thrown.</a:t>
            </a:r>
          </a:p>
          <a:p>
            <a:r>
              <a:rPr lang="en-US" dirty="0"/>
              <a:t>A scanner will default to interpreting numbers as decimal unless a different radix has been set by using the </a:t>
            </a:r>
            <a:r>
              <a:rPr lang="en-US" dirty="0" err="1">
                <a:hlinkClick r:id="rId5"/>
              </a:rPr>
              <a:t>useRadix</a:t>
            </a:r>
            <a:r>
              <a:rPr lang="en-US" dirty="0">
                <a:hlinkClick r:id="rId5"/>
              </a:rPr>
              <a:t>(</a:t>
            </a:r>
            <a:r>
              <a:rPr lang="en-US" dirty="0" err="1">
                <a:hlinkClick r:id="rId5"/>
              </a:rPr>
              <a:t>int</a:t>
            </a:r>
            <a:r>
              <a:rPr lang="en-US" dirty="0">
                <a:hlinkClick r:id="rId5"/>
              </a:rPr>
              <a:t>)</a:t>
            </a:r>
            <a:r>
              <a:rPr lang="en-US" dirty="0"/>
              <a:t> method. The reset() method will reset the value of the scanner's radix to 10 regardless of whether it was previously changed</a:t>
            </a:r>
            <a:r>
              <a:rPr lang="en-US" dirty="0" smtClean="0"/>
              <a:t>.</a:t>
            </a:r>
            <a:endParaRPr lang="en-US" dirty="0"/>
          </a:p>
        </p:txBody>
      </p:sp>
    </p:spTree>
    <p:extLst>
      <p:ext uri="{BB962C8B-B14F-4D97-AF65-F5344CB8AC3E}">
        <p14:creationId xmlns:p14="http://schemas.microsoft.com/office/powerpoint/2010/main" val="305306214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Basic I/O Demo</a:t>
            </a:r>
            <a:endParaRPr lang="bg-BG" dirty="0"/>
          </a:p>
        </p:txBody>
      </p:sp>
      <p:sp>
        <p:nvSpPr>
          <p:cNvPr id="5" name="Text Placeholder 4"/>
          <p:cNvSpPr>
            <a:spLocks noGrp="1"/>
          </p:cNvSpPr>
          <p:nvPr>
            <p:ph type="body" idx="1"/>
          </p:nvPr>
        </p:nvSpPr>
        <p:spPr>
          <a:xfrm>
            <a:off x="722313" y="2547938"/>
            <a:ext cx="7772400" cy="2176462"/>
          </a:xfrm>
        </p:spPr>
        <p:txBody>
          <a:bodyPr>
            <a:normAutofit/>
          </a:bodyPr>
          <a:lstStyle/>
          <a:p>
            <a:r>
              <a:rPr lang="en-US" dirty="0" err="1" smtClean="0"/>
              <a:t>ScanSum</a:t>
            </a:r>
            <a:endParaRPr lang="en-US" dirty="0" smtClean="0"/>
          </a:p>
          <a:p>
            <a:r>
              <a:rPr lang="en-US" dirty="0" err="1" smtClean="0"/>
              <a:t>ScanXan</a:t>
            </a:r>
            <a:endParaRPr lang="bg-BG" dirty="0"/>
          </a:p>
        </p:txBody>
      </p:sp>
    </p:spTree>
    <p:extLst>
      <p:ext uri="{BB962C8B-B14F-4D97-AF65-F5344CB8AC3E}">
        <p14:creationId xmlns:p14="http://schemas.microsoft.com/office/powerpoint/2010/main" val="288156341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Formatting</a:t>
            </a:r>
            <a:endParaRPr lang="bg-BG" dirty="0"/>
          </a:p>
        </p:txBody>
      </p:sp>
      <p:sp>
        <p:nvSpPr>
          <p:cNvPr id="3" name="Content Placeholder 2"/>
          <p:cNvSpPr>
            <a:spLocks noGrp="1"/>
          </p:cNvSpPr>
          <p:nvPr>
            <p:ph sz="quarter" idx="1"/>
          </p:nvPr>
        </p:nvSpPr>
        <p:spPr/>
        <p:txBody>
          <a:bodyPr>
            <a:normAutofit fontScale="92500" lnSpcReduction="20000"/>
          </a:bodyPr>
          <a:lstStyle/>
          <a:p>
            <a:r>
              <a:rPr lang="en-US" dirty="0"/>
              <a:t>Stream objects that implement formatting are instances of either </a:t>
            </a:r>
            <a:r>
              <a:rPr lang="en-US" dirty="0" err="1">
                <a:hlinkClick r:id="rId2"/>
              </a:rPr>
              <a:t>PrintWriter</a:t>
            </a:r>
            <a:r>
              <a:rPr lang="en-US" dirty="0"/>
              <a:t>, a character stream class, or </a:t>
            </a:r>
            <a:r>
              <a:rPr lang="en-US" dirty="0" err="1">
                <a:hlinkClick r:id="rId3"/>
              </a:rPr>
              <a:t>PrintStream</a:t>
            </a:r>
            <a:r>
              <a:rPr lang="en-US" dirty="0"/>
              <a:t>, a byte stream class.</a:t>
            </a:r>
            <a:endParaRPr lang="en-US" dirty="0" smtClean="0"/>
          </a:p>
          <a:p>
            <a:pPr lvl="1"/>
            <a:r>
              <a:rPr lang="en-US" dirty="0" smtClean="0"/>
              <a:t>The </a:t>
            </a:r>
            <a:r>
              <a:rPr lang="en-US" dirty="0"/>
              <a:t>only </a:t>
            </a:r>
            <a:r>
              <a:rPr lang="en-US" dirty="0" err="1"/>
              <a:t>PrintStream</a:t>
            </a:r>
            <a:r>
              <a:rPr lang="en-US" dirty="0"/>
              <a:t> objects you are likely to need are </a:t>
            </a:r>
            <a:r>
              <a:rPr lang="en-US" dirty="0" err="1">
                <a:hlinkClick r:id="rId4"/>
              </a:rPr>
              <a:t>System.out</a:t>
            </a:r>
            <a:r>
              <a:rPr lang="en-US" dirty="0"/>
              <a:t> and </a:t>
            </a:r>
            <a:r>
              <a:rPr lang="en-US" dirty="0" err="1">
                <a:hlinkClick r:id="rId5"/>
              </a:rPr>
              <a:t>System.err</a:t>
            </a:r>
            <a:r>
              <a:rPr lang="en-US" dirty="0" smtClean="0"/>
              <a:t>.</a:t>
            </a:r>
          </a:p>
          <a:p>
            <a:r>
              <a:rPr lang="en-US" dirty="0"/>
              <a:t>Like all byte and character stream objects, instances of </a:t>
            </a:r>
            <a:r>
              <a:rPr lang="en-US" dirty="0" err="1"/>
              <a:t>PrintStream</a:t>
            </a:r>
            <a:r>
              <a:rPr lang="en-US" dirty="0"/>
              <a:t> and </a:t>
            </a:r>
            <a:r>
              <a:rPr lang="en-US" dirty="0" err="1"/>
              <a:t>PrintWriter</a:t>
            </a:r>
            <a:r>
              <a:rPr lang="en-US" dirty="0"/>
              <a:t> implement a standard set of write methods for simple byte and character output. In addition, both </a:t>
            </a:r>
            <a:r>
              <a:rPr lang="en-US" dirty="0" err="1"/>
              <a:t>PrintStream</a:t>
            </a:r>
            <a:r>
              <a:rPr lang="en-US" dirty="0"/>
              <a:t> and </a:t>
            </a:r>
            <a:r>
              <a:rPr lang="en-US" dirty="0" err="1"/>
              <a:t>PrintWriter</a:t>
            </a:r>
            <a:r>
              <a:rPr lang="en-US" dirty="0"/>
              <a:t> implement the same set of methods for converting internal data into formatted output. Two levels of formatting are provided:</a:t>
            </a:r>
          </a:p>
          <a:p>
            <a:pPr lvl="1"/>
            <a:r>
              <a:rPr lang="en-US" dirty="0"/>
              <a:t>print and </a:t>
            </a:r>
            <a:r>
              <a:rPr lang="en-US" dirty="0" err="1"/>
              <a:t>println</a:t>
            </a:r>
            <a:r>
              <a:rPr lang="en-US" dirty="0"/>
              <a:t> format individual values in a standard way.</a:t>
            </a:r>
          </a:p>
          <a:p>
            <a:pPr lvl="1"/>
            <a:r>
              <a:rPr lang="en-US" dirty="0"/>
              <a:t>format formats almost any number of values based on a format string, with many options for precise formatting.</a:t>
            </a:r>
          </a:p>
          <a:p>
            <a:pPr lvl="1"/>
            <a:endParaRPr lang="bg-BG" dirty="0"/>
          </a:p>
        </p:txBody>
      </p:sp>
    </p:spTree>
    <p:extLst>
      <p:ext uri="{BB962C8B-B14F-4D97-AF65-F5344CB8AC3E}">
        <p14:creationId xmlns:p14="http://schemas.microsoft.com/office/powerpoint/2010/main" val="364149647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Formatting</a:t>
            </a:r>
            <a:endParaRPr lang="bg-BG" dirty="0"/>
          </a:p>
        </p:txBody>
      </p:sp>
      <p:sp>
        <p:nvSpPr>
          <p:cNvPr id="3" name="Content Placeholder 2"/>
          <p:cNvSpPr>
            <a:spLocks noGrp="1"/>
          </p:cNvSpPr>
          <p:nvPr>
            <p:ph sz="quarter" idx="1"/>
          </p:nvPr>
        </p:nvSpPr>
        <p:spPr/>
        <p:txBody>
          <a:bodyPr/>
          <a:lstStyle/>
          <a:p>
            <a:r>
              <a:rPr lang="en-US" dirty="0"/>
              <a:t>Invoking print or </a:t>
            </a:r>
            <a:r>
              <a:rPr lang="en-US" dirty="0" err="1"/>
              <a:t>println</a:t>
            </a:r>
            <a:r>
              <a:rPr lang="en-US" dirty="0"/>
              <a:t> outputs a single value after converting the value using the appropriate </a:t>
            </a:r>
            <a:r>
              <a:rPr lang="en-US" dirty="0" err="1"/>
              <a:t>toString</a:t>
            </a:r>
            <a:r>
              <a:rPr lang="en-US" dirty="0"/>
              <a:t> method</a:t>
            </a:r>
            <a:r>
              <a:rPr lang="en-US" dirty="0" smtClean="0"/>
              <a:t>.</a:t>
            </a:r>
          </a:p>
          <a:p>
            <a:r>
              <a:rPr lang="en-US" dirty="0"/>
              <a:t>The format method formats multiple arguments based on a </a:t>
            </a:r>
            <a:r>
              <a:rPr lang="en-US" i="1" dirty="0"/>
              <a:t>format string</a:t>
            </a:r>
            <a:r>
              <a:rPr lang="en-US" dirty="0"/>
              <a:t>. The format string consists of static text embedded with </a:t>
            </a:r>
            <a:r>
              <a:rPr lang="en-US" i="1" dirty="0"/>
              <a:t>format </a:t>
            </a:r>
            <a:r>
              <a:rPr lang="en-US" i="1" dirty="0" err="1"/>
              <a:t>specifiers</a:t>
            </a:r>
            <a:r>
              <a:rPr lang="en-US" dirty="0"/>
              <a:t>; except for the format </a:t>
            </a:r>
            <a:r>
              <a:rPr lang="en-US" dirty="0" err="1"/>
              <a:t>specifiers</a:t>
            </a:r>
            <a:r>
              <a:rPr lang="en-US" dirty="0"/>
              <a:t>, the format string is output unchanged.</a:t>
            </a:r>
          </a:p>
          <a:p>
            <a:r>
              <a:rPr lang="en-US" dirty="0"/>
              <a:t>Format strings support many features. In this tutorial, we'll just cover some basics.</a:t>
            </a:r>
          </a:p>
          <a:p>
            <a:endParaRPr lang="bg-BG" dirty="0"/>
          </a:p>
        </p:txBody>
      </p:sp>
    </p:spTree>
    <p:extLst>
      <p:ext uri="{BB962C8B-B14F-4D97-AF65-F5344CB8AC3E}">
        <p14:creationId xmlns:p14="http://schemas.microsoft.com/office/powerpoint/2010/main" val="210987061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Formatting</a:t>
            </a:r>
            <a:endParaRPr lang="bg-BG" dirty="0"/>
          </a:p>
        </p:txBody>
      </p:sp>
      <p:sp>
        <p:nvSpPr>
          <p:cNvPr id="3" name="Content Placeholder 2"/>
          <p:cNvSpPr>
            <a:spLocks noGrp="1"/>
          </p:cNvSpPr>
          <p:nvPr>
            <p:ph sz="quarter" idx="1"/>
          </p:nvPr>
        </p:nvSpPr>
        <p:spPr/>
        <p:txBody>
          <a:bodyPr/>
          <a:lstStyle/>
          <a:p>
            <a:r>
              <a:rPr lang="en-US" dirty="0"/>
              <a:t>The three conversions used here are:</a:t>
            </a:r>
          </a:p>
          <a:p>
            <a:pPr lvl="1"/>
            <a:r>
              <a:rPr lang="en-US" dirty="0"/>
              <a:t>d formats an integer value as a decimal value.</a:t>
            </a:r>
          </a:p>
          <a:p>
            <a:pPr lvl="1"/>
            <a:r>
              <a:rPr lang="en-US" dirty="0"/>
              <a:t>f formats a floating point value as a decimal value.</a:t>
            </a:r>
          </a:p>
          <a:p>
            <a:pPr lvl="1"/>
            <a:r>
              <a:rPr lang="en-US" dirty="0"/>
              <a:t>n outputs a platform-specific line terminator.</a:t>
            </a:r>
          </a:p>
          <a:p>
            <a:r>
              <a:rPr lang="en-US" dirty="0"/>
              <a:t>Here are some other conversions:</a:t>
            </a:r>
          </a:p>
          <a:p>
            <a:pPr lvl="1"/>
            <a:r>
              <a:rPr lang="en-US" dirty="0"/>
              <a:t>x formats an integer as a hexadecimal value.</a:t>
            </a:r>
          </a:p>
          <a:p>
            <a:pPr lvl="1"/>
            <a:r>
              <a:rPr lang="en-US" dirty="0"/>
              <a:t>s formats any value as a string.</a:t>
            </a:r>
          </a:p>
          <a:p>
            <a:pPr lvl="1"/>
            <a:r>
              <a:rPr lang="en-US" dirty="0" err="1"/>
              <a:t>tB</a:t>
            </a:r>
            <a:r>
              <a:rPr lang="en-US" dirty="0"/>
              <a:t> formats an integer as a locale-specific month name.</a:t>
            </a:r>
          </a:p>
        </p:txBody>
      </p:sp>
    </p:spTree>
    <p:extLst>
      <p:ext uri="{BB962C8B-B14F-4D97-AF65-F5344CB8AC3E}">
        <p14:creationId xmlns:p14="http://schemas.microsoft.com/office/powerpoint/2010/main" val="1862603373"/>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Formatting</a:t>
            </a:r>
            <a:endParaRPr lang="bg-BG" dirty="0"/>
          </a:p>
        </p:txBody>
      </p:sp>
      <p:sp>
        <p:nvSpPr>
          <p:cNvPr id="3" name="Content Placeholder 2"/>
          <p:cNvSpPr>
            <a:spLocks noGrp="1"/>
          </p:cNvSpPr>
          <p:nvPr>
            <p:ph sz="quarter" idx="1"/>
          </p:nvPr>
        </p:nvSpPr>
        <p:spPr>
          <a:xfrm>
            <a:off x="914400" y="1447800"/>
            <a:ext cx="7772400" cy="5257800"/>
          </a:xfrm>
        </p:spPr>
        <p:txBody>
          <a:bodyPr>
            <a:normAutofit fontScale="77500" lnSpcReduction="20000"/>
          </a:bodyPr>
          <a:lstStyle/>
          <a:p>
            <a:pPr marL="0" indent="0">
              <a:buNone/>
            </a:pPr>
            <a:endParaRPr lang="en-US" dirty="0"/>
          </a:p>
          <a:p>
            <a:pPr marL="0" indent="0">
              <a:buNone/>
            </a:pPr>
            <a:endParaRPr lang="en-US" dirty="0"/>
          </a:p>
          <a:p>
            <a:r>
              <a:rPr lang="en-US" dirty="0" smtClean="0"/>
              <a:t>The </a:t>
            </a:r>
            <a:r>
              <a:rPr lang="en-US" dirty="0"/>
              <a:t>elements must appear in the order shown. Working from the right, the optional elements are:</a:t>
            </a:r>
          </a:p>
          <a:p>
            <a:pPr lvl="1"/>
            <a:r>
              <a:rPr lang="en-US" b="1" dirty="0"/>
              <a:t>Precision</a:t>
            </a:r>
            <a:r>
              <a:rPr lang="en-US" dirty="0"/>
              <a:t>. For floating point values, this is the mathematical precision of the formatted value. For s and other general conversions, this is the maximum width of the formatted value; the value is right-truncated if necessary.</a:t>
            </a:r>
          </a:p>
          <a:p>
            <a:pPr lvl="1"/>
            <a:r>
              <a:rPr lang="en-US" b="1" dirty="0"/>
              <a:t>Width</a:t>
            </a:r>
            <a:r>
              <a:rPr lang="en-US" dirty="0"/>
              <a:t>. The minimum width of the formatted value; the value is padded if necessary. By default the value is left-padded with blanks.</a:t>
            </a:r>
          </a:p>
          <a:p>
            <a:pPr lvl="1"/>
            <a:r>
              <a:rPr lang="en-US" b="1" dirty="0"/>
              <a:t>Flags</a:t>
            </a:r>
            <a:r>
              <a:rPr lang="en-US" dirty="0"/>
              <a:t> specify additional formatting options. In the Format example, the + flag specifies that the number should always be formatted with a sign, and the 0 flag specifies that 0 is the padding character. Other flags include - (pad on the right) and , (format number with locale-specific thousands separators). Note that some flags cannot be used with certain other flags or with certain conversions.</a:t>
            </a:r>
          </a:p>
          <a:p>
            <a:pPr lvl="1"/>
            <a:r>
              <a:rPr lang="en-US" dirty="0"/>
              <a:t>The </a:t>
            </a:r>
            <a:r>
              <a:rPr lang="en-US" b="1" dirty="0"/>
              <a:t>Argument Index</a:t>
            </a:r>
            <a:r>
              <a:rPr lang="en-US" dirty="0"/>
              <a:t> allows you to explicitly match a designated argument. You can also specify &lt; to match the same argument as the previous </a:t>
            </a:r>
            <a:r>
              <a:rPr lang="en-US" dirty="0" err="1"/>
              <a:t>specifier</a:t>
            </a:r>
            <a:r>
              <a:rPr lang="en-US" dirty="0"/>
              <a:t>. Thus the example could have said: </a:t>
            </a:r>
            <a:r>
              <a:rPr lang="en-US" dirty="0" err="1"/>
              <a:t>System.out.format</a:t>
            </a:r>
            <a:r>
              <a:rPr lang="en-US" dirty="0"/>
              <a:t>("%f, %&lt;+020.10f %n", </a:t>
            </a:r>
            <a:r>
              <a:rPr lang="en-US" dirty="0" err="1"/>
              <a:t>Math.PI</a:t>
            </a:r>
            <a:r>
              <a:rPr lang="en-US" dirty="0"/>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152400"/>
            <a:ext cx="4045385"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80782033"/>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4294967295"/>
            <p:extLst>
              <p:ext uri="{D42A27DB-BD31-4B8C-83A1-F6EECF244321}">
                <p14:modId xmlns:p14="http://schemas.microsoft.com/office/powerpoint/2010/main" val="576601093"/>
              </p:ext>
            </p:extLst>
          </p:nvPr>
        </p:nvGraphicFramePr>
        <p:xfrm>
          <a:off x="304800" y="228600"/>
          <a:ext cx="8458200" cy="6110405"/>
        </p:xfrm>
        <a:graphic>
          <a:graphicData uri="http://schemas.openxmlformats.org/drawingml/2006/table">
            <a:tbl>
              <a:tblPr/>
              <a:tblGrid>
                <a:gridCol w="990600"/>
                <a:gridCol w="1600200"/>
                <a:gridCol w="5867400"/>
              </a:tblGrid>
              <a:tr h="190910">
                <a:tc>
                  <a:txBody>
                    <a:bodyPr/>
                    <a:lstStyle/>
                    <a:p>
                      <a:r>
                        <a:rPr lang="en-US" sz="1600" dirty="0"/>
                        <a:t>Conversion</a:t>
                      </a:r>
                    </a:p>
                  </a:txBody>
                  <a:tcPr marL="24602" marR="24602" marT="24602" marB="24602" anchor="b">
                    <a:lnL>
                      <a:noFill/>
                    </a:lnL>
                    <a:lnR>
                      <a:noFill/>
                    </a:lnR>
                    <a:lnT>
                      <a:noFill/>
                    </a:lnT>
                    <a:lnB>
                      <a:noFill/>
                    </a:lnB>
                  </a:tcPr>
                </a:tc>
                <a:tc>
                  <a:txBody>
                    <a:bodyPr/>
                    <a:lstStyle/>
                    <a:p>
                      <a:r>
                        <a:rPr lang="en-US" sz="1600"/>
                        <a:t>Argument Category</a:t>
                      </a:r>
                    </a:p>
                  </a:txBody>
                  <a:tcPr marL="24602" marR="24602" marT="24602" marB="24602" anchor="b">
                    <a:lnL>
                      <a:noFill/>
                    </a:lnL>
                    <a:lnR>
                      <a:noFill/>
                    </a:lnR>
                    <a:lnT>
                      <a:noFill/>
                    </a:lnT>
                    <a:lnB>
                      <a:noFill/>
                    </a:lnB>
                  </a:tcPr>
                </a:tc>
                <a:tc>
                  <a:txBody>
                    <a:bodyPr/>
                    <a:lstStyle/>
                    <a:p>
                      <a:r>
                        <a:rPr lang="en-US" sz="1600" dirty="0"/>
                        <a:t>Description</a:t>
                      </a:r>
                    </a:p>
                  </a:txBody>
                  <a:tcPr marL="24602" marR="24602" marT="24602" marB="24602" anchor="b">
                    <a:lnL>
                      <a:noFill/>
                    </a:lnL>
                    <a:lnR>
                      <a:noFill/>
                    </a:lnR>
                    <a:lnT>
                      <a:noFill/>
                    </a:lnT>
                    <a:lnB>
                      <a:noFill/>
                    </a:lnB>
                  </a:tcPr>
                </a:tc>
              </a:tr>
              <a:tr h="738054">
                <a:tc>
                  <a:txBody>
                    <a:bodyPr/>
                    <a:lstStyle/>
                    <a:p>
                      <a:pPr algn="l"/>
                      <a:r>
                        <a:rPr lang="en-US" sz="1600">
                          <a:effectLst/>
                        </a:rPr>
                        <a:t>'b', 'B'</a:t>
                      </a:r>
                    </a:p>
                  </a:txBody>
                  <a:tcPr marL="34443" marR="14761" marT="14761" marB="14761">
                    <a:lnL>
                      <a:noFill/>
                    </a:lnL>
                    <a:lnR>
                      <a:noFill/>
                    </a:lnR>
                    <a:lnT>
                      <a:noFill/>
                    </a:lnT>
                    <a:lnB>
                      <a:noFill/>
                    </a:lnB>
                  </a:tcPr>
                </a:tc>
                <a:tc>
                  <a:txBody>
                    <a:bodyPr/>
                    <a:lstStyle/>
                    <a:p>
                      <a:pPr algn="l"/>
                      <a:r>
                        <a:rPr lang="en-US" sz="1600">
                          <a:effectLst/>
                        </a:rPr>
                        <a:t>general</a:t>
                      </a:r>
                    </a:p>
                  </a:txBody>
                  <a:tcPr marL="34443" marR="14761" marT="14761" marB="14761">
                    <a:lnL>
                      <a:noFill/>
                    </a:lnL>
                    <a:lnR>
                      <a:noFill/>
                    </a:lnR>
                    <a:lnT>
                      <a:noFill/>
                    </a:lnT>
                    <a:lnB>
                      <a:noFill/>
                    </a:lnB>
                  </a:tcPr>
                </a:tc>
                <a:tc>
                  <a:txBody>
                    <a:bodyPr/>
                    <a:lstStyle/>
                    <a:p>
                      <a:pPr algn="l"/>
                      <a:r>
                        <a:rPr lang="en-US" sz="1600" dirty="0">
                          <a:effectLst/>
                        </a:rPr>
                        <a:t>If the argument </a:t>
                      </a:r>
                      <a:r>
                        <a:rPr lang="en-US" sz="1600" i="1" dirty="0" err="1">
                          <a:effectLst/>
                        </a:rPr>
                        <a:t>arg</a:t>
                      </a:r>
                      <a:r>
                        <a:rPr lang="en-US" sz="1600" dirty="0">
                          <a:effectLst/>
                        </a:rPr>
                        <a:t> is null, then the result is "false". If </a:t>
                      </a:r>
                      <a:r>
                        <a:rPr lang="en-US" sz="1600" i="1" dirty="0" err="1">
                          <a:effectLst/>
                        </a:rPr>
                        <a:t>arg</a:t>
                      </a:r>
                      <a:r>
                        <a:rPr lang="en-US" sz="1600" dirty="0">
                          <a:effectLst/>
                        </a:rPr>
                        <a:t> is a </a:t>
                      </a:r>
                      <a:r>
                        <a:rPr lang="en-US" sz="1600" dirty="0" err="1">
                          <a:effectLst/>
                        </a:rPr>
                        <a:t>boolean</a:t>
                      </a:r>
                      <a:r>
                        <a:rPr lang="en-US" sz="1600" dirty="0">
                          <a:effectLst/>
                        </a:rPr>
                        <a:t> or </a:t>
                      </a:r>
                      <a:r>
                        <a:rPr lang="en-US" sz="1600" u="none" strike="noStrike" dirty="0">
                          <a:solidFill>
                            <a:srgbClr val="4C6B87"/>
                          </a:solidFill>
                          <a:effectLst/>
                          <a:hlinkClick r:id="rId2" tooltip="class in java.lang"/>
                        </a:rPr>
                        <a:t>Boolean</a:t>
                      </a:r>
                      <a:r>
                        <a:rPr lang="en-US" sz="1600" dirty="0">
                          <a:effectLst/>
                        </a:rPr>
                        <a:t>, then the result is the string returned by </a:t>
                      </a:r>
                      <a:r>
                        <a:rPr lang="en-US" sz="1600" u="none" strike="noStrike" dirty="0" err="1">
                          <a:solidFill>
                            <a:srgbClr val="4C6B87"/>
                          </a:solidFill>
                          <a:effectLst/>
                          <a:hlinkClick r:id="rId3"/>
                        </a:rPr>
                        <a:t>String.valueOf</a:t>
                      </a:r>
                      <a:r>
                        <a:rPr lang="en-US" sz="1600" u="none" strike="noStrike" dirty="0">
                          <a:solidFill>
                            <a:srgbClr val="4C6B87"/>
                          </a:solidFill>
                          <a:effectLst/>
                          <a:hlinkClick r:id="rId3"/>
                        </a:rPr>
                        <a:t>(</a:t>
                      </a:r>
                      <a:r>
                        <a:rPr lang="en-US" sz="1600" u="none" strike="noStrike" dirty="0" err="1">
                          <a:solidFill>
                            <a:srgbClr val="4C6B87"/>
                          </a:solidFill>
                          <a:effectLst/>
                          <a:hlinkClick r:id="rId3"/>
                        </a:rPr>
                        <a:t>arg</a:t>
                      </a:r>
                      <a:r>
                        <a:rPr lang="en-US" sz="1600" u="none" strike="noStrike" dirty="0">
                          <a:solidFill>
                            <a:srgbClr val="4C6B87"/>
                          </a:solidFill>
                          <a:effectLst/>
                          <a:hlinkClick r:id="rId3"/>
                        </a:rPr>
                        <a:t>)</a:t>
                      </a:r>
                      <a:r>
                        <a:rPr lang="en-US" sz="1600" dirty="0">
                          <a:effectLst/>
                        </a:rPr>
                        <a:t>. Otherwise, the result is "true".</a:t>
                      </a:r>
                    </a:p>
                  </a:txBody>
                  <a:tcPr marL="34443" marR="14761" marT="14761" marB="14761" anchor="ctr">
                    <a:lnL>
                      <a:noFill/>
                    </a:lnL>
                    <a:lnR>
                      <a:noFill/>
                    </a:lnR>
                    <a:lnT>
                      <a:noFill/>
                    </a:lnT>
                    <a:lnB>
                      <a:noFill/>
                    </a:lnB>
                  </a:tcPr>
                </a:tc>
              </a:tr>
              <a:tr h="454641">
                <a:tc>
                  <a:txBody>
                    <a:bodyPr/>
                    <a:lstStyle/>
                    <a:p>
                      <a:pPr algn="l"/>
                      <a:r>
                        <a:rPr lang="en-US" sz="1600">
                          <a:effectLst/>
                        </a:rPr>
                        <a:t>'h', 'H'</a:t>
                      </a:r>
                    </a:p>
                  </a:txBody>
                  <a:tcPr marL="34443" marR="14761" marT="14761" marB="14761">
                    <a:lnL>
                      <a:noFill/>
                    </a:lnL>
                    <a:lnR>
                      <a:noFill/>
                    </a:lnR>
                    <a:lnT>
                      <a:noFill/>
                    </a:lnT>
                    <a:lnB>
                      <a:noFill/>
                    </a:lnB>
                  </a:tcPr>
                </a:tc>
                <a:tc>
                  <a:txBody>
                    <a:bodyPr/>
                    <a:lstStyle/>
                    <a:p>
                      <a:pPr algn="l"/>
                      <a:r>
                        <a:rPr lang="en-US" sz="1600" dirty="0">
                          <a:effectLst/>
                        </a:rPr>
                        <a:t>general</a:t>
                      </a:r>
                    </a:p>
                  </a:txBody>
                  <a:tcPr marL="34443" marR="14761" marT="14761" marB="14761">
                    <a:lnL>
                      <a:noFill/>
                    </a:lnL>
                    <a:lnR>
                      <a:noFill/>
                    </a:lnR>
                    <a:lnT>
                      <a:noFill/>
                    </a:lnT>
                    <a:lnB>
                      <a:noFill/>
                    </a:lnB>
                  </a:tcPr>
                </a:tc>
                <a:tc>
                  <a:txBody>
                    <a:bodyPr/>
                    <a:lstStyle/>
                    <a:p>
                      <a:pPr algn="l"/>
                      <a:r>
                        <a:rPr lang="en-US" sz="1600" dirty="0">
                          <a:effectLst/>
                        </a:rPr>
                        <a:t>If the argument </a:t>
                      </a:r>
                      <a:r>
                        <a:rPr lang="en-US" sz="1600" i="1" dirty="0" err="1">
                          <a:effectLst/>
                        </a:rPr>
                        <a:t>arg</a:t>
                      </a:r>
                      <a:r>
                        <a:rPr lang="en-US" sz="1600" dirty="0">
                          <a:effectLst/>
                        </a:rPr>
                        <a:t> is null, then the result is "null". Otherwise, the result is obtained by invoking </a:t>
                      </a:r>
                      <a:r>
                        <a:rPr lang="en-US" sz="1600" dirty="0" err="1">
                          <a:effectLst/>
                        </a:rPr>
                        <a:t>Integer.toHexString</a:t>
                      </a:r>
                      <a:r>
                        <a:rPr lang="en-US" sz="1600" dirty="0">
                          <a:effectLst/>
                        </a:rPr>
                        <a:t>(</a:t>
                      </a:r>
                      <a:r>
                        <a:rPr lang="en-US" sz="1600" dirty="0" err="1">
                          <a:effectLst/>
                        </a:rPr>
                        <a:t>arg.hashCode</a:t>
                      </a:r>
                      <a:r>
                        <a:rPr lang="en-US" sz="1600" dirty="0">
                          <a:effectLst/>
                        </a:rPr>
                        <a:t>()).</a:t>
                      </a:r>
                    </a:p>
                  </a:txBody>
                  <a:tcPr marL="34443" marR="14761" marT="14761" marB="14761" anchor="ctr">
                    <a:lnL>
                      <a:noFill/>
                    </a:lnL>
                    <a:lnR>
                      <a:noFill/>
                    </a:lnR>
                    <a:lnT>
                      <a:noFill/>
                    </a:lnT>
                    <a:lnB>
                      <a:noFill/>
                    </a:lnB>
                  </a:tcPr>
                </a:tc>
              </a:tr>
              <a:tr h="596348">
                <a:tc>
                  <a:txBody>
                    <a:bodyPr/>
                    <a:lstStyle/>
                    <a:p>
                      <a:pPr algn="l"/>
                      <a:r>
                        <a:rPr lang="en-US" sz="1600">
                          <a:effectLst/>
                        </a:rPr>
                        <a:t>'s', 'S'</a:t>
                      </a:r>
                    </a:p>
                  </a:txBody>
                  <a:tcPr marL="34443" marR="14761" marT="14761" marB="14761">
                    <a:lnL>
                      <a:noFill/>
                    </a:lnL>
                    <a:lnR>
                      <a:noFill/>
                    </a:lnR>
                    <a:lnT>
                      <a:noFill/>
                    </a:lnT>
                    <a:lnB>
                      <a:noFill/>
                    </a:lnB>
                  </a:tcPr>
                </a:tc>
                <a:tc>
                  <a:txBody>
                    <a:bodyPr/>
                    <a:lstStyle/>
                    <a:p>
                      <a:pPr algn="l"/>
                      <a:r>
                        <a:rPr lang="en-US" sz="1600">
                          <a:effectLst/>
                        </a:rPr>
                        <a:t>general</a:t>
                      </a:r>
                    </a:p>
                  </a:txBody>
                  <a:tcPr marL="34443" marR="14761" marT="14761" marB="14761">
                    <a:lnL>
                      <a:noFill/>
                    </a:lnL>
                    <a:lnR>
                      <a:noFill/>
                    </a:lnR>
                    <a:lnT>
                      <a:noFill/>
                    </a:lnT>
                    <a:lnB>
                      <a:noFill/>
                    </a:lnB>
                  </a:tcPr>
                </a:tc>
                <a:tc>
                  <a:txBody>
                    <a:bodyPr/>
                    <a:lstStyle/>
                    <a:p>
                      <a:pPr algn="l"/>
                      <a:r>
                        <a:rPr lang="en-US" sz="1600" dirty="0">
                          <a:effectLst/>
                        </a:rPr>
                        <a:t>If the argument </a:t>
                      </a:r>
                      <a:r>
                        <a:rPr lang="en-US" sz="1600" i="1" dirty="0" err="1">
                          <a:effectLst/>
                        </a:rPr>
                        <a:t>arg</a:t>
                      </a:r>
                      <a:r>
                        <a:rPr lang="en-US" sz="1600" dirty="0">
                          <a:effectLst/>
                        </a:rPr>
                        <a:t> is null, then the result is "null". If </a:t>
                      </a:r>
                      <a:r>
                        <a:rPr lang="en-US" sz="1600" i="1" dirty="0" err="1">
                          <a:effectLst/>
                        </a:rPr>
                        <a:t>arg</a:t>
                      </a:r>
                      <a:r>
                        <a:rPr lang="en-US" sz="1600" dirty="0">
                          <a:effectLst/>
                        </a:rPr>
                        <a:t> implements </a:t>
                      </a:r>
                      <a:r>
                        <a:rPr lang="en-US" sz="1600" u="none" strike="noStrike" dirty="0" err="1">
                          <a:solidFill>
                            <a:srgbClr val="4C6B87"/>
                          </a:solidFill>
                          <a:effectLst/>
                          <a:hlinkClick r:id="rId4" tooltip="interface in java.util"/>
                        </a:rPr>
                        <a:t>Formattable</a:t>
                      </a:r>
                      <a:r>
                        <a:rPr lang="en-US" sz="1600" dirty="0">
                          <a:effectLst/>
                        </a:rPr>
                        <a:t>, then </a:t>
                      </a:r>
                      <a:r>
                        <a:rPr lang="en-US" sz="1600" u="none" strike="noStrike" dirty="0" err="1">
                          <a:solidFill>
                            <a:srgbClr val="4C6B87"/>
                          </a:solidFill>
                          <a:effectLst/>
                          <a:hlinkClick r:id="rId5"/>
                        </a:rPr>
                        <a:t>arg.formatTo</a:t>
                      </a:r>
                      <a:r>
                        <a:rPr lang="en-US" sz="1600" dirty="0">
                          <a:effectLst/>
                        </a:rPr>
                        <a:t> is invoked. Otherwise, the result is obtained by invoking </a:t>
                      </a:r>
                      <a:r>
                        <a:rPr lang="en-US" sz="1600" dirty="0" err="1">
                          <a:effectLst/>
                        </a:rPr>
                        <a:t>arg.toString</a:t>
                      </a:r>
                      <a:r>
                        <a:rPr lang="en-US" sz="1600" dirty="0">
                          <a:effectLst/>
                        </a:rPr>
                        <a:t>().</a:t>
                      </a:r>
                    </a:p>
                  </a:txBody>
                  <a:tcPr marL="34443" marR="14761" marT="14761" marB="14761" anchor="ctr">
                    <a:lnL>
                      <a:noFill/>
                    </a:lnL>
                    <a:lnR>
                      <a:noFill/>
                    </a:lnR>
                    <a:lnT>
                      <a:noFill/>
                    </a:lnT>
                    <a:lnB>
                      <a:noFill/>
                    </a:lnB>
                  </a:tcPr>
                </a:tc>
              </a:tr>
              <a:tr h="171229">
                <a:tc>
                  <a:txBody>
                    <a:bodyPr/>
                    <a:lstStyle/>
                    <a:p>
                      <a:pPr algn="l"/>
                      <a:r>
                        <a:rPr lang="en-US" sz="1600">
                          <a:effectLst/>
                        </a:rPr>
                        <a:t>'c', 'C'</a:t>
                      </a:r>
                    </a:p>
                  </a:txBody>
                  <a:tcPr marL="34443" marR="14761" marT="14761" marB="14761">
                    <a:lnL>
                      <a:noFill/>
                    </a:lnL>
                    <a:lnR>
                      <a:noFill/>
                    </a:lnR>
                    <a:lnT>
                      <a:noFill/>
                    </a:lnT>
                    <a:lnB>
                      <a:noFill/>
                    </a:lnB>
                  </a:tcPr>
                </a:tc>
                <a:tc>
                  <a:txBody>
                    <a:bodyPr/>
                    <a:lstStyle/>
                    <a:p>
                      <a:pPr algn="l"/>
                      <a:r>
                        <a:rPr lang="en-US" sz="1600">
                          <a:effectLst/>
                        </a:rPr>
                        <a:t>character</a:t>
                      </a:r>
                    </a:p>
                  </a:txBody>
                  <a:tcPr marL="34443" marR="14761" marT="14761" marB="14761">
                    <a:lnL>
                      <a:noFill/>
                    </a:lnL>
                    <a:lnR>
                      <a:noFill/>
                    </a:lnR>
                    <a:lnT>
                      <a:noFill/>
                    </a:lnT>
                    <a:lnB>
                      <a:noFill/>
                    </a:lnB>
                  </a:tcPr>
                </a:tc>
                <a:tc>
                  <a:txBody>
                    <a:bodyPr/>
                    <a:lstStyle/>
                    <a:p>
                      <a:pPr algn="l"/>
                      <a:r>
                        <a:rPr lang="en-US" sz="1600" dirty="0">
                          <a:effectLst/>
                        </a:rPr>
                        <a:t>The result is a Unicode character</a:t>
                      </a:r>
                    </a:p>
                  </a:txBody>
                  <a:tcPr marL="34443" marR="14761" marT="14761" marB="14761" anchor="ctr">
                    <a:lnL>
                      <a:noFill/>
                    </a:lnL>
                    <a:lnR>
                      <a:noFill/>
                    </a:lnR>
                    <a:lnT>
                      <a:noFill/>
                    </a:lnT>
                    <a:lnB>
                      <a:noFill/>
                    </a:lnB>
                  </a:tcPr>
                </a:tc>
              </a:tr>
              <a:tr h="171229">
                <a:tc>
                  <a:txBody>
                    <a:bodyPr/>
                    <a:lstStyle/>
                    <a:p>
                      <a:pPr algn="l"/>
                      <a:r>
                        <a:rPr lang="en-US" sz="1600">
                          <a:effectLst/>
                        </a:rPr>
                        <a:t>'d'</a:t>
                      </a:r>
                    </a:p>
                  </a:txBody>
                  <a:tcPr marL="34443" marR="14761" marT="14761" marB="14761">
                    <a:lnL>
                      <a:noFill/>
                    </a:lnL>
                    <a:lnR>
                      <a:noFill/>
                    </a:lnR>
                    <a:lnT>
                      <a:noFill/>
                    </a:lnT>
                    <a:lnB>
                      <a:noFill/>
                    </a:lnB>
                  </a:tcPr>
                </a:tc>
                <a:tc>
                  <a:txBody>
                    <a:bodyPr/>
                    <a:lstStyle/>
                    <a:p>
                      <a:pPr algn="l"/>
                      <a:r>
                        <a:rPr lang="en-US" sz="1600">
                          <a:effectLst/>
                        </a:rPr>
                        <a:t>integral</a:t>
                      </a:r>
                    </a:p>
                  </a:txBody>
                  <a:tcPr marL="34443" marR="14761" marT="14761" marB="14761">
                    <a:lnL>
                      <a:noFill/>
                    </a:lnL>
                    <a:lnR>
                      <a:noFill/>
                    </a:lnR>
                    <a:lnT>
                      <a:noFill/>
                    </a:lnT>
                    <a:lnB>
                      <a:noFill/>
                    </a:lnB>
                  </a:tcPr>
                </a:tc>
                <a:tc>
                  <a:txBody>
                    <a:bodyPr/>
                    <a:lstStyle/>
                    <a:p>
                      <a:pPr algn="l"/>
                      <a:r>
                        <a:rPr lang="en-US" sz="1600" dirty="0">
                          <a:effectLst/>
                        </a:rPr>
                        <a:t>The result is formatted as a decimal integer</a:t>
                      </a:r>
                    </a:p>
                  </a:txBody>
                  <a:tcPr marL="34443" marR="14761" marT="14761" marB="14761" anchor="ctr">
                    <a:lnL>
                      <a:noFill/>
                    </a:lnL>
                    <a:lnR>
                      <a:noFill/>
                    </a:lnR>
                    <a:lnT>
                      <a:noFill/>
                    </a:lnT>
                    <a:lnB>
                      <a:noFill/>
                    </a:lnB>
                  </a:tcPr>
                </a:tc>
              </a:tr>
              <a:tr h="171229">
                <a:tc>
                  <a:txBody>
                    <a:bodyPr/>
                    <a:lstStyle/>
                    <a:p>
                      <a:pPr algn="l"/>
                      <a:r>
                        <a:rPr lang="en-US" sz="1600">
                          <a:effectLst/>
                        </a:rPr>
                        <a:t>'o'</a:t>
                      </a:r>
                    </a:p>
                  </a:txBody>
                  <a:tcPr marL="34443" marR="14761" marT="14761" marB="14761">
                    <a:lnL>
                      <a:noFill/>
                    </a:lnL>
                    <a:lnR>
                      <a:noFill/>
                    </a:lnR>
                    <a:lnT>
                      <a:noFill/>
                    </a:lnT>
                    <a:lnB>
                      <a:noFill/>
                    </a:lnB>
                  </a:tcPr>
                </a:tc>
                <a:tc>
                  <a:txBody>
                    <a:bodyPr/>
                    <a:lstStyle/>
                    <a:p>
                      <a:pPr algn="l"/>
                      <a:r>
                        <a:rPr lang="en-US" sz="1600">
                          <a:effectLst/>
                        </a:rPr>
                        <a:t>integral</a:t>
                      </a:r>
                    </a:p>
                  </a:txBody>
                  <a:tcPr marL="34443" marR="14761" marT="14761" marB="14761">
                    <a:lnL>
                      <a:noFill/>
                    </a:lnL>
                    <a:lnR>
                      <a:noFill/>
                    </a:lnR>
                    <a:lnT>
                      <a:noFill/>
                    </a:lnT>
                    <a:lnB>
                      <a:noFill/>
                    </a:lnB>
                  </a:tcPr>
                </a:tc>
                <a:tc>
                  <a:txBody>
                    <a:bodyPr/>
                    <a:lstStyle/>
                    <a:p>
                      <a:pPr algn="l"/>
                      <a:r>
                        <a:rPr lang="en-US" sz="1600" dirty="0">
                          <a:effectLst/>
                        </a:rPr>
                        <a:t>The result is formatted as an octal integer</a:t>
                      </a:r>
                    </a:p>
                  </a:txBody>
                  <a:tcPr marL="34443" marR="14761" marT="14761" marB="14761" anchor="ctr">
                    <a:lnL>
                      <a:noFill/>
                    </a:lnL>
                    <a:lnR>
                      <a:noFill/>
                    </a:lnR>
                    <a:lnT>
                      <a:noFill/>
                    </a:lnT>
                    <a:lnB>
                      <a:noFill/>
                    </a:lnB>
                  </a:tcPr>
                </a:tc>
              </a:tr>
              <a:tr h="171229">
                <a:tc>
                  <a:txBody>
                    <a:bodyPr/>
                    <a:lstStyle/>
                    <a:p>
                      <a:pPr algn="l"/>
                      <a:r>
                        <a:rPr lang="en-US" sz="1600">
                          <a:effectLst/>
                        </a:rPr>
                        <a:t>'x', 'X'</a:t>
                      </a:r>
                    </a:p>
                  </a:txBody>
                  <a:tcPr marL="34443" marR="14761" marT="14761" marB="14761">
                    <a:lnL>
                      <a:noFill/>
                    </a:lnL>
                    <a:lnR>
                      <a:noFill/>
                    </a:lnR>
                    <a:lnT>
                      <a:noFill/>
                    </a:lnT>
                    <a:lnB>
                      <a:noFill/>
                    </a:lnB>
                  </a:tcPr>
                </a:tc>
                <a:tc>
                  <a:txBody>
                    <a:bodyPr/>
                    <a:lstStyle/>
                    <a:p>
                      <a:pPr algn="l"/>
                      <a:r>
                        <a:rPr lang="en-US" sz="1600">
                          <a:effectLst/>
                        </a:rPr>
                        <a:t>integral</a:t>
                      </a:r>
                    </a:p>
                  </a:txBody>
                  <a:tcPr marL="34443" marR="14761" marT="14761" marB="14761">
                    <a:lnL>
                      <a:noFill/>
                    </a:lnL>
                    <a:lnR>
                      <a:noFill/>
                    </a:lnR>
                    <a:lnT>
                      <a:noFill/>
                    </a:lnT>
                    <a:lnB>
                      <a:noFill/>
                    </a:lnB>
                  </a:tcPr>
                </a:tc>
                <a:tc>
                  <a:txBody>
                    <a:bodyPr/>
                    <a:lstStyle/>
                    <a:p>
                      <a:pPr algn="l"/>
                      <a:r>
                        <a:rPr lang="en-US" sz="1600" dirty="0">
                          <a:effectLst/>
                        </a:rPr>
                        <a:t>The result is formatted as a hexadecimal integer</a:t>
                      </a:r>
                    </a:p>
                  </a:txBody>
                  <a:tcPr marL="34443" marR="14761" marT="14761" marB="14761" anchor="ctr">
                    <a:lnL>
                      <a:noFill/>
                    </a:lnL>
                    <a:lnR>
                      <a:noFill/>
                    </a:lnR>
                    <a:lnT>
                      <a:noFill/>
                    </a:lnT>
                    <a:lnB>
                      <a:noFill/>
                    </a:lnB>
                  </a:tcPr>
                </a:tc>
              </a:tr>
              <a:tr h="312935">
                <a:tc>
                  <a:txBody>
                    <a:bodyPr/>
                    <a:lstStyle/>
                    <a:p>
                      <a:pPr algn="l"/>
                      <a:r>
                        <a:rPr lang="en-US" sz="1600">
                          <a:effectLst/>
                        </a:rPr>
                        <a:t>'e', 'E'</a:t>
                      </a:r>
                    </a:p>
                  </a:txBody>
                  <a:tcPr marL="34443" marR="14761" marT="14761" marB="14761">
                    <a:lnL>
                      <a:noFill/>
                    </a:lnL>
                    <a:lnR>
                      <a:noFill/>
                    </a:lnR>
                    <a:lnT>
                      <a:noFill/>
                    </a:lnT>
                    <a:lnB>
                      <a:noFill/>
                    </a:lnB>
                  </a:tcPr>
                </a:tc>
                <a:tc>
                  <a:txBody>
                    <a:bodyPr/>
                    <a:lstStyle/>
                    <a:p>
                      <a:pPr algn="l"/>
                      <a:r>
                        <a:rPr lang="en-US" sz="1600">
                          <a:effectLst/>
                        </a:rPr>
                        <a:t>floating point</a:t>
                      </a:r>
                    </a:p>
                  </a:txBody>
                  <a:tcPr marL="34443" marR="14761" marT="14761" marB="14761">
                    <a:lnL>
                      <a:noFill/>
                    </a:lnL>
                    <a:lnR>
                      <a:noFill/>
                    </a:lnR>
                    <a:lnT>
                      <a:noFill/>
                    </a:lnT>
                    <a:lnB>
                      <a:noFill/>
                    </a:lnB>
                  </a:tcPr>
                </a:tc>
                <a:tc>
                  <a:txBody>
                    <a:bodyPr/>
                    <a:lstStyle/>
                    <a:p>
                      <a:pPr algn="l"/>
                      <a:r>
                        <a:rPr lang="en-US" sz="1600" dirty="0">
                          <a:effectLst/>
                        </a:rPr>
                        <a:t>The result is formatted as a decimal number in computerized scientific notation</a:t>
                      </a:r>
                    </a:p>
                  </a:txBody>
                  <a:tcPr marL="34443" marR="14761" marT="14761" marB="14761" anchor="ctr">
                    <a:lnL>
                      <a:noFill/>
                    </a:lnL>
                    <a:lnR>
                      <a:noFill/>
                    </a:lnR>
                    <a:lnT>
                      <a:noFill/>
                    </a:lnT>
                    <a:lnB>
                      <a:noFill/>
                    </a:lnB>
                  </a:tcPr>
                </a:tc>
              </a:tr>
              <a:tr h="171229">
                <a:tc>
                  <a:txBody>
                    <a:bodyPr/>
                    <a:lstStyle/>
                    <a:p>
                      <a:pPr algn="l"/>
                      <a:r>
                        <a:rPr lang="en-US" sz="1600">
                          <a:effectLst/>
                        </a:rPr>
                        <a:t>'f'</a:t>
                      </a:r>
                    </a:p>
                  </a:txBody>
                  <a:tcPr marL="34443" marR="14761" marT="14761" marB="14761">
                    <a:lnL>
                      <a:noFill/>
                    </a:lnL>
                    <a:lnR>
                      <a:noFill/>
                    </a:lnR>
                    <a:lnT>
                      <a:noFill/>
                    </a:lnT>
                    <a:lnB>
                      <a:noFill/>
                    </a:lnB>
                  </a:tcPr>
                </a:tc>
                <a:tc>
                  <a:txBody>
                    <a:bodyPr/>
                    <a:lstStyle/>
                    <a:p>
                      <a:pPr algn="l"/>
                      <a:r>
                        <a:rPr lang="en-US" sz="1600">
                          <a:effectLst/>
                        </a:rPr>
                        <a:t>floating point</a:t>
                      </a:r>
                    </a:p>
                  </a:txBody>
                  <a:tcPr marL="34443" marR="14761" marT="14761" marB="14761">
                    <a:lnL>
                      <a:noFill/>
                    </a:lnL>
                    <a:lnR>
                      <a:noFill/>
                    </a:lnR>
                    <a:lnT>
                      <a:noFill/>
                    </a:lnT>
                    <a:lnB>
                      <a:noFill/>
                    </a:lnB>
                  </a:tcPr>
                </a:tc>
                <a:tc>
                  <a:txBody>
                    <a:bodyPr/>
                    <a:lstStyle/>
                    <a:p>
                      <a:pPr algn="l"/>
                      <a:r>
                        <a:rPr lang="en-US" sz="1600" dirty="0">
                          <a:effectLst/>
                        </a:rPr>
                        <a:t>The result is formatted as a decimal number</a:t>
                      </a:r>
                    </a:p>
                  </a:txBody>
                  <a:tcPr marL="34443" marR="14761" marT="14761" marB="14761" anchor="ctr">
                    <a:lnL>
                      <a:noFill/>
                    </a:lnL>
                    <a:lnR>
                      <a:noFill/>
                    </a:lnR>
                    <a:lnT>
                      <a:noFill/>
                    </a:lnT>
                    <a:lnB>
                      <a:noFill/>
                    </a:lnB>
                  </a:tcPr>
                </a:tc>
              </a:tr>
              <a:tr h="454641">
                <a:tc>
                  <a:txBody>
                    <a:bodyPr/>
                    <a:lstStyle/>
                    <a:p>
                      <a:pPr algn="l"/>
                      <a:r>
                        <a:rPr lang="en-US" sz="1600">
                          <a:effectLst/>
                        </a:rPr>
                        <a:t>'g', 'G'</a:t>
                      </a:r>
                    </a:p>
                  </a:txBody>
                  <a:tcPr marL="34443" marR="14761" marT="14761" marB="14761">
                    <a:lnL>
                      <a:noFill/>
                    </a:lnL>
                    <a:lnR>
                      <a:noFill/>
                    </a:lnR>
                    <a:lnT>
                      <a:noFill/>
                    </a:lnT>
                    <a:lnB>
                      <a:noFill/>
                    </a:lnB>
                  </a:tcPr>
                </a:tc>
                <a:tc>
                  <a:txBody>
                    <a:bodyPr/>
                    <a:lstStyle/>
                    <a:p>
                      <a:pPr algn="l"/>
                      <a:r>
                        <a:rPr lang="en-US" sz="1600">
                          <a:effectLst/>
                        </a:rPr>
                        <a:t>floating point</a:t>
                      </a:r>
                    </a:p>
                  </a:txBody>
                  <a:tcPr marL="34443" marR="14761" marT="14761" marB="14761">
                    <a:lnL>
                      <a:noFill/>
                    </a:lnL>
                    <a:lnR>
                      <a:noFill/>
                    </a:lnR>
                    <a:lnT>
                      <a:noFill/>
                    </a:lnT>
                    <a:lnB>
                      <a:noFill/>
                    </a:lnB>
                  </a:tcPr>
                </a:tc>
                <a:tc>
                  <a:txBody>
                    <a:bodyPr/>
                    <a:lstStyle/>
                    <a:p>
                      <a:pPr algn="l"/>
                      <a:r>
                        <a:rPr lang="en-US" sz="1600" dirty="0">
                          <a:effectLst/>
                        </a:rPr>
                        <a:t>The result is formatted using computerized scientific notation or decimal format, depending on the precision and the value after rounding.</a:t>
                      </a:r>
                    </a:p>
                  </a:txBody>
                  <a:tcPr marL="34443" marR="14761" marT="14761" marB="14761" anchor="ctr">
                    <a:lnL>
                      <a:noFill/>
                    </a:lnL>
                    <a:lnR>
                      <a:noFill/>
                    </a:lnR>
                    <a:lnT>
                      <a:noFill/>
                    </a:lnT>
                    <a:lnB>
                      <a:noFill/>
                    </a:lnB>
                  </a:tcPr>
                </a:tc>
              </a:tr>
              <a:tr h="312935">
                <a:tc>
                  <a:txBody>
                    <a:bodyPr/>
                    <a:lstStyle/>
                    <a:p>
                      <a:pPr algn="l"/>
                      <a:r>
                        <a:rPr lang="en-US" sz="1600">
                          <a:effectLst/>
                        </a:rPr>
                        <a:t>'a', 'A'</a:t>
                      </a:r>
                    </a:p>
                  </a:txBody>
                  <a:tcPr marL="34443" marR="14761" marT="14761" marB="14761">
                    <a:lnL>
                      <a:noFill/>
                    </a:lnL>
                    <a:lnR>
                      <a:noFill/>
                    </a:lnR>
                    <a:lnT>
                      <a:noFill/>
                    </a:lnT>
                    <a:lnB>
                      <a:noFill/>
                    </a:lnB>
                  </a:tcPr>
                </a:tc>
                <a:tc>
                  <a:txBody>
                    <a:bodyPr/>
                    <a:lstStyle/>
                    <a:p>
                      <a:pPr algn="l"/>
                      <a:r>
                        <a:rPr lang="en-US" sz="1600">
                          <a:effectLst/>
                        </a:rPr>
                        <a:t>floating point</a:t>
                      </a:r>
                    </a:p>
                  </a:txBody>
                  <a:tcPr marL="34443" marR="14761" marT="14761" marB="14761">
                    <a:lnL>
                      <a:noFill/>
                    </a:lnL>
                    <a:lnR>
                      <a:noFill/>
                    </a:lnR>
                    <a:lnT>
                      <a:noFill/>
                    </a:lnT>
                    <a:lnB>
                      <a:noFill/>
                    </a:lnB>
                  </a:tcPr>
                </a:tc>
                <a:tc>
                  <a:txBody>
                    <a:bodyPr/>
                    <a:lstStyle/>
                    <a:p>
                      <a:pPr algn="l"/>
                      <a:r>
                        <a:rPr lang="en-US" sz="1600" dirty="0">
                          <a:effectLst/>
                        </a:rPr>
                        <a:t>The result is formatted as a hexadecimal floating-point number with a </a:t>
                      </a:r>
                      <a:r>
                        <a:rPr lang="en-US" sz="1600" dirty="0" err="1">
                          <a:effectLst/>
                        </a:rPr>
                        <a:t>significand</a:t>
                      </a:r>
                      <a:r>
                        <a:rPr lang="en-US" sz="1600" dirty="0">
                          <a:effectLst/>
                        </a:rPr>
                        <a:t> and an exponent</a:t>
                      </a:r>
                    </a:p>
                  </a:txBody>
                  <a:tcPr marL="34443" marR="14761" marT="14761" marB="14761" anchor="ctr">
                    <a:lnL>
                      <a:noFill/>
                    </a:lnL>
                    <a:lnR>
                      <a:noFill/>
                    </a:lnR>
                    <a:lnT>
                      <a:noFill/>
                    </a:lnT>
                    <a:lnB>
                      <a:noFill/>
                    </a:lnB>
                  </a:tcPr>
                </a:tc>
              </a:tr>
              <a:tr h="312935">
                <a:tc>
                  <a:txBody>
                    <a:bodyPr/>
                    <a:lstStyle/>
                    <a:p>
                      <a:pPr algn="l"/>
                      <a:r>
                        <a:rPr lang="en-US" sz="1600">
                          <a:effectLst/>
                        </a:rPr>
                        <a:t>'t', 'T'</a:t>
                      </a:r>
                    </a:p>
                  </a:txBody>
                  <a:tcPr marL="34443" marR="14761" marT="14761" marB="14761">
                    <a:lnL>
                      <a:noFill/>
                    </a:lnL>
                    <a:lnR>
                      <a:noFill/>
                    </a:lnR>
                    <a:lnT>
                      <a:noFill/>
                    </a:lnT>
                    <a:lnB>
                      <a:noFill/>
                    </a:lnB>
                  </a:tcPr>
                </a:tc>
                <a:tc>
                  <a:txBody>
                    <a:bodyPr/>
                    <a:lstStyle/>
                    <a:p>
                      <a:pPr algn="l"/>
                      <a:r>
                        <a:rPr lang="en-US" sz="1600">
                          <a:effectLst/>
                        </a:rPr>
                        <a:t>date/time</a:t>
                      </a:r>
                    </a:p>
                  </a:txBody>
                  <a:tcPr marL="34443" marR="14761" marT="14761" marB="14761">
                    <a:lnL>
                      <a:noFill/>
                    </a:lnL>
                    <a:lnR>
                      <a:noFill/>
                    </a:lnR>
                    <a:lnT>
                      <a:noFill/>
                    </a:lnT>
                    <a:lnB>
                      <a:noFill/>
                    </a:lnB>
                  </a:tcPr>
                </a:tc>
                <a:tc>
                  <a:txBody>
                    <a:bodyPr/>
                    <a:lstStyle/>
                    <a:p>
                      <a:pPr algn="l"/>
                      <a:r>
                        <a:rPr lang="en-US" sz="1600" dirty="0">
                          <a:effectLst/>
                        </a:rPr>
                        <a:t>Prefix for date and time conversion characters. </a:t>
                      </a:r>
                    </a:p>
                  </a:txBody>
                  <a:tcPr marL="34443" marR="14761" marT="14761" marB="14761" anchor="ctr">
                    <a:lnL>
                      <a:noFill/>
                    </a:lnL>
                    <a:lnR>
                      <a:noFill/>
                    </a:lnR>
                    <a:lnT>
                      <a:noFill/>
                    </a:lnT>
                    <a:lnB>
                      <a:noFill/>
                    </a:lnB>
                  </a:tcPr>
                </a:tc>
              </a:tr>
              <a:tr h="171229">
                <a:tc>
                  <a:txBody>
                    <a:bodyPr/>
                    <a:lstStyle/>
                    <a:p>
                      <a:pPr algn="l"/>
                      <a:r>
                        <a:rPr lang="bg-BG" sz="1600">
                          <a:effectLst/>
                        </a:rPr>
                        <a:t>'%'</a:t>
                      </a:r>
                    </a:p>
                  </a:txBody>
                  <a:tcPr marL="34443" marR="14761" marT="14761" marB="14761">
                    <a:lnL>
                      <a:noFill/>
                    </a:lnL>
                    <a:lnR>
                      <a:noFill/>
                    </a:lnR>
                    <a:lnT>
                      <a:noFill/>
                    </a:lnT>
                    <a:lnB>
                      <a:noFill/>
                    </a:lnB>
                  </a:tcPr>
                </a:tc>
                <a:tc>
                  <a:txBody>
                    <a:bodyPr/>
                    <a:lstStyle/>
                    <a:p>
                      <a:pPr algn="l"/>
                      <a:r>
                        <a:rPr lang="en-US" sz="1600">
                          <a:effectLst/>
                        </a:rPr>
                        <a:t>percent</a:t>
                      </a:r>
                    </a:p>
                  </a:txBody>
                  <a:tcPr marL="34443" marR="14761" marT="14761" marB="14761">
                    <a:lnL>
                      <a:noFill/>
                    </a:lnL>
                    <a:lnR>
                      <a:noFill/>
                    </a:lnR>
                    <a:lnT>
                      <a:noFill/>
                    </a:lnT>
                    <a:lnB>
                      <a:noFill/>
                    </a:lnB>
                  </a:tcPr>
                </a:tc>
                <a:tc>
                  <a:txBody>
                    <a:bodyPr/>
                    <a:lstStyle/>
                    <a:p>
                      <a:pPr algn="l"/>
                      <a:r>
                        <a:rPr lang="en-US" sz="1600" dirty="0">
                          <a:effectLst/>
                        </a:rPr>
                        <a:t>The result is a literal '%' ('\u0025')</a:t>
                      </a:r>
                    </a:p>
                  </a:txBody>
                  <a:tcPr marL="34443" marR="14761" marT="14761" marB="14761" anchor="ctr">
                    <a:lnL>
                      <a:noFill/>
                    </a:lnL>
                    <a:lnR>
                      <a:noFill/>
                    </a:lnR>
                    <a:lnT>
                      <a:noFill/>
                    </a:lnT>
                    <a:lnB>
                      <a:noFill/>
                    </a:lnB>
                  </a:tcPr>
                </a:tc>
              </a:tr>
              <a:tr h="171229">
                <a:tc>
                  <a:txBody>
                    <a:bodyPr/>
                    <a:lstStyle/>
                    <a:p>
                      <a:pPr algn="l"/>
                      <a:r>
                        <a:rPr lang="en-US" sz="1600">
                          <a:effectLst/>
                        </a:rPr>
                        <a:t>'n'</a:t>
                      </a:r>
                    </a:p>
                  </a:txBody>
                  <a:tcPr marL="34443" marR="14761" marT="14761" marB="14761">
                    <a:lnL>
                      <a:noFill/>
                    </a:lnL>
                    <a:lnR>
                      <a:noFill/>
                    </a:lnR>
                    <a:lnT>
                      <a:noFill/>
                    </a:lnT>
                    <a:lnB>
                      <a:noFill/>
                    </a:lnB>
                  </a:tcPr>
                </a:tc>
                <a:tc>
                  <a:txBody>
                    <a:bodyPr/>
                    <a:lstStyle/>
                    <a:p>
                      <a:pPr algn="l"/>
                      <a:r>
                        <a:rPr lang="en-US" sz="1600">
                          <a:effectLst/>
                        </a:rPr>
                        <a:t>line separator</a:t>
                      </a:r>
                    </a:p>
                  </a:txBody>
                  <a:tcPr marL="34443" marR="14761" marT="14761" marB="14761">
                    <a:lnL>
                      <a:noFill/>
                    </a:lnL>
                    <a:lnR>
                      <a:noFill/>
                    </a:lnR>
                    <a:lnT>
                      <a:noFill/>
                    </a:lnT>
                    <a:lnB>
                      <a:noFill/>
                    </a:lnB>
                  </a:tcPr>
                </a:tc>
                <a:tc>
                  <a:txBody>
                    <a:bodyPr/>
                    <a:lstStyle/>
                    <a:p>
                      <a:pPr algn="l"/>
                      <a:r>
                        <a:rPr lang="en-US" sz="1600" dirty="0">
                          <a:effectLst/>
                        </a:rPr>
                        <a:t>The result is the platform-specific line separator</a:t>
                      </a:r>
                    </a:p>
                  </a:txBody>
                  <a:tcPr marL="34443" marR="14761" marT="14761" marB="14761" anchor="ctr">
                    <a:lnL>
                      <a:noFill/>
                    </a:lnL>
                    <a:lnR>
                      <a:noFill/>
                    </a:lnR>
                    <a:lnT>
                      <a:noFill/>
                    </a:lnT>
                    <a:lnB>
                      <a:noFill/>
                    </a:lnB>
                  </a:tcPr>
                </a:tc>
              </a:tr>
            </a:tbl>
          </a:graphicData>
        </a:graphic>
      </p:graphicFrame>
      <p:sp>
        <p:nvSpPr>
          <p:cNvPr id="5" name="Rectangle 1"/>
          <p:cNvSpPr>
            <a:spLocks noChangeArrowheads="1"/>
          </p:cNvSpPr>
          <p:nvPr/>
        </p:nvSpPr>
        <p:spPr bwMode="auto">
          <a:xfrm>
            <a:off x="1579563" y="144780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bg-BG"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4709506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Basic I/O Demo</a:t>
            </a:r>
            <a:endParaRPr lang="bg-BG" dirty="0"/>
          </a:p>
        </p:txBody>
      </p:sp>
      <p:sp>
        <p:nvSpPr>
          <p:cNvPr id="5" name="Text Placeholder 4"/>
          <p:cNvSpPr>
            <a:spLocks noGrp="1"/>
          </p:cNvSpPr>
          <p:nvPr>
            <p:ph type="body" idx="1"/>
          </p:nvPr>
        </p:nvSpPr>
        <p:spPr>
          <a:xfrm>
            <a:off x="722313" y="2547938"/>
            <a:ext cx="7772400" cy="2176462"/>
          </a:xfrm>
        </p:spPr>
        <p:txBody>
          <a:bodyPr>
            <a:normAutofit/>
          </a:bodyPr>
          <a:lstStyle/>
          <a:p>
            <a:r>
              <a:rPr lang="en-US" dirty="0" smtClean="0"/>
              <a:t>Root</a:t>
            </a:r>
          </a:p>
          <a:p>
            <a:r>
              <a:rPr lang="en-US" dirty="0" smtClean="0"/>
              <a:t>Root2</a:t>
            </a:r>
          </a:p>
        </p:txBody>
      </p:sp>
    </p:spTree>
    <p:extLst>
      <p:ext uri="{BB962C8B-B14F-4D97-AF65-F5344CB8AC3E}">
        <p14:creationId xmlns:p14="http://schemas.microsoft.com/office/powerpoint/2010/main" val="15989011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1523</TotalTime>
  <Words>3508</Words>
  <Application>Microsoft Office PowerPoint</Application>
  <PresentationFormat>On-screen Show (4:3)</PresentationFormat>
  <Paragraphs>500</Paragraphs>
  <Slides>99</Slides>
  <Notes>0</Notes>
  <HiddenSlides>0</HiddenSlides>
  <MMClips>0</MMClips>
  <ScaleCrop>false</ScaleCrop>
  <HeadingPairs>
    <vt:vector size="4" baseType="variant">
      <vt:variant>
        <vt:lpstr>Theme</vt:lpstr>
      </vt:variant>
      <vt:variant>
        <vt:i4>1</vt:i4>
      </vt:variant>
      <vt:variant>
        <vt:lpstr>Slide Titles</vt:lpstr>
      </vt:variant>
      <vt:variant>
        <vt:i4>99</vt:i4>
      </vt:variant>
    </vt:vector>
  </HeadingPairs>
  <TitlesOfParts>
    <vt:vector size="100" baseType="lpstr">
      <vt:lpstr>Equity</vt:lpstr>
      <vt:lpstr>Software Patterns</vt:lpstr>
      <vt:lpstr>What is a Pattern?</vt:lpstr>
      <vt:lpstr>Why Patterns?</vt:lpstr>
      <vt:lpstr>Software Patterns History</vt:lpstr>
      <vt:lpstr>Types of Software Patterns</vt:lpstr>
      <vt:lpstr>Types of Software Patterns</vt:lpstr>
      <vt:lpstr>Design Pattern: Level of Abstraction</vt:lpstr>
      <vt:lpstr>GoF Design Patterns</vt:lpstr>
      <vt:lpstr>GoF Classification of Design Patterns</vt:lpstr>
      <vt:lpstr>GoF Essential Elements of Design Patterns</vt:lpstr>
      <vt:lpstr>GoF Pattern Template</vt:lpstr>
      <vt:lpstr>GoF Pattern Template</vt:lpstr>
      <vt:lpstr>GoF Pattern Template</vt:lpstr>
      <vt:lpstr>GoF Notation</vt:lpstr>
      <vt:lpstr>UML Notation</vt:lpstr>
      <vt:lpstr>UML Notation</vt:lpstr>
      <vt:lpstr>Benefits of Design Pattern</vt:lpstr>
      <vt:lpstr>Course Topics</vt:lpstr>
      <vt:lpstr>Course Topics</vt:lpstr>
      <vt:lpstr>Literature</vt:lpstr>
      <vt:lpstr>Literature</vt:lpstr>
      <vt:lpstr>Literature</vt:lpstr>
      <vt:lpstr>Literature</vt:lpstr>
      <vt:lpstr>Introduction in Java</vt:lpstr>
      <vt:lpstr>About OOP</vt:lpstr>
      <vt:lpstr>Java</vt:lpstr>
      <vt:lpstr>Java</vt:lpstr>
      <vt:lpstr>Hello world</vt:lpstr>
      <vt:lpstr>Features of Codding</vt:lpstr>
      <vt:lpstr>Factoriel</vt:lpstr>
      <vt:lpstr>Variables</vt:lpstr>
      <vt:lpstr>Syntax</vt:lpstr>
      <vt:lpstr>Types</vt:lpstr>
      <vt:lpstr>Default Value Demo</vt:lpstr>
      <vt:lpstr>Arrays</vt:lpstr>
      <vt:lpstr>Arrays</vt:lpstr>
      <vt:lpstr>Arrays </vt:lpstr>
      <vt:lpstr>Multidimensional Arrays</vt:lpstr>
      <vt:lpstr>Multidimensional Arrays Demo</vt:lpstr>
      <vt:lpstr>Array Copy Function</vt:lpstr>
      <vt:lpstr>Variable Scoping</vt:lpstr>
      <vt:lpstr>Expressions</vt:lpstr>
      <vt:lpstr>Type conversion</vt:lpstr>
      <vt:lpstr>Basic conditional</vt:lpstr>
      <vt:lpstr>Basic conditional</vt:lpstr>
      <vt:lpstr>Statement switch</vt:lpstr>
      <vt:lpstr>Loop statements</vt:lpstr>
      <vt:lpstr>Loop statements</vt:lpstr>
      <vt:lpstr>Break with  Label</vt:lpstr>
      <vt:lpstr>Continue with Label</vt:lpstr>
      <vt:lpstr>Loop Statements common patterns: counting loop</vt:lpstr>
      <vt:lpstr>Loop Statements common patterns: next loop</vt:lpstr>
      <vt:lpstr>Loop Statements</vt:lpstr>
      <vt:lpstr>While loop</vt:lpstr>
      <vt:lpstr>Do-while Loop</vt:lpstr>
      <vt:lpstr>Functions</vt:lpstr>
      <vt:lpstr>Functions</vt:lpstr>
      <vt:lpstr>Sorting Demo</vt:lpstr>
      <vt:lpstr>String Data Type</vt:lpstr>
      <vt:lpstr>String Data Type</vt:lpstr>
      <vt:lpstr>String Data Type</vt:lpstr>
      <vt:lpstr>String Data Type</vt:lpstr>
      <vt:lpstr>String Data Type</vt:lpstr>
      <vt:lpstr>String Demo</vt:lpstr>
      <vt:lpstr>Formatting Strings</vt:lpstr>
      <vt:lpstr>Converting Strings to Numbers</vt:lpstr>
      <vt:lpstr>Converting Strings to Numbers</vt:lpstr>
      <vt:lpstr>Converting Numbers to String</vt:lpstr>
      <vt:lpstr>String Manipulations</vt:lpstr>
      <vt:lpstr>String Manipulations</vt:lpstr>
      <vt:lpstr>String Manipulations</vt:lpstr>
      <vt:lpstr>Searching characters and substring into string</vt:lpstr>
      <vt:lpstr>Replace characters and substring into string</vt:lpstr>
      <vt:lpstr>Example </vt:lpstr>
      <vt:lpstr>Comparison between strings</vt:lpstr>
      <vt:lpstr>StringBuilder Class </vt:lpstr>
      <vt:lpstr>Length and Capacity of StringBuilder</vt:lpstr>
      <vt:lpstr>Methods of StringBuilder </vt:lpstr>
      <vt:lpstr>Example </vt:lpstr>
      <vt:lpstr>Enum Types </vt:lpstr>
      <vt:lpstr>Enum Types   </vt:lpstr>
      <vt:lpstr>Enum Types </vt:lpstr>
      <vt:lpstr>Enum Types </vt:lpstr>
      <vt:lpstr>Enum  Types</vt:lpstr>
      <vt:lpstr>Enum Demo</vt:lpstr>
      <vt:lpstr>Basic I/O From Keyboard/Screen</vt:lpstr>
      <vt:lpstr>Scanning</vt:lpstr>
      <vt:lpstr>Scanning</vt:lpstr>
      <vt:lpstr>Scanning</vt:lpstr>
      <vt:lpstr>Scanning</vt:lpstr>
      <vt:lpstr>Scanning</vt:lpstr>
      <vt:lpstr>Scanning</vt:lpstr>
      <vt:lpstr>Basic I/O Demo</vt:lpstr>
      <vt:lpstr>Formatting</vt:lpstr>
      <vt:lpstr>Formatting</vt:lpstr>
      <vt:lpstr>Formatting</vt:lpstr>
      <vt:lpstr>Formatting</vt:lpstr>
      <vt:lpstr>PowerPoint Presentation</vt:lpstr>
      <vt:lpstr>Basic I/O Demo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Cel</dc:creator>
  <cp:lastModifiedBy>USER</cp:lastModifiedBy>
  <cp:revision>105</cp:revision>
  <cp:lastPrinted>1601-01-01T00:00:00Z</cp:lastPrinted>
  <dcterms:created xsi:type="dcterms:W3CDTF">1601-01-01T00:00:00Z</dcterms:created>
  <dcterms:modified xsi:type="dcterms:W3CDTF">2011-10-16T14:15:22Z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