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7"/>
  </p:notesMasterIdLst>
  <p:sldIdLst>
    <p:sldId id="257" r:id="rId2"/>
    <p:sldId id="340" r:id="rId3"/>
    <p:sldId id="341" r:id="rId4"/>
    <p:sldId id="342" r:id="rId5"/>
    <p:sldId id="343" r:id="rId6"/>
    <p:sldId id="346" r:id="rId7"/>
    <p:sldId id="344" r:id="rId8"/>
    <p:sldId id="347" r:id="rId9"/>
    <p:sldId id="345" r:id="rId10"/>
    <p:sldId id="329" r:id="rId11"/>
    <p:sldId id="330" r:id="rId12"/>
    <p:sldId id="331" r:id="rId13"/>
    <p:sldId id="332" r:id="rId14"/>
    <p:sldId id="333" r:id="rId15"/>
    <p:sldId id="334" r:id="rId16"/>
    <p:sldId id="335" r:id="rId17"/>
    <p:sldId id="336" r:id="rId18"/>
    <p:sldId id="337" r:id="rId19"/>
    <p:sldId id="338" r:id="rId20"/>
    <p:sldId id="339" r:id="rId21"/>
    <p:sldId id="348" r:id="rId22"/>
    <p:sldId id="349" r:id="rId23"/>
    <p:sldId id="350" r:id="rId24"/>
    <p:sldId id="351" r:id="rId25"/>
    <p:sldId id="352" r:id="rId26"/>
    <p:sldId id="362" r:id="rId27"/>
    <p:sldId id="363" r:id="rId28"/>
    <p:sldId id="367" r:id="rId29"/>
    <p:sldId id="366" r:id="rId30"/>
    <p:sldId id="365" r:id="rId31"/>
    <p:sldId id="364" r:id="rId32"/>
    <p:sldId id="372" r:id="rId33"/>
    <p:sldId id="371" r:id="rId34"/>
    <p:sldId id="370" r:id="rId35"/>
    <p:sldId id="369" r:id="rId36"/>
    <p:sldId id="368" r:id="rId37"/>
    <p:sldId id="377" r:id="rId38"/>
    <p:sldId id="376" r:id="rId39"/>
    <p:sldId id="375" r:id="rId40"/>
    <p:sldId id="374" r:id="rId41"/>
    <p:sldId id="373" r:id="rId42"/>
    <p:sldId id="378" r:id="rId43"/>
    <p:sldId id="380" r:id="rId44"/>
    <p:sldId id="379" r:id="rId45"/>
    <p:sldId id="381" r:id="rId46"/>
    <p:sldId id="382" r:id="rId47"/>
    <p:sldId id="353" r:id="rId48"/>
    <p:sldId id="354" r:id="rId49"/>
    <p:sldId id="355" r:id="rId50"/>
    <p:sldId id="356" r:id="rId51"/>
    <p:sldId id="357" r:id="rId52"/>
    <p:sldId id="358" r:id="rId53"/>
    <p:sldId id="359" r:id="rId54"/>
    <p:sldId id="360" r:id="rId55"/>
    <p:sldId id="361" r:id="rId56"/>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bg-BG"/>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bg-BG"/>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noProof="0" smtClean="0"/>
              <a:t>Click to edit Master text styles</a:t>
            </a:r>
          </a:p>
          <a:p>
            <a:pPr lvl="1"/>
            <a:r>
              <a:rPr lang="bg-BG" noProof="0" smtClean="0"/>
              <a:t>Second level</a:t>
            </a:r>
          </a:p>
          <a:p>
            <a:pPr lvl="2"/>
            <a:r>
              <a:rPr lang="bg-BG" noProof="0" smtClean="0"/>
              <a:t>Third level</a:t>
            </a:r>
          </a:p>
          <a:p>
            <a:pPr lvl="3"/>
            <a:r>
              <a:rPr lang="bg-BG" noProof="0" smtClean="0"/>
              <a:t>Fourth level</a:t>
            </a:r>
          </a:p>
          <a:p>
            <a:pPr lvl="4"/>
            <a:r>
              <a:rPr lang="bg-BG"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bg-BG"/>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6C46197-EDBE-4A0A-8A0F-73B959F53FEC}" type="slidenum">
              <a:rPr lang="bg-BG"/>
              <a:pPr>
                <a:defRPr/>
              </a:pPr>
              <a:t>‹#›</a:t>
            </a:fld>
            <a:endParaRPr lang="bg-BG"/>
          </a:p>
        </p:txBody>
      </p:sp>
    </p:spTree>
    <p:extLst>
      <p:ext uri="{BB962C8B-B14F-4D97-AF65-F5344CB8AC3E}">
        <p14:creationId xmlns:p14="http://schemas.microsoft.com/office/powerpoint/2010/main" val="17325458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pPr lvl="0"/>
            <a:r>
              <a:rPr lang="bg-BG" noProof="0" smtClean="0"/>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bg-BG"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r>
              <a:rPr lang="bg-BG"/>
              <a:t>Д. Гоцева</a:t>
            </a: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bg-BG"/>
              <a:t>ПИК2 - Лекции</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156E9AF-1F14-4D5C-8037-BE6AAA811E51}" type="slidenum">
              <a:rPr lang="bg-BG"/>
              <a:pPr>
                <a:defRPr/>
              </a:pPr>
              <a:t>‹#›</a:t>
            </a:fld>
            <a:endParaRPr lang="bg-BG"/>
          </a:p>
        </p:txBody>
      </p:sp>
    </p:spTree>
    <p:extLst>
      <p:ext uri="{BB962C8B-B14F-4D97-AF65-F5344CB8AC3E}">
        <p14:creationId xmlns:p14="http://schemas.microsoft.com/office/powerpoint/2010/main" val="3226384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3"/>
          <p:cNvSpPr>
            <a:spLocks noGrp="1" noChangeArrowheads="1"/>
          </p:cNvSpPr>
          <p:nvPr>
            <p:ph type="sldNum" sz="quarter" idx="12"/>
          </p:nvPr>
        </p:nvSpPr>
        <p:spPr>
          <a:ln/>
        </p:spPr>
        <p:txBody>
          <a:bodyPr/>
          <a:lstStyle>
            <a:lvl1pPr>
              <a:defRPr/>
            </a:lvl1pPr>
          </a:lstStyle>
          <a:p>
            <a:pPr>
              <a:defRPr/>
            </a:pPr>
            <a:fld id="{CA4DDCDE-6529-47A2-B6B9-7F9BDC00C04E}" type="slidenum">
              <a:rPr lang="bg-BG"/>
              <a:pPr>
                <a:defRPr/>
              </a:pPr>
              <a:t>‹#›</a:t>
            </a:fld>
            <a:endParaRPr lang="bg-BG"/>
          </a:p>
        </p:txBody>
      </p:sp>
    </p:spTree>
    <p:extLst>
      <p:ext uri="{BB962C8B-B14F-4D97-AF65-F5344CB8AC3E}">
        <p14:creationId xmlns:p14="http://schemas.microsoft.com/office/powerpoint/2010/main" val="182819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3"/>
          <p:cNvSpPr>
            <a:spLocks noGrp="1" noChangeArrowheads="1"/>
          </p:cNvSpPr>
          <p:nvPr>
            <p:ph type="sldNum" sz="quarter" idx="12"/>
          </p:nvPr>
        </p:nvSpPr>
        <p:spPr>
          <a:ln/>
        </p:spPr>
        <p:txBody>
          <a:bodyPr/>
          <a:lstStyle>
            <a:lvl1pPr>
              <a:defRPr/>
            </a:lvl1pPr>
          </a:lstStyle>
          <a:p>
            <a:pPr>
              <a:defRPr/>
            </a:pPr>
            <a:fld id="{56728605-AE7C-47EC-9B4C-D67CBDA60A99}" type="slidenum">
              <a:rPr lang="bg-BG"/>
              <a:pPr>
                <a:defRPr/>
              </a:pPr>
              <a:t>‹#›</a:t>
            </a:fld>
            <a:endParaRPr lang="bg-BG"/>
          </a:p>
        </p:txBody>
      </p:sp>
    </p:spTree>
    <p:extLst>
      <p:ext uri="{BB962C8B-B14F-4D97-AF65-F5344CB8AC3E}">
        <p14:creationId xmlns:p14="http://schemas.microsoft.com/office/powerpoint/2010/main" val="3465407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C5F4D8DC-992B-469E-A9E9-C6085EFAF31B}" type="slidenum">
              <a:rPr lang="bg-BG"/>
              <a:pPr>
                <a:defRPr/>
              </a:pPr>
              <a:t>‹#›</a:t>
            </a:fld>
            <a:endParaRPr lang="bg-BG"/>
          </a:p>
        </p:txBody>
      </p:sp>
    </p:spTree>
    <p:extLst>
      <p:ext uri="{BB962C8B-B14F-4D97-AF65-F5344CB8AC3E}">
        <p14:creationId xmlns:p14="http://schemas.microsoft.com/office/powerpoint/2010/main" val="2133031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8B7BA9BC-C04C-44D9-936B-B2BDA097CFC9}" type="slidenum">
              <a:rPr lang="bg-BG"/>
              <a:pPr>
                <a:defRPr/>
              </a:pPr>
              <a:t>‹#›</a:t>
            </a:fld>
            <a:endParaRPr lang="bg-BG"/>
          </a:p>
        </p:txBody>
      </p:sp>
    </p:spTree>
    <p:extLst>
      <p:ext uri="{BB962C8B-B14F-4D97-AF65-F5344CB8AC3E}">
        <p14:creationId xmlns:p14="http://schemas.microsoft.com/office/powerpoint/2010/main" val="1607492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bg-BG"/>
          </a:p>
        </p:txBody>
      </p:sp>
      <p:sp>
        <p:nvSpPr>
          <p:cNvPr id="3" name="Content Placeholder 2"/>
          <p:cNvSpPr>
            <a:spLocks noGrp="1"/>
          </p:cNvSpPr>
          <p:nvPr>
            <p:ph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DF5763ED-CEDB-46FE-8804-60BE6B77971A}" type="slidenum">
              <a:rPr lang="bg-BG"/>
              <a:pPr>
                <a:defRPr/>
              </a:pPr>
              <a:t>‹#›</a:t>
            </a:fld>
            <a:endParaRPr lang="bg-BG"/>
          </a:p>
        </p:txBody>
      </p:sp>
    </p:spTree>
    <p:extLst>
      <p:ext uri="{BB962C8B-B14F-4D97-AF65-F5344CB8AC3E}">
        <p14:creationId xmlns:p14="http://schemas.microsoft.com/office/powerpoint/2010/main" val="972250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3"/>
          <p:cNvSpPr>
            <a:spLocks noGrp="1" noChangeArrowheads="1"/>
          </p:cNvSpPr>
          <p:nvPr>
            <p:ph type="sldNum" sz="quarter" idx="12"/>
          </p:nvPr>
        </p:nvSpPr>
        <p:spPr>
          <a:ln/>
        </p:spPr>
        <p:txBody>
          <a:bodyPr/>
          <a:lstStyle>
            <a:lvl1pPr>
              <a:defRPr/>
            </a:lvl1pPr>
          </a:lstStyle>
          <a:p>
            <a:pPr>
              <a:defRPr/>
            </a:pPr>
            <a:fld id="{C4C31164-ED35-4A12-8F61-0B104362C836}" type="slidenum">
              <a:rPr lang="bg-BG"/>
              <a:pPr>
                <a:defRPr/>
              </a:pPr>
              <a:t>‹#›</a:t>
            </a:fld>
            <a:endParaRPr lang="bg-BG"/>
          </a:p>
        </p:txBody>
      </p:sp>
    </p:spTree>
    <p:extLst>
      <p:ext uri="{BB962C8B-B14F-4D97-AF65-F5344CB8AC3E}">
        <p14:creationId xmlns:p14="http://schemas.microsoft.com/office/powerpoint/2010/main" val="157208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3"/>
          <p:cNvSpPr>
            <a:spLocks noGrp="1" noChangeArrowheads="1"/>
          </p:cNvSpPr>
          <p:nvPr>
            <p:ph type="sldNum" sz="quarter" idx="12"/>
          </p:nvPr>
        </p:nvSpPr>
        <p:spPr>
          <a:ln/>
        </p:spPr>
        <p:txBody>
          <a:bodyPr/>
          <a:lstStyle>
            <a:lvl1pPr>
              <a:defRPr/>
            </a:lvl1pPr>
          </a:lstStyle>
          <a:p>
            <a:pPr>
              <a:defRPr/>
            </a:pPr>
            <a:fld id="{95F686EB-B4CB-4EE7-A597-3725E8D2EBAE}" type="slidenum">
              <a:rPr lang="bg-BG"/>
              <a:pPr>
                <a:defRPr/>
              </a:pPr>
              <a:t>‹#›</a:t>
            </a:fld>
            <a:endParaRPr lang="bg-BG"/>
          </a:p>
        </p:txBody>
      </p:sp>
    </p:spTree>
    <p:extLst>
      <p:ext uri="{BB962C8B-B14F-4D97-AF65-F5344CB8AC3E}">
        <p14:creationId xmlns:p14="http://schemas.microsoft.com/office/powerpoint/2010/main" val="3255609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751F1E36-48AA-431B-9A9C-F9EFE8EB69AB}" type="slidenum">
              <a:rPr lang="bg-BG"/>
              <a:pPr>
                <a:defRPr/>
              </a:pPr>
              <a:t>‹#›</a:t>
            </a:fld>
            <a:endParaRPr lang="bg-BG"/>
          </a:p>
        </p:txBody>
      </p:sp>
    </p:spTree>
    <p:extLst>
      <p:ext uri="{BB962C8B-B14F-4D97-AF65-F5344CB8AC3E}">
        <p14:creationId xmlns:p14="http://schemas.microsoft.com/office/powerpoint/2010/main" val="301627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8"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9" name="Rectangle 13"/>
          <p:cNvSpPr>
            <a:spLocks noGrp="1" noChangeArrowheads="1"/>
          </p:cNvSpPr>
          <p:nvPr>
            <p:ph type="sldNum" sz="quarter" idx="12"/>
          </p:nvPr>
        </p:nvSpPr>
        <p:spPr>
          <a:ln/>
        </p:spPr>
        <p:txBody>
          <a:bodyPr/>
          <a:lstStyle>
            <a:lvl1pPr>
              <a:defRPr/>
            </a:lvl1pPr>
          </a:lstStyle>
          <a:p>
            <a:pPr>
              <a:defRPr/>
            </a:pPr>
            <a:fld id="{E0E24329-BBCF-4C70-ADC0-34E6267A3D64}" type="slidenum">
              <a:rPr lang="bg-BG"/>
              <a:pPr>
                <a:defRPr/>
              </a:pPr>
              <a:t>‹#›</a:t>
            </a:fld>
            <a:endParaRPr lang="bg-BG"/>
          </a:p>
        </p:txBody>
      </p:sp>
    </p:spTree>
    <p:extLst>
      <p:ext uri="{BB962C8B-B14F-4D97-AF65-F5344CB8AC3E}">
        <p14:creationId xmlns:p14="http://schemas.microsoft.com/office/powerpoint/2010/main" val="285398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4"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5" name="Rectangle 13"/>
          <p:cNvSpPr>
            <a:spLocks noGrp="1" noChangeArrowheads="1"/>
          </p:cNvSpPr>
          <p:nvPr>
            <p:ph type="sldNum" sz="quarter" idx="12"/>
          </p:nvPr>
        </p:nvSpPr>
        <p:spPr>
          <a:ln/>
        </p:spPr>
        <p:txBody>
          <a:bodyPr/>
          <a:lstStyle>
            <a:lvl1pPr>
              <a:defRPr/>
            </a:lvl1pPr>
          </a:lstStyle>
          <a:p>
            <a:pPr>
              <a:defRPr/>
            </a:pPr>
            <a:fld id="{C95FF462-6EBB-47CB-844C-D5E52908B923}" type="slidenum">
              <a:rPr lang="bg-BG"/>
              <a:pPr>
                <a:defRPr/>
              </a:pPr>
              <a:t>‹#›</a:t>
            </a:fld>
            <a:endParaRPr lang="bg-BG"/>
          </a:p>
        </p:txBody>
      </p:sp>
    </p:spTree>
    <p:extLst>
      <p:ext uri="{BB962C8B-B14F-4D97-AF65-F5344CB8AC3E}">
        <p14:creationId xmlns:p14="http://schemas.microsoft.com/office/powerpoint/2010/main" val="414665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3"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4" name="Rectangle 13"/>
          <p:cNvSpPr>
            <a:spLocks noGrp="1" noChangeArrowheads="1"/>
          </p:cNvSpPr>
          <p:nvPr>
            <p:ph type="sldNum" sz="quarter" idx="12"/>
          </p:nvPr>
        </p:nvSpPr>
        <p:spPr>
          <a:ln/>
        </p:spPr>
        <p:txBody>
          <a:bodyPr/>
          <a:lstStyle>
            <a:lvl1pPr>
              <a:defRPr/>
            </a:lvl1pPr>
          </a:lstStyle>
          <a:p>
            <a:pPr>
              <a:defRPr/>
            </a:pPr>
            <a:fld id="{C1BDF818-F0EE-4E00-A25C-399F05EA4150}" type="slidenum">
              <a:rPr lang="bg-BG"/>
              <a:pPr>
                <a:defRPr/>
              </a:pPr>
              <a:t>‹#›</a:t>
            </a:fld>
            <a:endParaRPr lang="bg-BG"/>
          </a:p>
        </p:txBody>
      </p:sp>
    </p:spTree>
    <p:extLst>
      <p:ext uri="{BB962C8B-B14F-4D97-AF65-F5344CB8AC3E}">
        <p14:creationId xmlns:p14="http://schemas.microsoft.com/office/powerpoint/2010/main" val="4285778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08E31677-C6CF-40B2-B645-B40BDDAF6680}" type="slidenum">
              <a:rPr lang="bg-BG"/>
              <a:pPr>
                <a:defRPr/>
              </a:pPr>
              <a:t>‹#›</a:t>
            </a:fld>
            <a:endParaRPr lang="bg-BG"/>
          </a:p>
        </p:txBody>
      </p:sp>
    </p:spTree>
    <p:extLst>
      <p:ext uri="{BB962C8B-B14F-4D97-AF65-F5344CB8AC3E}">
        <p14:creationId xmlns:p14="http://schemas.microsoft.com/office/powerpoint/2010/main" val="145375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C1493CA6-91C1-4B1A-B557-04FC17DE4D5C}" type="slidenum">
              <a:rPr lang="bg-BG"/>
              <a:pPr>
                <a:defRPr/>
              </a:pPr>
              <a:t>‹#›</a:t>
            </a:fld>
            <a:endParaRPr lang="bg-BG"/>
          </a:p>
        </p:txBody>
      </p:sp>
    </p:spTree>
    <p:extLst>
      <p:ext uri="{BB962C8B-B14F-4D97-AF65-F5344CB8AC3E}">
        <p14:creationId xmlns:p14="http://schemas.microsoft.com/office/powerpoint/2010/main" val="3015220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bg-BG"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pPr>
              <a:defRPr/>
            </a:pPr>
            <a:r>
              <a:rPr lang="bg-BG"/>
              <a:t>Д. Гоцева</a:t>
            </a:r>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a:defRPr/>
            </a:pPr>
            <a:r>
              <a:rPr lang="bg-BG"/>
              <a:t>ПИК2 - Лекции</a:t>
            </a:r>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a:defRPr/>
            </a:pPr>
            <a:fld id="{1CD88330-D383-4CB8-9C2A-6D7F3588FD04}"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gotsev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n.wikipedia.org/wiki/X86_calling_conventions#cite_note-fog-0"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solidFill>
                  <a:schemeClr val="bg2"/>
                </a:solidFill>
              </a:rPr>
              <a:t>Д. Гоцева</a:t>
            </a:r>
          </a:p>
        </p:txBody>
      </p:sp>
      <p:sp>
        <p:nvSpPr>
          <p:cNvPr id="3075" name="Rectangle 15"/>
          <p:cNvSpPr>
            <a:spLocks noGrp="1" noChangeArrowheads="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solidFill>
                  <a:schemeClr val="bg2"/>
                </a:solidFill>
              </a:rPr>
              <a:t>ПИК2 - Лекции</a:t>
            </a:r>
          </a:p>
        </p:txBody>
      </p:sp>
      <p:sp>
        <p:nvSpPr>
          <p:cNvPr id="3076" name="Rectangle 16"/>
          <p:cNvSpPr>
            <a:spLocks noGrp="1" noChangeArrowheads="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13A0FE8-434B-4371-A32C-47F199F68DD4}" type="slidenum">
              <a:rPr lang="bg-BG" smtClean="0">
                <a:solidFill>
                  <a:schemeClr val="bg2"/>
                </a:solidFill>
              </a:rPr>
              <a:pPr eaLnBrk="1" hangingPunct="1"/>
              <a:t>1</a:t>
            </a:fld>
            <a:endParaRPr lang="bg-BG" smtClean="0">
              <a:solidFill>
                <a:schemeClr val="bg2"/>
              </a:solidFill>
            </a:endParaRPr>
          </a:p>
        </p:txBody>
      </p:sp>
      <p:sp>
        <p:nvSpPr>
          <p:cNvPr id="3077" name="Rectangle 2"/>
          <p:cNvSpPr>
            <a:spLocks noGrp="1" noChangeArrowheads="1"/>
          </p:cNvSpPr>
          <p:nvPr>
            <p:ph type="ctrTitle"/>
          </p:nvPr>
        </p:nvSpPr>
        <p:spPr/>
        <p:txBody>
          <a:bodyPr/>
          <a:lstStyle/>
          <a:p>
            <a:pPr eaLnBrk="1" hangingPunct="1"/>
            <a:r>
              <a:rPr lang="bg-BG" smtClean="0"/>
              <a:t>ПИК </a:t>
            </a:r>
            <a:r>
              <a:rPr lang="en-US" smtClean="0"/>
              <a:t>2</a:t>
            </a:r>
            <a:endParaRPr lang="bg-BG" smtClean="0"/>
          </a:p>
        </p:txBody>
      </p:sp>
      <p:sp>
        <p:nvSpPr>
          <p:cNvPr id="3078" name="Rectangle 3"/>
          <p:cNvSpPr>
            <a:spLocks noGrp="1" noChangeArrowheads="1"/>
          </p:cNvSpPr>
          <p:nvPr>
            <p:ph type="subTitle" idx="1"/>
          </p:nvPr>
        </p:nvSpPr>
        <p:spPr/>
        <p:txBody>
          <a:bodyPr/>
          <a:lstStyle/>
          <a:p>
            <a:pPr eaLnBrk="1" hangingPunct="1">
              <a:lnSpc>
                <a:spcPct val="90000"/>
              </a:lnSpc>
            </a:pPr>
            <a:r>
              <a:rPr lang="bg-BG" smtClean="0"/>
              <a:t>Лекции</a:t>
            </a:r>
          </a:p>
          <a:p>
            <a:pPr eaLnBrk="1" hangingPunct="1">
              <a:lnSpc>
                <a:spcPct val="90000"/>
              </a:lnSpc>
            </a:pPr>
            <a:r>
              <a:rPr lang="bg-BG" smtClean="0"/>
              <a:t>Доц. д-р Даниела Гоцева</a:t>
            </a:r>
          </a:p>
          <a:p>
            <a:pPr eaLnBrk="1" hangingPunct="1">
              <a:lnSpc>
                <a:spcPct val="90000"/>
              </a:lnSpc>
            </a:pPr>
            <a:r>
              <a:rPr lang="en-US" smtClean="0">
                <a:hlinkClick r:id="rId2"/>
              </a:rPr>
              <a:t>http://dgotseva.com</a:t>
            </a:r>
            <a:r>
              <a:rPr lang="en-US" smtClean="0"/>
              <a:t> </a:t>
            </a:r>
            <a:endParaRPr lang="bg-BG"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229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229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7079E4C-0294-4967-99CE-32010ACC56E5}" type="slidenum">
              <a:rPr lang="bg-BG" smtClean="0"/>
              <a:pPr eaLnBrk="1" hangingPunct="1"/>
              <a:t>10</a:t>
            </a:fld>
            <a:endParaRPr lang="bg-BG" smtClean="0"/>
          </a:p>
        </p:txBody>
      </p:sp>
      <p:sp>
        <p:nvSpPr>
          <p:cNvPr id="12293" name="Rectangle 2"/>
          <p:cNvSpPr>
            <a:spLocks noGrp="1" noChangeArrowheads="1"/>
          </p:cNvSpPr>
          <p:nvPr>
            <p:ph type="title"/>
          </p:nvPr>
        </p:nvSpPr>
        <p:spPr/>
        <p:txBody>
          <a:bodyPr/>
          <a:lstStyle/>
          <a:p>
            <a:pPr eaLnBrk="1" hangingPunct="1"/>
            <a:r>
              <a:rPr lang="bg-BG" smtClean="0"/>
              <a:t>Таблица за справки</a:t>
            </a:r>
          </a:p>
        </p:txBody>
      </p:sp>
      <p:sp>
        <p:nvSpPr>
          <p:cNvPr id="12294" name="Rectangle 3"/>
          <p:cNvSpPr>
            <a:spLocks noGrp="1" noChangeArrowheads="1"/>
          </p:cNvSpPr>
          <p:nvPr>
            <p:ph type="body" idx="1"/>
          </p:nvPr>
        </p:nvSpPr>
        <p:spPr/>
        <p:txBody>
          <a:bodyPr/>
          <a:lstStyle/>
          <a:p>
            <a:pPr eaLnBrk="1" hangingPunct="1">
              <a:lnSpc>
                <a:spcPct val="90000"/>
              </a:lnSpc>
            </a:pPr>
            <a:r>
              <a:rPr lang="bg-BG" sz="2400" smtClean="0"/>
              <a:t>Този код е подобен на кода, който ще откриете във функциите на макропроцесора или на компилатора за управление на символни таблици.</a:t>
            </a:r>
          </a:p>
          <a:p>
            <a:pPr eaLnBrk="1" hangingPunct="1">
              <a:lnSpc>
                <a:spcPct val="90000"/>
              </a:lnSpc>
            </a:pPr>
            <a:r>
              <a:rPr lang="bg-BG" sz="2400" smtClean="0"/>
              <a:t>Нека да разгледаме един оператор #define. Когато се появи ред като</a:t>
            </a:r>
          </a:p>
          <a:p>
            <a:pPr eaLnBrk="1" hangingPunct="1">
              <a:lnSpc>
                <a:spcPct val="90000"/>
              </a:lnSpc>
              <a:buFont typeface="Wingdings" pitchFamily="2" charset="2"/>
              <a:buNone/>
            </a:pPr>
            <a:r>
              <a:rPr lang="bg-BG" sz="2400" smtClean="0"/>
              <a:t>#define IN 1</a:t>
            </a:r>
          </a:p>
          <a:p>
            <a:pPr eaLnBrk="1" hangingPunct="1">
              <a:lnSpc>
                <a:spcPct val="90000"/>
              </a:lnSpc>
            </a:pPr>
            <a:r>
              <a:rPr lang="bg-BG" sz="2400" smtClean="0"/>
              <a:t>името IN и текстът за замяна 1 се съхраняват в таблица. По-късно, когато името IN се появи в оператор, например</a:t>
            </a:r>
          </a:p>
          <a:p>
            <a:pPr eaLnBrk="1" hangingPunct="1">
              <a:lnSpc>
                <a:spcPct val="90000"/>
              </a:lnSpc>
              <a:buFont typeface="Wingdings" pitchFamily="2" charset="2"/>
              <a:buNone/>
            </a:pPr>
            <a:r>
              <a:rPr lang="bg-BG" sz="2400" smtClean="0"/>
              <a:t>state = IN;</a:t>
            </a:r>
          </a:p>
          <a:p>
            <a:pPr eaLnBrk="1" hangingPunct="1">
              <a:lnSpc>
                <a:spcPct val="90000"/>
              </a:lnSpc>
            </a:pPr>
            <a:r>
              <a:rPr lang="bg-BG" sz="2400" smtClean="0"/>
              <a:t>то трябва да се замени с 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3315"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3316"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83F2756-834D-40BD-97B0-C749D728129B}" type="slidenum">
              <a:rPr lang="bg-BG" smtClean="0"/>
              <a:pPr eaLnBrk="1" hangingPunct="1"/>
              <a:t>11</a:t>
            </a:fld>
            <a:endParaRPr lang="bg-BG" smtClean="0"/>
          </a:p>
        </p:txBody>
      </p:sp>
      <p:sp>
        <p:nvSpPr>
          <p:cNvPr id="13317" name="Rectangle 2"/>
          <p:cNvSpPr>
            <a:spLocks noGrp="1" noChangeArrowheads="1"/>
          </p:cNvSpPr>
          <p:nvPr>
            <p:ph type="title"/>
          </p:nvPr>
        </p:nvSpPr>
        <p:spPr/>
        <p:txBody>
          <a:bodyPr/>
          <a:lstStyle/>
          <a:p>
            <a:pPr eaLnBrk="1" hangingPunct="1"/>
            <a:r>
              <a:rPr lang="bg-BG" smtClean="0"/>
              <a:t>Таблица за справки</a:t>
            </a:r>
          </a:p>
        </p:txBody>
      </p:sp>
      <p:sp>
        <p:nvSpPr>
          <p:cNvPr id="13318" name="Rectangle 3"/>
          <p:cNvSpPr>
            <a:spLocks noGrp="1" noChangeArrowheads="1"/>
          </p:cNvSpPr>
          <p:nvPr>
            <p:ph type="body" idx="1"/>
          </p:nvPr>
        </p:nvSpPr>
        <p:spPr/>
        <p:txBody>
          <a:bodyPr/>
          <a:lstStyle/>
          <a:p>
            <a:pPr eaLnBrk="1" hangingPunct="1">
              <a:lnSpc>
                <a:spcPct val="90000"/>
              </a:lnSpc>
            </a:pPr>
            <a:r>
              <a:rPr lang="bg-BG" smtClean="0"/>
              <a:t>Съществуват две функции за манипулация на имената и текстовете за замяна, install (s, t) записва името s и текста за замяна t в таблица; s и t са символни низове, lookup (s) търси s в таблицата и връща указател към мястото, на което се намира низът, или NULL, ако низът не е в таблицата.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4339"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4340"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D4C4CBE-723A-4AB7-A7BF-556AC8DBFC22}" type="slidenum">
              <a:rPr lang="bg-BG" smtClean="0"/>
              <a:pPr eaLnBrk="1" hangingPunct="1"/>
              <a:t>12</a:t>
            </a:fld>
            <a:endParaRPr lang="bg-BG" smtClean="0"/>
          </a:p>
        </p:txBody>
      </p:sp>
      <p:sp>
        <p:nvSpPr>
          <p:cNvPr id="14341" name="Rectangle 2"/>
          <p:cNvSpPr>
            <a:spLocks noGrp="1" noChangeArrowheads="1"/>
          </p:cNvSpPr>
          <p:nvPr>
            <p:ph type="title"/>
          </p:nvPr>
        </p:nvSpPr>
        <p:spPr/>
        <p:txBody>
          <a:bodyPr/>
          <a:lstStyle/>
          <a:p>
            <a:pPr eaLnBrk="1" hangingPunct="1"/>
            <a:r>
              <a:rPr lang="bg-BG" smtClean="0"/>
              <a:t>Таблица за справки</a:t>
            </a:r>
          </a:p>
        </p:txBody>
      </p:sp>
      <p:sp>
        <p:nvSpPr>
          <p:cNvPr id="14342" name="Rectangle 3"/>
          <p:cNvSpPr>
            <a:spLocks noGrp="1" noChangeArrowheads="1"/>
          </p:cNvSpPr>
          <p:nvPr>
            <p:ph type="body" sz="half" idx="1"/>
          </p:nvPr>
        </p:nvSpPr>
        <p:spPr>
          <a:xfrm>
            <a:off x="1182688" y="2017713"/>
            <a:ext cx="7772400" cy="2779712"/>
          </a:xfrm>
        </p:spPr>
        <p:txBody>
          <a:bodyPr/>
          <a:lstStyle/>
          <a:p>
            <a:pPr eaLnBrk="1" hangingPunct="1">
              <a:lnSpc>
                <a:spcPct val="90000"/>
              </a:lnSpc>
            </a:pPr>
            <a:r>
              <a:rPr lang="bg-BG" sz="2400" smtClean="0"/>
              <a:t>Алгоритъмът представлява хеш-търсене - името се преобразува в малко неотрицателно цяло число, което впоследствие се използва за индексиране на масив от указатели. Всеки елемент от масива сочи към началото на свързан списък от блокове, описващи имената, които притежават тази хеш-стойност. Елементът е NULL, когато няма имена, съответстващи на дадената стойност.</a:t>
            </a:r>
          </a:p>
        </p:txBody>
      </p:sp>
      <p:sp>
        <p:nvSpPr>
          <p:cNvPr id="14343" name="Rectangle 4"/>
          <p:cNvSpPr>
            <a:spLocks noGrp="1" noChangeArrowheads="1"/>
          </p:cNvSpPr>
          <p:nvPr>
            <p:ph sz="half" idx="2"/>
          </p:nvPr>
        </p:nvSpPr>
        <p:spPr/>
        <p:txBody>
          <a:bodyPr/>
          <a:lstStyle/>
          <a:p>
            <a:pPr eaLnBrk="1" hangingPunct="1"/>
            <a:endParaRPr lang="bg-BG" sz="2800" smtClean="0"/>
          </a:p>
        </p:txBody>
      </p:sp>
      <p:pic>
        <p:nvPicPr>
          <p:cNvPr id="1434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4797425"/>
            <a:ext cx="3097213" cy="162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5363"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5364"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9AB65A2-22DE-4EBA-9DCB-C3093926B390}" type="slidenum">
              <a:rPr lang="bg-BG" smtClean="0"/>
              <a:pPr eaLnBrk="1" hangingPunct="1"/>
              <a:t>13</a:t>
            </a:fld>
            <a:endParaRPr lang="bg-BG" smtClean="0"/>
          </a:p>
        </p:txBody>
      </p:sp>
      <p:sp>
        <p:nvSpPr>
          <p:cNvPr id="15365" name="Rectangle 2"/>
          <p:cNvSpPr>
            <a:spLocks noGrp="1" noChangeArrowheads="1"/>
          </p:cNvSpPr>
          <p:nvPr>
            <p:ph type="title"/>
          </p:nvPr>
        </p:nvSpPr>
        <p:spPr/>
        <p:txBody>
          <a:bodyPr/>
          <a:lstStyle/>
          <a:p>
            <a:pPr eaLnBrk="1" hangingPunct="1"/>
            <a:r>
              <a:rPr lang="bg-BG" smtClean="0"/>
              <a:t>Таблица за справки</a:t>
            </a:r>
          </a:p>
        </p:txBody>
      </p:sp>
      <p:sp>
        <p:nvSpPr>
          <p:cNvPr id="15366" name="Rectangle 3"/>
          <p:cNvSpPr>
            <a:spLocks noGrp="1" noChangeArrowheads="1"/>
          </p:cNvSpPr>
          <p:nvPr>
            <p:ph type="body" idx="1"/>
          </p:nvPr>
        </p:nvSpPr>
        <p:spPr/>
        <p:txBody>
          <a:bodyPr/>
          <a:lstStyle/>
          <a:p>
            <a:pPr eaLnBrk="1" hangingPunct="1">
              <a:lnSpc>
                <a:spcPct val="90000"/>
              </a:lnSpc>
            </a:pPr>
            <a:r>
              <a:rPr lang="bg-BG" sz="2400" smtClean="0"/>
              <a:t>Всеки блок от списъка представлява структура, съдържаща указател към името, към текста за замяна и към следващия блок от списъка. Нулева стойност на указателя към следващия блок обозначава края на списъка.</a:t>
            </a:r>
          </a:p>
          <a:p>
            <a:pPr eaLnBrk="1" hangingPunct="1">
              <a:lnSpc>
                <a:spcPct val="90000"/>
              </a:lnSpc>
              <a:buFont typeface="Wingdings" pitchFamily="2" charset="2"/>
              <a:buNone/>
            </a:pPr>
            <a:r>
              <a:rPr lang="bg-BG" sz="2000" smtClean="0">
                <a:solidFill>
                  <a:schemeClr val="hlink"/>
                </a:solidFill>
              </a:rPr>
              <a:t>struct nlist { /* елемент от таблицата */</a:t>
            </a:r>
          </a:p>
          <a:p>
            <a:pPr eaLnBrk="1" hangingPunct="1">
              <a:lnSpc>
                <a:spcPct val="90000"/>
              </a:lnSpc>
              <a:buFont typeface="Wingdings" pitchFamily="2" charset="2"/>
              <a:buNone/>
            </a:pPr>
            <a:r>
              <a:rPr lang="bg-BG" sz="2000" smtClean="0">
                <a:solidFill>
                  <a:schemeClr val="hlink"/>
                </a:solidFill>
              </a:rPr>
              <a:t>struct nlist *next; /* следващият елемент от веригата */</a:t>
            </a:r>
          </a:p>
          <a:p>
            <a:pPr eaLnBrk="1" hangingPunct="1">
              <a:lnSpc>
                <a:spcPct val="90000"/>
              </a:lnSpc>
              <a:buFont typeface="Wingdings" pitchFamily="2" charset="2"/>
              <a:buNone/>
            </a:pPr>
            <a:r>
              <a:rPr lang="bg-BG" sz="2000" smtClean="0">
                <a:solidFill>
                  <a:schemeClr val="hlink"/>
                </a:solidFill>
              </a:rPr>
              <a:t>char *name; /* име */</a:t>
            </a:r>
          </a:p>
          <a:p>
            <a:pPr eaLnBrk="1" hangingPunct="1">
              <a:lnSpc>
                <a:spcPct val="90000"/>
              </a:lnSpc>
              <a:buFont typeface="Wingdings" pitchFamily="2" charset="2"/>
              <a:buNone/>
            </a:pPr>
            <a:r>
              <a:rPr lang="bg-BG" sz="2000" smtClean="0">
                <a:solidFill>
                  <a:schemeClr val="hlink"/>
                </a:solidFill>
              </a:rPr>
              <a:t>char *defn; /* текст за замяна */</a:t>
            </a:r>
          </a:p>
          <a:p>
            <a:pPr eaLnBrk="1" hangingPunct="1">
              <a:lnSpc>
                <a:spcPct val="90000"/>
              </a:lnSpc>
              <a:buFont typeface="Wingdings" pitchFamily="2" charset="2"/>
              <a:buNone/>
            </a:pPr>
            <a:r>
              <a:rPr lang="bg-BG" sz="2000" smtClean="0">
                <a:solidFill>
                  <a:schemeClr val="hlink"/>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6387"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6388"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7DEC7E5-732C-4C87-8658-36FDFA1C5BC7}" type="slidenum">
              <a:rPr lang="bg-BG" smtClean="0"/>
              <a:pPr eaLnBrk="1" hangingPunct="1"/>
              <a:t>14</a:t>
            </a:fld>
            <a:endParaRPr lang="bg-BG" smtClean="0"/>
          </a:p>
        </p:txBody>
      </p:sp>
      <p:sp>
        <p:nvSpPr>
          <p:cNvPr id="16389" name="Rectangle 2"/>
          <p:cNvSpPr>
            <a:spLocks noGrp="1" noChangeArrowheads="1"/>
          </p:cNvSpPr>
          <p:nvPr>
            <p:ph type="title"/>
          </p:nvPr>
        </p:nvSpPr>
        <p:spPr/>
        <p:txBody>
          <a:bodyPr/>
          <a:lstStyle/>
          <a:p>
            <a:pPr eaLnBrk="1" hangingPunct="1"/>
            <a:r>
              <a:rPr lang="bg-BG" smtClean="0"/>
              <a:t>Таблица за справки</a:t>
            </a:r>
          </a:p>
        </p:txBody>
      </p:sp>
      <p:sp>
        <p:nvSpPr>
          <p:cNvPr id="16390" name="Rectangle 3"/>
          <p:cNvSpPr>
            <a:spLocks noGrp="1" noChangeArrowheads="1"/>
          </p:cNvSpPr>
          <p:nvPr>
            <p:ph type="body" idx="1"/>
          </p:nvPr>
        </p:nvSpPr>
        <p:spPr>
          <a:xfrm>
            <a:off x="1182688" y="2017713"/>
            <a:ext cx="7772400" cy="3355975"/>
          </a:xfrm>
        </p:spPr>
        <p:txBody>
          <a:bodyPr/>
          <a:lstStyle/>
          <a:p>
            <a:pPr eaLnBrk="1" hangingPunct="1">
              <a:lnSpc>
                <a:spcPct val="80000"/>
              </a:lnSpc>
            </a:pPr>
            <a:r>
              <a:rPr lang="bg-BG" sz="2800" smtClean="0"/>
              <a:t>Масивът от указатели е</a:t>
            </a:r>
          </a:p>
          <a:p>
            <a:pPr eaLnBrk="1" hangingPunct="1">
              <a:lnSpc>
                <a:spcPct val="80000"/>
              </a:lnSpc>
              <a:buFont typeface="Wingdings" pitchFamily="2" charset="2"/>
              <a:buNone/>
            </a:pPr>
            <a:r>
              <a:rPr lang="bg-BG" sz="1600" smtClean="0">
                <a:solidFill>
                  <a:schemeClr val="hlink"/>
                </a:solidFill>
              </a:rPr>
              <a:t>#define HASHSIZE 101</a:t>
            </a:r>
          </a:p>
          <a:p>
            <a:pPr eaLnBrk="1" hangingPunct="1">
              <a:lnSpc>
                <a:spcPct val="80000"/>
              </a:lnSpc>
              <a:buFont typeface="Wingdings" pitchFamily="2" charset="2"/>
              <a:buNone/>
            </a:pPr>
            <a:r>
              <a:rPr lang="bg-BG" sz="1600" smtClean="0">
                <a:solidFill>
                  <a:schemeClr val="hlink"/>
                </a:solidFill>
              </a:rPr>
              <a:t>static struct nlist *hashtab[HASHSIZE]; /* таблица от указатели */</a:t>
            </a:r>
          </a:p>
          <a:p>
            <a:pPr eaLnBrk="1" hangingPunct="1">
              <a:lnSpc>
                <a:spcPct val="80000"/>
              </a:lnSpc>
            </a:pPr>
            <a:r>
              <a:rPr lang="bg-BG" sz="2800" smtClean="0"/>
              <a:t>Функцията за хеширане, която се използва и от lookup, и от install, добавя нова символна стойност в низа от разбъркани комбинации от предишните стойности и връща остатъка от размера на масива по модул.</a:t>
            </a:r>
          </a:p>
        </p:txBody>
      </p:sp>
      <p:pic>
        <p:nvPicPr>
          <p:cNvPr id="163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4652963"/>
            <a:ext cx="480060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7411"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7412"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9ED898D-034F-4CEF-ABFA-2367D249B76C}" type="slidenum">
              <a:rPr lang="bg-BG" smtClean="0"/>
              <a:pPr eaLnBrk="1" hangingPunct="1"/>
              <a:t>15</a:t>
            </a:fld>
            <a:endParaRPr lang="bg-BG" smtClean="0"/>
          </a:p>
        </p:txBody>
      </p:sp>
      <p:sp>
        <p:nvSpPr>
          <p:cNvPr id="17413" name="Rectangle 2"/>
          <p:cNvSpPr>
            <a:spLocks noGrp="1" noChangeArrowheads="1"/>
          </p:cNvSpPr>
          <p:nvPr>
            <p:ph type="title"/>
          </p:nvPr>
        </p:nvSpPr>
        <p:spPr/>
        <p:txBody>
          <a:bodyPr/>
          <a:lstStyle/>
          <a:p>
            <a:pPr eaLnBrk="1" hangingPunct="1"/>
            <a:r>
              <a:rPr lang="bg-BG" smtClean="0"/>
              <a:t>Таблица за справки</a:t>
            </a:r>
          </a:p>
        </p:txBody>
      </p:sp>
      <p:sp>
        <p:nvSpPr>
          <p:cNvPr id="17414" name="Rectangle 3"/>
          <p:cNvSpPr>
            <a:spLocks noGrp="1" noChangeArrowheads="1"/>
          </p:cNvSpPr>
          <p:nvPr>
            <p:ph type="body" sz="half" idx="1"/>
          </p:nvPr>
        </p:nvSpPr>
        <p:spPr>
          <a:xfrm>
            <a:off x="1182688" y="2017713"/>
            <a:ext cx="7772400" cy="2635250"/>
          </a:xfrm>
        </p:spPr>
        <p:txBody>
          <a:bodyPr/>
          <a:lstStyle/>
          <a:p>
            <a:pPr eaLnBrk="1" hangingPunct="1">
              <a:lnSpc>
                <a:spcPct val="90000"/>
              </a:lnSpc>
            </a:pPr>
            <a:r>
              <a:rPr lang="bg-BG" sz="2000" smtClean="0"/>
              <a:t>Беззнаковата аритметика ни осигурява хеш стойността да бъде неотрицателна.</a:t>
            </a:r>
          </a:p>
          <a:p>
            <a:pPr eaLnBrk="1" hangingPunct="1">
              <a:lnSpc>
                <a:spcPct val="90000"/>
              </a:lnSpc>
            </a:pPr>
            <a:r>
              <a:rPr lang="bg-BG" sz="2000" smtClean="0"/>
              <a:t>Процесът на хеширане изчислява началния индекс в масива hashtab; ако низът може да</a:t>
            </a:r>
            <a:r>
              <a:rPr lang="en-US" sz="2000" smtClean="0"/>
              <a:t> </a:t>
            </a:r>
            <a:r>
              <a:rPr lang="bg-BG" sz="2000" smtClean="0"/>
              <a:t>бъде открит, той ще бъде в списъка от блокове, започващи от този индекс. Търсенето се</a:t>
            </a:r>
            <a:r>
              <a:rPr lang="en-US" sz="2000" smtClean="0"/>
              <a:t> </a:t>
            </a:r>
            <a:r>
              <a:rPr lang="bg-BG" sz="2000" smtClean="0"/>
              <a:t>извършва от lookup. Ако lookup открие елемента, тя връща указател към него; в противен</a:t>
            </a:r>
            <a:r>
              <a:rPr lang="en-US" sz="2000" smtClean="0"/>
              <a:t> </a:t>
            </a:r>
            <a:r>
              <a:rPr lang="bg-BG" sz="2000" smtClean="0"/>
              <a:t>случай връща NULL.</a:t>
            </a:r>
          </a:p>
        </p:txBody>
      </p:sp>
      <p:sp>
        <p:nvSpPr>
          <p:cNvPr id="17415" name="Rectangle 4"/>
          <p:cNvSpPr>
            <a:spLocks noGrp="1" noChangeArrowheads="1"/>
          </p:cNvSpPr>
          <p:nvPr>
            <p:ph sz="half" idx="2"/>
          </p:nvPr>
        </p:nvSpPr>
        <p:spPr/>
        <p:txBody>
          <a:bodyPr/>
          <a:lstStyle/>
          <a:p>
            <a:pPr eaLnBrk="1" hangingPunct="1"/>
            <a:endParaRPr lang="bg-BG" sz="2800" smtClean="0"/>
          </a:p>
        </p:txBody>
      </p:sp>
      <p:pic>
        <p:nvPicPr>
          <p:cNvPr id="1741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4149725"/>
            <a:ext cx="6489700" cy="211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8435"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8436"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73B9EFD-50AB-4735-83B2-0C26891E1F68}" type="slidenum">
              <a:rPr lang="bg-BG" smtClean="0"/>
              <a:pPr eaLnBrk="1" hangingPunct="1"/>
              <a:t>16</a:t>
            </a:fld>
            <a:endParaRPr lang="bg-BG" smtClean="0"/>
          </a:p>
        </p:txBody>
      </p:sp>
      <p:sp>
        <p:nvSpPr>
          <p:cNvPr id="18437" name="Rectangle 2"/>
          <p:cNvSpPr>
            <a:spLocks noGrp="1" noChangeArrowheads="1"/>
          </p:cNvSpPr>
          <p:nvPr>
            <p:ph type="title"/>
          </p:nvPr>
        </p:nvSpPr>
        <p:spPr/>
        <p:txBody>
          <a:bodyPr/>
          <a:lstStyle/>
          <a:p>
            <a:pPr eaLnBrk="1" hangingPunct="1"/>
            <a:r>
              <a:rPr lang="bg-BG" smtClean="0"/>
              <a:t>Таблица за справки</a:t>
            </a:r>
          </a:p>
        </p:txBody>
      </p:sp>
      <p:sp>
        <p:nvSpPr>
          <p:cNvPr id="18438" name="Rectangle 3"/>
          <p:cNvSpPr>
            <a:spLocks noGrp="1" noChangeArrowheads="1"/>
          </p:cNvSpPr>
          <p:nvPr>
            <p:ph type="body" sz="half" idx="1"/>
          </p:nvPr>
        </p:nvSpPr>
        <p:spPr>
          <a:xfrm>
            <a:off x="0" y="1989138"/>
            <a:ext cx="2627313" cy="4114800"/>
          </a:xfrm>
        </p:spPr>
        <p:txBody>
          <a:bodyPr/>
          <a:lstStyle/>
          <a:p>
            <a:pPr eaLnBrk="1" hangingPunct="1">
              <a:lnSpc>
                <a:spcPct val="80000"/>
              </a:lnSpc>
            </a:pPr>
            <a:r>
              <a:rPr lang="bg-BG" sz="1600" smtClean="0"/>
              <a:t>install използва lookup, за да определи дали името, което трябва да се запише в</a:t>
            </a:r>
            <a:r>
              <a:rPr lang="en-US" sz="1600" smtClean="0"/>
              <a:t> </a:t>
            </a:r>
            <a:r>
              <a:rPr lang="bg-BG" sz="1600" smtClean="0"/>
              <a:t>таблицата за справки, вече съществува там; ако съществува, то новата дефиниция ще заеме</a:t>
            </a:r>
            <a:r>
              <a:rPr lang="en-US" sz="1600" smtClean="0"/>
              <a:t> </a:t>
            </a:r>
            <a:r>
              <a:rPr lang="bg-BG" sz="1600" smtClean="0"/>
              <a:t>мястото на старата. В противен случай в таблицата за справки се създава нов елемент, install</a:t>
            </a:r>
            <a:r>
              <a:rPr lang="en-US" sz="1600" smtClean="0"/>
              <a:t> </a:t>
            </a:r>
            <a:r>
              <a:rPr lang="bg-BG" sz="1600" smtClean="0"/>
              <a:t>връща NULL, ако по някаква причина не намери празно пространство за новия елемент.</a:t>
            </a:r>
          </a:p>
        </p:txBody>
      </p:sp>
      <p:sp>
        <p:nvSpPr>
          <p:cNvPr id="18439" name="Rectangle 4"/>
          <p:cNvSpPr>
            <a:spLocks noGrp="1" noChangeArrowheads="1"/>
          </p:cNvSpPr>
          <p:nvPr>
            <p:ph sz="half" idx="2"/>
          </p:nvPr>
        </p:nvSpPr>
        <p:spPr/>
        <p:txBody>
          <a:bodyPr/>
          <a:lstStyle/>
          <a:p>
            <a:pPr eaLnBrk="1" hangingPunct="1">
              <a:lnSpc>
                <a:spcPct val="80000"/>
              </a:lnSpc>
            </a:pPr>
            <a:endParaRPr lang="bg-BG" sz="1600" smtClean="0"/>
          </a:p>
        </p:txBody>
      </p:sp>
      <p:pic>
        <p:nvPicPr>
          <p:cNvPr id="184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1628775"/>
            <a:ext cx="6515100" cy="442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9459"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9460"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A5B54AF-2DC8-41C2-AA41-3477BC85F6CA}" type="slidenum">
              <a:rPr lang="bg-BG" smtClean="0"/>
              <a:pPr eaLnBrk="1" hangingPunct="1"/>
              <a:t>17</a:t>
            </a:fld>
            <a:endParaRPr lang="bg-BG" smtClean="0"/>
          </a:p>
        </p:txBody>
      </p:sp>
      <p:sp>
        <p:nvSpPr>
          <p:cNvPr id="19461" name="Rectangle 2"/>
          <p:cNvSpPr>
            <a:spLocks noGrp="1" noChangeArrowheads="1"/>
          </p:cNvSpPr>
          <p:nvPr>
            <p:ph type="title"/>
          </p:nvPr>
        </p:nvSpPr>
        <p:spPr/>
        <p:txBody>
          <a:bodyPr/>
          <a:lstStyle/>
          <a:p>
            <a:pPr eaLnBrk="1" hangingPunct="1"/>
            <a:r>
              <a:rPr lang="bg-BG" smtClean="0"/>
              <a:t>Рекурсия</a:t>
            </a:r>
          </a:p>
        </p:txBody>
      </p:sp>
      <p:sp>
        <p:nvSpPr>
          <p:cNvPr id="19462" name="Rectangle 3"/>
          <p:cNvSpPr>
            <a:spLocks noGrp="1" noChangeArrowheads="1"/>
          </p:cNvSpPr>
          <p:nvPr>
            <p:ph type="body" idx="1"/>
          </p:nvPr>
        </p:nvSpPr>
        <p:spPr/>
        <p:txBody>
          <a:bodyPr/>
          <a:lstStyle/>
          <a:p>
            <a:pPr eaLnBrk="1" hangingPunct="1">
              <a:lnSpc>
                <a:spcPct val="90000"/>
              </a:lnSpc>
            </a:pPr>
            <a:r>
              <a:rPr lang="bg-BG" sz="2800" smtClean="0"/>
              <a:t>Функциите в С могат да се използват рекурсивно; това означава, че функцията може да извиква сама себе си както директно, така и индиректно. </a:t>
            </a:r>
          </a:p>
          <a:p>
            <a:pPr eaLnBrk="1" hangingPunct="1">
              <a:lnSpc>
                <a:spcPct val="90000"/>
              </a:lnSpc>
            </a:pPr>
            <a:r>
              <a:rPr lang="bg-BG" sz="2800" smtClean="0"/>
              <a:t>Пример - отпечатване на число като символен низ. </a:t>
            </a:r>
          </a:p>
          <a:p>
            <a:pPr lvl="1" eaLnBrk="1" hangingPunct="1">
              <a:lnSpc>
                <a:spcPct val="90000"/>
              </a:lnSpc>
            </a:pPr>
            <a:r>
              <a:rPr lang="bg-BG" sz="2400" smtClean="0"/>
              <a:t>Съществуват две решения на този проблем. Едното е да пазим цифрите, от които е изградено числото, в масив, докато се генерират, и после да ги отпечатаме в обратен ред.</a:t>
            </a:r>
          </a:p>
          <a:p>
            <a:pPr lvl="1" eaLnBrk="1" hangingPunct="1">
              <a:lnSpc>
                <a:spcPct val="90000"/>
              </a:lnSpc>
            </a:pPr>
            <a:r>
              <a:rPr lang="bg-BG" sz="2400" smtClean="0"/>
              <a:t>Алтернативното решение използва рекурсия.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20483"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20484"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6B7106D-5209-4C19-BB69-37116EA2BC72}" type="slidenum">
              <a:rPr lang="bg-BG" smtClean="0"/>
              <a:pPr eaLnBrk="1" hangingPunct="1"/>
              <a:t>18</a:t>
            </a:fld>
            <a:endParaRPr lang="bg-BG" smtClean="0"/>
          </a:p>
        </p:txBody>
      </p:sp>
      <p:sp>
        <p:nvSpPr>
          <p:cNvPr id="20485" name="Rectangle 2"/>
          <p:cNvSpPr>
            <a:spLocks noGrp="1" noChangeArrowheads="1"/>
          </p:cNvSpPr>
          <p:nvPr>
            <p:ph type="title"/>
          </p:nvPr>
        </p:nvSpPr>
        <p:spPr/>
        <p:txBody>
          <a:bodyPr/>
          <a:lstStyle/>
          <a:p>
            <a:pPr eaLnBrk="1" hangingPunct="1"/>
            <a:r>
              <a:rPr lang="bg-BG" smtClean="0"/>
              <a:t>Рекурсия</a:t>
            </a:r>
          </a:p>
        </p:txBody>
      </p:sp>
      <p:sp>
        <p:nvSpPr>
          <p:cNvPr id="20486" name="Rectangle 3"/>
          <p:cNvSpPr>
            <a:spLocks noGrp="1" noChangeArrowheads="1"/>
          </p:cNvSpPr>
          <p:nvPr>
            <p:ph sz="half" idx="1"/>
          </p:nvPr>
        </p:nvSpPr>
        <p:spPr/>
        <p:txBody>
          <a:bodyPr/>
          <a:lstStyle/>
          <a:p>
            <a:pPr eaLnBrk="1" hangingPunct="1"/>
            <a:endParaRPr lang="bg-BG" sz="2800" smtClean="0"/>
          </a:p>
        </p:txBody>
      </p:sp>
      <p:sp>
        <p:nvSpPr>
          <p:cNvPr id="20487" name="Rectangle 4"/>
          <p:cNvSpPr>
            <a:spLocks noGrp="1" noChangeArrowheads="1"/>
          </p:cNvSpPr>
          <p:nvPr>
            <p:ph type="body" sz="half" idx="2"/>
          </p:nvPr>
        </p:nvSpPr>
        <p:spPr>
          <a:xfrm>
            <a:off x="1403350" y="4292600"/>
            <a:ext cx="7313613" cy="1981200"/>
          </a:xfrm>
        </p:spPr>
        <p:txBody>
          <a:bodyPr/>
          <a:lstStyle/>
          <a:p>
            <a:pPr eaLnBrk="1" hangingPunct="1">
              <a:lnSpc>
                <a:spcPct val="80000"/>
              </a:lnSpc>
            </a:pPr>
            <a:r>
              <a:rPr lang="bg-BG" sz="1600" smtClean="0"/>
              <a:t>Когато една функция извиква себе си рекурсивно, всяко извикване получава нов, независещ от предходния, набор от всички автоматични променливи. Следователно, ако имаме printd (123), първото извикване на printd приема аргумента n = 123. Тя подава 12 на второто извикване на printd, което от своя страна подава 1 на третото. Третото извикване на printd отпечатва 1, после се изкачва до второ ниво. Там printd отпечатва 2, след което се връща до първо ниво. Най-накрая се отпечатва 3 и функцията се прекратява.</a:t>
            </a:r>
          </a:p>
        </p:txBody>
      </p:sp>
      <p:pic>
        <p:nvPicPr>
          <p:cNvPr id="2048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1557338"/>
            <a:ext cx="5099050" cy="271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21507"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21508"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E939A8E-64D1-4A2B-80D7-AFA99BD22A90}" type="slidenum">
              <a:rPr lang="bg-BG" smtClean="0"/>
              <a:pPr eaLnBrk="1" hangingPunct="1"/>
              <a:t>19</a:t>
            </a:fld>
            <a:endParaRPr lang="bg-BG" smtClean="0"/>
          </a:p>
        </p:txBody>
      </p:sp>
      <p:sp>
        <p:nvSpPr>
          <p:cNvPr id="21509" name="Rectangle 2"/>
          <p:cNvSpPr>
            <a:spLocks noGrp="1" noChangeArrowheads="1"/>
          </p:cNvSpPr>
          <p:nvPr>
            <p:ph type="title"/>
          </p:nvPr>
        </p:nvSpPr>
        <p:spPr/>
        <p:txBody>
          <a:bodyPr/>
          <a:lstStyle/>
          <a:p>
            <a:pPr eaLnBrk="1" hangingPunct="1"/>
            <a:r>
              <a:rPr lang="bg-BG" smtClean="0"/>
              <a:t>Рекурсия</a:t>
            </a:r>
          </a:p>
        </p:txBody>
      </p:sp>
      <p:sp>
        <p:nvSpPr>
          <p:cNvPr id="21510" name="Rectangle 3"/>
          <p:cNvSpPr>
            <a:spLocks noGrp="1" noChangeArrowheads="1"/>
          </p:cNvSpPr>
          <p:nvPr>
            <p:ph type="body" idx="1"/>
          </p:nvPr>
        </p:nvSpPr>
        <p:spPr/>
        <p:txBody>
          <a:bodyPr/>
          <a:lstStyle/>
          <a:p>
            <a:pPr eaLnBrk="1" hangingPunct="1">
              <a:lnSpc>
                <a:spcPct val="80000"/>
              </a:lnSpc>
            </a:pPr>
            <a:r>
              <a:rPr lang="bg-BG" sz="2400" smtClean="0"/>
              <a:t>Друг добър пример за рекурсия е бързото сортиране - алгоритъм, разработен от С. A. R. Hoare през 1962. </a:t>
            </a:r>
          </a:p>
          <a:p>
            <a:pPr lvl="1" eaLnBrk="1" hangingPunct="1">
              <a:lnSpc>
                <a:spcPct val="80000"/>
              </a:lnSpc>
            </a:pPr>
            <a:r>
              <a:rPr lang="bg-BG" sz="2000" smtClean="0"/>
              <a:t>Имаме един масив и от него избираме един елемент. Останалите елементи се разпределят в две подгрупи - едните са по-малки от избрания елемент, а другите са по-големи или равни на него. Същият процес се прилага рекурсивно към двете подгрупи.</a:t>
            </a:r>
          </a:p>
          <a:p>
            <a:pPr lvl="1" eaLnBrk="1" hangingPunct="1">
              <a:lnSpc>
                <a:spcPct val="80000"/>
              </a:lnSpc>
            </a:pPr>
            <a:r>
              <a:rPr lang="bg-BG" sz="2000" smtClean="0"/>
              <a:t>Когато дадена подгрупа има по-малко от два елемента, тя вече не трябва да се сортира; рекурсията се прекратява.</a:t>
            </a:r>
          </a:p>
          <a:p>
            <a:pPr eaLnBrk="1" hangingPunct="1">
              <a:lnSpc>
                <a:spcPct val="80000"/>
              </a:lnSpc>
            </a:pPr>
            <a:r>
              <a:rPr lang="bg-BG" sz="2400" smtClean="0"/>
              <a:t>Стандартната библиотека включва версия на функцията qsort, която може да сортира обекти от всякакъв тип.</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4"/>
          <p:cNvSpPr>
            <a:spLocks noGrp="1" noChangeArrowheads="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solidFill>
                  <a:schemeClr val="bg2"/>
                </a:solidFill>
              </a:rPr>
              <a:t>Д. Гоцева</a:t>
            </a:r>
          </a:p>
        </p:txBody>
      </p:sp>
      <p:sp>
        <p:nvSpPr>
          <p:cNvPr id="4099" name="Rectangle 15"/>
          <p:cNvSpPr>
            <a:spLocks noGrp="1" noChangeArrowheads="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solidFill>
                  <a:schemeClr val="bg2"/>
                </a:solidFill>
              </a:rPr>
              <a:t>ПИК2 - Лекции</a:t>
            </a:r>
          </a:p>
        </p:txBody>
      </p:sp>
      <p:sp>
        <p:nvSpPr>
          <p:cNvPr id="4100" name="Rectangle 16"/>
          <p:cNvSpPr>
            <a:spLocks noGrp="1" noChangeArrowheads="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4DCFC3E-46B4-403C-8A41-5D7F0175B341}" type="slidenum">
              <a:rPr lang="bg-BG" smtClean="0">
                <a:solidFill>
                  <a:schemeClr val="bg2"/>
                </a:solidFill>
              </a:rPr>
              <a:pPr eaLnBrk="1" hangingPunct="1"/>
              <a:t>2</a:t>
            </a:fld>
            <a:endParaRPr lang="bg-BG" smtClean="0">
              <a:solidFill>
                <a:schemeClr val="bg2"/>
              </a:solidFill>
            </a:endParaRPr>
          </a:p>
        </p:txBody>
      </p:sp>
      <p:sp>
        <p:nvSpPr>
          <p:cNvPr id="4101" name="Rectangle 4"/>
          <p:cNvSpPr>
            <a:spLocks noGrp="1" noChangeArrowheads="1"/>
          </p:cNvSpPr>
          <p:nvPr>
            <p:ph type="ctrTitle"/>
          </p:nvPr>
        </p:nvSpPr>
        <p:spPr/>
        <p:txBody>
          <a:bodyPr/>
          <a:lstStyle/>
          <a:p>
            <a:pPr eaLnBrk="1" hangingPunct="1"/>
            <a:r>
              <a:rPr lang="bg-BG" smtClean="0"/>
              <a:t>Списъчни структури</a:t>
            </a:r>
          </a:p>
        </p:txBody>
      </p:sp>
      <p:sp>
        <p:nvSpPr>
          <p:cNvPr id="4102" name="Rectangle 5"/>
          <p:cNvSpPr>
            <a:spLocks noGrp="1" noChangeArrowheads="1"/>
          </p:cNvSpPr>
          <p:nvPr>
            <p:ph type="subTitle" idx="1"/>
          </p:nvPr>
        </p:nvSpPr>
        <p:spPr/>
        <p:txBody>
          <a:bodyPr/>
          <a:lstStyle/>
          <a:p>
            <a:pPr eaLnBrk="1" hangingPunct="1"/>
            <a:r>
              <a:rPr lang="bg-BG" dirty="0" smtClean="0"/>
              <a:t>Лекция </a:t>
            </a:r>
            <a:r>
              <a:rPr lang="en-US" dirty="0" smtClean="0"/>
              <a:t>No </a:t>
            </a:r>
            <a:r>
              <a:rPr lang="bg-BG" smtClean="0"/>
              <a:t>9</a:t>
            </a:r>
            <a:endParaRPr lang="bg-BG"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2253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2253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51E3240-EC4E-4633-882A-3707EEDBDA70}" type="slidenum">
              <a:rPr lang="bg-BG" smtClean="0"/>
              <a:pPr eaLnBrk="1" hangingPunct="1"/>
              <a:t>20</a:t>
            </a:fld>
            <a:endParaRPr lang="bg-BG" smtClean="0"/>
          </a:p>
        </p:txBody>
      </p:sp>
      <p:sp>
        <p:nvSpPr>
          <p:cNvPr id="22533" name="Rectangle 2"/>
          <p:cNvSpPr>
            <a:spLocks noGrp="1" noChangeArrowheads="1"/>
          </p:cNvSpPr>
          <p:nvPr>
            <p:ph type="title"/>
          </p:nvPr>
        </p:nvSpPr>
        <p:spPr/>
        <p:txBody>
          <a:bodyPr/>
          <a:lstStyle/>
          <a:p>
            <a:pPr eaLnBrk="1" hangingPunct="1"/>
            <a:r>
              <a:rPr lang="bg-BG" smtClean="0"/>
              <a:t>Рекурсия</a:t>
            </a:r>
          </a:p>
        </p:txBody>
      </p:sp>
      <p:sp>
        <p:nvSpPr>
          <p:cNvPr id="22534" name="Rectangle 3"/>
          <p:cNvSpPr>
            <a:spLocks noGrp="1" noChangeArrowheads="1"/>
          </p:cNvSpPr>
          <p:nvPr>
            <p:ph type="body" idx="1"/>
          </p:nvPr>
        </p:nvSpPr>
        <p:spPr/>
        <p:txBody>
          <a:bodyPr/>
          <a:lstStyle/>
          <a:p>
            <a:pPr eaLnBrk="1" hangingPunct="1">
              <a:lnSpc>
                <a:spcPct val="80000"/>
              </a:lnSpc>
            </a:pPr>
            <a:r>
              <a:rPr lang="bg-BG" sz="2800" smtClean="0"/>
              <a:t>Ако някъде съществува стек със стойностите, които се обработват, рекурсията може да не предоставя съхранение в паметта. Това обаче няма да направи по-бързо изпълнението й. Рекурсивният код, обаче, е по-компактен и често пъти се оказва по-лесен за писане и разбиране от еквивалентния код без рекурсия. Рекурсията е особено удобна при рекурсивно дефинирани структури от данни като дървета</a:t>
            </a:r>
            <a:r>
              <a:rPr lang="en-US" sz="2800" smtClean="0"/>
              <a:t>.</a:t>
            </a:r>
            <a:r>
              <a:rPr lang="bg-BG" sz="280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Конвенции на извикване на функции</a:t>
            </a:r>
            <a:endParaRPr lang="bg-BG" dirty="0"/>
          </a:p>
        </p:txBody>
      </p:sp>
      <p:sp>
        <p:nvSpPr>
          <p:cNvPr id="3" name="Content Placeholder 2"/>
          <p:cNvSpPr>
            <a:spLocks noGrp="1"/>
          </p:cNvSpPr>
          <p:nvPr>
            <p:ph idx="1"/>
          </p:nvPr>
        </p:nvSpPr>
        <p:spPr/>
        <p:txBody>
          <a:bodyPr/>
          <a:lstStyle/>
          <a:p>
            <a:r>
              <a:rPr lang="bg-BG" dirty="0" smtClean="0"/>
              <a:t>Показват как се предават параметрите и се получава резултата. Различават се по:</a:t>
            </a:r>
          </a:p>
          <a:p>
            <a:pPr lvl="1"/>
            <a:r>
              <a:rPr lang="bg-BG" dirty="0" smtClean="0"/>
              <a:t>Къде се поставят параметрите и резултата:</a:t>
            </a:r>
          </a:p>
          <a:p>
            <a:pPr lvl="2"/>
            <a:r>
              <a:rPr lang="bg-BG" dirty="0" smtClean="0"/>
              <a:t>В стека</a:t>
            </a:r>
          </a:p>
          <a:p>
            <a:pPr lvl="2"/>
            <a:r>
              <a:rPr lang="bg-BG" dirty="0" smtClean="0"/>
              <a:t>В регистри</a:t>
            </a:r>
          </a:p>
          <a:p>
            <a:pPr lvl="2"/>
            <a:r>
              <a:rPr lang="bg-BG" dirty="0" smtClean="0"/>
              <a:t>смесено</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21</a:t>
            </a:fld>
            <a:endParaRPr lang="bg-BG"/>
          </a:p>
        </p:txBody>
      </p:sp>
    </p:spTree>
    <p:extLst>
      <p:ext uri="{BB962C8B-B14F-4D97-AF65-F5344CB8AC3E}">
        <p14:creationId xmlns:p14="http://schemas.microsoft.com/office/powerpoint/2010/main" val="2358350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lvl="1"/>
            <a:r>
              <a:rPr lang="bg-BG" dirty="0" smtClean="0"/>
              <a:t>Редът на предаване на параметрите:</a:t>
            </a:r>
          </a:p>
          <a:p>
            <a:pPr lvl="2"/>
            <a:r>
              <a:rPr lang="bg-BG" dirty="0" smtClean="0"/>
              <a:t>Отляво надясно</a:t>
            </a:r>
          </a:p>
          <a:p>
            <a:pPr lvl="2"/>
            <a:r>
              <a:rPr lang="bg-BG" dirty="0" smtClean="0"/>
              <a:t>Отдясно наляво</a:t>
            </a:r>
          </a:p>
          <a:p>
            <a:pPr lvl="1"/>
            <a:r>
              <a:rPr lang="bg-BG" dirty="0" smtClean="0"/>
              <a:t>Почисване на стека от параметрите и резултата:</a:t>
            </a:r>
          </a:p>
          <a:p>
            <a:pPr lvl="2"/>
            <a:r>
              <a:rPr lang="bg-BG" dirty="0" smtClean="0"/>
              <a:t>От извикващата функция</a:t>
            </a:r>
          </a:p>
          <a:p>
            <a:pPr lvl="2"/>
            <a:r>
              <a:rPr lang="bg-BG" dirty="0" smtClean="0"/>
              <a:t>От извикваната функция</a:t>
            </a:r>
          </a:p>
          <a:p>
            <a:pPr lvl="1"/>
            <a:r>
              <a:rPr lang="bg-BG" dirty="0" smtClean="0"/>
              <a:t>Кои регистри могат да се ползват директно от извиканата функция.</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22</a:t>
            </a:fld>
            <a:endParaRPr lang="bg-BG"/>
          </a:p>
        </p:txBody>
      </p:sp>
    </p:spTree>
    <p:extLst>
      <p:ext uri="{BB962C8B-B14F-4D97-AF65-F5344CB8AC3E}">
        <p14:creationId xmlns:p14="http://schemas.microsoft.com/office/powerpoint/2010/main" val="1277200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sz="2800" dirty="0" smtClean="0"/>
              <a:t>Различните езици за програмиране използват различни конвенции за извикване, които се различават и по платформата (</a:t>
            </a:r>
            <a:r>
              <a:rPr lang="en-US" sz="2800" dirty="0" smtClean="0"/>
              <a:t>CPU + OS).</a:t>
            </a:r>
            <a:endParaRPr lang="bg-BG" sz="2800" dirty="0" smtClean="0"/>
          </a:p>
          <a:p>
            <a:r>
              <a:rPr lang="bg-BG" sz="2800" dirty="0" smtClean="0"/>
              <a:t>Не използването на еднаква конвенция създава проблеми при извикване на функции, написани на различни езици или използване на готови функции на ОС.</a:t>
            </a:r>
            <a:endParaRPr lang="bg-BG" sz="28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23</a:t>
            </a:fld>
            <a:endParaRPr lang="bg-BG"/>
          </a:p>
        </p:txBody>
      </p:sp>
    </p:spTree>
    <p:extLst>
      <p:ext uri="{BB962C8B-B14F-4D97-AF65-F5344CB8AC3E}">
        <p14:creationId xmlns:p14="http://schemas.microsoft.com/office/powerpoint/2010/main" val="3995431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dirty="0" smtClean="0"/>
              <a:t>Конвенции при </a:t>
            </a:r>
            <a:r>
              <a:rPr lang="en-US" dirty="0" smtClean="0"/>
              <a:t>x86</a:t>
            </a:r>
            <a:endParaRPr lang="bg-BG" dirty="0" smtClean="0"/>
          </a:p>
          <a:p>
            <a:pPr lvl="1"/>
            <a:r>
              <a:rPr lang="bg-BG" dirty="0" smtClean="0"/>
              <a:t>Тъй като броят на регистрите е малък, х86 предава параметрите през стека.</a:t>
            </a:r>
          </a:p>
          <a:p>
            <a:pPr lvl="1"/>
            <a:r>
              <a:rPr lang="bg-BG" dirty="0" smtClean="0"/>
              <a:t>Връщаната стойност се предава през регистър.</a:t>
            </a:r>
          </a:p>
          <a:p>
            <a:pPr lvl="1"/>
            <a:r>
              <a:rPr lang="bg-BG" dirty="0" smtClean="0"/>
              <a:t>Някои конвенции използват смесено предаване (първите няколко параметъра са през регистри, а останалите – през стека).</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24</a:t>
            </a:fld>
            <a:endParaRPr lang="bg-BG"/>
          </a:p>
        </p:txBody>
      </p:sp>
    </p:spTree>
    <p:extLst>
      <p:ext uri="{BB962C8B-B14F-4D97-AF65-F5344CB8AC3E}">
        <p14:creationId xmlns:p14="http://schemas.microsoft.com/office/powerpoint/2010/main" val="3995431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dirty="0" smtClean="0"/>
              <a:t>Примерно извикване и структура на функция при х86</a:t>
            </a:r>
            <a:endParaRPr lang="bg-BG" dirty="0"/>
          </a:p>
        </p:txBody>
      </p:sp>
      <p:sp>
        <p:nvSpPr>
          <p:cNvPr id="4" name="Date Placeholder 3"/>
          <p:cNvSpPr>
            <a:spLocks noGrp="1"/>
          </p:cNvSpPr>
          <p:nvPr>
            <p:ph type="dt" sz="half" idx="10"/>
          </p:nvPr>
        </p:nvSpPr>
        <p:spPr/>
        <p:txBody>
          <a:bodyPr/>
          <a:lstStyle/>
          <a:p>
            <a:pPr>
              <a:defRPr/>
            </a:pPr>
            <a:r>
              <a:rPr lang="bg-BG" dirty="0" smtClean="0"/>
              <a:t>Д. Гоцева</a:t>
            </a:r>
            <a:endParaRPr lang="bg-BG" dirty="0"/>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25</a:t>
            </a:fld>
            <a:endParaRPr lang="bg-BG"/>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195627"/>
            <a:ext cx="8786946" cy="112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316328"/>
            <a:ext cx="7488832" cy="2164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5431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en-US" b="1" dirty="0" err="1"/>
              <a:t>cdecl</a:t>
            </a:r>
            <a:endParaRPr lang="en-US" b="1" dirty="0"/>
          </a:p>
          <a:p>
            <a:r>
              <a:rPr lang="en-US" sz="2800" b="1" dirty="0" err="1"/>
              <a:t>c</a:t>
            </a:r>
            <a:r>
              <a:rPr lang="en-US" sz="2800" b="1" dirty="0" err="1" smtClean="0"/>
              <a:t>decl</a:t>
            </a:r>
            <a:r>
              <a:rPr lang="en-US" sz="2800" b="1" dirty="0" smtClean="0"/>
              <a:t> </a:t>
            </a:r>
            <a:r>
              <a:rPr lang="bg-BG" sz="2800" dirty="0" smtClean="0"/>
              <a:t>се  използва при повечето С програми, написани за х86 архитектури.</a:t>
            </a:r>
          </a:p>
          <a:p>
            <a:r>
              <a:rPr lang="bg-BG" sz="2800" dirty="0" smtClean="0"/>
              <a:t>Параметрите се предават през стека отдясно наляво.</a:t>
            </a:r>
          </a:p>
          <a:p>
            <a:r>
              <a:rPr lang="bg-BG" sz="2800" dirty="0" smtClean="0"/>
              <a:t>Резултатът се връща през ЕАХ регистър, с изключение на реални числа, когато се ползва </a:t>
            </a:r>
            <a:r>
              <a:rPr lang="en-US" sz="2800" dirty="0" smtClean="0"/>
              <a:t>ST0</a:t>
            </a:r>
            <a:r>
              <a:rPr lang="bg-BG" sz="2800" dirty="0" smtClean="0"/>
              <a:t> от х87.</a:t>
            </a:r>
            <a:endParaRPr lang="en-US" sz="28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26</a:t>
            </a:fld>
            <a:endParaRPr lang="bg-BG"/>
          </a:p>
        </p:txBody>
      </p:sp>
    </p:spTree>
    <p:extLst>
      <p:ext uri="{BB962C8B-B14F-4D97-AF65-F5344CB8AC3E}">
        <p14:creationId xmlns:p14="http://schemas.microsoft.com/office/powerpoint/2010/main" val="3668019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a:xfrm>
            <a:off x="1182688" y="2017713"/>
            <a:ext cx="7772400" cy="1627311"/>
          </a:xfrm>
        </p:spPr>
        <p:txBody>
          <a:bodyPr/>
          <a:lstStyle/>
          <a:p>
            <a:r>
              <a:rPr lang="bg-BG" sz="2800" dirty="0" smtClean="0"/>
              <a:t>Регистрите </a:t>
            </a:r>
            <a:r>
              <a:rPr lang="en-US" sz="2800" dirty="0" smtClean="0"/>
              <a:t>EAX</a:t>
            </a:r>
            <a:r>
              <a:rPr lang="en-US" sz="2800" dirty="0"/>
              <a:t>, </a:t>
            </a:r>
            <a:r>
              <a:rPr lang="en-US" sz="2800" dirty="0" smtClean="0"/>
              <a:t>ECX </a:t>
            </a:r>
            <a:r>
              <a:rPr lang="bg-BG" sz="2800" dirty="0" smtClean="0"/>
              <a:t>и </a:t>
            </a:r>
            <a:r>
              <a:rPr lang="en-US" sz="2800" dirty="0" smtClean="0"/>
              <a:t>EDX</a:t>
            </a:r>
            <a:r>
              <a:rPr lang="bg-BG" sz="2800" dirty="0" smtClean="0"/>
              <a:t> са свободни за ползване във функцията.</a:t>
            </a:r>
          </a:p>
          <a:p>
            <a:r>
              <a:rPr lang="bg-BG" sz="2800" dirty="0" smtClean="0"/>
              <a:t>Извикващата функция почиства стека.</a:t>
            </a:r>
            <a:endParaRPr lang="bg-BG" dirty="0"/>
          </a:p>
        </p:txBody>
      </p:sp>
      <p:sp>
        <p:nvSpPr>
          <p:cNvPr id="4" name="Date Placeholder 3"/>
          <p:cNvSpPr>
            <a:spLocks noGrp="1"/>
          </p:cNvSpPr>
          <p:nvPr>
            <p:ph type="dt" sz="half" idx="10"/>
          </p:nvPr>
        </p:nvSpPr>
        <p:spPr/>
        <p:txBody>
          <a:bodyPr/>
          <a:lstStyle/>
          <a:p>
            <a:pPr>
              <a:defRPr/>
            </a:pPr>
            <a:r>
              <a:rPr lang="bg-BG" dirty="0" smtClean="0"/>
              <a:t>Д. Гоцева</a:t>
            </a:r>
            <a:endParaRPr lang="bg-BG" dirty="0"/>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27</a:t>
            </a:fld>
            <a:endParaRPr lang="bg-BG"/>
          </a:p>
        </p:txBody>
      </p:sp>
      <p:grpSp>
        <p:nvGrpSpPr>
          <p:cNvPr id="7" name="Group 6"/>
          <p:cNvGrpSpPr/>
          <p:nvPr/>
        </p:nvGrpSpPr>
        <p:grpSpPr>
          <a:xfrm>
            <a:off x="1187624" y="3372048"/>
            <a:ext cx="7575812" cy="2808312"/>
            <a:chOff x="1547664" y="3212976"/>
            <a:chExt cx="7575812" cy="2808312"/>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212976"/>
              <a:ext cx="4320480" cy="1131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4509120"/>
              <a:ext cx="7575812"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172159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sz="2800" dirty="0" smtClean="0"/>
              <a:t>Когато връщаната стойност е малка (проста данна), тя се връща през ЕАХ:Е</a:t>
            </a:r>
            <a:r>
              <a:rPr lang="en-US" sz="2800" dirty="0" smtClean="0"/>
              <a:t>DX</a:t>
            </a:r>
            <a:r>
              <a:rPr lang="bg-BG" sz="2800" dirty="0" smtClean="0"/>
              <a:t> регистри, когато е по-голяма – през паметта, като адресът се подава като първи параметър (скрит).</a:t>
            </a:r>
          </a:p>
          <a:p>
            <a:r>
              <a:rPr lang="bg-BG" sz="2800" dirty="0" smtClean="0"/>
              <a:t>Извиканата функция попълва паметта и връща указателя към скрития параметър.</a:t>
            </a:r>
          </a:p>
          <a:p>
            <a:r>
              <a:rPr lang="bg-BG" sz="2800" dirty="0" smtClean="0"/>
              <a:t>Този механизъм не е стандартен.</a:t>
            </a:r>
            <a:endParaRPr lang="bg-BG" sz="28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28</a:t>
            </a:fld>
            <a:endParaRPr lang="bg-BG"/>
          </a:p>
        </p:txBody>
      </p:sp>
    </p:spTree>
    <p:extLst>
      <p:ext uri="{BB962C8B-B14F-4D97-AF65-F5344CB8AC3E}">
        <p14:creationId xmlns:p14="http://schemas.microsoft.com/office/powerpoint/2010/main" val="4014463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dirty="0" smtClean="0"/>
              <a:t>В </a:t>
            </a:r>
            <a:r>
              <a:rPr lang="en-US" dirty="0" smtClean="0"/>
              <a:t>Linux </a:t>
            </a:r>
            <a:r>
              <a:rPr lang="bg-BG" dirty="0" smtClean="0"/>
              <a:t>реалното число се връща през стека на х87 (псевдо-стек).</a:t>
            </a:r>
          </a:p>
          <a:p>
            <a:endParaRPr lang="bg-BG" dirty="0"/>
          </a:p>
          <a:p>
            <a:endParaRPr lang="bg-BG" dirty="0" smtClean="0"/>
          </a:p>
          <a:p>
            <a:endParaRPr lang="bg-BG" dirty="0"/>
          </a:p>
          <a:p>
            <a:r>
              <a:rPr lang="en-US" dirty="0" err="1" smtClean="0"/>
              <a:t>cdecl</a:t>
            </a:r>
            <a:r>
              <a:rPr lang="en-US" dirty="0" smtClean="0"/>
              <a:t> </a:t>
            </a:r>
            <a:r>
              <a:rPr lang="bg-BG" dirty="0" smtClean="0"/>
              <a:t>се използва като подразбрана конвенция за връзка при компилаторите на С за х86.</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29</a:t>
            </a:fld>
            <a:endParaRPr lang="bg-BG"/>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629" y="3356992"/>
            <a:ext cx="792088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7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5123"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5124"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864B3C7-7340-4942-846D-3712F54D0C76}" type="slidenum">
              <a:rPr lang="bg-BG" smtClean="0"/>
              <a:pPr eaLnBrk="1" hangingPunct="1"/>
              <a:t>3</a:t>
            </a:fld>
            <a:endParaRPr lang="bg-BG" smtClean="0"/>
          </a:p>
        </p:txBody>
      </p:sp>
      <p:sp>
        <p:nvSpPr>
          <p:cNvPr id="5125" name="Rectangle 2"/>
          <p:cNvSpPr>
            <a:spLocks noGrp="1" noChangeArrowheads="1"/>
          </p:cNvSpPr>
          <p:nvPr>
            <p:ph type="title"/>
          </p:nvPr>
        </p:nvSpPr>
        <p:spPr/>
        <p:txBody>
          <a:bodyPr/>
          <a:lstStyle/>
          <a:p>
            <a:pPr eaLnBrk="1" hangingPunct="1"/>
            <a:r>
              <a:rPr lang="bg-BG" smtClean="0"/>
              <a:t>Свързан списък</a:t>
            </a:r>
          </a:p>
        </p:txBody>
      </p:sp>
      <p:sp>
        <p:nvSpPr>
          <p:cNvPr id="5126" name="Rectangle 3"/>
          <p:cNvSpPr>
            <a:spLocks noGrp="1" noChangeArrowheads="1"/>
          </p:cNvSpPr>
          <p:nvPr>
            <p:ph type="body" idx="1"/>
          </p:nvPr>
        </p:nvSpPr>
        <p:spPr/>
        <p:txBody>
          <a:bodyPr/>
          <a:lstStyle/>
          <a:p>
            <a:pPr eaLnBrk="1" hangingPunct="1">
              <a:lnSpc>
                <a:spcPct val="90000"/>
              </a:lnSpc>
            </a:pPr>
            <a:r>
              <a:rPr lang="bg-BG" sz="2800" smtClean="0"/>
              <a:t>Linked list е начин за съхранение на данни със структури, така че програмистът да може бързо да създаде нов елемент, където е необходимо.</a:t>
            </a:r>
          </a:p>
          <a:p>
            <a:pPr eaLnBrk="1" hangingPunct="1">
              <a:lnSpc>
                <a:spcPct val="90000"/>
              </a:lnSpc>
            </a:pPr>
            <a:r>
              <a:rPr lang="bg-BG" sz="2800" smtClean="0"/>
              <a:t>Програмистът дефинира структура, която съдържа променливи, съхраняващи информацията и указател към структура от същия тип.</a:t>
            </a:r>
          </a:p>
          <a:p>
            <a:pPr eaLnBrk="1" hangingPunct="1">
              <a:lnSpc>
                <a:spcPct val="90000"/>
              </a:lnSpc>
            </a:pPr>
            <a:r>
              <a:rPr lang="bg-BG" sz="2800" smtClean="0"/>
              <a:t>Всяка такава структура се нарича възел (елемент) на списъка.</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en-US" b="1" dirty="0" err="1"/>
              <a:t>syscall</a:t>
            </a:r>
            <a:endParaRPr lang="en-US" b="1" dirty="0"/>
          </a:p>
          <a:p>
            <a:r>
              <a:rPr lang="bg-BG" dirty="0" smtClean="0"/>
              <a:t>Стандартна конвенция за извикване при 32битова </a:t>
            </a:r>
            <a:r>
              <a:rPr lang="en-US" dirty="0" smtClean="0"/>
              <a:t>OS/2</a:t>
            </a:r>
            <a:r>
              <a:rPr lang="bg-BG" dirty="0" smtClean="0"/>
              <a:t>.</a:t>
            </a:r>
          </a:p>
          <a:p>
            <a:r>
              <a:rPr lang="bg-BG" dirty="0" smtClean="0"/>
              <a:t>Регистрите </a:t>
            </a:r>
            <a:r>
              <a:rPr lang="en-US" dirty="0"/>
              <a:t>EAX, </a:t>
            </a:r>
            <a:r>
              <a:rPr lang="en-US" dirty="0" smtClean="0"/>
              <a:t>ECX</a:t>
            </a:r>
            <a:r>
              <a:rPr lang="bg-BG" dirty="0" smtClean="0"/>
              <a:t> и </a:t>
            </a:r>
            <a:r>
              <a:rPr lang="en-US" dirty="0" smtClean="0"/>
              <a:t>EDX</a:t>
            </a:r>
            <a:r>
              <a:rPr lang="bg-BG" dirty="0" smtClean="0"/>
              <a:t> не се запазват.</a:t>
            </a:r>
          </a:p>
          <a:p>
            <a:r>
              <a:rPr lang="bg-BG" dirty="0" smtClean="0"/>
              <a:t>В допълнение към </a:t>
            </a:r>
            <a:r>
              <a:rPr lang="en-US" dirty="0" err="1" smtClean="0"/>
              <a:t>cdecl</a:t>
            </a:r>
            <a:r>
              <a:rPr lang="en-US" dirty="0" smtClean="0"/>
              <a:t> </a:t>
            </a:r>
            <a:r>
              <a:rPr lang="bg-BG" dirty="0" smtClean="0"/>
              <a:t>предава размера на списъка с параметри в двойни думи през </a:t>
            </a:r>
            <a:r>
              <a:rPr lang="en-US" dirty="0" smtClean="0"/>
              <a:t>AL.</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30</a:t>
            </a:fld>
            <a:endParaRPr lang="bg-BG"/>
          </a:p>
        </p:txBody>
      </p:sp>
    </p:spTree>
    <p:extLst>
      <p:ext uri="{BB962C8B-B14F-4D97-AF65-F5344CB8AC3E}">
        <p14:creationId xmlns:p14="http://schemas.microsoft.com/office/powerpoint/2010/main" val="3695361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en-US" b="1" dirty="0" err="1"/>
              <a:t>optlink</a:t>
            </a:r>
            <a:endParaRPr lang="en-US" b="1" dirty="0"/>
          </a:p>
          <a:p>
            <a:r>
              <a:rPr lang="bg-BG" sz="2800" dirty="0" smtClean="0"/>
              <a:t>Използва се при </a:t>
            </a:r>
            <a:r>
              <a:rPr lang="en-US" sz="2800" dirty="0" smtClean="0"/>
              <a:t>IBM </a:t>
            </a:r>
            <a:r>
              <a:rPr lang="en-US" sz="2800" dirty="0" err="1" smtClean="0"/>
              <a:t>VisualAge</a:t>
            </a:r>
            <a:r>
              <a:rPr lang="en-US" sz="2800" dirty="0" smtClean="0"/>
              <a:t> </a:t>
            </a:r>
            <a:r>
              <a:rPr lang="bg-BG" sz="2800" dirty="0" smtClean="0"/>
              <a:t>компилатор.</a:t>
            </a:r>
          </a:p>
          <a:p>
            <a:r>
              <a:rPr lang="bg-BG" sz="2800" dirty="0" smtClean="0"/>
              <a:t>Аргументите се предават отдясно наляво.</a:t>
            </a:r>
          </a:p>
          <a:p>
            <a:r>
              <a:rPr lang="bg-BG" sz="2800" dirty="0" smtClean="0"/>
              <a:t>Първите 3 аргумента се предават през регистрите </a:t>
            </a:r>
            <a:r>
              <a:rPr lang="en-US" sz="2800" dirty="0"/>
              <a:t>EAX, </a:t>
            </a:r>
            <a:r>
              <a:rPr lang="en-US" sz="2800" dirty="0" smtClean="0"/>
              <a:t>EDX</a:t>
            </a:r>
            <a:r>
              <a:rPr lang="bg-BG" sz="2800" dirty="0" smtClean="0"/>
              <a:t> и </a:t>
            </a:r>
            <a:r>
              <a:rPr lang="en-US" sz="2800" dirty="0" smtClean="0"/>
              <a:t>ECX</a:t>
            </a:r>
            <a:r>
              <a:rPr lang="bg-BG" sz="2800" dirty="0" smtClean="0"/>
              <a:t>.</a:t>
            </a:r>
          </a:p>
          <a:p>
            <a:r>
              <a:rPr lang="bg-BG" sz="2800" dirty="0" smtClean="0"/>
              <a:t>До 4 аргумента реални числа се предават през </a:t>
            </a:r>
            <a:r>
              <a:rPr lang="en-US" sz="2800" dirty="0" smtClean="0"/>
              <a:t>ST(0) – ST(3).</a:t>
            </a:r>
            <a:r>
              <a:rPr lang="bg-BG" sz="2800" dirty="0" smtClean="0"/>
              <a:t> Памет за тях се заделя и в стека.</a:t>
            </a:r>
          </a:p>
          <a:p>
            <a:r>
              <a:rPr lang="bg-BG" sz="2800" dirty="0" smtClean="0"/>
              <a:t>Регистрите </a:t>
            </a:r>
            <a:r>
              <a:rPr lang="en-US" sz="2800" dirty="0"/>
              <a:t>EAX, </a:t>
            </a:r>
            <a:r>
              <a:rPr lang="en-US" sz="2800" dirty="0" smtClean="0"/>
              <a:t>EDX</a:t>
            </a:r>
            <a:r>
              <a:rPr lang="bg-BG" sz="2800" dirty="0" smtClean="0"/>
              <a:t> и </a:t>
            </a:r>
            <a:r>
              <a:rPr lang="en-US" sz="2800" dirty="0" smtClean="0"/>
              <a:t>ECX</a:t>
            </a:r>
            <a:r>
              <a:rPr lang="bg-BG" sz="2800" dirty="0" smtClean="0"/>
              <a:t> се запазват.</a:t>
            </a:r>
            <a:endParaRPr lang="bg-BG" sz="2800" dirty="0"/>
          </a:p>
        </p:txBody>
      </p:sp>
      <p:sp>
        <p:nvSpPr>
          <p:cNvPr id="4" name="Date Placeholder 3"/>
          <p:cNvSpPr>
            <a:spLocks noGrp="1"/>
          </p:cNvSpPr>
          <p:nvPr>
            <p:ph type="dt" sz="half" idx="10"/>
          </p:nvPr>
        </p:nvSpPr>
        <p:spPr/>
        <p:txBody>
          <a:bodyPr/>
          <a:lstStyle/>
          <a:p>
            <a:pPr>
              <a:defRPr/>
            </a:pPr>
            <a:r>
              <a:rPr lang="bg-BG" dirty="0" smtClean="0"/>
              <a:t>Д. Гоцева</a:t>
            </a:r>
            <a:endParaRPr lang="bg-BG" dirty="0"/>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31</a:t>
            </a:fld>
            <a:endParaRPr lang="bg-BG"/>
          </a:p>
        </p:txBody>
      </p:sp>
    </p:spTree>
    <p:extLst>
      <p:ext uri="{BB962C8B-B14F-4D97-AF65-F5344CB8AC3E}">
        <p14:creationId xmlns:p14="http://schemas.microsoft.com/office/powerpoint/2010/main" val="1248773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bg-BG" dirty="0" smtClean="0"/>
              <a:t>Почистване на стека от извиканата функция</a:t>
            </a:r>
          </a:p>
          <a:p>
            <a:r>
              <a:rPr lang="bg-BG" dirty="0" smtClean="0"/>
              <a:t>Не може да се ползва при променлив брой аргументи.</a:t>
            </a:r>
          </a:p>
          <a:p>
            <a:r>
              <a:rPr lang="bg-BG" dirty="0" smtClean="0"/>
              <a:t>По оттимално използване на памет.</a:t>
            </a:r>
          </a:p>
          <a:p>
            <a:r>
              <a:rPr lang="bg-BG" dirty="0" smtClean="0"/>
              <a:t>Реализация:</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32</a:t>
            </a:fld>
            <a:endParaRPr lang="bg-BG"/>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5326804"/>
            <a:ext cx="1296144" cy="585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5513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a:xfrm>
            <a:off x="1182688" y="2017712"/>
            <a:ext cx="7772400" cy="4291607"/>
          </a:xfrm>
        </p:spPr>
        <p:txBody>
          <a:bodyPr/>
          <a:lstStyle/>
          <a:p>
            <a:pPr marL="0" indent="0">
              <a:buNone/>
            </a:pPr>
            <a:r>
              <a:rPr lang="en-US" b="1" dirty="0" err="1"/>
              <a:t>pascal</a:t>
            </a:r>
            <a:endParaRPr lang="en-US" b="1" dirty="0"/>
          </a:p>
          <a:p>
            <a:r>
              <a:rPr lang="bg-BG" sz="2800" dirty="0" smtClean="0"/>
              <a:t>Конвенция, базирана на езика Паскал.</a:t>
            </a:r>
          </a:p>
          <a:p>
            <a:r>
              <a:rPr lang="bg-BG" sz="2800" dirty="0" smtClean="0"/>
              <a:t>Параметрите за задават отляво надясно в стека.</a:t>
            </a:r>
          </a:p>
          <a:p>
            <a:r>
              <a:rPr lang="bg-BG" sz="2800" dirty="0" smtClean="0"/>
              <a:t>Извиката функция е отговорна за почистване на стека.</a:t>
            </a:r>
          </a:p>
          <a:p>
            <a:r>
              <a:rPr lang="bg-BG" sz="2800" dirty="0" smtClean="0"/>
              <a:t>Използва се в 16битови </a:t>
            </a:r>
            <a:r>
              <a:rPr lang="en-US" sz="2800" dirty="0" smtClean="0"/>
              <a:t>API: </a:t>
            </a:r>
            <a:r>
              <a:rPr lang="en-US" sz="2800" dirty="0"/>
              <a:t>OS/2 </a:t>
            </a:r>
            <a:r>
              <a:rPr lang="en-US" sz="2800" dirty="0" smtClean="0"/>
              <a:t>1.x,</a:t>
            </a:r>
            <a:r>
              <a:rPr lang="en-US" sz="2800" dirty="0"/>
              <a:t> Microsoft Windows </a:t>
            </a:r>
            <a:r>
              <a:rPr lang="en-US" sz="2800" dirty="0" smtClean="0"/>
              <a:t>3.x</a:t>
            </a:r>
            <a:r>
              <a:rPr lang="bg-BG" sz="2800" dirty="0" smtClean="0"/>
              <a:t> и</a:t>
            </a:r>
            <a:r>
              <a:rPr lang="en-US" sz="2800" dirty="0"/>
              <a:t> Borland </a:t>
            </a:r>
            <a:r>
              <a:rPr lang="en-US" sz="2800" dirty="0" smtClean="0"/>
              <a:t>Delphi </a:t>
            </a:r>
            <a:r>
              <a:rPr lang="en-US" sz="2800" dirty="0"/>
              <a:t>1.x.</a:t>
            </a:r>
            <a:endParaRPr lang="bg-BG" sz="2800" dirty="0"/>
          </a:p>
        </p:txBody>
      </p:sp>
      <p:sp>
        <p:nvSpPr>
          <p:cNvPr id="4" name="Date Placeholder 3"/>
          <p:cNvSpPr>
            <a:spLocks noGrp="1"/>
          </p:cNvSpPr>
          <p:nvPr>
            <p:ph type="dt" sz="half" idx="10"/>
          </p:nvPr>
        </p:nvSpPr>
        <p:spPr>
          <a:xfrm>
            <a:off x="1187624" y="6309320"/>
            <a:ext cx="1905000" cy="457200"/>
          </a:xfrm>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33</a:t>
            </a:fld>
            <a:endParaRPr lang="bg-BG"/>
          </a:p>
        </p:txBody>
      </p:sp>
    </p:spTree>
    <p:extLst>
      <p:ext uri="{BB962C8B-B14F-4D97-AF65-F5344CB8AC3E}">
        <p14:creationId xmlns:p14="http://schemas.microsoft.com/office/powerpoint/2010/main" val="2761923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a:xfrm>
            <a:off x="1115616" y="1988840"/>
            <a:ext cx="7772400" cy="4114800"/>
          </a:xfrm>
        </p:spPr>
        <p:txBody>
          <a:bodyPr/>
          <a:lstStyle/>
          <a:p>
            <a:pPr marL="0" indent="0">
              <a:buNone/>
            </a:pPr>
            <a:r>
              <a:rPr lang="en-US" b="1" dirty="0" err="1"/>
              <a:t>s</a:t>
            </a:r>
            <a:r>
              <a:rPr lang="en-US" b="1" dirty="0" err="1" smtClean="0"/>
              <a:t>tdcall</a:t>
            </a:r>
            <a:endParaRPr lang="en-US" b="1" dirty="0" smtClean="0"/>
          </a:p>
          <a:p>
            <a:r>
              <a:rPr lang="bg-BG" dirty="0" smtClean="0"/>
              <a:t>Параметрите се зареждат в стека отдясно наляво.</a:t>
            </a:r>
          </a:p>
          <a:p>
            <a:r>
              <a:rPr lang="bg-BG" dirty="0" smtClean="0"/>
              <a:t>Извиканата функция е отговорна за почистването на стека.</a:t>
            </a:r>
          </a:p>
          <a:p>
            <a:r>
              <a:rPr lang="bg-BG" dirty="0" smtClean="0"/>
              <a:t>Стандарт за </a:t>
            </a:r>
            <a:r>
              <a:rPr lang="en-US" dirty="0" smtClean="0"/>
              <a:t>Microsoft Win32 API </a:t>
            </a:r>
            <a:r>
              <a:rPr lang="bg-BG" dirty="0" smtClean="0"/>
              <a:t>и </a:t>
            </a:r>
            <a:r>
              <a:rPr lang="en-US" dirty="0" smtClean="0"/>
              <a:t>Open </a:t>
            </a:r>
            <a:r>
              <a:rPr lang="en-US" dirty="0" err="1" smtClean="0"/>
              <a:t>Watcom</a:t>
            </a:r>
            <a:r>
              <a:rPr lang="en-US" dirty="0" smtClean="0"/>
              <a:t> C++.</a:t>
            </a:r>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34</a:t>
            </a:fld>
            <a:endParaRPr lang="bg-BG"/>
          </a:p>
        </p:txBody>
      </p:sp>
    </p:spTree>
    <p:extLst>
      <p:ext uri="{BB962C8B-B14F-4D97-AF65-F5344CB8AC3E}">
        <p14:creationId xmlns:p14="http://schemas.microsoft.com/office/powerpoint/2010/main" val="1377926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sz="3600" dirty="0"/>
              <a:t>Регистрите </a:t>
            </a:r>
            <a:r>
              <a:rPr lang="en-US" sz="3600" dirty="0"/>
              <a:t>EAX, ECX</a:t>
            </a:r>
            <a:r>
              <a:rPr lang="bg-BG" sz="3600" dirty="0"/>
              <a:t> и </a:t>
            </a:r>
            <a:r>
              <a:rPr lang="en-US" sz="3600" dirty="0"/>
              <a:t>EDX</a:t>
            </a:r>
            <a:r>
              <a:rPr lang="bg-BG" sz="3600" dirty="0"/>
              <a:t> се използват в извиканата функция.</a:t>
            </a:r>
          </a:p>
          <a:p>
            <a:r>
              <a:rPr lang="bg-BG" sz="3600" dirty="0" smtClean="0"/>
              <a:t>Резултатът се връща през ЕАХ.</a:t>
            </a:r>
          </a:p>
          <a:p>
            <a:pPr marL="0" indent="0">
              <a:buNone/>
            </a:pPr>
            <a:r>
              <a:rPr lang="en-US" sz="3600" b="1" dirty="0" smtClean="0"/>
              <a:t>register</a:t>
            </a:r>
            <a:endParaRPr lang="en-US" sz="3600" b="1" dirty="0"/>
          </a:p>
          <a:p>
            <a:r>
              <a:rPr lang="bg-BG" sz="3600" dirty="0"/>
              <a:t>Псевдоним за </a:t>
            </a:r>
            <a:r>
              <a:rPr lang="en-US" sz="3600" dirty="0"/>
              <a:t>Borland </a:t>
            </a:r>
            <a:r>
              <a:rPr lang="en-US" sz="3600" dirty="0" err="1"/>
              <a:t>fastcall</a:t>
            </a:r>
            <a:r>
              <a:rPr lang="en-US" sz="3600" dirty="0" smtClean="0"/>
              <a:t>.</a:t>
            </a:r>
            <a:endParaRPr lang="bg-BG" sz="3600" dirty="0" smtClean="0"/>
          </a:p>
          <a:p>
            <a:r>
              <a:rPr lang="bg-BG" sz="3600" dirty="0" smtClean="0"/>
              <a:t>Използва се в </a:t>
            </a:r>
            <a:r>
              <a:rPr lang="en-US" sz="3600" dirty="0" smtClean="0"/>
              <a:t>Delphi</a:t>
            </a:r>
            <a:r>
              <a:rPr lang="bg-BG" sz="3600" dirty="0" smtClean="0"/>
              <a:t> като подразбрана конвенция.</a:t>
            </a:r>
            <a:endParaRPr lang="bg-BG" sz="36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35</a:t>
            </a:fld>
            <a:endParaRPr lang="bg-BG"/>
          </a:p>
        </p:txBody>
      </p:sp>
    </p:spTree>
    <p:extLst>
      <p:ext uri="{BB962C8B-B14F-4D97-AF65-F5344CB8AC3E}">
        <p14:creationId xmlns:p14="http://schemas.microsoft.com/office/powerpoint/2010/main" val="23475354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en-US" b="1" dirty="0" err="1"/>
              <a:t>fastcall</a:t>
            </a:r>
            <a:endParaRPr lang="en-US" b="1" dirty="0"/>
          </a:p>
          <a:p>
            <a:r>
              <a:rPr lang="bg-BG" dirty="0" smtClean="0"/>
              <a:t>Конвенциите </a:t>
            </a:r>
            <a:r>
              <a:rPr lang="en-US" b="1" dirty="0" err="1" smtClean="0"/>
              <a:t>fastcall</a:t>
            </a:r>
            <a:r>
              <a:rPr lang="bg-BG" b="1" dirty="0" smtClean="0"/>
              <a:t> </a:t>
            </a:r>
            <a:r>
              <a:rPr lang="bg-BG" dirty="0" smtClean="0"/>
              <a:t>са реализирани различно, в зависимост от компилатора. Не са стандартизирани.</a:t>
            </a:r>
          </a:p>
          <a:p>
            <a:r>
              <a:rPr lang="bg-BG" dirty="0" smtClean="0"/>
              <a:t>Обикновено</a:t>
            </a:r>
            <a:r>
              <a:rPr lang="bg-BG" b="1" dirty="0" smtClean="0"/>
              <a:t> </a:t>
            </a:r>
            <a:r>
              <a:rPr lang="en-US" b="1" dirty="0" err="1" smtClean="0"/>
              <a:t>fastcall</a:t>
            </a:r>
            <a:r>
              <a:rPr lang="bg-BG" dirty="0"/>
              <a:t> </a:t>
            </a:r>
            <a:r>
              <a:rPr lang="bg-BG" dirty="0" smtClean="0"/>
              <a:t>предава &gt;=1 аргументи през регистри.</a:t>
            </a:r>
            <a:endParaRPr lang="en-US" b="1" dirty="0"/>
          </a:p>
          <a:p>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36</a:t>
            </a:fld>
            <a:endParaRPr lang="bg-BG"/>
          </a:p>
        </p:txBody>
      </p:sp>
    </p:spTree>
    <p:extLst>
      <p:ext uri="{BB962C8B-B14F-4D97-AF65-F5344CB8AC3E}">
        <p14:creationId xmlns:p14="http://schemas.microsoft.com/office/powerpoint/2010/main" val="2414329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a:xfrm>
            <a:off x="1182688" y="2017712"/>
            <a:ext cx="7772400" cy="4363615"/>
          </a:xfrm>
        </p:spPr>
        <p:txBody>
          <a:bodyPr/>
          <a:lstStyle/>
          <a:p>
            <a:pPr marL="0" indent="0">
              <a:buNone/>
            </a:pPr>
            <a:r>
              <a:rPr lang="en-US" b="1" dirty="0"/>
              <a:t>Microsoft </a:t>
            </a:r>
            <a:r>
              <a:rPr lang="en-US" b="1" dirty="0" err="1" smtClean="0"/>
              <a:t>fastcall</a:t>
            </a:r>
            <a:r>
              <a:rPr lang="bg-BG" b="1" dirty="0" smtClean="0"/>
              <a:t> и </a:t>
            </a:r>
            <a:r>
              <a:rPr lang="en-US" b="1" dirty="0" smtClean="0"/>
              <a:t>GCC</a:t>
            </a:r>
            <a:endParaRPr lang="en-US" b="1" dirty="0"/>
          </a:p>
          <a:p>
            <a:r>
              <a:rPr lang="bg-BG" dirty="0" smtClean="0"/>
              <a:t>Първите 2 аргумента се предават през </a:t>
            </a:r>
            <a:r>
              <a:rPr lang="en-US" dirty="0"/>
              <a:t>ECX </a:t>
            </a:r>
            <a:r>
              <a:rPr lang="bg-BG" dirty="0" smtClean="0"/>
              <a:t>и </a:t>
            </a:r>
            <a:r>
              <a:rPr lang="en-US" dirty="0" smtClean="0"/>
              <a:t>EDX</a:t>
            </a:r>
            <a:r>
              <a:rPr lang="bg-BG" dirty="0" smtClean="0"/>
              <a:t>.</a:t>
            </a:r>
          </a:p>
          <a:p>
            <a:r>
              <a:rPr lang="bg-BG" dirty="0" smtClean="0"/>
              <a:t>Останалите аргументи се предават през стека отдясно наляво.</a:t>
            </a:r>
          </a:p>
          <a:p>
            <a:pPr marL="0" indent="0">
              <a:buNone/>
            </a:pPr>
            <a:r>
              <a:rPr lang="en-US" b="1" dirty="0"/>
              <a:t>Borland </a:t>
            </a:r>
            <a:r>
              <a:rPr lang="en-US" b="1" dirty="0" err="1"/>
              <a:t>fastcall</a:t>
            </a:r>
            <a:endParaRPr lang="en-US" b="1" dirty="0"/>
          </a:p>
          <a:p>
            <a:r>
              <a:rPr lang="bg-BG" dirty="0" smtClean="0"/>
              <a:t>Първите 3 аргумента се предават през</a:t>
            </a:r>
            <a:r>
              <a:rPr lang="en-US" dirty="0"/>
              <a:t> EAX, EDX, </a:t>
            </a:r>
            <a:r>
              <a:rPr lang="en-US" dirty="0" smtClean="0"/>
              <a:t>EC</a:t>
            </a:r>
            <a:r>
              <a:rPr lang="bg-BG" dirty="0" smtClean="0"/>
              <a:t>Х.</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37</a:t>
            </a:fld>
            <a:endParaRPr lang="bg-BG"/>
          </a:p>
        </p:txBody>
      </p:sp>
    </p:spTree>
    <p:extLst>
      <p:ext uri="{BB962C8B-B14F-4D97-AF65-F5344CB8AC3E}">
        <p14:creationId xmlns:p14="http://schemas.microsoft.com/office/powerpoint/2010/main" val="19533436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en-US" b="1" dirty="0" err="1"/>
              <a:t>Watcom</a:t>
            </a:r>
            <a:r>
              <a:rPr lang="en-US" b="1" dirty="0"/>
              <a:t> register</a:t>
            </a:r>
          </a:p>
          <a:p>
            <a:r>
              <a:rPr lang="bg-BG" dirty="0" smtClean="0"/>
              <a:t>До 4 аргумента се предават през </a:t>
            </a:r>
            <a:r>
              <a:rPr lang="en-US" dirty="0" err="1"/>
              <a:t>eax</a:t>
            </a:r>
            <a:r>
              <a:rPr lang="en-US" dirty="0"/>
              <a:t>, </a:t>
            </a:r>
            <a:r>
              <a:rPr lang="en-US" dirty="0" err="1"/>
              <a:t>edx</a:t>
            </a:r>
            <a:r>
              <a:rPr lang="en-US" dirty="0"/>
              <a:t>, </a:t>
            </a:r>
            <a:r>
              <a:rPr lang="en-US" dirty="0" err="1"/>
              <a:t>ebx</a:t>
            </a:r>
            <a:r>
              <a:rPr lang="en-US" dirty="0"/>
              <a:t>, </a:t>
            </a:r>
            <a:r>
              <a:rPr lang="en-US" dirty="0" err="1" smtClean="0"/>
              <a:t>ecx</a:t>
            </a:r>
            <a:r>
              <a:rPr lang="bg-BG" dirty="0"/>
              <a:t> </a:t>
            </a:r>
            <a:r>
              <a:rPr lang="bg-BG" dirty="0" smtClean="0"/>
              <a:t>отляво надясно.</a:t>
            </a:r>
          </a:p>
          <a:p>
            <a:r>
              <a:rPr lang="bg-BG" dirty="0" smtClean="0"/>
              <a:t>Ако някой аргумент не може да се предаде през регистър (по-голям е), всички аргументи се предават през стека отдясно наляво.</a:t>
            </a:r>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38</a:t>
            </a:fld>
            <a:endParaRPr lang="bg-BG"/>
          </a:p>
        </p:txBody>
      </p:sp>
    </p:spTree>
    <p:extLst>
      <p:ext uri="{BB962C8B-B14F-4D97-AF65-F5344CB8AC3E}">
        <p14:creationId xmlns:p14="http://schemas.microsoft.com/office/powerpoint/2010/main" val="22486145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dirty="0"/>
              <a:t>Съществува и собствена конвенция за предаване на параметрите, която се задава с </a:t>
            </a:r>
            <a:r>
              <a:rPr lang="en-US" dirty="0"/>
              <a:t>#pragma </a:t>
            </a:r>
            <a:r>
              <a:rPr lang="en-US" dirty="0" smtClean="0"/>
              <a:t>aux</a:t>
            </a:r>
            <a:r>
              <a:rPr lang="bg-BG" dirty="0" smtClean="0"/>
              <a:t>.</a:t>
            </a:r>
          </a:p>
          <a:p>
            <a:pPr marL="0" indent="0">
              <a:buNone/>
            </a:pPr>
            <a:r>
              <a:rPr lang="en-US" b="1" dirty="0" err="1"/>
              <a:t>TopSpeed</a:t>
            </a:r>
            <a:r>
              <a:rPr lang="en-US" b="1" dirty="0"/>
              <a:t> / Clarion / JPI</a:t>
            </a:r>
          </a:p>
          <a:p>
            <a:r>
              <a:rPr lang="bg-BG" dirty="0" smtClean="0"/>
              <a:t>Първите 4 цели аргумента се предават през регистрите </a:t>
            </a:r>
            <a:r>
              <a:rPr lang="en-US" dirty="0" err="1"/>
              <a:t>eax</a:t>
            </a:r>
            <a:r>
              <a:rPr lang="en-US" dirty="0"/>
              <a:t>, </a:t>
            </a:r>
            <a:r>
              <a:rPr lang="en-US" dirty="0" err="1"/>
              <a:t>ebx</a:t>
            </a:r>
            <a:r>
              <a:rPr lang="en-US" dirty="0"/>
              <a:t>, </a:t>
            </a:r>
            <a:r>
              <a:rPr lang="en-US" dirty="0" err="1"/>
              <a:t>ecx</a:t>
            </a:r>
            <a:r>
              <a:rPr lang="en-US" dirty="0"/>
              <a:t> </a:t>
            </a:r>
            <a:r>
              <a:rPr lang="bg-BG" dirty="0" smtClean="0"/>
              <a:t>и </a:t>
            </a:r>
            <a:r>
              <a:rPr lang="en-US" dirty="0" err="1" smtClean="0"/>
              <a:t>edx</a:t>
            </a:r>
            <a:r>
              <a:rPr lang="bg-BG" dirty="0" smtClean="0"/>
              <a:t>.</a:t>
            </a:r>
            <a:endParaRPr lang="bg-BG" dirty="0"/>
          </a:p>
          <a:p>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39</a:t>
            </a:fld>
            <a:endParaRPr lang="bg-BG"/>
          </a:p>
        </p:txBody>
      </p:sp>
    </p:spTree>
    <p:extLst>
      <p:ext uri="{BB962C8B-B14F-4D97-AF65-F5344CB8AC3E}">
        <p14:creationId xmlns:p14="http://schemas.microsoft.com/office/powerpoint/2010/main" val="24135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6147"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6148"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48584AE-8509-45A0-80BC-8357C47DE1CD}" type="slidenum">
              <a:rPr lang="bg-BG" smtClean="0"/>
              <a:pPr eaLnBrk="1" hangingPunct="1"/>
              <a:t>4</a:t>
            </a:fld>
            <a:endParaRPr lang="bg-BG" smtClean="0"/>
          </a:p>
        </p:txBody>
      </p:sp>
      <p:sp>
        <p:nvSpPr>
          <p:cNvPr id="6149" name="Rectangle 2"/>
          <p:cNvSpPr>
            <a:spLocks noGrp="1" noChangeArrowheads="1"/>
          </p:cNvSpPr>
          <p:nvPr>
            <p:ph type="title"/>
          </p:nvPr>
        </p:nvSpPr>
        <p:spPr/>
        <p:txBody>
          <a:bodyPr/>
          <a:lstStyle/>
          <a:p>
            <a:pPr eaLnBrk="1" hangingPunct="1"/>
            <a:r>
              <a:rPr lang="bg-BG" smtClean="0"/>
              <a:t>Създаване на свързан списък</a:t>
            </a:r>
          </a:p>
        </p:txBody>
      </p:sp>
      <p:sp>
        <p:nvSpPr>
          <p:cNvPr id="6150"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bg-BG" smtClean="0"/>
              <a:t>Създаване на данновата структура с </a:t>
            </a:r>
            <a:r>
              <a:rPr lang="en-US" smtClean="0"/>
              <a:t>typedef.</a:t>
            </a:r>
          </a:p>
          <a:p>
            <a:pPr marL="609600" indent="-609600" eaLnBrk="1" hangingPunct="1">
              <a:buFont typeface="Wingdings" pitchFamily="2" charset="2"/>
              <a:buAutoNum type="arabicPeriod"/>
            </a:pPr>
            <a:r>
              <a:rPr lang="bg-BG" smtClean="0"/>
              <a:t>Дефиниране на структурата.</a:t>
            </a:r>
          </a:p>
          <a:p>
            <a:pPr marL="609600" indent="-609600" eaLnBrk="1" hangingPunct="1">
              <a:buFont typeface="Wingdings" pitchFamily="2" charset="2"/>
              <a:buAutoNum type="arabicPeriod"/>
            </a:pPr>
            <a:r>
              <a:rPr lang="bg-BG" smtClean="0"/>
              <a:t>Създаване на 2 указателя към структурата (един за началото и един за опашката на списъка) и инициализацията им с </a:t>
            </a:r>
            <a:r>
              <a:rPr lang="en-US" smtClean="0"/>
              <a:t>NULL.</a:t>
            </a:r>
            <a:endParaRPr lang="bg-BG"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sz="2800" dirty="0" smtClean="0"/>
              <a:t>Аргументите реални числа се предават през стека на х87 – регистри </a:t>
            </a:r>
            <a:r>
              <a:rPr lang="en-US" sz="2800" dirty="0" smtClean="0"/>
              <a:t>st0</a:t>
            </a:r>
            <a:r>
              <a:rPr lang="en-US" sz="2800" dirty="0"/>
              <a:t>, st1, st2, st3, st4, st5 </a:t>
            </a:r>
            <a:r>
              <a:rPr lang="bg-BG" sz="2800" dirty="0" smtClean="0"/>
              <a:t>и </a:t>
            </a:r>
            <a:r>
              <a:rPr lang="en-US" sz="2800" dirty="0" smtClean="0"/>
              <a:t>st6.</a:t>
            </a:r>
            <a:endParaRPr lang="bg-BG" sz="2800" dirty="0" smtClean="0"/>
          </a:p>
          <a:p>
            <a:r>
              <a:rPr lang="bg-BG" sz="2800" dirty="0" smtClean="0"/>
              <a:t>Допълнителните аргументи се предават през стека.</a:t>
            </a:r>
          </a:p>
          <a:p>
            <a:r>
              <a:rPr lang="bg-BG" sz="2800" dirty="0" smtClean="0"/>
              <a:t>Структурите се предават винаги през стека.</a:t>
            </a:r>
          </a:p>
          <a:p>
            <a:r>
              <a:rPr lang="bg-BG" sz="2800" dirty="0" smtClean="0"/>
              <a:t>Целите стойности се връщат през еах, указателите - през </a:t>
            </a:r>
            <a:r>
              <a:rPr lang="en-US" sz="2800" dirty="0" err="1" smtClean="0"/>
              <a:t>edx</a:t>
            </a:r>
            <a:r>
              <a:rPr lang="bg-BG" sz="2800" dirty="0" smtClean="0"/>
              <a:t>, а ре</a:t>
            </a:r>
            <a:r>
              <a:rPr lang="en-US" sz="2800" dirty="0" smtClean="0"/>
              <a:t>a</a:t>
            </a:r>
            <a:r>
              <a:rPr lang="bg-BG" sz="2800" dirty="0" smtClean="0"/>
              <a:t>лните данни – </a:t>
            </a:r>
            <a:r>
              <a:rPr lang="en-US" sz="2800" dirty="0" smtClean="0"/>
              <a:t>st0.</a:t>
            </a:r>
            <a:endParaRPr lang="bg-BG" sz="2800" dirty="0"/>
          </a:p>
        </p:txBody>
      </p:sp>
      <p:sp>
        <p:nvSpPr>
          <p:cNvPr id="4" name="Date Placeholder 3"/>
          <p:cNvSpPr>
            <a:spLocks noGrp="1"/>
          </p:cNvSpPr>
          <p:nvPr>
            <p:ph type="dt" sz="half" idx="10"/>
          </p:nvPr>
        </p:nvSpPr>
        <p:spPr/>
        <p:txBody>
          <a:bodyPr/>
          <a:lstStyle/>
          <a:p>
            <a:pPr>
              <a:defRPr/>
            </a:pPr>
            <a:r>
              <a:rPr lang="bg-BG" dirty="0" smtClean="0"/>
              <a:t>Д. Гоцева</a:t>
            </a:r>
            <a:endParaRPr lang="bg-BG" dirty="0"/>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40</a:t>
            </a:fld>
            <a:endParaRPr lang="bg-BG"/>
          </a:p>
        </p:txBody>
      </p:sp>
    </p:spTree>
    <p:extLst>
      <p:ext uri="{BB962C8B-B14F-4D97-AF65-F5344CB8AC3E}">
        <p14:creationId xmlns:p14="http://schemas.microsoft.com/office/powerpoint/2010/main" val="1018519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en-US" b="1" dirty="0" err="1"/>
              <a:t>safecall</a:t>
            </a:r>
            <a:endParaRPr lang="en-US" b="1" dirty="0"/>
          </a:p>
          <a:p>
            <a:r>
              <a:rPr lang="bg-BG" dirty="0" smtClean="0"/>
              <a:t>Използва се от </a:t>
            </a:r>
            <a:r>
              <a:rPr lang="en-US" dirty="0" smtClean="0"/>
              <a:t>Delphi</a:t>
            </a:r>
            <a:r>
              <a:rPr lang="bg-BG" dirty="0" smtClean="0"/>
              <a:t> за работа с СОМ/</a:t>
            </a:r>
            <a:r>
              <a:rPr lang="en-US" dirty="0" smtClean="0"/>
              <a:t>OLE </a:t>
            </a:r>
            <a:r>
              <a:rPr lang="bg-BG" dirty="0" smtClean="0"/>
              <a:t>обекти.</a:t>
            </a:r>
          </a:p>
          <a:p>
            <a:r>
              <a:rPr lang="bg-BG" dirty="0" smtClean="0"/>
              <a:t>След връщане на резултата се проверява дали няма грешка и се генерира изключителна ситуация.</a:t>
            </a:r>
          </a:p>
          <a:p>
            <a:r>
              <a:rPr lang="bg-BG" dirty="0" smtClean="0"/>
              <a:t>Резултатът се връща през ЕАХ.</a:t>
            </a:r>
          </a:p>
          <a:p>
            <a:r>
              <a:rPr lang="bg-BG" dirty="0" smtClean="0"/>
              <a:t>Всичко останало е както при </a:t>
            </a:r>
            <a:r>
              <a:rPr lang="en-US" dirty="0" err="1" smtClean="0"/>
              <a:t>safecall</a:t>
            </a:r>
            <a:r>
              <a:rPr lang="en-US" dirty="0" smtClean="0"/>
              <a:t>.</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41</a:t>
            </a:fld>
            <a:endParaRPr lang="bg-BG"/>
          </a:p>
        </p:txBody>
      </p:sp>
    </p:spTree>
    <p:extLst>
      <p:ext uri="{BB962C8B-B14F-4D97-AF65-F5344CB8AC3E}">
        <p14:creationId xmlns:p14="http://schemas.microsoft.com/office/powerpoint/2010/main" val="40118459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en-US" b="1" dirty="0" err="1"/>
              <a:t>thiscall</a:t>
            </a:r>
            <a:endParaRPr lang="en-US" b="1" dirty="0"/>
          </a:p>
          <a:p>
            <a:r>
              <a:rPr lang="bg-BG" dirty="0" smtClean="0"/>
              <a:t>Използва се в С++ за не-статични функции.</a:t>
            </a:r>
          </a:p>
          <a:p>
            <a:pPr marL="0" indent="0">
              <a:buNone/>
            </a:pPr>
            <a:r>
              <a:rPr lang="en-US" dirty="0" smtClean="0"/>
              <a:t>Intel Application Binary Interface</a:t>
            </a:r>
          </a:p>
          <a:p>
            <a:r>
              <a:rPr lang="bg-BG" dirty="0" smtClean="0"/>
              <a:t>Съгласно интерфейса регистрите </a:t>
            </a:r>
            <a:r>
              <a:rPr lang="en-US" dirty="0"/>
              <a:t>EAX, </a:t>
            </a:r>
            <a:r>
              <a:rPr lang="en-US" dirty="0" smtClean="0"/>
              <a:t>EDX</a:t>
            </a:r>
            <a:r>
              <a:rPr lang="bg-BG" dirty="0" smtClean="0"/>
              <a:t> и </a:t>
            </a:r>
            <a:r>
              <a:rPr lang="en-US" dirty="0" smtClean="0"/>
              <a:t>ECX</a:t>
            </a:r>
            <a:r>
              <a:rPr lang="bg-BG" dirty="0" smtClean="0"/>
              <a:t> могат да се ползват в извиканата функция без запазване.</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42</a:t>
            </a:fld>
            <a:endParaRPr lang="bg-BG"/>
          </a:p>
        </p:txBody>
      </p:sp>
    </p:spTree>
    <p:extLst>
      <p:ext uri="{BB962C8B-B14F-4D97-AF65-F5344CB8AC3E}">
        <p14:creationId xmlns:p14="http://schemas.microsoft.com/office/powerpoint/2010/main" val="206012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en-US" b="1" dirty="0"/>
              <a:t>Microsoft x64</a:t>
            </a:r>
          </a:p>
          <a:p>
            <a:r>
              <a:rPr lang="bg-BG" dirty="0" smtClean="0"/>
              <a:t>Използва допълнителните регистри на </a:t>
            </a:r>
            <a:r>
              <a:rPr lang="en-US" dirty="0"/>
              <a:t>AMD64/Intel </a:t>
            </a:r>
            <a:r>
              <a:rPr lang="en-US" dirty="0" smtClean="0"/>
              <a:t>64</a:t>
            </a:r>
            <a:r>
              <a:rPr lang="bg-BG" dirty="0" smtClean="0"/>
              <a:t> платформи.</a:t>
            </a:r>
          </a:p>
          <a:p>
            <a:r>
              <a:rPr lang="bg-BG" dirty="0" smtClean="0"/>
              <a:t>Регистрите </a:t>
            </a:r>
            <a:r>
              <a:rPr lang="en-US" dirty="0"/>
              <a:t>RCX, RDX, R8, </a:t>
            </a:r>
            <a:r>
              <a:rPr lang="en-US" dirty="0" smtClean="0"/>
              <a:t>R9</a:t>
            </a:r>
            <a:r>
              <a:rPr lang="bg-BG" dirty="0" smtClean="0"/>
              <a:t> се ползват за цели аргументи и указатели (отляво надясно). За реални аргументи се ползват </a:t>
            </a:r>
            <a:r>
              <a:rPr lang="en-US" dirty="0"/>
              <a:t>XMM0, XMM1, XMM2, </a:t>
            </a:r>
            <a:r>
              <a:rPr lang="en-US" dirty="0" smtClean="0"/>
              <a:t>XMM3</a:t>
            </a:r>
            <a:r>
              <a:rPr lang="bg-BG" dirty="0" smtClean="0"/>
              <a:t>.</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43</a:t>
            </a:fld>
            <a:endParaRPr lang="bg-BG"/>
          </a:p>
        </p:txBody>
      </p:sp>
    </p:spTree>
    <p:extLst>
      <p:ext uri="{BB962C8B-B14F-4D97-AF65-F5344CB8AC3E}">
        <p14:creationId xmlns:p14="http://schemas.microsoft.com/office/powerpoint/2010/main" val="30617449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sz="2800" dirty="0" smtClean="0"/>
              <a:t>Допълнителните аргументи се предават през стека (отляво надясно).</a:t>
            </a:r>
          </a:p>
          <a:p>
            <a:r>
              <a:rPr lang="bg-BG" sz="2800" dirty="0" smtClean="0"/>
              <a:t>Целият резултат се връща през </a:t>
            </a:r>
            <a:r>
              <a:rPr lang="en-US" sz="2800" dirty="0" smtClean="0"/>
              <a:t>RAX</a:t>
            </a:r>
            <a:r>
              <a:rPr lang="bg-BG" sz="2800" dirty="0" smtClean="0"/>
              <a:t> регистър, а релният – през </a:t>
            </a:r>
            <a:r>
              <a:rPr lang="en-US" sz="2800" dirty="0" smtClean="0"/>
              <a:t>XMM0</a:t>
            </a:r>
            <a:r>
              <a:rPr lang="bg-BG" sz="2800" dirty="0" smtClean="0"/>
              <a:t>.</a:t>
            </a:r>
          </a:p>
          <a:p>
            <a:r>
              <a:rPr lang="bg-BG" sz="2800" dirty="0" smtClean="0"/>
              <a:t>Аргументите, по-малки от 64 бита, не се разширяват.</a:t>
            </a:r>
          </a:p>
          <a:p>
            <a:r>
              <a:rPr lang="bg-BG" sz="2800" dirty="0" smtClean="0"/>
              <a:t>Друга конвенция за х64 не се ползва при </a:t>
            </a:r>
            <a:r>
              <a:rPr lang="en-US" sz="2800" dirty="0" smtClean="0"/>
              <a:t>Microsoft </a:t>
            </a:r>
            <a:r>
              <a:rPr lang="bg-BG" sz="2800" dirty="0" smtClean="0"/>
              <a:t>компилатори.</a:t>
            </a:r>
            <a:endParaRPr lang="bg-BG" sz="28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44</a:t>
            </a:fld>
            <a:endParaRPr lang="bg-BG"/>
          </a:p>
        </p:txBody>
      </p:sp>
    </p:spTree>
    <p:extLst>
      <p:ext uri="{BB962C8B-B14F-4D97-AF65-F5344CB8AC3E}">
        <p14:creationId xmlns:p14="http://schemas.microsoft.com/office/powerpoint/2010/main" val="64833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sz="2800" dirty="0" smtClean="0"/>
              <a:t>Извикващата функция заделя </a:t>
            </a:r>
            <a:r>
              <a:rPr lang="en-US" sz="2800" dirty="0"/>
              <a:t>shadow </a:t>
            </a:r>
            <a:r>
              <a:rPr lang="en-US" sz="2800" dirty="0" smtClean="0"/>
              <a:t>space</a:t>
            </a:r>
            <a:r>
              <a:rPr lang="bg-BG" sz="2800" dirty="0" smtClean="0"/>
              <a:t> в стека, където се запазват </a:t>
            </a:r>
            <a:r>
              <a:rPr lang="pt-BR" sz="2800" dirty="0"/>
              <a:t>RCX, RDX, </a:t>
            </a:r>
            <a:r>
              <a:rPr lang="pt-BR" sz="2800" dirty="0" smtClean="0"/>
              <a:t>R8</a:t>
            </a:r>
            <a:r>
              <a:rPr lang="bg-BG" sz="2800" dirty="0" smtClean="0"/>
              <a:t> и </a:t>
            </a:r>
            <a:r>
              <a:rPr lang="pt-BR" sz="2800" dirty="0" smtClean="0"/>
              <a:t>R9</a:t>
            </a:r>
            <a:r>
              <a:rPr lang="bg-BG" sz="2800" dirty="0" smtClean="0"/>
              <a:t>. Тя почиства стека след извикването.</a:t>
            </a:r>
          </a:p>
          <a:p>
            <a:r>
              <a:rPr lang="en-US" sz="2800" dirty="0"/>
              <a:t>Visual Studio </a:t>
            </a:r>
            <a:r>
              <a:rPr lang="en-US" sz="2800" dirty="0" smtClean="0"/>
              <a:t>2008</a:t>
            </a:r>
            <a:r>
              <a:rPr lang="bg-BG" sz="2800" dirty="0" smtClean="0"/>
              <a:t> съхранява реалните аргументи в </a:t>
            </a:r>
            <a:r>
              <a:rPr lang="en-US" sz="2800" dirty="0"/>
              <a:t>XMM6 </a:t>
            </a:r>
            <a:r>
              <a:rPr lang="bg-BG" sz="2800" dirty="0" smtClean="0"/>
              <a:t>и </a:t>
            </a:r>
            <a:r>
              <a:rPr lang="en-US" sz="2800" dirty="0" smtClean="0"/>
              <a:t>XMM7 (</a:t>
            </a:r>
            <a:r>
              <a:rPr lang="bg-BG" sz="2800" dirty="0" smtClean="0"/>
              <a:t>както и от </a:t>
            </a:r>
            <a:r>
              <a:rPr lang="en-US" sz="2800" dirty="0" smtClean="0"/>
              <a:t>XMM8 </a:t>
            </a:r>
            <a:r>
              <a:rPr lang="bg-BG" sz="2800" dirty="0" smtClean="0"/>
              <a:t>до </a:t>
            </a:r>
            <a:r>
              <a:rPr lang="en-US" sz="2800" dirty="0" smtClean="0"/>
              <a:t>XMM15</a:t>
            </a:r>
            <a:r>
              <a:rPr lang="bg-BG" sz="2800" dirty="0" smtClean="0"/>
              <a:t> при необходимост).</a:t>
            </a:r>
          </a:p>
          <a:p>
            <a:r>
              <a:rPr lang="en-US" sz="2800" dirty="0"/>
              <a:t>XMM6 </a:t>
            </a:r>
            <a:r>
              <a:rPr lang="bg-BG" sz="2800" dirty="0" smtClean="0"/>
              <a:t>и </a:t>
            </a:r>
            <a:r>
              <a:rPr lang="en-US" sz="2800" dirty="0" smtClean="0"/>
              <a:t>XMM7</a:t>
            </a:r>
            <a:r>
              <a:rPr lang="bg-BG" sz="2800" dirty="0" smtClean="0"/>
              <a:t> трябва да се съхранят от извиканата програма.</a:t>
            </a:r>
            <a:endParaRPr lang="bg-BG" sz="28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dirty="0" smtClean="0"/>
              <a:t>ПИК2 - Лекции</a:t>
            </a:r>
            <a:endParaRPr lang="bg-BG" dirty="0"/>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45</a:t>
            </a:fld>
            <a:endParaRPr lang="bg-BG"/>
          </a:p>
        </p:txBody>
      </p:sp>
    </p:spTree>
    <p:extLst>
      <p:ext uri="{BB962C8B-B14F-4D97-AF65-F5344CB8AC3E}">
        <p14:creationId xmlns:p14="http://schemas.microsoft.com/office/powerpoint/2010/main" val="1344572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marL="0" indent="0">
              <a:buNone/>
            </a:pPr>
            <a:r>
              <a:rPr lang="en-US" b="1" dirty="0"/>
              <a:t>System V AMD64 ABI</a:t>
            </a:r>
          </a:p>
          <a:p>
            <a:r>
              <a:rPr lang="bg-BG" sz="2400" dirty="0" smtClean="0"/>
              <a:t>Използва се при </a:t>
            </a:r>
            <a:r>
              <a:rPr lang="en-US" sz="2400" dirty="0" smtClean="0"/>
              <a:t>Linux </a:t>
            </a:r>
            <a:r>
              <a:rPr lang="bg-BG" sz="2400" dirty="0" smtClean="0"/>
              <a:t>и не-</a:t>
            </a:r>
            <a:r>
              <a:rPr lang="en-US" sz="2400" dirty="0" smtClean="0"/>
              <a:t>MS </a:t>
            </a:r>
            <a:r>
              <a:rPr lang="bg-BG" sz="2400" dirty="0" smtClean="0"/>
              <a:t>ОС.</a:t>
            </a:r>
          </a:p>
          <a:p>
            <a:r>
              <a:rPr lang="bg-BG" sz="2400" dirty="0" smtClean="0"/>
              <a:t>За предаване на цели аргументи и указатели се ползват </a:t>
            </a:r>
            <a:r>
              <a:rPr lang="pt-BR" sz="2400" dirty="0"/>
              <a:t>RDI, RSI, RDX, RCX, R8 </a:t>
            </a:r>
            <a:r>
              <a:rPr lang="bg-BG" sz="2400" dirty="0" smtClean="0"/>
              <a:t>и </a:t>
            </a:r>
            <a:r>
              <a:rPr lang="pt-BR" sz="2400" dirty="0" smtClean="0"/>
              <a:t>R9</a:t>
            </a:r>
            <a:r>
              <a:rPr lang="bg-BG" sz="2400" dirty="0" smtClean="0"/>
              <a:t>.</a:t>
            </a:r>
          </a:p>
          <a:p>
            <a:r>
              <a:rPr lang="bg-BG" sz="2400" dirty="0" smtClean="0"/>
              <a:t>Реалните аргументи се оредават през </a:t>
            </a:r>
            <a:r>
              <a:rPr lang="en-US" sz="2400" dirty="0"/>
              <a:t>XMM0, XMM1, XMM2, XMM3, XMM4, XMM5, XMM6 </a:t>
            </a:r>
            <a:r>
              <a:rPr lang="bg-BG" sz="2400" dirty="0" smtClean="0"/>
              <a:t>и </a:t>
            </a:r>
            <a:r>
              <a:rPr lang="en-US" sz="2400" dirty="0" smtClean="0"/>
              <a:t>XMM7</a:t>
            </a:r>
            <a:r>
              <a:rPr lang="bg-BG" sz="2400" dirty="0" smtClean="0"/>
              <a:t>.</a:t>
            </a:r>
          </a:p>
          <a:p>
            <a:r>
              <a:rPr lang="bg-BG" sz="2400" dirty="0" smtClean="0"/>
              <a:t>Допълнителните аргументи се предават през стека.</a:t>
            </a:r>
            <a:r>
              <a:rPr lang="pt-BR" sz="2400" dirty="0"/>
              <a:t> </a:t>
            </a:r>
            <a:endParaRPr lang="bg-BG" sz="2400" dirty="0" smtClean="0"/>
          </a:p>
          <a:p>
            <a:r>
              <a:rPr lang="bg-BG" sz="2400" dirty="0" smtClean="0"/>
              <a:t>Резултатът се връща през </a:t>
            </a:r>
            <a:r>
              <a:rPr lang="en-US" sz="2400" dirty="0" smtClean="0"/>
              <a:t>RAX</a:t>
            </a:r>
            <a:r>
              <a:rPr lang="bg-BG" sz="2400" dirty="0" smtClean="0"/>
              <a:t>.</a:t>
            </a:r>
          </a:p>
          <a:p>
            <a:r>
              <a:rPr lang="en-US" sz="2400" dirty="0">
                <a:hlinkClick r:id="rId2"/>
              </a:rPr>
              <a:t>http://en.wikipedia.org/wiki/X86_calling_conventions#cite_note-fog-0</a:t>
            </a:r>
            <a:endParaRPr lang="bg-BG" sz="24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46</a:t>
            </a:fld>
            <a:endParaRPr lang="bg-BG"/>
          </a:p>
        </p:txBody>
      </p:sp>
    </p:spTree>
    <p:extLst>
      <p:ext uri="{BB962C8B-B14F-4D97-AF65-F5344CB8AC3E}">
        <p14:creationId xmlns:p14="http://schemas.microsoft.com/office/powerpoint/2010/main" val="2660221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en-US" dirty="0" smtClean="0"/>
              <a:t>PowerPC </a:t>
            </a:r>
            <a:r>
              <a:rPr lang="bg-BG" dirty="0" smtClean="0"/>
              <a:t>архитектура:</a:t>
            </a:r>
          </a:p>
          <a:p>
            <a:pPr lvl="1"/>
            <a:r>
              <a:rPr lang="bg-BG" dirty="0" smtClean="0"/>
              <a:t>Наличието на голям брой регистри позволява използване на една конвенция – предаване на основните параметри през регистри, а на опционните – през стека.</a:t>
            </a:r>
          </a:p>
          <a:p>
            <a:pPr lvl="1"/>
            <a:r>
              <a:rPr lang="bg-BG" dirty="0" smtClean="0"/>
              <a:t>Памет за регистровите променливи се заделя от стека.</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47</a:t>
            </a:fld>
            <a:endParaRPr lang="bg-BG"/>
          </a:p>
        </p:txBody>
      </p:sp>
    </p:spTree>
    <p:extLst>
      <p:ext uri="{BB962C8B-B14F-4D97-AF65-F5344CB8AC3E}">
        <p14:creationId xmlns:p14="http://schemas.microsoft.com/office/powerpoint/2010/main" val="3995431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dirty="0" smtClean="0"/>
              <a:t>Архитектура </a:t>
            </a:r>
            <a:r>
              <a:rPr lang="en-US" dirty="0" smtClean="0"/>
              <a:t>MIPS:</a:t>
            </a:r>
          </a:p>
          <a:p>
            <a:pPr lvl="1"/>
            <a:r>
              <a:rPr lang="bg-BG" sz="2400" dirty="0" smtClean="0"/>
              <a:t>При </a:t>
            </a:r>
            <a:r>
              <a:rPr lang="en-US" sz="2400" dirty="0" smtClean="0"/>
              <a:t>O32 ABI </a:t>
            </a:r>
            <a:r>
              <a:rPr lang="bg-BG" sz="2400" dirty="0" smtClean="0"/>
              <a:t>първите четири параметъра се предават през регистрите </a:t>
            </a:r>
            <a:r>
              <a:rPr lang="en-US" sz="2400" dirty="0"/>
              <a:t>$a0-$</a:t>
            </a:r>
            <a:r>
              <a:rPr lang="en-US" sz="2400" dirty="0" smtClean="0"/>
              <a:t>a3</a:t>
            </a:r>
            <a:r>
              <a:rPr lang="bg-BG" sz="2400" dirty="0" smtClean="0"/>
              <a:t>, останалите – през стека.</a:t>
            </a:r>
          </a:p>
          <a:p>
            <a:pPr lvl="1"/>
            <a:r>
              <a:rPr lang="bg-BG" sz="2400" dirty="0" smtClean="0"/>
              <a:t>Връщаната стойност се предава през </a:t>
            </a:r>
            <a:r>
              <a:rPr lang="en-US" sz="2400" dirty="0"/>
              <a:t>$</a:t>
            </a:r>
            <a:r>
              <a:rPr lang="en-US" sz="2400" dirty="0" smtClean="0"/>
              <a:t>v0</a:t>
            </a:r>
            <a:r>
              <a:rPr lang="bg-BG" sz="2400" dirty="0" smtClean="0"/>
              <a:t> регистър, ако има втора връщана стойност се ползва </a:t>
            </a:r>
            <a:r>
              <a:rPr lang="en-US" sz="2400" dirty="0"/>
              <a:t>$</a:t>
            </a:r>
            <a:r>
              <a:rPr lang="en-US" sz="2400" dirty="0" smtClean="0"/>
              <a:t>v1</a:t>
            </a:r>
            <a:r>
              <a:rPr lang="bg-BG" sz="2400" dirty="0" smtClean="0"/>
              <a:t>.</a:t>
            </a:r>
          </a:p>
          <a:p>
            <a:pPr lvl="1"/>
            <a:r>
              <a:rPr lang="bg-BG" sz="2400" dirty="0" smtClean="0"/>
              <a:t>При </a:t>
            </a:r>
            <a:r>
              <a:rPr lang="en-US" sz="2400" dirty="0" smtClean="0"/>
              <a:t>N32 ABI </a:t>
            </a:r>
            <a:r>
              <a:rPr lang="bg-BG" sz="2400" dirty="0" smtClean="0"/>
              <a:t>и 64-битова </a:t>
            </a:r>
            <a:r>
              <a:rPr lang="en-US" sz="2400" dirty="0" smtClean="0"/>
              <a:t>ABI</a:t>
            </a:r>
            <a:r>
              <a:rPr lang="bg-BG" sz="2400" dirty="0" smtClean="0"/>
              <a:t> се ползват повече регистри за предаване на параметри.</a:t>
            </a:r>
            <a:endParaRPr lang="bg-BG" sz="24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48</a:t>
            </a:fld>
            <a:endParaRPr lang="bg-BG"/>
          </a:p>
        </p:txBody>
      </p:sp>
    </p:spTree>
    <p:extLst>
      <p:ext uri="{BB962C8B-B14F-4D97-AF65-F5344CB8AC3E}">
        <p14:creationId xmlns:p14="http://schemas.microsoft.com/office/powerpoint/2010/main" val="39954319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en-US" dirty="0" smtClean="0"/>
              <a:t>SPARC </a:t>
            </a:r>
            <a:r>
              <a:rPr lang="bg-BG" dirty="0" smtClean="0"/>
              <a:t>архитектура:</a:t>
            </a:r>
          </a:p>
          <a:p>
            <a:pPr lvl="1"/>
            <a:r>
              <a:rPr lang="bg-BG" dirty="0" smtClean="0"/>
              <a:t>За разлика от останалите </a:t>
            </a:r>
            <a:r>
              <a:rPr lang="en-US" dirty="0" smtClean="0"/>
              <a:t>RISC </a:t>
            </a:r>
            <a:r>
              <a:rPr lang="bg-BG" dirty="0" smtClean="0"/>
              <a:t>архитектури </a:t>
            </a:r>
            <a:r>
              <a:rPr lang="en-US" dirty="0" smtClean="0"/>
              <a:t>SPARC</a:t>
            </a:r>
            <a:r>
              <a:rPr lang="bg-BG" dirty="0" smtClean="0"/>
              <a:t> работи с регистров прозорец.</a:t>
            </a:r>
          </a:p>
          <a:p>
            <a:pPr lvl="1"/>
            <a:r>
              <a:rPr lang="bg-BG" dirty="0" smtClean="0"/>
              <a:t>Всеки прозорец притежава по 8 входни регистъра, 8 изходни и 8 за локални променливи (общо 24 регистъра).</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49</a:t>
            </a:fld>
            <a:endParaRPr lang="bg-BG"/>
          </a:p>
        </p:txBody>
      </p:sp>
    </p:spTree>
    <p:extLst>
      <p:ext uri="{BB962C8B-B14F-4D97-AF65-F5344CB8AC3E}">
        <p14:creationId xmlns:p14="http://schemas.microsoft.com/office/powerpoint/2010/main" val="3995431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717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717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39CD032-D37B-4EB1-A1FE-53EDD771611F}" type="slidenum">
              <a:rPr lang="bg-BG" smtClean="0"/>
              <a:pPr eaLnBrk="1" hangingPunct="1"/>
              <a:t>5</a:t>
            </a:fld>
            <a:endParaRPr lang="bg-BG" smtClean="0"/>
          </a:p>
        </p:txBody>
      </p:sp>
      <p:sp>
        <p:nvSpPr>
          <p:cNvPr id="7173" name="Rectangle 2"/>
          <p:cNvSpPr>
            <a:spLocks noGrp="1" noChangeArrowheads="1"/>
          </p:cNvSpPr>
          <p:nvPr>
            <p:ph type="title"/>
          </p:nvPr>
        </p:nvSpPr>
        <p:spPr/>
        <p:txBody>
          <a:bodyPr/>
          <a:lstStyle/>
          <a:p>
            <a:pPr eaLnBrk="1" hangingPunct="1"/>
            <a:r>
              <a:rPr lang="bg-BG" smtClean="0"/>
              <a:t>Добавяне на елемент към свързан списък</a:t>
            </a:r>
          </a:p>
        </p:txBody>
      </p:sp>
      <p:sp>
        <p:nvSpPr>
          <p:cNvPr id="7174"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a:pPr>
            <a:r>
              <a:rPr lang="bg-BG" sz="2800" smtClean="0"/>
              <a:t>Създаване на временна променлива, указател към структурата.</a:t>
            </a:r>
          </a:p>
          <a:p>
            <a:pPr marL="609600" indent="-609600" eaLnBrk="1" hangingPunct="1">
              <a:lnSpc>
                <a:spcPct val="90000"/>
              </a:lnSpc>
              <a:buFont typeface="Wingdings" pitchFamily="2" charset="2"/>
              <a:buAutoNum type="arabicPeriod"/>
            </a:pPr>
            <a:r>
              <a:rPr lang="bg-BG" sz="2800" smtClean="0"/>
              <a:t>Заделяне на памет за новия елемент с </a:t>
            </a:r>
            <a:r>
              <a:rPr lang="en-US" sz="2800" smtClean="0"/>
              <a:t>malloc.</a:t>
            </a:r>
          </a:p>
          <a:p>
            <a:pPr marL="609600" indent="-609600" eaLnBrk="1" hangingPunct="1">
              <a:lnSpc>
                <a:spcPct val="90000"/>
              </a:lnSpc>
              <a:buFont typeface="Wingdings" pitchFamily="2" charset="2"/>
              <a:buAutoNum type="arabicPeriod"/>
            </a:pPr>
            <a:r>
              <a:rPr lang="bg-BG" sz="2800" smtClean="0"/>
              <a:t>Попълване на информационните полета.</a:t>
            </a:r>
          </a:p>
          <a:p>
            <a:pPr marL="609600" indent="-609600" eaLnBrk="1" hangingPunct="1">
              <a:lnSpc>
                <a:spcPct val="90000"/>
              </a:lnSpc>
              <a:buFont typeface="Wingdings" pitchFamily="2" charset="2"/>
              <a:buAutoNum type="arabicPeriod"/>
            </a:pPr>
            <a:r>
              <a:rPr lang="bg-BG" sz="2800" smtClean="0"/>
              <a:t>Промяна на началото на списъка, ако е празен, а ако не е се добавя елемента към края на списъка.</a:t>
            </a:r>
          </a:p>
          <a:p>
            <a:pPr marL="609600" indent="-609600" eaLnBrk="1" hangingPunct="1">
              <a:lnSpc>
                <a:spcPct val="90000"/>
              </a:lnSpc>
              <a:buFont typeface="Wingdings" pitchFamily="2" charset="2"/>
              <a:buAutoNum type="arabicPeriod"/>
            </a:pPr>
            <a:r>
              <a:rPr lang="bg-BG" sz="2800" smtClean="0"/>
              <a:t>Актуализация на опашката на списъка.</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en-US" dirty="0"/>
              <a:t>SPARC </a:t>
            </a:r>
            <a:r>
              <a:rPr lang="bg-BG" dirty="0"/>
              <a:t>архитектура:</a:t>
            </a:r>
          </a:p>
          <a:p>
            <a:pPr lvl="1"/>
            <a:r>
              <a:rPr lang="bg-BG" sz="2400" dirty="0" smtClean="0"/>
              <a:t>Ако входните параметри са повече, допълнителните се предават през стека.</a:t>
            </a:r>
          </a:p>
          <a:p>
            <a:pPr lvl="1"/>
            <a:r>
              <a:rPr lang="bg-BG" sz="2400" dirty="0" smtClean="0"/>
              <a:t>Връщаната стойност се предава през първият изходен регистър.</a:t>
            </a:r>
          </a:p>
          <a:p>
            <a:pPr lvl="1"/>
            <a:r>
              <a:rPr lang="en-US" sz="2400" dirty="0" smtClean="0"/>
              <a:t>System V ABI </a:t>
            </a:r>
            <a:r>
              <a:rPr lang="bg-BG" sz="2400" dirty="0" smtClean="0"/>
              <a:t>като повечето модерни </a:t>
            </a:r>
            <a:r>
              <a:rPr lang="en-US" sz="2400" dirty="0" smtClean="0"/>
              <a:t>UNIX-</a:t>
            </a:r>
            <a:r>
              <a:rPr lang="bg-BG" sz="2400" dirty="0" smtClean="0"/>
              <a:t>базирани системи използва 6 входни регистъра от </a:t>
            </a:r>
            <a:r>
              <a:rPr lang="en-US" sz="2400" dirty="0"/>
              <a:t>%</a:t>
            </a:r>
            <a:r>
              <a:rPr lang="en-US" sz="2400" dirty="0" smtClean="0"/>
              <a:t>i0</a:t>
            </a:r>
            <a:r>
              <a:rPr lang="bg-BG" sz="2400" dirty="0" smtClean="0"/>
              <a:t> до </a:t>
            </a:r>
            <a:r>
              <a:rPr lang="en-US" sz="2400" dirty="0"/>
              <a:t>%</a:t>
            </a:r>
            <a:r>
              <a:rPr lang="en-US" sz="2400" dirty="0" smtClean="0"/>
              <a:t>i</a:t>
            </a:r>
            <a:r>
              <a:rPr lang="bg-BG" sz="2400" dirty="0" smtClean="0"/>
              <a:t>5, </a:t>
            </a:r>
            <a:r>
              <a:rPr lang="en-US" sz="2400" dirty="0"/>
              <a:t>%</a:t>
            </a:r>
            <a:r>
              <a:rPr lang="en-US" sz="2400" dirty="0" smtClean="0"/>
              <a:t>i</a:t>
            </a:r>
            <a:r>
              <a:rPr lang="bg-BG" sz="2400" dirty="0" smtClean="0"/>
              <a:t>6 за указател към прозореца и </a:t>
            </a:r>
            <a:r>
              <a:rPr lang="en-US" sz="2400" dirty="0"/>
              <a:t>%</a:t>
            </a:r>
            <a:r>
              <a:rPr lang="en-US" sz="2400" dirty="0" smtClean="0"/>
              <a:t>i</a:t>
            </a:r>
            <a:r>
              <a:rPr lang="bg-BG" sz="2400" dirty="0" smtClean="0"/>
              <a:t>7 за връщане на резултат.</a:t>
            </a:r>
            <a:endParaRPr lang="bg-BG" sz="24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50</a:t>
            </a:fld>
            <a:endParaRPr lang="bg-BG"/>
          </a:p>
        </p:txBody>
      </p:sp>
    </p:spTree>
    <p:extLst>
      <p:ext uri="{BB962C8B-B14F-4D97-AF65-F5344CB8AC3E}">
        <p14:creationId xmlns:p14="http://schemas.microsoft.com/office/powerpoint/2010/main" val="39954319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en-US" dirty="0" smtClean="0"/>
              <a:t>ARM</a:t>
            </a:r>
            <a:r>
              <a:rPr lang="bg-BG" dirty="0" smtClean="0"/>
              <a:t> архитектура:</a:t>
            </a:r>
          </a:p>
          <a:p>
            <a:pPr lvl="1"/>
            <a:r>
              <a:rPr lang="bg-BG" dirty="0" smtClean="0"/>
              <a:t>Стандартната конвенция при </a:t>
            </a:r>
            <a:r>
              <a:rPr lang="en-US" dirty="0" smtClean="0"/>
              <a:t>ARM </a:t>
            </a:r>
            <a:r>
              <a:rPr lang="bg-BG" dirty="0" smtClean="0"/>
              <a:t>използва 16 регистъра, както следва:</a:t>
            </a:r>
          </a:p>
          <a:p>
            <a:pPr lvl="2"/>
            <a:r>
              <a:rPr lang="en-US" dirty="0" smtClean="0"/>
              <a:t>R15</a:t>
            </a:r>
            <a:r>
              <a:rPr lang="bg-BG" dirty="0" smtClean="0"/>
              <a:t> за програмен брояч</a:t>
            </a:r>
          </a:p>
          <a:p>
            <a:pPr lvl="2"/>
            <a:r>
              <a:rPr lang="en-US" dirty="0" smtClean="0"/>
              <a:t>R1</a:t>
            </a:r>
            <a:r>
              <a:rPr lang="bg-BG" dirty="0" smtClean="0"/>
              <a:t>4 за свързващ регистър (</a:t>
            </a:r>
            <a:r>
              <a:rPr lang="en-US" dirty="0" smtClean="0"/>
              <a:t>link register)</a:t>
            </a:r>
          </a:p>
          <a:p>
            <a:pPr lvl="2"/>
            <a:r>
              <a:rPr lang="en-US" dirty="0" smtClean="0"/>
              <a:t>R13 </a:t>
            </a:r>
            <a:r>
              <a:rPr lang="bg-BG" dirty="0" smtClean="0"/>
              <a:t>за стеков указател</a:t>
            </a:r>
          </a:p>
          <a:p>
            <a:pPr lvl="2"/>
            <a:r>
              <a:rPr lang="en-US" dirty="0" smtClean="0"/>
              <a:t>R1</a:t>
            </a:r>
            <a:r>
              <a:rPr lang="bg-BG" dirty="0" smtClean="0"/>
              <a:t>2 е </a:t>
            </a:r>
            <a:r>
              <a:rPr lang="en-US" dirty="0"/>
              <a:t> Intra-Procedure-call scratch </a:t>
            </a:r>
            <a:r>
              <a:rPr lang="en-US" dirty="0" smtClean="0"/>
              <a:t>register</a:t>
            </a:r>
            <a:endParaRPr lang="bg-BG" dirty="0" smtClean="0"/>
          </a:p>
          <a:p>
            <a:pPr lvl="2"/>
            <a:r>
              <a:rPr lang="en-US" dirty="0" smtClean="0"/>
              <a:t>R4</a:t>
            </a:r>
            <a:r>
              <a:rPr lang="bg-BG" dirty="0" smtClean="0"/>
              <a:t> до </a:t>
            </a:r>
            <a:r>
              <a:rPr lang="en-US" dirty="0" smtClean="0"/>
              <a:t>r</a:t>
            </a:r>
            <a:r>
              <a:rPr lang="bg-BG" dirty="0" smtClean="0"/>
              <a:t>11 за локални променливи</a:t>
            </a:r>
          </a:p>
          <a:p>
            <a:pPr lvl="2"/>
            <a:r>
              <a:rPr lang="en-US" dirty="0" smtClean="0"/>
              <a:t>R</a:t>
            </a:r>
            <a:r>
              <a:rPr lang="bg-BG" dirty="0" smtClean="0"/>
              <a:t>0 до </a:t>
            </a:r>
            <a:r>
              <a:rPr lang="en-US" dirty="0" smtClean="0"/>
              <a:t>r</a:t>
            </a:r>
            <a:r>
              <a:rPr lang="bg-BG" dirty="0" smtClean="0"/>
              <a:t>3 за аргументи и връщан резултат</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51</a:t>
            </a:fld>
            <a:endParaRPr lang="bg-BG"/>
          </a:p>
        </p:txBody>
      </p:sp>
    </p:spTree>
    <p:extLst>
      <p:ext uri="{BB962C8B-B14F-4D97-AF65-F5344CB8AC3E}">
        <p14:creationId xmlns:p14="http://schemas.microsoft.com/office/powerpoint/2010/main" val="39954319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en-US" dirty="0"/>
              <a:t>ARM</a:t>
            </a:r>
            <a:r>
              <a:rPr lang="bg-BG" dirty="0"/>
              <a:t> архитектура:</a:t>
            </a:r>
          </a:p>
          <a:p>
            <a:pPr lvl="1"/>
            <a:r>
              <a:rPr lang="bg-BG" sz="2400" dirty="0" smtClean="0"/>
              <a:t>Ако връщаната стойност не се побира в </a:t>
            </a:r>
            <a:r>
              <a:rPr lang="en-US" sz="2400" dirty="0" smtClean="0"/>
              <a:t>r0-r3</a:t>
            </a:r>
            <a:r>
              <a:rPr lang="bg-BG" sz="2400" dirty="0" smtClean="0"/>
              <a:t> се заделя памет и се връща указател към нея през </a:t>
            </a:r>
            <a:r>
              <a:rPr lang="en-US" sz="2400" dirty="0" smtClean="0"/>
              <a:t>r0.</a:t>
            </a:r>
            <a:endParaRPr lang="bg-BG" sz="2400" dirty="0" smtClean="0"/>
          </a:p>
          <a:p>
            <a:pPr lvl="1"/>
            <a:r>
              <a:rPr lang="bg-BG" sz="2400" dirty="0" smtClean="0"/>
              <a:t>Подпрограмите трябва да съхранят съдържанието на </a:t>
            </a:r>
            <a:r>
              <a:rPr lang="en-US" sz="2400" dirty="0" smtClean="0"/>
              <a:t>r4-r11 </a:t>
            </a:r>
            <a:r>
              <a:rPr lang="bg-BG" sz="2400" dirty="0" smtClean="0"/>
              <a:t>и стековия указател.</a:t>
            </a:r>
          </a:p>
          <a:p>
            <a:pPr lvl="1"/>
            <a:r>
              <a:rPr lang="bg-BG" sz="2400" dirty="0" smtClean="0"/>
              <a:t>Ако извикват други програми трябва да съхранят връщаната стойност от </a:t>
            </a:r>
            <a:r>
              <a:rPr lang="en-US" sz="2400" dirty="0" smtClean="0"/>
              <a:t>r14</a:t>
            </a:r>
            <a:r>
              <a:rPr lang="bg-BG" sz="2400" dirty="0" smtClean="0"/>
              <a:t> в стека.</a:t>
            </a:r>
          </a:p>
          <a:p>
            <a:pPr lvl="1"/>
            <a:r>
              <a:rPr lang="bg-BG" sz="2400" dirty="0" smtClean="0"/>
              <a:t>Връщане към извикващата подпрограма става чрез зареждане на </a:t>
            </a:r>
            <a:r>
              <a:rPr lang="en-US" sz="2400" dirty="0" smtClean="0"/>
              <a:t>r14 </a:t>
            </a:r>
            <a:r>
              <a:rPr lang="bg-BG" sz="2400" dirty="0" smtClean="0"/>
              <a:t>в </a:t>
            </a:r>
            <a:r>
              <a:rPr lang="en-US" sz="2400" dirty="0" smtClean="0"/>
              <a:t>r15.</a:t>
            </a:r>
            <a:endParaRPr lang="bg-BG" sz="24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52</a:t>
            </a:fld>
            <a:endParaRPr lang="bg-BG"/>
          </a:p>
        </p:txBody>
      </p:sp>
    </p:spTree>
    <p:extLst>
      <p:ext uri="{BB962C8B-B14F-4D97-AF65-F5344CB8AC3E}">
        <p14:creationId xmlns:p14="http://schemas.microsoft.com/office/powerpoint/2010/main" val="29705293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dirty="0" smtClean="0"/>
              <a:t>Обичайни действия при </a:t>
            </a:r>
            <a:r>
              <a:rPr lang="en-US" dirty="0" smtClean="0"/>
              <a:t>ARM</a:t>
            </a:r>
            <a:r>
              <a:rPr lang="bg-BG" dirty="0" smtClean="0"/>
              <a:t> </a:t>
            </a:r>
            <a:r>
              <a:rPr lang="bg-BG" dirty="0"/>
              <a:t>архитектура:</a:t>
            </a:r>
          </a:p>
          <a:p>
            <a:pPr lvl="1"/>
            <a:r>
              <a:rPr lang="bg-BG" dirty="0" smtClean="0"/>
              <a:t>Съхраняват се </a:t>
            </a:r>
            <a:r>
              <a:rPr lang="en-US" dirty="0" smtClean="0"/>
              <a:t>r4-r11 </a:t>
            </a:r>
            <a:r>
              <a:rPr lang="bg-BG" dirty="0" smtClean="0"/>
              <a:t>в стека в пролога на програмата</a:t>
            </a:r>
          </a:p>
          <a:p>
            <a:pPr lvl="1"/>
            <a:r>
              <a:rPr lang="bg-BG" dirty="0" smtClean="0"/>
              <a:t>Копират се входните параметри (</a:t>
            </a:r>
            <a:r>
              <a:rPr lang="en-US" dirty="0" smtClean="0"/>
              <a:t>r0-r3) </a:t>
            </a:r>
            <a:r>
              <a:rPr lang="bg-BG" dirty="0" smtClean="0"/>
              <a:t>в локалните регистри (</a:t>
            </a:r>
            <a:r>
              <a:rPr lang="en-US" dirty="0" smtClean="0"/>
              <a:t>r4-r11)</a:t>
            </a:r>
          </a:p>
          <a:p>
            <a:pPr lvl="1"/>
            <a:r>
              <a:rPr lang="bg-BG" dirty="0" smtClean="0"/>
              <a:t>Свободните </a:t>
            </a:r>
            <a:r>
              <a:rPr lang="en-US" dirty="0" smtClean="0"/>
              <a:t>r4-r11</a:t>
            </a:r>
            <a:r>
              <a:rPr lang="bg-BG" dirty="0" smtClean="0"/>
              <a:t> регистри се плзват за локални променливи</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53</a:t>
            </a:fld>
            <a:endParaRPr lang="bg-BG"/>
          </a:p>
        </p:txBody>
      </p:sp>
    </p:spTree>
    <p:extLst>
      <p:ext uri="{BB962C8B-B14F-4D97-AF65-F5344CB8AC3E}">
        <p14:creationId xmlns:p14="http://schemas.microsoft.com/office/powerpoint/2010/main" val="33220675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pPr lvl="1"/>
            <a:r>
              <a:rPr lang="bg-BG" dirty="0" smtClean="0"/>
              <a:t>Изпълнява се кода на подпрограмата като ако се налага извикване на друга подпрограма се счита, че </a:t>
            </a:r>
            <a:r>
              <a:rPr lang="en-US" dirty="0" smtClean="0"/>
              <a:t>r0-r3, r12 </a:t>
            </a:r>
            <a:r>
              <a:rPr lang="bg-BG" dirty="0" smtClean="0"/>
              <a:t>и </a:t>
            </a:r>
            <a:r>
              <a:rPr lang="en-US" dirty="0" smtClean="0"/>
              <a:t>r14 </a:t>
            </a:r>
            <a:r>
              <a:rPr lang="bg-BG" dirty="0" smtClean="0"/>
              <a:t>трябва да се съхранят.</a:t>
            </a:r>
          </a:p>
          <a:p>
            <a:pPr lvl="1"/>
            <a:r>
              <a:rPr lang="bg-BG" dirty="0" smtClean="0"/>
              <a:t>Резултатът от подпрограмата се записва в </a:t>
            </a:r>
            <a:r>
              <a:rPr lang="en-US" dirty="0" smtClean="0"/>
              <a:t>r0</a:t>
            </a:r>
          </a:p>
          <a:p>
            <a:pPr lvl="1"/>
            <a:r>
              <a:rPr lang="bg-BG" dirty="0" smtClean="0"/>
              <a:t>В епилога на подпрограмата се изтеглят </a:t>
            </a:r>
            <a:r>
              <a:rPr lang="en-US" dirty="0" smtClean="0"/>
              <a:t>r4-r11 </a:t>
            </a:r>
            <a:r>
              <a:rPr lang="bg-BG" dirty="0" smtClean="0"/>
              <a:t>от стека и се записва адресът за връщане в </a:t>
            </a:r>
            <a:r>
              <a:rPr lang="en-US" dirty="0" smtClean="0"/>
              <a:t>r15</a:t>
            </a:r>
            <a:endParaRPr lang="bg-BG"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54</a:t>
            </a:fld>
            <a:endParaRPr lang="bg-BG"/>
          </a:p>
        </p:txBody>
      </p:sp>
    </p:spTree>
    <p:extLst>
      <p:ext uri="{BB962C8B-B14F-4D97-AF65-F5344CB8AC3E}">
        <p14:creationId xmlns:p14="http://schemas.microsoft.com/office/powerpoint/2010/main" val="1440986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Конвенции на извикване на функции</a:t>
            </a:r>
          </a:p>
        </p:txBody>
      </p:sp>
      <p:sp>
        <p:nvSpPr>
          <p:cNvPr id="3" name="Content Placeholder 2"/>
          <p:cNvSpPr>
            <a:spLocks noGrp="1"/>
          </p:cNvSpPr>
          <p:nvPr>
            <p:ph idx="1"/>
          </p:nvPr>
        </p:nvSpPr>
        <p:spPr/>
        <p:txBody>
          <a:bodyPr/>
          <a:lstStyle/>
          <a:p>
            <a:r>
              <a:rPr lang="bg-BG" dirty="0" smtClean="0"/>
              <a:t>Многонишков код:</a:t>
            </a:r>
          </a:p>
          <a:p>
            <a:pPr lvl="1"/>
            <a:r>
              <a:rPr lang="bg-BG" sz="2400" dirty="0" smtClean="0"/>
              <a:t>В пролога и епилога на функцията се прави зареждане на параметрите и почистване на стека.</a:t>
            </a:r>
          </a:p>
          <a:p>
            <a:pPr lvl="1"/>
            <a:r>
              <a:rPr lang="bg-BG" sz="2400" dirty="0" smtClean="0"/>
              <a:t>Всички параметри се предават през стека.</a:t>
            </a:r>
          </a:p>
          <a:p>
            <a:pPr lvl="1"/>
            <a:r>
              <a:rPr lang="bg-BG" sz="2400" dirty="0" smtClean="0"/>
              <a:t>Връщането на резултат става през стека.</a:t>
            </a:r>
          </a:p>
          <a:p>
            <a:pPr lvl="1"/>
            <a:r>
              <a:rPr lang="bg-BG" sz="2400" dirty="0" smtClean="0"/>
              <a:t>За ускоряване на процеса се кешират няколко данни от върха на стека в регистри.</a:t>
            </a:r>
            <a:endParaRPr lang="bg-BG" sz="2400" dirty="0"/>
          </a:p>
        </p:txBody>
      </p:sp>
      <p:sp>
        <p:nvSpPr>
          <p:cNvPr id="4" name="Date Placeholder 3"/>
          <p:cNvSpPr>
            <a:spLocks noGrp="1"/>
          </p:cNvSpPr>
          <p:nvPr>
            <p:ph type="dt" sz="half" idx="10"/>
          </p:nvPr>
        </p:nvSpPr>
        <p:spPr/>
        <p:txBody>
          <a:bodyPr/>
          <a:lstStyle/>
          <a:p>
            <a:pPr>
              <a:defRPr/>
            </a:pPr>
            <a:r>
              <a:rPr lang="bg-BG" smtClean="0"/>
              <a:t>Д. Гоцева</a:t>
            </a:r>
            <a:endParaRPr lang="bg-BG"/>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C4C31164-ED35-4A12-8F61-0B104362C836}" type="slidenum">
              <a:rPr lang="bg-BG" smtClean="0"/>
              <a:pPr>
                <a:defRPr/>
              </a:pPr>
              <a:t>55</a:t>
            </a:fld>
            <a:endParaRPr lang="bg-BG"/>
          </a:p>
        </p:txBody>
      </p:sp>
    </p:spTree>
    <p:extLst>
      <p:ext uri="{BB962C8B-B14F-4D97-AF65-F5344CB8AC3E}">
        <p14:creationId xmlns:p14="http://schemas.microsoft.com/office/powerpoint/2010/main" val="2385715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2"/>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8195" name="Footer Placeholder 3"/>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8196" name="Slide Number Placeholder 4"/>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B817A67-FBD8-4899-ABA0-1C349AFEFD09}" type="slidenum">
              <a:rPr lang="bg-BG" smtClean="0"/>
              <a:pPr eaLnBrk="1" hangingPunct="1"/>
              <a:t>6</a:t>
            </a:fld>
            <a:endParaRPr lang="bg-BG" smtClean="0"/>
          </a:p>
        </p:txBody>
      </p:sp>
      <p:sp>
        <p:nvSpPr>
          <p:cNvPr id="8197" name="Rectangle 4"/>
          <p:cNvSpPr>
            <a:spLocks noGrp="1" noChangeArrowheads="1"/>
          </p:cNvSpPr>
          <p:nvPr>
            <p:ph type="title"/>
          </p:nvPr>
        </p:nvSpPr>
        <p:spPr/>
        <p:txBody>
          <a:bodyPr/>
          <a:lstStyle/>
          <a:p>
            <a:pPr eaLnBrk="1" hangingPunct="1"/>
            <a:r>
              <a:rPr lang="bg-BG" smtClean="0"/>
              <a:t>Вмъкване на елемент в свързан списък</a:t>
            </a:r>
          </a:p>
        </p:txBody>
      </p:sp>
      <p:pic>
        <p:nvPicPr>
          <p:cNvPr id="819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060575"/>
            <a:ext cx="7050088" cy="209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9219"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9220"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0A74CD6-E285-4117-9899-D7F61B49D3BB}" type="slidenum">
              <a:rPr lang="bg-BG" smtClean="0"/>
              <a:pPr eaLnBrk="1" hangingPunct="1"/>
              <a:t>7</a:t>
            </a:fld>
            <a:endParaRPr lang="bg-BG" smtClean="0"/>
          </a:p>
        </p:txBody>
      </p:sp>
      <p:sp>
        <p:nvSpPr>
          <p:cNvPr id="9221" name="Rectangle 2"/>
          <p:cNvSpPr>
            <a:spLocks noGrp="1" noChangeArrowheads="1"/>
          </p:cNvSpPr>
          <p:nvPr>
            <p:ph type="title"/>
          </p:nvPr>
        </p:nvSpPr>
        <p:spPr/>
        <p:txBody>
          <a:bodyPr/>
          <a:lstStyle/>
          <a:p>
            <a:pPr eaLnBrk="1" hangingPunct="1"/>
            <a:r>
              <a:rPr lang="bg-BG" smtClean="0"/>
              <a:t>Работа със свързан списък</a:t>
            </a:r>
          </a:p>
        </p:txBody>
      </p:sp>
      <p:sp>
        <p:nvSpPr>
          <p:cNvPr id="9222" name="Rectangle 3"/>
          <p:cNvSpPr>
            <a:spLocks noGrp="1" noChangeArrowheads="1"/>
          </p:cNvSpPr>
          <p:nvPr>
            <p:ph type="body" idx="1"/>
          </p:nvPr>
        </p:nvSpPr>
        <p:spPr/>
        <p:txBody>
          <a:bodyPr/>
          <a:lstStyle/>
          <a:p>
            <a:pPr marL="609600" indent="-609600" eaLnBrk="1" hangingPunct="1">
              <a:lnSpc>
                <a:spcPct val="80000"/>
              </a:lnSpc>
              <a:buFont typeface="Wingdings" pitchFamily="2" charset="2"/>
              <a:buAutoNum type="arabicPeriod"/>
            </a:pPr>
            <a:r>
              <a:rPr lang="bg-BG" sz="2800" smtClean="0"/>
              <a:t>Създаване на временна променлива, указател към структурата.</a:t>
            </a:r>
          </a:p>
          <a:p>
            <a:pPr marL="609600" indent="-609600" eaLnBrk="1" hangingPunct="1">
              <a:lnSpc>
                <a:spcPct val="80000"/>
              </a:lnSpc>
              <a:buFont typeface="Wingdings" pitchFamily="2" charset="2"/>
              <a:buAutoNum type="arabicPeriod"/>
            </a:pPr>
            <a:r>
              <a:rPr lang="bg-BG" sz="2800" smtClean="0"/>
              <a:t>Инициализация на променливата с началото на списъка.</a:t>
            </a:r>
          </a:p>
          <a:p>
            <a:pPr marL="609600" indent="-609600" eaLnBrk="1" hangingPunct="1">
              <a:lnSpc>
                <a:spcPct val="80000"/>
              </a:lnSpc>
              <a:buFont typeface="Wingdings" pitchFamily="2" charset="2"/>
              <a:buAutoNum type="arabicPeriod"/>
            </a:pPr>
            <a:r>
              <a:rPr lang="bg-BG" sz="2800" smtClean="0"/>
              <a:t>Обхождане на списъка в цикъл като всеки път временната променлива приема като стойност полето указател от структурата.</a:t>
            </a:r>
          </a:p>
          <a:p>
            <a:pPr marL="609600" indent="-609600" eaLnBrk="1" hangingPunct="1">
              <a:lnSpc>
                <a:spcPct val="80000"/>
              </a:lnSpc>
              <a:buFont typeface="Wingdings" pitchFamily="2" charset="2"/>
              <a:buAutoNum type="arabicPeriod"/>
            </a:pPr>
            <a:r>
              <a:rPr lang="bg-BG" sz="2800" smtClean="0"/>
              <a:t>Прекратяване на обработките когато променливата достигне </a:t>
            </a:r>
            <a:r>
              <a:rPr lang="en-US" sz="2800" smtClean="0"/>
              <a:t>NULL. </a:t>
            </a:r>
            <a:endParaRPr lang="bg-BG"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0243" name="Footer Placeholder 3"/>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0244" name="Slide Number Placeholder 4"/>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ED0BADD-E2EE-4718-AE1E-5D96B3E3D219}" type="slidenum">
              <a:rPr lang="bg-BG" smtClean="0"/>
              <a:pPr eaLnBrk="1" hangingPunct="1"/>
              <a:t>8</a:t>
            </a:fld>
            <a:endParaRPr lang="bg-BG" smtClean="0"/>
          </a:p>
        </p:txBody>
      </p:sp>
      <p:sp>
        <p:nvSpPr>
          <p:cNvPr id="10245" name="Rectangle 2"/>
          <p:cNvSpPr>
            <a:spLocks noGrp="1" noChangeArrowheads="1"/>
          </p:cNvSpPr>
          <p:nvPr>
            <p:ph type="title"/>
          </p:nvPr>
        </p:nvSpPr>
        <p:spPr/>
        <p:txBody>
          <a:bodyPr/>
          <a:lstStyle/>
          <a:p>
            <a:pPr eaLnBrk="1" hangingPunct="1"/>
            <a:r>
              <a:rPr lang="bg-BG" smtClean="0"/>
              <a:t>Изтриване на елемент от свързан списък</a:t>
            </a:r>
          </a:p>
        </p:txBody>
      </p:sp>
      <p:pic>
        <p:nvPicPr>
          <p:cNvPr id="102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2492375"/>
            <a:ext cx="4829175" cy="251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Д. Гоцева</a:t>
            </a:r>
          </a:p>
        </p:txBody>
      </p:sp>
      <p:sp>
        <p:nvSpPr>
          <p:cNvPr id="11267"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smtClean="0"/>
              <a:t>ПИК2 - Лекции</a:t>
            </a:r>
          </a:p>
        </p:txBody>
      </p:sp>
      <p:sp>
        <p:nvSpPr>
          <p:cNvPr id="11268"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4FBF18A-0DA6-442E-A3F6-DCD7D1ABC7A7}" type="slidenum">
              <a:rPr lang="bg-BG" smtClean="0"/>
              <a:pPr eaLnBrk="1" hangingPunct="1"/>
              <a:t>9</a:t>
            </a:fld>
            <a:endParaRPr lang="bg-BG" smtClean="0"/>
          </a:p>
        </p:txBody>
      </p:sp>
      <p:sp>
        <p:nvSpPr>
          <p:cNvPr id="11269" name="Rectangle 2"/>
          <p:cNvSpPr>
            <a:spLocks noGrp="1" noChangeArrowheads="1"/>
          </p:cNvSpPr>
          <p:nvPr>
            <p:ph type="title"/>
          </p:nvPr>
        </p:nvSpPr>
        <p:spPr/>
        <p:txBody>
          <a:bodyPr/>
          <a:lstStyle/>
          <a:p>
            <a:pPr eaLnBrk="1" hangingPunct="1"/>
            <a:r>
              <a:rPr lang="bg-BG" smtClean="0"/>
              <a:t>Приключване на работата със списъка</a:t>
            </a:r>
          </a:p>
        </p:txBody>
      </p:sp>
      <p:sp>
        <p:nvSpPr>
          <p:cNvPr id="11270"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bg-BG" smtClean="0"/>
              <a:t>Освобождаване на паметта, заета за списъка – извършва се в цикъл за всеки елемент като се записва указател към следващия елемент, защото след изтриване връзката между елементите се губи.</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1305</TotalTime>
  <Words>3039</Words>
  <Application>Microsoft Office PowerPoint</Application>
  <PresentationFormat>On-screen Show (4:3)</PresentationFormat>
  <Paragraphs>415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Blends</vt:lpstr>
      <vt:lpstr>ПИК 2</vt:lpstr>
      <vt:lpstr>Списъчни структури</vt:lpstr>
      <vt:lpstr>Свързан списък</vt:lpstr>
      <vt:lpstr>Създаване на свързан списък</vt:lpstr>
      <vt:lpstr>Добавяне на елемент към свързан списък</vt:lpstr>
      <vt:lpstr>Вмъкване на елемент в свързан списък</vt:lpstr>
      <vt:lpstr>Работа със свързан списък</vt:lpstr>
      <vt:lpstr>Изтриване на елемент от свързан списък</vt:lpstr>
      <vt:lpstr>Приключване на работата със списъка</vt:lpstr>
      <vt:lpstr>Таблица за справки</vt:lpstr>
      <vt:lpstr>Таблица за справки</vt:lpstr>
      <vt:lpstr>Таблица за справки</vt:lpstr>
      <vt:lpstr>Таблица за справки</vt:lpstr>
      <vt:lpstr>Таблица за справки</vt:lpstr>
      <vt:lpstr>Таблица за справки</vt:lpstr>
      <vt:lpstr>Таблица за справки</vt:lpstr>
      <vt:lpstr>Рекурсия</vt:lpstr>
      <vt:lpstr>Рекурсия</vt:lpstr>
      <vt:lpstr>Рекурсия</vt:lpstr>
      <vt:lpstr>Рекурсия</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lpstr>Конвенции на извикване на функции</vt:lpstr>
    </vt:vector>
  </TitlesOfParts>
  <Company>Prestigio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ПИК 3</dc:title>
  <dc:creator>dgoceva</dc:creator>
  <cp:lastModifiedBy>USER</cp:lastModifiedBy>
  <cp:revision>172</cp:revision>
  <dcterms:created xsi:type="dcterms:W3CDTF">2008-07-04T10:25:31Z</dcterms:created>
  <dcterms:modified xsi:type="dcterms:W3CDTF">2011-05-02T04:45:31Z</dcterms:modified>
</cp:coreProperties>
</file>