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1"/>
  </p:sldMasterIdLst>
  <p:notesMasterIdLst>
    <p:notesMasterId r:id="rId53"/>
  </p:notesMasterIdLst>
  <p:handoutMasterIdLst>
    <p:handoutMasterId r:id="rId54"/>
  </p:handoutMasterIdLst>
  <p:sldIdLst>
    <p:sldId id="324" r:id="rId2"/>
    <p:sldId id="325" r:id="rId3"/>
    <p:sldId id="363" r:id="rId4"/>
    <p:sldId id="373" r:id="rId5"/>
    <p:sldId id="326" r:id="rId6"/>
    <p:sldId id="327" r:id="rId7"/>
    <p:sldId id="328" r:id="rId8"/>
    <p:sldId id="329" r:id="rId9"/>
    <p:sldId id="330" r:id="rId10"/>
    <p:sldId id="364" r:id="rId11"/>
    <p:sldId id="331" r:id="rId12"/>
    <p:sldId id="362" r:id="rId13"/>
    <p:sldId id="375" r:id="rId14"/>
    <p:sldId id="376" r:id="rId15"/>
    <p:sldId id="377" r:id="rId16"/>
    <p:sldId id="378" r:id="rId17"/>
    <p:sldId id="379" r:id="rId18"/>
    <p:sldId id="380" r:id="rId19"/>
    <p:sldId id="335" r:id="rId20"/>
    <p:sldId id="336" r:id="rId21"/>
    <p:sldId id="337" r:id="rId22"/>
    <p:sldId id="381" r:id="rId23"/>
    <p:sldId id="382" r:id="rId24"/>
    <p:sldId id="384" r:id="rId25"/>
    <p:sldId id="383" r:id="rId26"/>
    <p:sldId id="338" r:id="rId27"/>
    <p:sldId id="340" r:id="rId28"/>
    <p:sldId id="385" r:id="rId29"/>
    <p:sldId id="342" r:id="rId30"/>
    <p:sldId id="343" r:id="rId31"/>
    <p:sldId id="344" r:id="rId32"/>
    <p:sldId id="345" r:id="rId33"/>
    <p:sldId id="346" r:id="rId34"/>
    <p:sldId id="347" r:id="rId35"/>
    <p:sldId id="348" r:id="rId36"/>
    <p:sldId id="349" r:id="rId37"/>
    <p:sldId id="350" r:id="rId38"/>
    <p:sldId id="351" r:id="rId39"/>
    <p:sldId id="352" r:id="rId40"/>
    <p:sldId id="353" r:id="rId41"/>
    <p:sldId id="386" r:id="rId42"/>
    <p:sldId id="367" r:id="rId43"/>
    <p:sldId id="354" r:id="rId44"/>
    <p:sldId id="370" r:id="rId45"/>
    <p:sldId id="372" r:id="rId46"/>
    <p:sldId id="371" r:id="rId47"/>
    <p:sldId id="368" r:id="rId48"/>
    <p:sldId id="369" r:id="rId49"/>
    <p:sldId id="355" r:id="rId50"/>
    <p:sldId id="357" r:id="rId51"/>
    <p:sldId id="361" r:id="rId52"/>
  </p:sldIdLst>
  <p:sldSz cx="9144000" cy="6858000" type="letter"/>
  <p:notesSz cx="6858000" cy="9144000"/>
  <p:defaultTextStyle>
    <a:defPPr>
      <a:defRPr lang="en-CA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77228"/>
    <a:srgbClr val="6E792B"/>
    <a:srgbClr val="76822E"/>
    <a:srgbClr val="4F571F"/>
    <a:srgbClr val="6F6A07"/>
    <a:srgbClr val="827C08"/>
    <a:srgbClr val="A29B0A"/>
    <a:srgbClr val="9900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Objects="1">
      <p:cViewPr>
        <p:scale>
          <a:sx n="70" d="100"/>
          <a:sy n="70" d="100"/>
        </p:scale>
        <p:origin x="-1386" y="-66"/>
      </p:cViewPr>
      <p:guideLst>
        <p:guide orient="horz" pos="19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Objects="1">
      <p:cViewPr>
        <p:scale>
          <a:sx n="100" d="100"/>
          <a:sy n="100" d="100"/>
        </p:scale>
        <p:origin x="-780" y="217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notesMaster" Target="notesMasters/notesMaster1.xml"/><Relationship Id="rId58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Tahoma" pitchFamily="34" charset="0"/>
              </a:defRPr>
            </a:lvl1pPr>
          </a:lstStyle>
          <a:p>
            <a:endParaRPr lang="en-CA"/>
          </a:p>
        </p:txBody>
      </p:sp>
      <p:sp>
        <p:nvSpPr>
          <p:cNvPr id="6041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ahoma" pitchFamily="34" charset="0"/>
              </a:defRPr>
            </a:lvl1pPr>
          </a:lstStyle>
          <a:p>
            <a:endParaRPr lang="en-CA"/>
          </a:p>
        </p:txBody>
      </p:sp>
      <p:sp>
        <p:nvSpPr>
          <p:cNvPr id="6042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Tahoma" pitchFamily="34" charset="0"/>
              </a:defRPr>
            </a:lvl1pPr>
          </a:lstStyle>
          <a:p>
            <a:endParaRPr lang="en-CA"/>
          </a:p>
        </p:txBody>
      </p:sp>
      <p:sp>
        <p:nvSpPr>
          <p:cNvPr id="6042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ahoma" pitchFamily="34" charset="0"/>
              </a:defRPr>
            </a:lvl1pPr>
          </a:lstStyle>
          <a:p>
            <a:fld id="{C63F4EC6-C2C8-410A-A73A-015C6D9D0111}" type="slidenum">
              <a:rPr lang="en-CA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76548338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Tahoma" pitchFamily="34" charset="0"/>
              </a:defRPr>
            </a:lvl1pPr>
          </a:lstStyle>
          <a:p>
            <a:endParaRPr lang="en-CA"/>
          </a:p>
        </p:txBody>
      </p:sp>
      <p:sp>
        <p:nvSpPr>
          <p:cNvPr id="6144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ahoma" pitchFamily="34" charset="0"/>
              </a:defRPr>
            </a:lvl1pPr>
          </a:lstStyle>
          <a:p>
            <a:endParaRPr lang="en-CA"/>
          </a:p>
        </p:txBody>
      </p:sp>
      <p:sp>
        <p:nvSpPr>
          <p:cNvPr id="61444" name="Rectangle 4"/>
          <p:cNvSpPr>
            <a:spLocks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6144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</a:p>
        </p:txBody>
      </p:sp>
      <p:sp>
        <p:nvSpPr>
          <p:cNvPr id="6144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Tahoma" pitchFamily="34" charset="0"/>
              </a:defRPr>
            </a:lvl1pPr>
          </a:lstStyle>
          <a:p>
            <a:endParaRPr lang="en-CA"/>
          </a:p>
        </p:txBody>
      </p:sp>
      <p:sp>
        <p:nvSpPr>
          <p:cNvPr id="6144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ahoma" pitchFamily="34" charset="0"/>
              </a:defRPr>
            </a:lvl1pPr>
          </a:lstStyle>
          <a:p>
            <a:fld id="{20BB9FCE-DC25-4B11-BA93-9ED57814A05B}" type="slidenum">
              <a:rPr lang="en-CA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14687730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663E505-248B-478A-9DD3-470F04941410}" type="slidenum">
              <a:rPr lang="en-CA"/>
              <a:pPr/>
              <a:t>1</a:t>
            </a:fld>
            <a:endParaRPr lang="en-CA"/>
          </a:p>
        </p:txBody>
      </p:sp>
      <p:sp>
        <p:nvSpPr>
          <p:cNvPr id="574466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744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E329925-671D-4D1E-AED7-7D194394C597}" type="slidenum">
              <a:rPr lang="en-CA"/>
              <a:pPr/>
              <a:t>19</a:t>
            </a:fld>
            <a:endParaRPr lang="en-CA"/>
          </a:p>
        </p:txBody>
      </p:sp>
      <p:sp>
        <p:nvSpPr>
          <p:cNvPr id="840706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407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871B4C2-8330-49C8-936D-1F7769943A5B}" type="slidenum">
              <a:rPr lang="en-CA"/>
              <a:pPr/>
              <a:t>20</a:t>
            </a:fld>
            <a:endParaRPr lang="en-CA"/>
          </a:p>
        </p:txBody>
      </p:sp>
      <p:sp>
        <p:nvSpPr>
          <p:cNvPr id="842754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427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8B22577-7E17-4C37-871B-D1672A4CDF51}" type="slidenum">
              <a:rPr lang="en-CA"/>
              <a:pPr/>
              <a:t>21</a:t>
            </a:fld>
            <a:endParaRPr lang="en-CA"/>
          </a:p>
        </p:txBody>
      </p:sp>
      <p:sp>
        <p:nvSpPr>
          <p:cNvPr id="844802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448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095F4CD-408C-4DD3-883F-7465F315AC3D}" type="slidenum">
              <a:rPr lang="en-CA"/>
              <a:pPr/>
              <a:t>25</a:t>
            </a:fld>
            <a:endParaRPr lang="en-CA"/>
          </a:p>
        </p:txBody>
      </p:sp>
      <p:sp>
        <p:nvSpPr>
          <p:cNvPr id="921602" name="Rectangle 2050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1603" name="Rectangle 2051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82B109A-64D1-431C-8DD6-CF6FDE6BE304}" type="slidenum">
              <a:rPr lang="en-CA"/>
              <a:pPr/>
              <a:t>26</a:t>
            </a:fld>
            <a:endParaRPr lang="en-CA"/>
          </a:p>
        </p:txBody>
      </p:sp>
      <p:sp>
        <p:nvSpPr>
          <p:cNvPr id="846850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468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97DECD6-C3EE-4BE3-B3E1-50CC4425689B}" type="slidenum">
              <a:rPr lang="en-CA"/>
              <a:pPr/>
              <a:t>27</a:t>
            </a:fld>
            <a:endParaRPr lang="en-CA"/>
          </a:p>
        </p:txBody>
      </p:sp>
      <p:sp>
        <p:nvSpPr>
          <p:cNvPr id="850946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509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A4D7076-70DA-4FFF-B906-D95A764DBA6A}" type="slidenum">
              <a:rPr lang="en-CA"/>
              <a:pPr/>
              <a:t>28</a:t>
            </a:fld>
            <a:endParaRPr lang="en-CA"/>
          </a:p>
        </p:txBody>
      </p:sp>
      <p:sp>
        <p:nvSpPr>
          <p:cNvPr id="924674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46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B01C136-9F68-45D7-B2C2-5938AA9EC1F3}" type="slidenum">
              <a:rPr lang="en-CA"/>
              <a:pPr/>
              <a:t>29</a:t>
            </a:fld>
            <a:endParaRPr lang="en-CA"/>
          </a:p>
        </p:txBody>
      </p:sp>
      <p:sp>
        <p:nvSpPr>
          <p:cNvPr id="855042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550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A1DFBDA-5F04-41EA-BEC6-F7FF14487938}" type="slidenum">
              <a:rPr lang="en-CA"/>
              <a:pPr/>
              <a:t>30</a:t>
            </a:fld>
            <a:endParaRPr lang="en-CA"/>
          </a:p>
        </p:txBody>
      </p:sp>
      <p:sp>
        <p:nvSpPr>
          <p:cNvPr id="857090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570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37D302A-6EAC-4ACB-BE27-52E32A8534F5}" type="slidenum">
              <a:rPr lang="en-CA"/>
              <a:pPr/>
              <a:t>31</a:t>
            </a:fld>
            <a:endParaRPr lang="en-CA"/>
          </a:p>
        </p:txBody>
      </p:sp>
      <p:sp>
        <p:nvSpPr>
          <p:cNvPr id="859138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591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665E659-FD5A-4E9E-9355-0ED7BD3D1D78}" type="slidenum">
              <a:rPr lang="en-CA"/>
              <a:pPr/>
              <a:t>2</a:t>
            </a:fld>
            <a:endParaRPr lang="en-CA"/>
          </a:p>
        </p:txBody>
      </p:sp>
      <p:sp>
        <p:nvSpPr>
          <p:cNvPr id="820226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202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B72AF23-59CF-497E-AFF4-CDF09B50443F}" type="slidenum">
              <a:rPr lang="en-CA"/>
              <a:pPr/>
              <a:t>32</a:t>
            </a:fld>
            <a:endParaRPr lang="en-CA"/>
          </a:p>
        </p:txBody>
      </p:sp>
      <p:sp>
        <p:nvSpPr>
          <p:cNvPr id="861186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611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D86BFA6-474E-43C6-9839-6DDD79E2150C}" type="slidenum">
              <a:rPr lang="en-CA"/>
              <a:pPr/>
              <a:t>33</a:t>
            </a:fld>
            <a:endParaRPr lang="en-CA"/>
          </a:p>
        </p:txBody>
      </p:sp>
      <p:sp>
        <p:nvSpPr>
          <p:cNvPr id="863234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632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2BBDEC4-D3B1-4DFB-8120-2F5A03DAAC69}" type="slidenum">
              <a:rPr lang="en-CA"/>
              <a:pPr/>
              <a:t>34</a:t>
            </a:fld>
            <a:endParaRPr lang="en-CA"/>
          </a:p>
        </p:txBody>
      </p:sp>
      <p:sp>
        <p:nvSpPr>
          <p:cNvPr id="865282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652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C750DB1-9D2E-4B73-AA3E-05C42C4EF4A8}" type="slidenum">
              <a:rPr lang="en-CA"/>
              <a:pPr/>
              <a:t>35</a:t>
            </a:fld>
            <a:endParaRPr lang="en-CA"/>
          </a:p>
        </p:txBody>
      </p:sp>
      <p:sp>
        <p:nvSpPr>
          <p:cNvPr id="867330" name="Rectangle 1026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67331" name="Rectangle 1027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FEE5F5F-C0FA-425A-A82E-3205F9B3FF5B}" type="slidenum">
              <a:rPr lang="en-CA"/>
              <a:pPr/>
              <a:t>36</a:t>
            </a:fld>
            <a:endParaRPr lang="en-CA"/>
          </a:p>
        </p:txBody>
      </p:sp>
      <p:sp>
        <p:nvSpPr>
          <p:cNvPr id="869378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693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BA19E0C-ED71-4623-992E-20FFBFA92BDF}" type="slidenum">
              <a:rPr lang="en-CA"/>
              <a:pPr/>
              <a:t>37</a:t>
            </a:fld>
            <a:endParaRPr lang="en-CA"/>
          </a:p>
        </p:txBody>
      </p:sp>
      <p:sp>
        <p:nvSpPr>
          <p:cNvPr id="871426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714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F757952-F0F2-4DE7-A398-EFE0484F212C}" type="slidenum">
              <a:rPr lang="en-CA"/>
              <a:pPr/>
              <a:t>38</a:t>
            </a:fld>
            <a:endParaRPr lang="en-CA"/>
          </a:p>
        </p:txBody>
      </p:sp>
      <p:sp>
        <p:nvSpPr>
          <p:cNvPr id="873474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734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A93143E-4AA5-41ED-A1F3-CF11FB24016E}" type="slidenum">
              <a:rPr lang="en-CA"/>
              <a:pPr/>
              <a:t>39</a:t>
            </a:fld>
            <a:endParaRPr lang="en-CA"/>
          </a:p>
        </p:txBody>
      </p:sp>
      <p:sp>
        <p:nvSpPr>
          <p:cNvPr id="875522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755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057DA6C-A0A7-48C2-BA33-79E00708B2B0}" type="slidenum">
              <a:rPr lang="en-CA"/>
              <a:pPr/>
              <a:t>40</a:t>
            </a:fld>
            <a:endParaRPr lang="en-CA"/>
          </a:p>
        </p:txBody>
      </p:sp>
      <p:sp>
        <p:nvSpPr>
          <p:cNvPr id="877570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775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DC8E472-1474-4623-B4DA-29FBD8DEDD20}" type="slidenum">
              <a:rPr lang="en-CA"/>
              <a:pPr/>
              <a:t>43</a:t>
            </a:fld>
            <a:endParaRPr lang="en-CA"/>
          </a:p>
        </p:txBody>
      </p:sp>
      <p:sp>
        <p:nvSpPr>
          <p:cNvPr id="879618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796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D29A0B4-EB65-4403-B235-9B51387EE5E3}" type="slidenum">
              <a:rPr lang="en-CA"/>
              <a:pPr/>
              <a:t>5</a:t>
            </a:fld>
            <a:endParaRPr lang="en-CA"/>
          </a:p>
        </p:txBody>
      </p:sp>
      <p:sp>
        <p:nvSpPr>
          <p:cNvPr id="822274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222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773D225-F8D4-4957-8E29-96E85C4468E9}" type="slidenum">
              <a:rPr lang="en-CA"/>
              <a:pPr/>
              <a:t>49</a:t>
            </a:fld>
            <a:endParaRPr lang="en-CA"/>
          </a:p>
        </p:txBody>
      </p:sp>
      <p:sp>
        <p:nvSpPr>
          <p:cNvPr id="881666" name="Rectangle 1026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81667" name="Rectangle 1027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370D7EF-2839-45EB-BC41-A15B6D7C6F99}" type="slidenum">
              <a:rPr lang="en-CA"/>
              <a:pPr/>
              <a:t>50</a:t>
            </a:fld>
            <a:endParaRPr lang="en-CA"/>
          </a:p>
        </p:txBody>
      </p:sp>
      <p:sp>
        <p:nvSpPr>
          <p:cNvPr id="885762" name="Rectangle 1026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85763" name="Rectangle 1027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45C333E-1AE2-494E-AD3C-EA0A98147562}" type="slidenum">
              <a:rPr lang="en-CA"/>
              <a:pPr/>
              <a:t>51</a:t>
            </a:fld>
            <a:endParaRPr lang="en-CA"/>
          </a:p>
        </p:txBody>
      </p:sp>
      <p:sp>
        <p:nvSpPr>
          <p:cNvPr id="897026" name="Rectangle 1026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97027" name="Rectangle 1027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BB30AA3-28D0-410C-956F-73995BC4F904}" type="slidenum">
              <a:rPr lang="en-CA"/>
              <a:pPr/>
              <a:t>6</a:t>
            </a:fld>
            <a:endParaRPr lang="en-CA"/>
          </a:p>
        </p:txBody>
      </p:sp>
      <p:sp>
        <p:nvSpPr>
          <p:cNvPr id="824322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243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A8A50C8-DC9E-482C-9AEF-D9FE625E67A8}" type="slidenum">
              <a:rPr lang="en-CA"/>
              <a:pPr/>
              <a:t>7</a:t>
            </a:fld>
            <a:endParaRPr lang="en-CA"/>
          </a:p>
        </p:txBody>
      </p:sp>
      <p:sp>
        <p:nvSpPr>
          <p:cNvPr id="826370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263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DFE3C76-9569-4262-A087-44AC54979EA4}" type="slidenum">
              <a:rPr lang="en-CA"/>
              <a:pPr/>
              <a:t>8</a:t>
            </a:fld>
            <a:endParaRPr lang="en-CA"/>
          </a:p>
        </p:txBody>
      </p:sp>
      <p:sp>
        <p:nvSpPr>
          <p:cNvPr id="828418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284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06C23CA-B5A7-41CD-B5A8-264B2F8F84A7}" type="slidenum">
              <a:rPr lang="en-CA"/>
              <a:pPr/>
              <a:t>9</a:t>
            </a:fld>
            <a:endParaRPr lang="en-CA"/>
          </a:p>
        </p:txBody>
      </p:sp>
      <p:sp>
        <p:nvSpPr>
          <p:cNvPr id="830466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304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AA7D021-9A6F-4A8C-9FAC-7DF59C095EA3}" type="slidenum">
              <a:rPr lang="en-CA"/>
              <a:pPr/>
              <a:t>11</a:t>
            </a:fld>
            <a:endParaRPr lang="en-CA"/>
          </a:p>
        </p:txBody>
      </p:sp>
      <p:sp>
        <p:nvSpPr>
          <p:cNvPr id="832514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325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29985C5-E93C-433D-891F-1F7E6BB350D3}" type="slidenum">
              <a:rPr lang="en-CA"/>
              <a:pPr/>
              <a:t>12</a:t>
            </a:fld>
            <a:endParaRPr lang="en-CA"/>
          </a:p>
        </p:txBody>
      </p:sp>
      <p:sp>
        <p:nvSpPr>
          <p:cNvPr id="899074" name="Rectangle 1026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99075" name="Rectangle 1027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371600"/>
            <a:ext cx="7848600" cy="1927225"/>
          </a:xfrm>
        </p:spPr>
        <p:txBody>
          <a:bodyPr anchor="b">
            <a:noAutofit/>
          </a:bodyPr>
          <a:lstStyle>
            <a:lvl1pPr>
              <a:defRPr sz="5400" cap="all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505200"/>
            <a:ext cx="64008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A432C8-69A7-458B-9684-2BFA64B31948}" type="datetime2">
              <a:rPr lang="en-US" smtClean="0"/>
              <a:t>Wednesday, January 12, 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2007 Ramez Elmasri and Shamkant B. Navathe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685800" y="3398520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47"/>
          <p:cNvSpPr>
            <a:spLocks noChangeArrowheads="1"/>
          </p:cNvSpPr>
          <p:nvPr userDrawn="1"/>
        </p:nvSpPr>
        <p:spPr bwMode="auto">
          <a:xfrm rot="16200000">
            <a:off x="3500437" y="-985837"/>
            <a:ext cx="2143125" cy="9144000"/>
          </a:xfrm>
          <a:prstGeom prst="rect">
            <a:avLst/>
          </a:prstGeom>
          <a:solidFill>
            <a:srgbClr val="677228">
              <a:alpha val="44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bg-BG"/>
          </a:p>
        </p:txBody>
      </p:sp>
      <p:sp>
        <p:nvSpPr>
          <p:cNvPr id="10" name="Rectangle 48"/>
          <p:cNvSpPr>
            <a:spLocks noChangeArrowheads="1"/>
          </p:cNvSpPr>
          <p:nvPr userDrawn="1"/>
        </p:nvSpPr>
        <p:spPr bwMode="auto">
          <a:xfrm>
            <a:off x="7315200" y="2438400"/>
            <a:ext cx="1828800" cy="229076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bg-BG"/>
          </a:p>
        </p:txBody>
      </p:sp>
      <p:pic>
        <p:nvPicPr>
          <p:cNvPr id="11" name="Picture 46" descr="elmasri_thumb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19975" y="2514600"/>
            <a:ext cx="1724025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C057FC-95B6-4D89-AFDA-ABA33EE921E5}" type="datetime2">
              <a:rPr lang="en-US" smtClean="0"/>
              <a:t>Wednesday, January 12, 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Slide 3- </a:t>
            </a:r>
            <a:fld id="{F670837F-51E9-4FB2-8724-4D2A08EF298C}" type="slidenum">
              <a:rPr lang="en-US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09600"/>
            <a:ext cx="2057400" cy="5867400"/>
          </a:xfrm>
        </p:spPr>
        <p:txBody>
          <a:bodyPr vert="eaVert" anchor="b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6019800" cy="5867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4549AC-EB31-477F-92A9-B1988E232878}" type="datetime2">
              <a:rPr lang="en-US" smtClean="0"/>
              <a:t>Wednesday, January 12, 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Slide 3- </a:t>
            </a:r>
            <a:fld id="{1AE30A42-4745-4C8D-A52A-1622DDB0ABB7}" type="slidenum">
              <a:rPr lang="en-US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6A3A3-94A6-4E5B-AF39-173ACA3E61CC}" type="datetime2">
              <a:rPr lang="en-US" smtClean="0"/>
              <a:t>Wednesday, January 12, 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Slide 3- </a:t>
            </a:r>
            <a:fld id="{84386729-3485-489A-AD7D-6FA9E02A0D2A}" type="slidenum">
              <a:rPr lang="en-US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362200"/>
            <a:ext cx="7772400" cy="2200275"/>
          </a:xfrm>
        </p:spPr>
        <p:txBody>
          <a:bodyPr anchor="b">
            <a:normAutofit/>
          </a:bodyPr>
          <a:lstStyle>
            <a:lvl1pPr algn="l">
              <a:defRPr sz="48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626864"/>
            <a:ext cx="77724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33D019-A32C-4EAD-B8E6-DBDA699692FD}" type="datetime2">
              <a:rPr lang="en-US" smtClean="0"/>
              <a:t>Wednesday, January 12, 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Slide 3- </a:t>
            </a:r>
            <a:fld id="{1E3EF680-9B37-4AFC-9492-83DAA7A2C489}" type="slidenum">
              <a:rPr lang="en-US" smtClean="0"/>
              <a:pPr/>
              <a:t>‹#›</a:t>
            </a:fld>
            <a:endParaRPr lang="en-CA"/>
          </a:p>
        </p:txBody>
      </p:sp>
      <p:cxnSp>
        <p:nvCxnSpPr>
          <p:cNvPr id="7" name="Straight Connector 6"/>
          <p:cNvCxnSpPr/>
          <p:nvPr/>
        </p:nvCxnSpPr>
        <p:spPr>
          <a:xfrm>
            <a:off x="731520" y="4599432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EBA98F-560C-4997-81C4-81D4D9187EAB}" type="datetime2">
              <a:rPr lang="en-US" smtClean="0"/>
              <a:t>Wednesday, January 12, 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Slide 3- </a:t>
            </a:r>
            <a:fld id="{BBE787BB-5DA7-4E21-A8B3-A4F3F68B92B1}" type="slidenum">
              <a:rPr lang="en-US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488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lang="en-US" sz="2000" b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488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0972B2-CA5C-437D-87D0-8081271A9E4B}" type="datetime2">
              <a:rPr lang="en-US" smtClean="0"/>
              <a:t>Wednesday, January 12, 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Slide 3- </a:t>
            </a:r>
            <a:fld id="{9E10274D-7FC0-404E-9927-97DB011AEF0A}" type="slidenum">
              <a:rPr lang="en-US" smtClean="0"/>
              <a:pPr/>
              <a:t>‹#›</a:t>
            </a:fld>
            <a:endParaRPr lang="en-CA"/>
          </a:p>
        </p:txBody>
      </p:sp>
      <p:cxnSp>
        <p:nvCxnSpPr>
          <p:cNvPr id="11" name="Straight Connector 10"/>
          <p:cNvCxnSpPr/>
          <p:nvPr/>
        </p:nvCxnSpPr>
        <p:spPr>
          <a:xfrm rot="5400000">
            <a:off x="2217817" y="4045823"/>
            <a:ext cx="4709160" cy="794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CD4847-11EF-4466-A8AD-85CDB7B49118}" type="datetime2">
              <a:rPr lang="en-US" smtClean="0"/>
              <a:t>Wednesday, January 12, 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Slide 3- </a:t>
            </a:r>
            <a:fld id="{84273B63-D367-476D-BF23-5B99FAC6E1E5}" type="slidenum">
              <a:rPr lang="en-US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68457A-3AB9-4880-8A0C-9F8524491207}" type="datetime2">
              <a:rPr lang="en-US" smtClean="0"/>
              <a:t>Wednesday, January 12, 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Slide 3- </a:t>
            </a:r>
            <a:fld id="{BB388748-FF79-4A7D-8FD2-A71FBC5D6D89}" type="slidenum">
              <a:rPr lang="en-US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080"/>
            <a:ext cx="2139696" cy="1261872"/>
          </a:xfrm>
        </p:spPr>
        <p:txBody>
          <a:bodyPr anchor="b">
            <a:no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71800" y="792080"/>
            <a:ext cx="5715000" cy="55778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2130552"/>
            <a:ext cx="2139696" cy="424361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E976D3-5B7F-4300-ABED-C91F1B2AE209}" type="datetime2">
              <a:rPr lang="en-US" smtClean="0"/>
              <a:t>Wednesday, January 12, 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Slide 3- </a:t>
            </a:r>
            <a:fld id="{8E551489-E99A-4B5A-9508-C22E88B4D7D7}" type="slidenum">
              <a:rPr lang="en-US" smtClean="0"/>
              <a:pPr/>
              <a:t>‹#›</a:t>
            </a:fld>
            <a:endParaRPr lang="en-CA"/>
          </a:p>
        </p:txBody>
      </p:sp>
      <p:cxnSp>
        <p:nvCxnSpPr>
          <p:cNvPr id="9" name="Straight Connector 8"/>
          <p:cNvCxnSpPr/>
          <p:nvPr/>
        </p:nvCxnSpPr>
        <p:spPr>
          <a:xfrm rot="5400000">
            <a:off x="-13116" y="3580206"/>
            <a:ext cx="557784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480"/>
            <a:ext cx="2142680" cy="126492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58610" y="838201"/>
            <a:ext cx="5904390" cy="5500456"/>
          </a:xfrm>
          <a:solidFill>
            <a:schemeClr val="bg2"/>
          </a:solidFill>
          <a:ln w="76200">
            <a:solidFill>
              <a:srgbClr val="FFFFFF"/>
            </a:solidFill>
            <a:miter lim="800000"/>
          </a:ln>
          <a:effectLst>
            <a:outerShdw blurRad="50800" dist="12700" dir="5400000" algn="t" rotWithShape="0">
              <a:prstClr val="black">
                <a:alpha val="59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133600"/>
            <a:ext cx="2139696" cy="424281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DC1E59-17DD-41CE-97CA-624A472382D4}" type="datetime2">
              <a:rPr lang="en-US" smtClean="0"/>
              <a:t>Wednesday, January 12, 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Slide 3- </a:t>
            </a:r>
            <a:fld id="{0526795D-EF6F-4CB2-8D12-66C4C0359BB0}" type="slidenum">
              <a:rPr lang="en-US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220786"/>
            <a:ext cx="9144000" cy="228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876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3657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18288"/>
            <a:ext cx="28956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A80CB818-7379-467D-8E76-EF9D9074A26C}" type="datetime2">
              <a:rPr lang="en-US" smtClean="0"/>
              <a:t>Wednesday, January 12, 2011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29000" y="18288"/>
            <a:ext cx="4114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FFFFFF"/>
                </a:solidFill>
              </a:defRPr>
            </a:lvl1pPr>
          </a:lstStyle>
          <a:p>
            <a:pPr algn="r"/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18288"/>
            <a:ext cx="1066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1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Slide 3- </a:t>
            </a:r>
            <a:fld id="{3B4B048F-6CB2-4763-B1EC-853B3E6A2772}" type="slidenum">
              <a:rPr lang="en-US" smtClean="0"/>
              <a:pPr/>
              <a:t>‹#›</a:t>
            </a:fld>
            <a:endParaRPr lang="en-CA"/>
          </a:p>
        </p:txBody>
      </p:sp>
      <p:grpSp>
        <p:nvGrpSpPr>
          <p:cNvPr id="9" name="Group 45"/>
          <p:cNvGrpSpPr>
            <a:grpSpLocks/>
          </p:cNvGrpSpPr>
          <p:nvPr userDrawn="1"/>
        </p:nvGrpSpPr>
        <p:grpSpPr bwMode="auto">
          <a:xfrm>
            <a:off x="8936038" y="1449388"/>
            <a:ext cx="207962" cy="5408612"/>
            <a:chOff x="5606" y="889"/>
            <a:chExt cx="154" cy="3431"/>
          </a:xfrm>
        </p:grpSpPr>
        <p:sp>
          <p:nvSpPr>
            <p:cNvPr id="11" name="Rectangle 38"/>
            <p:cNvSpPr>
              <a:spLocks noChangeArrowheads="1"/>
            </p:cNvSpPr>
            <p:nvPr userDrawn="1"/>
          </p:nvSpPr>
          <p:spPr bwMode="gray">
            <a:xfrm flipH="1">
              <a:off x="5685" y="889"/>
              <a:ext cx="75" cy="3431"/>
            </a:xfrm>
            <a:prstGeom prst="rect">
              <a:avLst/>
            </a:prstGeom>
            <a:solidFill>
              <a:srgbClr val="677228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FF9966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kumimoji="1" lang="en-US" sz="3200">
                <a:latin typeface="Tahoma" pitchFamily="34" charset="0"/>
              </a:endParaRPr>
            </a:p>
          </p:txBody>
        </p:sp>
        <p:grpSp>
          <p:nvGrpSpPr>
            <p:cNvPr id="12" name="Group 44"/>
            <p:cNvGrpSpPr>
              <a:grpSpLocks/>
            </p:cNvGrpSpPr>
            <p:nvPr userDrawn="1"/>
          </p:nvGrpSpPr>
          <p:grpSpPr bwMode="auto">
            <a:xfrm>
              <a:off x="5606" y="889"/>
              <a:ext cx="106" cy="3431"/>
              <a:chOff x="5606" y="889"/>
              <a:chExt cx="106" cy="3431"/>
            </a:xfrm>
          </p:grpSpPr>
          <p:sp>
            <p:nvSpPr>
              <p:cNvPr id="13" name="Rectangle 43"/>
              <p:cNvSpPr>
                <a:spLocks noChangeArrowheads="1"/>
              </p:cNvSpPr>
              <p:nvPr userDrawn="1"/>
            </p:nvSpPr>
            <p:spPr bwMode="gray">
              <a:xfrm rot="10800000" flipH="1">
                <a:off x="5606" y="889"/>
                <a:ext cx="58" cy="3431"/>
              </a:xfrm>
              <a:prstGeom prst="rect">
                <a:avLst/>
              </a:prstGeom>
              <a:solidFill>
                <a:schemeClr val="tx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FF9966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rot="10800000" wrap="none" anchor="ctr"/>
              <a:lstStyle/>
              <a:p>
                <a:pPr algn="ctr"/>
                <a:endParaRPr kumimoji="1" lang="en-US" sz="3200">
                  <a:latin typeface="Tahoma" pitchFamily="34" charset="0"/>
                </a:endParaRPr>
              </a:p>
            </p:txBody>
          </p:sp>
          <p:sp>
            <p:nvSpPr>
              <p:cNvPr id="14" name="Rectangle 32"/>
              <p:cNvSpPr>
                <a:spLocks noChangeArrowheads="1"/>
              </p:cNvSpPr>
              <p:nvPr userDrawn="1"/>
            </p:nvSpPr>
            <p:spPr bwMode="gray">
              <a:xfrm rot="10800000" flipH="1">
                <a:off x="5654" y="889"/>
                <a:ext cx="58" cy="3431"/>
              </a:xfrm>
              <a:prstGeom prst="rect">
                <a:avLst/>
              </a:prstGeom>
              <a:solidFill>
                <a:srgbClr val="990033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FF9966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rot="10800000" wrap="none" anchor="ctr"/>
              <a:lstStyle/>
              <a:p>
                <a:pPr algn="ctr"/>
                <a:endParaRPr kumimoji="1" lang="en-US" sz="3200">
                  <a:latin typeface="Tahoma" pitchFamily="34" charset="0"/>
                </a:endParaRPr>
              </a:p>
            </p:txBody>
          </p:sp>
        </p:grpSp>
      </p:grpSp>
      <p:sp>
        <p:nvSpPr>
          <p:cNvPr id="15" name="Rectangle 37"/>
          <p:cNvSpPr>
            <a:spLocks noChangeArrowheads="1"/>
          </p:cNvSpPr>
          <p:nvPr userDrawn="1"/>
        </p:nvSpPr>
        <p:spPr bwMode="gray">
          <a:xfrm rot="16200000">
            <a:off x="3845719" y="-3845719"/>
            <a:ext cx="1449388" cy="9140825"/>
          </a:xfrm>
          <a:prstGeom prst="rect">
            <a:avLst/>
          </a:prstGeom>
          <a:solidFill>
            <a:srgbClr val="677228">
              <a:alpha val="36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FF9966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 wrap="none" anchor="ctr"/>
          <a:lstStyle/>
          <a:p>
            <a:pPr algn="ctr"/>
            <a:endParaRPr kumimoji="1" lang="en-US" sz="3200">
              <a:latin typeface="Tahoma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hf hdr="0" ftr="0" dt="0"/>
  <p:txStyles>
    <p:titleStyle>
      <a:lvl1pPr algn="l" defTabSz="914400" rtl="0" eaLnBrk="1" latinLnBrk="0" hangingPunct="1">
        <a:spcBef>
          <a:spcPct val="0"/>
        </a:spcBef>
        <a:buNone/>
        <a:defRPr sz="4000" kern="1200" spc="-1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3716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42" name="Rectangle 2" descr="Pink tissue paper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bg-BG" dirty="0" smtClean="0"/>
              <a:t>Лекции 3 - 4</a:t>
            </a:r>
            <a:endParaRPr lang="en-US" dirty="0"/>
          </a:p>
        </p:txBody>
      </p:sp>
      <p:sp>
        <p:nvSpPr>
          <p:cNvPr id="573443" name="Rectangle 3" descr="Pink tissue paper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r>
              <a:rPr lang="bg-BG" dirty="0" smtClean="0"/>
              <a:t>Моделиране на данни посредством </a:t>
            </a:r>
            <a:r>
              <a:rPr lang="en-US" dirty="0" smtClean="0"/>
              <a:t>Entity-Relationship </a:t>
            </a:r>
            <a:r>
              <a:rPr lang="en-US" dirty="0"/>
              <a:t>(ER) </a:t>
            </a:r>
            <a:r>
              <a:rPr lang="bg-BG" dirty="0" smtClean="0"/>
              <a:t>модел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 smtClean="0"/>
              <a:t>Пример за съставен атрибут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Slide 3- </a:t>
            </a:r>
            <a:fld id="{F233FBCD-909C-46B4-BD08-5A6E9415F278}" type="slidenum">
              <a:rPr lang="en-US"/>
              <a:pPr/>
              <a:t>10</a:t>
            </a:fld>
            <a:endParaRPr lang="en-CA"/>
          </a:p>
        </p:txBody>
      </p:sp>
      <p:pic>
        <p:nvPicPr>
          <p:cNvPr id="901124" name="Picture 4" descr="fig03_0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338" y="2362200"/>
            <a:ext cx="8061325" cy="3298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1492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Entity Types </a:t>
            </a:r>
            <a:r>
              <a:rPr lang="bg-BG" dirty="0" smtClean="0"/>
              <a:t>и </a:t>
            </a:r>
            <a:r>
              <a:rPr lang="en-US" dirty="0" smtClean="0"/>
              <a:t>Key </a:t>
            </a:r>
            <a:r>
              <a:rPr lang="en-US" dirty="0"/>
              <a:t>Attributes (1)</a:t>
            </a:r>
          </a:p>
        </p:txBody>
      </p:sp>
      <p:sp>
        <p:nvSpPr>
          <p:cNvPr id="831493" name="Rectangle 5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Entities </a:t>
            </a:r>
            <a:r>
              <a:rPr lang="bg-BG" sz="3200" dirty="0" smtClean="0"/>
              <a:t>с еднакви базови атрибути се групират (типизират) в </a:t>
            </a:r>
            <a:r>
              <a:rPr lang="en-US" sz="3200" dirty="0" smtClean="0"/>
              <a:t>entity </a:t>
            </a:r>
            <a:r>
              <a:rPr lang="bg-BG" sz="3200" dirty="0" smtClean="0"/>
              <a:t>тип</a:t>
            </a:r>
            <a:r>
              <a:rPr lang="en-US" sz="3200" dirty="0" smtClean="0"/>
              <a:t>. </a:t>
            </a:r>
            <a:endParaRPr lang="en-US" sz="3200" dirty="0"/>
          </a:p>
          <a:p>
            <a:pPr lvl="1"/>
            <a:r>
              <a:rPr lang="bg-BG" sz="3000" dirty="0" smtClean="0"/>
              <a:t>Примери: </a:t>
            </a:r>
            <a:r>
              <a:rPr lang="en-US" sz="3000" dirty="0" smtClean="0"/>
              <a:t>entity </a:t>
            </a:r>
            <a:r>
              <a:rPr lang="en-US" sz="3000" dirty="0"/>
              <a:t>type EMPLOYEE </a:t>
            </a:r>
            <a:r>
              <a:rPr lang="bg-BG" sz="3000" dirty="0" smtClean="0"/>
              <a:t>и </a:t>
            </a:r>
            <a:r>
              <a:rPr lang="en-US" sz="3000" dirty="0" smtClean="0"/>
              <a:t>PROJECT</a:t>
            </a:r>
            <a:r>
              <a:rPr lang="en-US" sz="3000" dirty="0"/>
              <a:t>.</a:t>
            </a:r>
          </a:p>
          <a:p>
            <a:r>
              <a:rPr lang="bg-BG" sz="3200" dirty="0" smtClean="0"/>
              <a:t>Атрибут от </a:t>
            </a:r>
            <a:r>
              <a:rPr lang="en-US" sz="3200" dirty="0" smtClean="0"/>
              <a:t>entity type</a:t>
            </a:r>
            <a:r>
              <a:rPr lang="bg-BG" sz="3200" dirty="0" smtClean="0"/>
              <a:t>, за който</a:t>
            </a:r>
            <a:r>
              <a:rPr lang="en-US" sz="3200" dirty="0" smtClean="0"/>
              <a:t> </a:t>
            </a:r>
            <a:r>
              <a:rPr lang="bg-BG" sz="3200" dirty="0" smtClean="0"/>
              <a:t>всеки </a:t>
            </a:r>
            <a:r>
              <a:rPr lang="en-US" sz="3200" dirty="0" smtClean="0"/>
              <a:t>entity </a:t>
            </a:r>
            <a:r>
              <a:rPr lang="bg-BG" sz="3200" dirty="0" smtClean="0"/>
              <a:t>трябва да има уникална стойност, се нарича ключов атрибут на типа обект</a:t>
            </a:r>
            <a:r>
              <a:rPr lang="en-US" sz="3200" dirty="0" smtClean="0"/>
              <a:t> </a:t>
            </a:r>
            <a:r>
              <a:rPr lang="bg-BG" sz="3200" dirty="0" smtClean="0"/>
              <a:t>(</a:t>
            </a:r>
            <a:r>
              <a:rPr lang="en-US" sz="3200" dirty="0" smtClean="0"/>
              <a:t>entity type</a:t>
            </a:r>
            <a:r>
              <a:rPr lang="bg-BG" sz="3200" dirty="0"/>
              <a:t>)</a:t>
            </a:r>
            <a:r>
              <a:rPr lang="en-US" sz="3200" dirty="0" smtClean="0"/>
              <a:t>. </a:t>
            </a:r>
            <a:endParaRPr lang="en-US" sz="3200" dirty="0"/>
          </a:p>
          <a:p>
            <a:pPr lvl="1"/>
            <a:r>
              <a:rPr lang="bg-BG" sz="3000" dirty="0" smtClean="0"/>
              <a:t>Пример:</a:t>
            </a:r>
            <a:r>
              <a:rPr lang="en-US" sz="3000" dirty="0" smtClean="0"/>
              <a:t> SSN </a:t>
            </a:r>
            <a:r>
              <a:rPr lang="bg-BG" sz="3000" dirty="0" smtClean="0"/>
              <a:t>на </a:t>
            </a:r>
            <a:r>
              <a:rPr lang="en-US" sz="3000" dirty="0" smtClean="0"/>
              <a:t>EMPLOYEE</a:t>
            </a:r>
            <a:r>
              <a:rPr lang="en-US" sz="3000" dirty="0"/>
              <a:t>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Slide 3- </a:t>
            </a:r>
            <a:fld id="{CE8F5C94-1443-42E9-98AB-832F721CCFD1}" type="slidenum">
              <a:rPr lang="en-US"/>
              <a:pPr/>
              <a:t>11</a:t>
            </a:fld>
            <a:endParaRPr lang="en-CA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80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Entity Types </a:t>
            </a:r>
            <a:r>
              <a:rPr lang="bg-BG" dirty="0" smtClean="0"/>
              <a:t>и</a:t>
            </a:r>
            <a:r>
              <a:rPr lang="en-US" dirty="0" smtClean="0"/>
              <a:t> </a:t>
            </a:r>
            <a:r>
              <a:rPr lang="en-US" dirty="0"/>
              <a:t>Key Attributes (2)</a:t>
            </a:r>
          </a:p>
        </p:txBody>
      </p:sp>
      <p:sp>
        <p:nvSpPr>
          <p:cNvPr id="89805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bg-BG" dirty="0" smtClean="0"/>
              <a:t>Ключовият атрибут може да е съставен.</a:t>
            </a:r>
            <a:endParaRPr lang="en-US" dirty="0"/>
          </a:p>
          <a:p>
            <a:pPr lvl="1"/>
            <a:r>
              <a:rPr lang="en-US" sz="2800" dirty="0" err="1"/>
              <a:t>VehicleTagNumber</a:t>
            </a:r>
            <a:r>
              <a:rPr lang="en-US" sz="2800" dirty="0"/>
              <a:t> </a:t>
            </a:r>
            <a:r>
              <a:rPr lang="bg-BG" sz="2800" dirty="0" smtClean="0"/>
              <a:t>е ключ на </a:t>
            </a:r>
            <a:r>
              <a:rPr lang="en-US" sz="2800" dirty="0" smtClean="0"/>
              <a:t>CAR </a:t>
            </a:r>
            <a:r>
              <a:rPr lang="en-US" sz="2800" dirty="0"/>
              <a:t>entity type </a:t>
            </a:r>
            <a:r>
              <a:rPr lang="bg-BG" sz="2800" dirty="0" smtClean="0"/>
              <a:t>с компоненти </a:t>
            </a:r>
            <a:r>
              <a:rPr lang="en-US" sz="2800" dirty="0" smtClean="0"/>
              <a:t>(Number</a:t>
            </a:r>
            <a:r>
              <a:rPr lang="en-US" sz="2800" dirty="0"/>
              <a:t>, State).</a:t>
            </a:r>
          </a:p>
          <a:p>
            <a:r>
              <a:rPr lang="bg-BG" dirty="0" smtClean="0"/>
              <a:t>Типът </a:t>
            </a:r>
            <a:r>
              <a:rPr lang="en-US" dirty="0" smtClean="0"/>
              <a:t>entity </a:t>
            </a:r>
            <a:r>
              <a:rPr lang="bg-BG" dirty="0" smtClean="0"/>
              <a:t>може да има &gt;=1 ключ</a:t>
            </a:r>
            <a:r>
              <a:rPr lang="en-US" dirty="0" smtClean="0"/>
              <a:t>. </a:t>
            </a:r>
            <a:endParaRPr lang="en-US" dirty="0"/>
          </a:p>
          <a:p>
            <a:pPr lvl="1"/>
            <a:r>
              <a:rPr lang="en-US" sz="2800" dirty="0" smtClean="0"/>
              <a:t>CAR </a:t>
            </a:r>
            <a:r>
              <a:rPr lang="en-US" sz="2800" dirty="0"/>
              <a:t>entity type </a:t>
            </a:r>
            <a:r>
              <a:rPr lang="bg-BG" sz="2800" dirty="0" smtClean="0"/>
              <a:t>може да има 2 ключа</a:t>
            </a:r>
            <a:r>
              <a:rPr lang="en-US" sz="2800" dirty="0" smtClean="0"/>
              <a:t>:</a:t>
            </a:r>
            <a:endParaRPr lang="en-US" sz="2800" dirty="0"/>
          </a:p>
          <a:p>
            <a:pPr lvl="2"/>
            <a:r>
              <a:rPr lang="en-US" dirty="0" err="1"/>
              <a:t>VehicleIdentificationNumber</a:t>
            </a:r>
            <a:r>
              <a:rPr lang="en-US" dirty="0"/>
              <a:t> </a:t>
            </a:r>
            <a:r>
              <a:rPr lang="en-US" dirty="0" smtClean="0"/>
              <a:t>(VIN</a:t>
            </a:r>
            <a:r>
              <a:rPr lang="en-US" dirty="0"/>
              <a:t>)</a:t>
            </a:r>
          </a:p>
          <a:p>
            <a:pPr lvl="2"/>
            <a:r>
              <a:rPr lang="en-US" dirty="0" err="1"/>
              <a:t>VehicleTagNumber</a:t>
            </a:r>
            <a:r>
              <a:rPr lang="en-US" dirty="0"/>
              <a:t> (Number, State</a:t>
            </a:r>
            <a:r>
              <a:rPr lang="en-US" dirty="0" smtClean="0"/>
              <a:t>).</a:t>
            </a:r>
            <a:endParaRPr lang="en-US" dirty="0"/>
          </a:p>
          <a:p>
            <a:r>
              <a:rPr lang="bg-BG" dirty="0" smtClean="0"/>
              <a:t>Всеки ключ се означава </a:t>
            </a:r>
            <a:r>
              <a:rPr lang="en-US" u="sng" dirty="0" smtClean="0"/>
              <a:t>underlined</a:t>
            </a:r>
            <a:endParaRPr lang="en-US" u="sn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Slide 3- </a:t>
            </a:r>
            <a:fld id="{25CAFB8A-393D-44A3-B68A-F78609C71FE0}" type="slidenum">
              <a:rPr lang="en-US"/>
              <a:pPr/>
              <a:t>12</a:t>
            </a:fld>
            <a:endParaRPr lang="en-CA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2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 smtClean="0"/>
              <a:t>Представяне на </a:t>
            </a:r>
            <a:r>
              <a:rPr lang="en-US" dirty="0" smtClean="0"/>
              <a:t>Entity </a:t>
            </a:r>
            <a:r>
              <a:rPr lang="en-US" dirty="0"/>
              <a:t>type</a:t>
            </a:r>
          </a:p>
        </p:txBody>
      </p:sp>
      <p:sp>
        <p:nvSpPr>
          <p:cNvPr id="91238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bg-BG" dirty="0" smtClean="0"/>
              <a:t>В</a:t>
            </a:r>
            <a:r>
              <a:rPr lang="en-US" dirty="0" smtClean="0"/>
              <a:t> </a:t>
            </a:r>
            <a:r>
              <a:rPr lang="en-US" dirty="0"/>
              <a:t>ER </a:t>
            </a:r>
            <a:r>
              <a:rPr lang="bg-BG" dirty="0" smtClean="0"/>
              <a:t>диаграмите</a:t>
            </a:r>
            <a:r>
              <a:rPr lang="en-US" dirty="0" smtClean="0"/>
              <a:t> entity </a:t>
            </a:r>
            <a:r>
              <a:rPr lang="en-US" dirty="0"/>
              <a:t>type </a:t>
            </a:r>
            <a:r>
              <a:rPr lang="bg-BG" dirty="0" smtClean="0"/>
              <a:t>се показва като правоъгълник.</a:t>
            </a:r>
            <a:endParaRPr lang="en-US" dirty="0"/>
          </a:p>
          <a:p>
            <a:pPr>
              <a:lnSpc>
                <a:spcPct val="90000"/>
              </a:lnSpc>
            </a:pPr>
            <a:r>
              <a:rPr lang="bg-BG" dirty="0" smtClean="0"/>
              <a:t>Атрибутите се показват в овали</a:t>
            </a:r>
            <a:endParaRPr lang="en-US" dirty="0"/>
          </a:p>
          <a:p>
            <a:pPr lvl="1">
              <a:lnSpc>
                <a:spcPct val="90000"/>
              </a:lnSpc>
            </a:pPr>
            <a:r>
              <a:rPr lang="bg-BG" dirty="0" smtClean="0"/>
              <a:t>Всеки атрибут е свързан с неговия </a:t>
            </a:r>
            <a:r>
              <a:rPr lang="en-US" dirty="0" smtClean="0"/>
              <a:t>entity </a:t>
            </a:r>
            <a:r>
              <a:rPr lang="en-US" dirty="0"/>
              <a:t>type</a:t>
            </a:r>
          </a:p>
          <a:p>
            <a:pPr lvl="1">
              <a:lnSpc>
                <a:spcPct val="90000"/>
              </a:lnSpc>
            </a:pPr>
            <a:r>
              <a:rPr lang="bg-BG" dirty="0" smtClean="0"/>
              <a:t>Компонентите на съставния атрибут са свързани с овала на съставния атрибут</a:t>
            </a:r>
            <a:endParaRPr lang="en-US" dirty="0"/>
          </a:p>
          <a:p>
            <a:pPr lvl="1">
              <a:lnSpc>
                <a:spcPct val="90000"/>
              </a:lnSpc>
            </a:pPr>
            <a:r>
              <a:rPr lang="bg-BG" dirty="0" smtClean="0"/>
              <a:t>Всеки ключов атрибут е подчертан</a:t>
            </a:r>
            <a:endParaRPr lang="en-US" dirty="0"/>
          </a:p>
          <a:p>
            <a:pPr lvl="1">
              <a:lnSpc>
                <a:spcPct val="90000"/>
              </a:lnSpc>
            </a:pPr>
            <a:r>
              <a:rPr lang="bg-BG" dirty="0" smtClean="0"/>
              <a:t>Многостойностните атрибути се представят с двоен овал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Slide 3- </a:t>
            </a:r>
            <a:fld id="{E1234877-CA98-41CD-928F-7E79D573344C}" type="slidenum">
              <a:rPr lang="en-US"/>
              <a:pPr/>
              <a:t>13</a:t>
            </a:fld>
            <a:endParaRPr lang="en-CA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3410" name="Rectangle 1026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200" dirty="0"/>
              <a:t>Entity Type CAR </a:t>
            </a:r>
            <a:r>
              <a:rPr lang="bg-BG" sz="3200" dirty="0" smtClean="0"/>
              <a:t>с 2 ключа и сътветния</a:t>
            </a:r>
            <a:r>
              <a:rPr lang="en-US" sz="3200" dirty="0" smtClean="0"/>
              <a:t> </a:t>
            </a:r>
            <a:r>
              <a:rPr lang="en-US" sz="3200" dirty="0"/>
              <a:t>Entity Set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Slide 3- </a:t>
            </a:r>
            <a:fld id="{7848ABAA-37F9-4C7F-8048-0C48D654A9CF}" type="slidenum">
              <a:rPr lang="en-US"/>
              <a:pPr/>
              <a:t>14</a:t>
            </a:fld>
            <a:endParaRPr lang="en-CA"/>
          </a:p>
        </p:txBody>
      </p:sp>
      <p:pic>
        <p:nvPicPr>
          <p:cNvPr id="913412" name="Picture 1028" descr="fig03_0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1600200"/>
            <a:ext cx="7010400" cy="4908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4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Entity Set</a:t>
            </a:r>
          </a:p>
        </p:txBody>
      </p:sp>
      <p:sp>
        <p:nvSpPr>
          <p:cNvPr id="91443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bg-BG" dirty="0" smtClean="0"/>
              <a:t>Всеки </a:t>
            </a:r>
            <a:r>
              <a:rPr lang="en-US" dirty="0" smtClean="0"/>
              <a:t>entity </a:t>
            </a:r>
            <a:r>
              <a:rPr lang="en-US" dirty="0"/>
              <a:t>type </a:t>
            </a:r>
            <a:r>
              <a:rPr lang="bg-BG" dirty="0" smtClean="0"/>
              <a:t>има колекция от обекти, съхранени в БД</a:t>
            </a:r>
            <a:endParaRPr lang="en-US" dirty="0"/>
          </a:p>
          <a:p>
            <a:pPr lvl="1"/>
            <a:r>
              <a:rPr lang="bg-BG" dirty="0" smtClean="0"/>
              <a:t>Нарича се </a:t>
            </a:r>
            <a:r>
              <a:rPr lang="en-US" b="1" dirty="0" smtClean="0"/>
              <a:t>entity </a:t>
            </a:r>
            <a:r>
              <a:rPr lang="en-US" b="1" dirty="0"/>
              <a:t>set</a:t>
            </a:r>
          </a:p>
          <a:p>
            <a:r>
              <a:rPr lang="bg-BG" dirty="0" smtClean="0"/>
              <a:t>Пример: </a:t>
            </a:r>
            <a:r>
              <a:rPr lang="en-US" dirty="0" smtClean="0"/>
              <a:t>CAR </a:t>
            </a:r>
            <a:r>
              <a:rPr lang="en-US" dirty="0"/>
              <a:t>entity </a:t>
            </a:r>
            <a:r>
              <a:rPr lang="bg-BG" dirty="0" smtClean="0"/>
              <a:t>инстанции в</a:t>
            </a:r>
            <a:r>
              <a:rPr lang="en-US" dirty="0" smtClean="0"/>
              <a:t> entity </a:t>
            </a:r>
            <a:r>
              <a:rPr lang="en-US" dirty="0"/>
              <a:t>set </a:t>
            </a:r>
            <a:r>
              <a:rPr lang="en-US" dirty="0" smtClean="0"/>
              <a:t>CAR</a:t>
            </a:r>
            <a:endParaRPr lang="en-US" dirty="0"/>
          </a:p>
          <a:p>
            <a:r>
              <a:rPr lang="bg-BG" dirty="0" smtClean="0"/>
              <a:t>Едно и също име </a:t>
            </a:r>
            <a:r>
              <a:rPr lang="en-US" dirty="0" smtClean="0"/>
              <a:t>(</a:t>
            </a:r>
            <a:r>
              <a:rPr lang="en-US" dirty="0"/>
              <a:t>CAR</a:t>
            </a:r>
            <a:r>
              <a:rPr lang="en-US" dirty="0" smtClean="0"/>
              <a:t>)</a:t>
            </a:r>
            <a:r>
              <a:rPr lang="bg-BG" dirty="0" smtClean="0"/>
              <a:t> се използва за рефериране на </a:t>
            </a:r>
            <a:r>
              <a:rPr lang="en-US" dirty="0" smtClean="0"/>
              <a:t>entity </a:t>
            </a:r>
            <a:r>
              <a:rPr lang="en-US" dirty="0"/>
              <a:t>type </a:t>
            </a:r>
            <a:r>
              <a:rPr lang="bg-BG" dirty="0" smtClean="0"/>
              <a:t>и </a:t>
            </a:r>
            <a:r>
              <a:rPr lang="en-US" dirty="0" smtClean="0"/>
              <a:t>entity </a:t>
            </a:r>
            <a:r>
              <a:rPr lang="en-US" dirty="0"/>
              <a:t>set</a:t>
            </a:r>
          </a:p>
          <a:p>
            <a:r>
              <a:rPr lang="en-US" dirty="0"/>
              <a:t>Entity set </a:t>
            </a:r>
            <a:r>
              <a:rPr lang="bg-BG" dirty="0" smtClean="0"/>
              <a:t>е текущото </a:t>
            </a:r>
            <a:r>
              <a:rPr lang="bg-BG" i="1" dirty="0" smtClean="0"/>
              <a:t>състояние</a:t>
            </a:r>
            <a:r>
              <a:rPr lang="bg-BG" dirty="0" smtClean="0"/>
              <a:t> на обектите от даден тип, които са съхранени в БД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Slide 3- </a:t>
            </a:r>
            <a:fld id="{5074FC67-B737-4E2D-8FFE-D83274C52392}" type="slidenum">
              <a:rPr lang="en-US"/>
              <a:pPr/>
              <a:t>15</a:t>
            </a:fld>
            <a:endParaRPr lang="en-CA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5458" name="Rectangle 2"/>
          <p:cNvSpPr>
            <a:spLocks noGrp="1" noChangeArrowheads="1"/>
          </p:cNvSpPr>
          <p:nvPr>
            <p:ph type="title"/>
          </p:nvPr>
        </p:nvSpPr>
        <p:spPr>
          <a:xfrm>
            <a:off x="468259" y="362257"/>
            <a:ext cx="8229600" cy="990600"/>
          </a:xfrm>
        </p:spPr>
        <p:txBody>
          <a:bodyPr>
            <a:normAutofit fontScale="90000"/>
          </a:bodyPr>
          <a:lstStyle/>
          <a:p>
            <a:r>
              <a:rPr lang="bg-BG" dirty="0" smtClean="0"/>
              <a:t>Начален дизайн на </a:t>
            </a:r>
            <a:r>
              <a:rPr lang="en-US" dirty="0" smtClean="0"/>
              <a:t>Entity </a:t>
            </a:r>
            <a:r>
              <a:rPr lang="en-US" dirty="0"/>
              <a:t>Types </a:t>
            </a:r>
            <a:r>
              <a:rPr lang="bg-BG" dirty="0" smtClean="0"/>
              <a:t>на схемата на БД </a:t>
            </a:r>
            <a:r>
              <a:rPr lang="en-US" dirty="0" smtClean="0"/>
              <a:t>COMPANY</a:t>
            </a:r>
            <a:endParaRPr lang="en-US" dirty="0"/>
          </a:p>
        </p:txBody>
      </p:sp>
      <p:sp>
        <p:nvSpPr>
          <p:cNvPr id="91545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bg-BG" dirty="0" smtClean="0"/>
              <a:t>Според изискванията идентифицираме 4 </a:t>
            </a:r>
            <a:r>
              <a:rPr lang="en-US" dirty="0" smtClean="0"/>
              <a:t>initial </a:t>
            </a:r>
            <a:r>
              <a:rPr lang="en-US" dirty="0"/>
              <a:t>entity types </a:t>
            </a:r>
            <a:r>
              <a:rPr lang="bg-BG" dirty="0" smtClean="0"/>
              <a:t>в БД </a:t>
            </a:r>
            <a:r>
              <a:rPr lang="en-US" dirty="0" smtClean="0"/>
              <a:t>COMPANY:</a:t>
            </a:r>
            <a:endParaRPr lang="en-US" dirty="0"/>
          </a:p>
          <a:p>
            <a:pPr lvl="1"/>
            <a:r>
              <a:rPr lang="bg-BG" dirty="0" smtClean="0"/>
              <a:t>Отдел (</a:t>
            </a:r>
            <a:r>
              <a:rPr lang="en-US" dirty="0" smtClean="0"/>
              <a:t>DEPARTMENT</a:t>
            </a:r>
            <a:r>
              <a:rPr lang="bg-BG" dirty="0" smtClean="0"/>
              <a:t>)</a:t>
            </a:r>
            <a:endParaRPr lang="en-US" dirty="0"/>
          </a:p>
          <a:p>
            <a:pPr lvl="1"/>
            <a:r>
              <a:rPr lang="bg-BG" dirty="0" smtClean="0"/>
              <a:t>Проект (</a:t>
            </a:r>
            <a:r>
              <a:rPr lang="en-US" dirty="0" smtClean="0"/>
              <a:t>PROJECT</a:t>
            </a:r>
            <a:r>
              <a:rPr lang="bg-BG" dirty="0" smtClean="0"/>
              <a:t>)</a:t>
            </a:r>
            <a:endParaRPr lang="en-US" dirty="0"/>
          </a:p>
          <a:p>
            <a:pPr lvl="1"/>
            <a:r>
              <a:rPr lang="bg-BG" dirty="0" smtClean="0"/>
              <a:t>Служител (</a:t>
            </a:r>
            <a:r>
              <a:rPr lang="en-US" dirty="0" smtClean="0"/>
              <a:t>EMPLOYEE</a:t>
            </a:r>
            <a:r>
              <a:rPr lang="bg-BG" dirty="0" smtClean="0"/>
              <a:t>)</a:t>
            </a:r>
            <a:endParaRPr lang="en-US" dirty="0"/>
          </a:p>
          <a:p>
            <a:pPr lvl="1"/>
            <a:r>
              <a:rPr lang="bg-BG" dirty="0" smtClean="0"/>
              <a:t>Член на семейството на служителя (</a:t>
            </a:r>
            <a:r>
              <a:rPr lang="en-US" dirty="0" smtClean="0"/>
              <a:t>DEPENDENT</a:t>
            </a:r>
            <a:r>
              <a:rPr lang="bg-BG" dirty="0" smtClean="0"/>
              <a:t>)</a:t>
            </a:r>
            <a:endParaRPr lang="en-US" dirty="0"/>
          </a:p>
          <a:p>
            <a:r>
              <a:rPr lang="bg-BG" dirty="0" smtClean="0"/>
              <a:t>Атрибутите са съставени според описанието на изискванията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Slide 3- </a:t>
            </a:r>
            <a:fld id="{F90606DC-412B-4410-A50A-BEB2C99ED12B}" type="slidenum">
              <a:rPr lang="en-US"/>
              <a:pPr/>
              <a:t>16</a:t>
            </a:fld>
            <a:endParaRPr lang="en-CA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648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Initial Design of Entity Types:</a:t>
            </a:r>
            <a:br>
              <a:rPr lang="en-US"/>
            </a:br>
            <a:r>
              <a:rPr lang="en-US" sz="2400"/>
              <a:t>EMPLOYEE, DEPARTMENT, PROJECT, DEPENDENT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Slide 3- </a:t>
            </a:r>
            <a:fld id="{BA3862D2-BD55-4576-A37B-BF3BB1283F70}" type="slidenum">
              <a:rPr lang="en-US"/>
              <a:pPr/>
              <a:t>17</a:t>
            </a:fld>
            <a:endParaRPr lang="en-CA"/>
          </a:p>
        </p:txBody>
      </p:sp>
      <p:pic>
        <p:nvPicPr>
          <p:cNvPr id="916484" name="Picture 4" descr="fig03_0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1600200"/>
            <a:ext cx="4859338" cy="47990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750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bg-BG" sz="3200" dirty="0" smtClean="0"/>
              <a:t>Подобряване на дизайна чрез въвеждане на </a:t>
            </a:r>
            <a:r>
              <a:rPr lang="en-US" sz="3200" b="1" dirty="0" smtClean="0"/>
              <a:t>relationships</a:t>
            </a:r>
            <a:endParaRPr lang="en-US" sz="3200" b="1" dirty="0"/>
          </a:p>
        </p:txBody>
      </p:sp>
      <p:sp>
        <p:nvSpPr>
          <p:cNvPr id="91750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bg-BG" dirty="0" smtClean="0"/>
              <a:t>Началният дизайн не е пълен.</a:t>
            </a:r>
            <a:endParaRPr lang="en-US" dirty="0"/>
          </a:p>
          <a:p>
            <a:r>
              <a:rPr lang="bg-BG" dirty="0" smtClean="0"/>
              <a:t>Някои от изискванията се представят с</a:t>
            </a:r>
            <a:r>
              <a:rPr lang="en-US" dirty="0" smtClean="0"/>
              <a:t> </a:t>
            </a:r>
            <a:r>
              <a:rPr lang="en-US" b="1" dirty="0"/>
              <a:t>relationships</a:t>
            </a:r>
            <a:endParaRPr lang="en-US" dirty="0"/>
          </a:p>
          <a:p>
            <a:r>
              <a:rPr lang="en-US" dirty="0"/>
              <a:t>ER </a:t>
            </a:r>
            <a:r>
              <a:rPr lang="bg-BG" dirty="0" smtClean="0"/>
              <a:t>модела има 3 основни концепции</a:t>
            </a:r>
            <a:r>
              <a:rPr lang="en-US" dirty="0" smtClean="0"/>
              <a:t>:</a:t>
            </a:r>
            <a:endParaRPr lang="en-US" dirty="0"/>
          </a:p>
          <a:p>
            <a:pPr lvl="1"/>
            <a:r>
              <a:rPr lang="en-US" dirty="0"/>
              <a:t>Entities </a:t>
            </a:r>
            <a:r>
              <a:rPr lang="en-US" dirty="0" smtClean="0"/>
              <a:t>(</a:t>
            </a:r>
            <a:r>
              <a:rPr lang="bg-BG" dirty="0" smtClean="0"/>
              <a:t>тук се вкл. </a:t>
            </a:r>
            <a:r>
              <a:rPr lang="en-US" dirty="0" smtClean="0"/>
              <a:t>entity </a:t>
            </a:r>
            <a:r>
              <a:rPr lang="en-US" dirty="0"/>
              <a:t>types </a:t>
            </a:r>
            <a:r>
              <a:rPr lang="bg-BG" dirty="0" smtClean="0"/>
              <a:t>и </a:t>
            </a:r>
            <a:r>
              <a:rPr lang="en-US" dirty="0" smtClean="0"/>
              <a:t>entity </a:t>
            </a:r>
            <a:r>
              <a:rPr lang="en-US" dirty="0"/>
              <a:t>sets)</a:t>
            </a:r>
          </a:p>
          <a:p>
            <a:pPr lvl="1"/>
            <a:r>
              <a:rPr lang="en-US" dirty="0"/>
              <a:t>Attributes (simple, composite, multivalued)</a:t>
            </a:r>
          </a:p>
          <a:p>
            <a:pPr lvl="1"/>
            <a:r>
              <a:rPr lang="en-US" dirty="0"/>
              <a:t>Relationships </a:t>
            </a:r>
            <a:r>
              <a:rPr lang="en-US" dirty="0" smtClean="0"/>
              <a:t>(</a:t>
            </a:r>
            <a:r>
              <a:rPr lang="bg-BG" dirty="0" smtClean="0"/>
              <a:t>тук се вкл. </a:t>
            </a:r>
            <a:r>
              <a:rPr lang="en-US" dirty="0" smtClean="0"/>
              <a:t>relationship </a:t>
            </a:r>
            <a:r>
              <a:rPr lang="en-US" dirty="0"/>
              <a:t>types </a:t>
            </a:r>
            <a:r>
              <a:rPr lang="bg-BG" dirty="0" smtClean="0"/>
              <a:t>и </a:t>
            </a:r>
            <a:r>
              <a:rPr lang="en-US" dirty="0" smtClean="0"/>
              <a:t>relationship </a:t>
            </a:r>
            <a:r>
              <a:rPr lang="en-US" dirty="0"/>
              <a:t>sets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Slide 3- </a:t>
            </a:r>
            <a:fld id="{D9078B6C-948A-4EFB-9566-B279212C4EC0}" type="slidenum">
              <a:rPr lang="en-US"/>
              <a:pPr/>
              <a:t>18</a:t>
            </a:fld>
            <a:endParaRPr lang="en-CA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684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/>
              <a:t>Relationships </a:t>
            </a:r>
            <a:r>
              <a:rPr lang="bg-BG" sz="3200" dirty="0" smtClean="0"/>
              <a:t>и </a:t>
            </a:r>
            <a:r>
              <a:rPr lang="en-US" sz="3200" dirty="0" smtClean="0"/>
              <a:t>Relationship </a:t>
            </a:r>
            <a:r>
              <a:rPr lang="en-US" sz="3200" dirty="0"/>
              <a:t>Types (1)</a:t>
            </a:r>
          </a:p>
        </p:txBody>
      </p:sp>
      <p:sp>
        <p:nvSpPr>
          <p:cNvPr id="839685" name="Rectangle 5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r>
              <a:rPr lang="bg-BG" sz="2400" b="1" dirty="0" smtClean="0"/>
              <a:t>Една връзка (</a:t>
            </a:r>
            <a:r>
              <a:rPr lang="en-US" sz="2400" b="1" dirty="0" smtClean="0"/>
              <a:t>relationship</a:t>
            </a:r>
            <a:r>
              <a:rPr lang="bg-BG" sz="2400" b="1" dirty="0" smtClean="0"/>
              <a:t>)</a:t>
            </a:r>
            <a:r>
              <a:rPr lang="en-US" sz="2400" dirty="0" smtClean="0"/>
              <a:t> </a:t>
            </a:r>
            <a:r>
              <a:rPr lang="bg-BG" sz="2400" dirty="0" smtClean="0"/>
              <a:t>свързва &gt;=2 </a:t>
            </a:r>
            <a:r>
              <a:rPr lang="bg-BG" dirty="0"/>
              <a:t>различни </a:t>
            </a:r>
            <a:r>
              <a:rPr lang="en-US" sz="2400" dirty="0" smtClean="0"/>
              <a:t>entities.</a:t>
            </a:r>
            <a:endParaRPr lang="en-US" sz="2400" dirty="0"/>
          </a:p>
          <a:p>
            <a:pPr lvl="1">
              <a:lnSpc>
                <a:spcPct val="80000"/>
              </a:lnSpc>
            </a:pPr>
            <a:r>
              <a:rPr lang="bg-BG" sz="2100" dirty="0" smtClean="0"/>
              <a:t>Примери:</a:t>
            </a:r>
            <a:r>
              <a:rPr lang="en-US" sz="2100" dirty="0" smtClean="0"/>
              <a:t> </a:t>
            </a:r>
            <a:r>
              <a:rPr lang="en-US" sz="2100" dirty="0"/>
              <a:t>EMPLOYEE John Smith </a:t>
            </a:r>
            <a:r>
              <a:rPr lang="bg-BG" sz="2100" i="1" dirty="0" smtClean="0"/>
              <a:t>работи по </a:t>
            </a:r>
            <a:r>
              <a:rPr lang="en-US" sz="2100" dirty="0" err="1" smtClean="0"/>
              <a:t>ProductX</a:t>
            </a:r>
            <a:r>
              <a:rPr lang="en-US" sz="2100" dirty="0" smtClean="0"/>
              <a:t> </a:t>
            </a:r>
            <a:r>
              <a:rPr lang="en-US" sz="2100" dirty="0"/>
              <a:t>PROJECT, </a:t>
            </a:r>
            <a:r>
              <a:rPr lang="en-US" sz="2100" dirty="0" smtClean="0"/>
              <a:t>EMPLOYEE </a:t>
            </a:r>
            <a:r>
              <a:rPr lang="en-US" sz="2100" dirty="0"/>
              <a:t>Franklin Wong </a:t>
            </a:r>
            <a:r>
              <a:rPr lang="bg-BG" sz="2100" i="1" dirty="0" smtClean="0"/>
              <a:t>управлява</a:t>
            </a:r>
            <a:r>
              <a:rPr lang="en-US" sz="2100" dirty="0" smtClean="0"/>
              <a:t> Research </a:t>
            </a:r>
            <a:r>
              <a:rPr lang="en-US" sz="2100" dirty="0"/>
              <a:t>DEPARTMENT.</a:t>
            </a:r>
          </a:p>
          <a:p>
            <a:pPr>
              <a:lnSpc>
                <a:spcPct val="80000"/>
              </a:lnSpc>
            </a:pPr>
            <a:r>
              <a:rPr lang="en-US" sz="2400" dirty="0"/>
              <a:t>Relationships </a:t>
            </a:r>
            <a:r>
              <a:rPr lang="bg-BG" sz="2400" dirty="0" smtClean="0"/>
              <a:t>от един и същи тип се групират в</a:t>
            </a:r>
            <a:r>
              <a:rPr lang="en-US" sz="2400" dirty="0" smtClean="0"/>
              <a:t> </a:t>
            </a:r>
            <a:r>
              <a:rPr lang="en-US" sz="2400" b="1" dirty="0"/>
              <a:t>relationship type</a:t>
            </a:r>
            <a:r>
              <a:rPr lang="en-US" sz="2400" dirty="0"/>
              <a:t>.</a:t>
            </a:r>
          </a:p>
          <a:p>
            <a:pPr lvl="1">
              <a:lnSpc>
                <a:spcPct val="80000"/>
              </a:lnSpc>
            </a:pPr>
            <a:r>
              <a:rPr lang="bg-BG" sz="2100" dirty="0" smtClean="0"/>
              <a:t>Примери:</a:t>
            </a:r>
            <a:r>
              <a:rPr lang="en-US" sz="2100" dirty="0" smtClean="0"/>
              <a:t> WORKS_ON </a:t>
            </a:r>
            <a:r>
              <a:rPr lang="en-US" sz="2100" dirty="0"/>
              <a:t>relationship </a:t>
            </a:r>
            <a:r>
              <a:rPr lang="en-US" sz="2100" dirty="0" smtClean="0"/>
              <a:t>type</a:t>
            </a:r>
            <a:r>
              <a:rPr lang="bg-BG" sz="2100" dirty="0" smtClean="0"/>
              <a:t>,</a:t>
            </a:r>
            <a:r>
              <a:rPr lang="en-US" sz="2100" dirty="0" smtClean="0"/>
              <a:t> </a:t>
            </a:r>
            <a:r>
              <a:rPr lang="bg-BG" sz="2100" dirty="0" smtClean="0"/>
              <a:t>в който участват </a:t>
            </a:r>
            <a:r>
              <a:rPr lang="en-US" sz="2100" dirty="0" smtClean="0"/>
              <a:t>EMPLOYEEs </a:t>
            </a:r>
            <a:r>
              <a:rPr lang="bg-BG" sz="2100" dirty="0" smtClean="0"/>
              <a:t>и </a:t>
            </a:r>
            <a:r>
              <a:rPr lang="en-US" sz="2100" dirty="0" smtClean="0"/>
              <a:t>PROJECTs, MANAGES </a:t>
            </a:r>
            <a:r>
              <a:rPr lang="en-US" sz="2100" dirty="0"/>
              <a:t>relationship </a:t>
            </a:r>
            <a:r>
              <a:rPr lang="en-US" sz="2100" dirty="0" smtClean="0"/>
              <a:t>type</a:t>
            </a:r>
            <a:r>
              <a:rPr lang="bg-BG" sz="2100" dirty="0" smtClean="0"/>
              <a:t>,</a:t>
            </a:r>
            <a:r>
              <a:rPr lang="en-US" sz="2100" dirty="0" smtClean="0"/>
              <a:t> </a:t>
            </a:r>
            <a:r>
              <a:rPr lang="bg-BG" sz="2100" dirty="0" smtClean="0"/>
              <a:t>в който участват </a:t>
            </a:r>
            <a:r>
              <a:rPr lang="en-US" sz="2100" dirty="0" smtClean="0"/>
              <a:t>EMPLOYEEs </a:t>
            </a:r>
            <a:r>
              <a:rPr lang="bg-BG" sz="2100" dirty="0" smtClean="0"/>
              <a:t>и </a:t>
            </a:r>
            <a:r>
              <a:rPr lang="en-US" sz="2100" dirty="0" smtClean="0"/>
              <a:t>DEPARTMENTs.</a:t>
            </a:r>
            <a:endParaRPr lang="en-US" sz="2100" dirty="0"/>
          </a:p>
          <a:p>
            <a:pPr>
              <a:lnSpc>
                <a:spcPct val="80000"/>
              </a:lnSpc>
            </a:pPr>
            <a:r>
              <a:rPr lang="bg-BG" sz="2400" dirty="0" smtClean="0"/>
              <a:t>Степен на типа връзка се определя от броя на участниците </a:t>
            </a:r>
            <a:r>
              <a:rPr lang="en-US" sz="2400" dirty="0" smtClean="0"/>
              <a:t>entity </a:t>
            </a:r>
            <a:r>
              <a:rPr lang="en-US" sz="2400" dirty="0"/>
              <a:t>types. </a:t>
            </a:r>
          </a:p>
          <a:p>
            <a:pPr lvl="1">
              <a:lnSpc>
                <a:spcPct val="80000"/>
              </a:lnSpc>
            </a:pPr>
            <a:r>
              <a:rPr lang="en-US" sz="2100" dirty="0" smtClean="0"/>
              <a:t>MANAGES </a:t>
            </a:r>
            <a:r>
              <a:rPr lang="bg-BG" sz="2100" dirty="0" smtClean="0"/>
              <a:t>и </a:t>
            </a:r>
            <a:r>
              <a:rPr lang="en-US" sz="2100" dirty="0" smtClean="0"/>
              <a:t>WORKS_ON </a:t>
            </a:r>
            <a:r>
              <a:rPr lang="bg-BG" sz="2100" dirty="0" smtClean="0"/>
              <a:t>са </a:t>
            </a:r>
            <a:r>
              <a:rPr lang="en-US" sz="2100" i="1" dirty="0" smtClean="0"/>
              <a:t>binary</a:t>
            </a:r>
            <a:r>
              <a:rPr lang="en-US" sz="2100" dirty="0" smtClean="0"/>
              <a:t> </a:t>
            </a:r>
            <a:r>
              <a:rPr lang="en-US" sz="2100" dirty="0"/>
              <a:t>relationships.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Slide 3- </a:t>
            </a:r>
            <a:fld id="{36D5754D-6319-4929-8963-4548E106C0F5}" type="slidenum">
              <a:rPr lang="en-US"/>
              <a:pPr/>
              <a:t>19</a:t>
            </a:fld>
            <a:endParaRPr lang="en-CA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04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 smtClean="0"/>
              <a:t>Структура на лекцията</a:t>
            </a:r>
            <a:endParaRPr lang="en-US" dirty="0"/>
          </a:p>
        </p:txBody>
      </p:sp>
      <p:sp>
        <p:nvSpPr>
          <p:cNvPr id="819205" name="Rectangle 5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sz="2400" dirty="0" smtClean="0"/>
              <a:t>Database </a:t>
            </a:r>
            <a:r>
              <a:rPr lang="en-US" sz="2400" dirty="0"/>
              <a:t>Design Process</a:t>
            </a:r>
          </a:p>
          <a:p>
            <a:pPr>
              <a:lnSpc>
                <a:spcPct val="90000"/>
              </a:lnSpc>
            </a:pPr>
            <a:r>
              <a:rPr lang="bg-BG" sz="2400" dirty="0" smtClean="0"/>
              <a:t>Примерно приложение за БД </a:t>
            </a:r>
            <a:r>
              <a:rPr lang="en-US" sz="2400" dirty="0" smtClean="0"/>
              <a:t>(COMPANY</a:t>
            </a:r>
            <a:r>
              <a:rPr lang="en-US" sz="2400" dirty="0"/>
              <a:t>)</a:t>
            </a:r>
          </a:p>
          <a:p>
            <a:pPr>
              <a:lnSpc>
                <a:spcPct val="90000"/>
              </a:lnSpc>
            </a:pPr>
            <a:r>
              <a:rPr lang="bg-BG" sz="2400" dirty="0" smtClean="0"/>
              <a:t>Концепции на </a:t>
            </a:r>
            <a:r>
              <a:rPr lang="en-US" sz="2400" dirty="0" smtClean="0"/>
              <a:t>ER </a:t>
            </a:r>
            <a:r>
              <a:rPr lang="bg-BG" sz="2400" dirty="0" smtClean="0"/>
              <a:t>модела</a:t>
            </a:r>
            <a:endParaRPr lang="en-US" sz="2400" dirty="0"/>
          </a:p>
          <a:p>
            <a:pPr lvl="1">
              <a:lnSpc>
                <a:spcPct val="90000"/>
              </a:lnSpc>
            </a:pPr>
            <a:r>
              <a:rPr lang="en-US" sz="2200" dirty="0"/>
              <a:t>Entities </a:t>
            </a:r>
            <a:r>
              <a:rPr lang="bg-BG" sz="2200" dirty="0" smtClean="0"/>
              <a:t>и </a:t>
            </a:r>
            <a:r>
              <a:rPr lang="en-US" sz="2200" dirty="0" smtClean="0"/>
              <a:t>Attributes</a:t>
            </a:r>
            <a:endParaRPr lang="en-US" sz="2200" dirty="0"/>
          </a:p>
          <a:p>
            <a:pPr lvl="1">
              <a:lnSpc>
                <a:spcPct val="90000"/>
              </a:lnSpc>
            </a:pPr>
            <a:r>
              <a:rPr lang="en-US" sz="2200" dirty="0"/>
              <a:t>Entity Types, Value </a:t>
            </a:r>
            <a:r>
              <a:rPr lang="en-US" sz="2200" dirty="0" smtClean="0"/>
              <a:t>Sets</a:t>
            </a:r>
            <a:r>
              <a:rPr lang="bg-BG" sz="2200" dirty="0" smtClean="0"/>
              <a:t> и </a:t>
            </a:r>
            <a:r>
              <a:rPr lang="en-US" sz="2200" dirty="0" smtClean="0"/>
              <a:t>Key </a:t>
            </a:r>
            <a:r>
              <a:rPr lang="en-US" sz="2200" dirty="0"/>
              <a:t>Attributes</a:t>
            </a:r>
          </a:p>
          <a:p>
            <a:pPr lvl="1">
              <a:lnSpc>
                <a:spcPct val="90000"/>
              </a:lnSpc>
            </a:pPr>
            <a:r>
              <a:rPr lang="en-US" sz="2200" dirty="0"/>
              <a:t>Relationships </a:t>
            </a:r>
            <a:r>
              <a:rPr lang="bg-BG" sz="2200" dirty="0" smtClean="0"/>
              <a:t>и </a:t>
            </a:r>
            <a:r>
              <a:rPr lang="en-US" sz="2200" dirty="0" smtClean="0"/>
              <a:t>Relationship </a:t>
            </a:r>
            <a:r>
              <a:rPr lang="en-US" sz="2200" dirty="0"/>
              <a:t>Types</a:t>
            </a:r>
          </a:p>
          <a:p>
            <a:pPr lvl="1">
              <a:lnSpc>
                <a:spcPct val="90000"/>
              </a:lnSpc>
            </a:pPr>
            <a:r>
              <a:rPr lang="en-US" sz="2200" dirty="0"/>
              <a:t>Weak Entity Types</a:t>
            </a:r>
          </a:p>
          <a:p>
            <a:pPr lvl="1">
              <a:lnSpc>
                <a:spcPct val="90000"/>
              </a:lnSpc>
            </a:pPr>
            <a:r>
              <a:rPr lang="en-US" sz="2200" dirty="0"/>
              <a:t>Roles </a:t>
            </a:r>
            <a:r>
              <a:rPr lang="bg-BG" sz="2200" dirty="0" smtClean="0"/>
              <a:t>и </a:t>
            </a:r>
            <a:r>
              <a:rPr lang="en-US" sz="2200" dirty="0" smtClean="0"/>
              <a:t>Attributes </a:t>
            </a:r>
            <a:r>
              <a:rPr lang="bg-BG" sz="2200" dirty="0" smtClean="0"/>
              <a:t>в</a:t>
            </a:r>
            <a:r>
              <a:rPr lang="en-US" sz="2200" dirty="0" smtClean="0"/>
              <a:t> </a:t>
            </a:r>
            <a:r>
              <a:rPr lang="en-US" sz="2200" dirty="0"/>
              <a:t>Relationship Types</a:t>
            </a:r>
          </a:p>
          <a:p>
            <a:pPr>
              <a:lnSpc>
                <a:spcPct val="90000"/>
              </a:lnSpc>
            </a:pPr>
            <a:r>
              <a:rPr lang="en-US" sz="2400" dirty="0"/>
              <a:t>ER </a:t>
            </a:r>
            <a:r>
              <a:rPr lang="bg-BG" sz="2400" dirty="0" smtClean="0"/>
              <a:t>диаграми </a:t>
            </a:r>
            <a:r>
              <a:rPr lang="en-US" sz="2400" dirty="0" smtClean="0"/>
              <a:t>- </a:t>
            </a:r>
            <a:r>
              <a:rPr lang="bg-BG" sz="2400" dirty="0" smtClean="0"/>
              <a:t>нотация</a:t>
            </a:r>
            <a:endParaRPr lang="en-US" sz="2400" dirty="0"/>
          </a:p>
          <a:p>
            <a:pPr>
              <a:lnSpc>
                <a:spcPct val="90000"/>
              </a:lnSpc>
            </a:pPr>
            <a:r>
              <a:rPr lang="en-US" sz="2400" dirty="0"/>
              <a:t>ER </a:t>
            </a:r>
            <a:r>
              <a:rPr lang="bg-BG" sz="2400" dirty="0" smtClean="0"/>
              <a:t>диаграма за </a:t>
            </a:r>
            <a:r>
              <a:rPr lang="en-US" sz="2400" dirty="0" smtClean="0"/>
              <a:t>COMPANY Schema</a:t>
            </a:r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Slide 3- </a:t>
            </a:r>
            <a:fld id="{B53ABF57-590D-427F-A581-752B11C8641C}" type="slidenum">
              <a:rPr lang="en-US"/>
              <a:pPr/>
              <a:t>2</a:t>
            </a:fld>
            <a:endParaRPr lang="en-CA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1743" name="Rectangle 15"/>
          <p:cNvSpPr>
            <a:spLocks noGrp="1" noChangeArrowheads="1"/>
          </p:cNvSpPr>
          <p:nvPr>
            <p:ph type="title"/>
          </p:nvPr>
        </p:nvSpPr>
        <p:spPr>
          <a:xfrm>
            <a:off x="152400" y="290513"/>
            <a:ext cx="8763000" cy="776287"/>
          </a:xfrm>
          <a:noFill/>
          <a:ln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>
            <a:normAutofit fontScale="90000"/>
          </a:bodyPr>
          <a:lstStyle/>
          <a:p>
            <a:r>
              <a:rPr lang="en-US" sz="2800" dirty="0"/>
              <a:t>Relationship instances of the WORKS_FOR N:1 relationship between EMPLOYEE and DEPARTMENT</a:t>
            </a:r>
          </a:p>
        </p:txBody>
      </p:sp>
      <p:sp>
        <p:nvSpPr>
          <p:cNvPr id="4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Slide 3- </a:t>
            </a:r>
            <a:fld id="{6A79BE0F-CBCD-4F99-9959-8EDC3A5DE146}" type="slidenum">
              <a:rPr lang="en-US"/>
              <a:pPr/>
              <a:t>20</a:t>
            </a:fld>
            <a:endParaRPr lang="en-CA"/>
          </a:p>
        </p:txBody>
      </p:sp>
      <p:pic>
        <p:nvPicPr>
          <p:cNvPr id="841759" name="Picture 31" descr="fig03_0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1608138"/>
            <a:ext cx="7924800" cy="472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3796" name="Rectangle 20"/>
          <p:cNvSpPr>
            <a:spLocks noGrp="1" noChangeArrowheads="1"/>
          </p:cNvSpPr>
          <p:nvPr>
            <p:ph type="title"/>
          </p:nvPr>
        </p:nvSpPr>
        <p:spPr>
          <a:xfrm>
            <a:off x="296863" y="85725"/>
            <a:ext cx="8496300" cy="1143000"/>
          </a:xfrm>
          <a:noFill/>
          <a:ln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sz="2800"/>
              <a:t>Relationship instances of the M:N  WORKS_ON relationship between EMPLOYEE and PROJECT</a:t>
            </a:r>
          </a:p>
        </p:txBody>
      </p:sp>
      <p:sp>
        <p:nvSpPr>
          <p:cNvPr id="5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Slide 3- </a:t>
            </a:r>
            <a:fld id="{6D254594-8FB9-469A-BA77-AF51D04790D1}" type="slidenum">
              <a:rPr lang="en-US"/>
              <a:pPr/>
              <a:t>21</a:t>
            </a:fld>
            <a:endParaRPr lang="en-CA"/>
          </a:p>
        </p:txBody>
      </p:sp>
      <p:sp>
        <p:nvSpPr>
          <p:cNvPr id="843797" name="Text Box 21"/>
          <p:cNvSpPr txBox="1">
            <a:spLocks noChangeArrowheads="1"/>
          </p:cNvSpPr>
          <p:nvPr/>
        </p:nvSpPr>
        <p:spPr bwMode="auto">
          <a:xfrm>
            <a:off x="685800" y="1822450"/>
            <a:ext cx="80994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bg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endParaRPr lang="en-US">
              <a:solidFill>
                <a:schemeClr val="bg2"/>
              </a:solidFill>
              <a:latin typeface="Times New Roman" pitchFamily="18" charset="0"/>
            </a:endParaRPr>
          </a:p>
        </p:txBody>
      </p:sp>
      <p:pic>
        <p:nvPicPr>
          <p:cNvPr id="843814" name="Picture 38" descr="fig03_1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1113" y="1644650"/>
            <a:ext cx="6948487" cy="47831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8530" name="Rectangle 2050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/>
              <a:t>Relationship type vs. relationship set (1)</a:t>
            </a:r>
          </a:p>
        </p:txBody>
      </p:sp>
      <p:sp>
        <p:nvSpPr>
          <p:cNvPr id="918531" name="Rectangle 2051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Relationship Type:</a:t>
            </a:r>
          </a:p>
          <a:p>
            <a:pPr lvl="1"/>
            <a:r>
              <a:rPr lang="bg-BG" dirty="0" smtClean="0"/>
              <a:t>Е схемно описание на връзката</a:t>
            </a:r>
            <a:endParaRPr lang="en-US" dirty="0"/>
          </a:p>
          <a:p>
            <a:pPr lvl="1"/>
            <a:r>
              <a:rPr lang="bg-BG" dirty="0" smtClean="0"/>
              <a:t>Идентифицира името на връзката и участниците в нея</a:t>
            </a:r>
            <a:endParaRPr lang="en-US" dirty="0"/>
          </a:p>
          <a:p>
            <a:pPr lvl="1"/>
            <a:r>
              <a:rPr lang="bg-BG" dirty="0" smtClean="0"/>
              <a:t>Задава множеството ограничения върху връзката</a:t>
            </a:r>
            <a:endParaRPr lang="en-US" dirty="0"/>
          </a:p>
          <a:p>
            <a:r>
              <a:rPr lang="en-US" dirty="0"/>
              <a:t>Relationship Set:</a:t>
            </a:r>
          </a:p>
          <a:p>
            <a:pPr lvl="1"/>
            <a:r>
              <a:rPr lang="bg-BG" dirty="0" smtClean="0"/>
              <a:t>Текущото множество инстанции на връзките, представени в БД</a:t>
            </a:r>
            <a:endParaRPr lang="en-US" dirty="0"/>
          </a:p>
          <a:p>
            <a:pPr lvl="1"/>
            <a:r>
              <a:rPr lang="bg-BG" dirty="0" smtClean="0"/>
              <a:t>Текущото </a:t>
            </a:r>
            <a:r>
              <a:rPr lang="bg-BG" i="1" dirty="0" smtClean="0"/>
              <a:t>състояние</a:t>
            </a:r>
            <a:r>
              <a:rPr lang="bg-BG" dirty="0" smtClean="0"/>
              <a:t> на </a:t>
            </a:r>
            <a:r>
              <a:rPr lang="en-US" dirty="0" smtClean="0"/>
              <a:t>relationship </a:t>
            </a:r>
            <a:r>
              <a:rPr lang="en-US" dirty="0"/>
              <a:t>type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Slide 3- </a:t>
            </a:r>
            <a:fld id="{79F82C75-1320-4D22-8D59-436A4855994D}" type="slidenum">
              <a:rPr lang="en-US"/>
              <a:pPr/>
              <a:t>22</a:t>
            </a:fld>
            <a:endParaRPr lang="en-CA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9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/>
              <a:t>Relationship type vs. relationship set (2)</a:t>
            </a:r>
          </a:p>
        </p:txBody>
      </p:sp>
      <p:sp>
        <p:nvSpPr>
          <p:cNvPr id="91955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bg-BG" dirty="0" smtClean="0"/>
              <a:t>Всяка инстанция на множеството връзки представя конкретни обекти участници в нея</a:t>
            </a:r>
            <a:endParaRPr lang="en-US" dirty="0"/>
          </a:p>
          <a:p>
            <a:r>
              <a:rPr lang="bg-BG" dirty="0" smtClean="0"/>
              <a:t>В </a:t>
            </a:r>
            <a:r>
              <a:rPr lang="en-US" dirty="0" smtClean="0"/>
              <a:t>ER </a:t>
            </a:r>
            <a:r>
              <a:rPr lang="bg-BG" dirty="0" smtClean="0"/>
              <a:t>диаграмите </a:t>
            </a:r>
            <a:r>
              <a:rPr lang="en-US" i="1" dirty="0" smtClean="0"/>
              <a:t>relationship </a:t>
            </a:r>
            <a:r>
              <a:rPr lang="en-US" i="1" dirty="0"/>
              <a:t>type </a:t>
            </a:r>
            <a:r>
              <a:rPr lang="bg-BG" dirty="0" smtClean="0"/>
              <a:t>се представя чрез</a:t>
            </a:r>
            <a:r>
              <a:rPr lang="en-US" dirty="0" smtClean="0"/>
              <a:t>:</a:t>
            </a:r>
            <a:endParaRPr lang="en-US" dirty="0"/>
          </a:p>
          <a:p>
            <a:pPr lvl="1"/>
            <a:r>
              <a:rPr lang="bg-BG" dirty="0" smtClean="0"/>
              <a:t>Ромбоид – използва се за типа връзка – свързан с участниците във връзката, посредством линии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Slide 3- </a:t>
            </a:r>
            <a:fld id="{248882E2-3AB9-442C-9BA3-DCBBEC777776}" type="slidenum">
              <a:rPr lang="en-US"/>
              <a:pPr/>
              <a:t>23</a:t>
            </a:fld>
            <a:endParaRPr lang="en-CA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626" name="Rectangle 2050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bg-BG" sz="3200" dirty="0" smtClean="0"/>
              <a:t>Подобряване на дизайна на схемата на БД </a:t>
            </a:r>
            <a:r>
              <a:rPr lang="en-US" sz="3200" dirty="0" smtClean="0"/>
              <a:t>COMPANY </a:t>
            </a:r>
            <a:r>
              <a:rPr lang="bg-BG" sz="3200" dirty="0" smtClean="0"/>
              <a:t>чрез въвеждане на връзки</a:t>
            </a:r>
            <a:endParaRPr lang="en-US" sz="3200" dirty="0"/>
          </a:p>
        </p:txBody>
      </p:sp>
      <p:sp>
        <p:nvSpPr>
          <p:cNvPr id="922627" name="Rectangle 2051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bg-BG" sz="2400" dirty="0" smtClean="0"/>
              <a:t>Според изискванията 6 връзки се идентифицират.</a:t>
            </a:r>
            <a:endParaRPr lang="en-US" sz="2400" dirty="0"/>
          </a:p>
          <a:p>
            <a:r>
              <a:rPr lang="bg-BG" dirty="0" smtClean="0"/>
              <a:t>Всички са </a:t>
            </a:r>
            <a:r>
              <a:rPr lang="en-US" sz="2400" i="1" dirty="0" smtClean="0"/>
              <a:t>binary</a:t>
            </a:r>
            <a:r>
              <a:rPr lang="en-US" sz="2400" dirty="0" smtClean="0"/>
              <a:t> relationships</a:t>
            </a:r>
            <a:r>
              <a:rPr lang="bg-BG" sz="2400" dirty="0" smtClean="0"/>
              <a:t> </a:t>
            </a:r>
            <a:r>
              <a:rPr lang="en-US" sz="2400" dirty="0" smtClean="0"/>
              <a:t>(</a:t>
            </a:r>
            <a:r>
              <a:rPr lang="bg-BG" sz="2400" dirty="0" smtClean="0"/>
              <a:t>степен </a:t>
            </a:r>
            <a:r>
              <a:rPr lang="en-US" sz="2400" dirty="0" smtClean="0"/>
              <a:t>2):</a:t>
            </a:r>
            <a:endParaRPr lang="en-US" sz="2400" dirty="0"/>
          </a:p>
          <a:p>
            <a:pPr lvl="1"/>
            <a:r>
              <a:rPr lang="en-US" sz="2200" dirty="0"/>
              <a:t>WORKS_FOR </a:t>
            </a:r>
            <a:r>
              <a:rPr lang="en-US" sz="2200" dirty="0" smtClean="0"/>
              <a:t>(</a:t>
            </a:r>
            <a:r>
              <a:rPr lang="bg-BG" sz="2200" dirty="0" smtClean="0"/>
              <a:t>между </a:t>
            </a:r>
            <a:r>
              <a:rPr lang="en-US" sz="2200" dirty="0" smtClean="0"/>
              <a:t>EMPLOYEE</a:t>
            </a:r>
            <a:r>
              <a:rPr lang="en-US" sz="2200" dirty="0"/>
              <a:t>, DEPARTMENT)</a:t>
            </a:r>
          </a:p>
          <a:p>
            <a:pPr lvl="1"/>
            <a:r>
              <a:rPr lang="en-US" sz="2200" dirty="0"/>
              <a:t>MANAGES </a:t>
            </a:r>
            <a:r>
              <a:rPr lang="en-US" sz="2200" dirty="0" smtClean="0"/>
              <a:t>(</a:t>
            </a:r>
            <a:r>
              <a:rPr lang="bg-BG" sz="2200" dirty="0" smtClean="0"/>
              <a:t>между </a:t>
            </a:r>
            <a:r>
              <a:rPr lang="en-US" sz="2200" dirty="0" smtClean="0"/>
              <a:t>EMPLOYEE</a:t>
            </a:r>
            <a:r>
              <a:rPr lang="en-US" sz="2200" dirty="0"/>
              <a:t>, DEPARTMENT)</a:t>
            </a:r>
          </a:p>
          <a:p>
            <a:pPr lvl="1"/>
            <a:r>
              <a:rPr lang="en-US" sz="2200" dirty="0"/>
              <a:t>CONTROLS </a:t>
            </a:r>
            <a:r>
              <a:rPr lang="en-US" sz="2200" dirty="0" smtClean="0"/>
              <a:t>(</a:t>
            </a:r>
            <a:r>
              <a:rPr lang="bg-BG" sz="2200" dirty="0" smtClean="0"/>
              <a:t>между </a:t>
            </a:r>
            <a:r>
              <a:rPr lang="en-US" sz="2200" dirty="0" smtClean="0"/>
              <a:t>DEPARTMENT</a:t>
            </a:r>
            <a:r>
              <a:rPr lang="en-US" sz="2200" dirty="0"/>
              <a:t>, PROJECT)</a:t>
            </a:r>
          </a:p>
          <a:p>
            <a:pPr lvl="1"/>
            <a:r>
              <a:rPr lang="en-US" sz="2200" dirty="0"/>
              <a:t>WORKS_ON </a:t>
            </a:r>
            <a:r>
              <a:rPr lang="en-US" sz="2200" dirty="0" smtClean="0"/>
              <a:t>(</a:t>
            </a:r>
            <a:r>
              <a:rPr lang="bg-BG" sz="2200" dirty="0" smtClean="0"/>
              <a:t>между </a:t>
            </a:r>
            <a:r>
              <a:rPr lang="en-US" sz="2200" dirty="0" smtClean="0"/>
              <a:t>EMPLOYEE</a:t>
            </a:r>
            <a:r>
              <a:rPr lang="en-US" sz="2200" dirty="0"/>
              <a:t>, PROJECT)</a:t>
            </a:r>
          </a:p>
          <a:p>
            <a:pPr lvl="1"/>
            <a:r>
              <a:rPr lang="en-US" sz="2200" dirty="0"/>
              <a:t>SUPERVISION </a:t>
            </a:r>
            <a:r>
              <a:rPr lang="en-US" sz="2200" dirty="0" smtClean="0"/>
              <a:t>(</a:t>
            </a:r>
            <a:r>
              <a:rPr lang="bg-BG" sz="2200" dirty="0" smtClean="0"/>
              <a:t>между </a:t>
            </a:r>
            <a:r>
              <a:rPr lang="en-US" sz="2200" dirty="0" smtClean="0"/>
              <a:t>EMPLOYEE (</a:t>
            </a:r>
            <a:r>
              <a:rPr lang="bg-BG" sz="2200" dirty="0" smtClean="0"/>
              <a:t>като подчинен</a:t>
            </a:r>
            <a:r>
              <a:rPr lang="en-US" sz="2200" dirty="0" smtClean="0"/>
              <a:t>), </a:t>
            </a:r>
            <a:r>
              <a:rPr lang="en-US" sz="2200" dirty="0"/>
              <a:t>EMPLOYEE </a:t>
            </a:r>
            <a:r>
              <a:rPr lang="en-US" sz="2200" dirty="0" smtClean="0"/>
              <a:t>(</a:t>
            </a:r>
            <a:r>
              <a:rPr lang="bg-BG" sz="2200" dirty="0" smtClean="0"/>
              <a:t>като</a:t>
            </a:r>
            <a:r>
              <a:rPr lang="en-US" sz="2200" dirty="0" smtClean="0"/>
              <a:t> </a:t>
            </a:r>
            <a:r>
              <a:rPr lang="en-US" sz="2200" dirty="0"/>
              <a:t>supervisor))</a:t>
            </a:r>
          </a:p>
          <a:p>
            <a:pPr lvl="1"/>
            <a:r>
              <a:rPr lang="en-US" sz="2200" dirty="0"/>
              <a:t>DEPENDENTS_OF </a:t>
            </a:r>
            <a:r>
              <a:rPr lang="en-US" sz="2200" dirty="0" smtClean="0"/>
              <a:t>(</a:t>
            </a:r>
            <a:r>
              <a:rPr lang="bg-BG" sz="2200" dirty="0" smtClean="0"/>
              <a:t>между </a:t>
            </a:r>
            <a:r>
              <a:rPr lang="en-US" sz="2200" dirty="0" smtClean="0"/>
              <a:t>EMPLOYEE</a:t>
            </a:r>
            <a:r>
              <a:rPr lang="en-US" sz="2200" dirty="0"/>
              <a:t>, DEPENDENT)</a:t>
            </a:r>
          </a:p>
          <a:p>
            <a:pPr lvl="1"/>
            <a:endParaRPr lang="en-US" sz="2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Slide 3- </a:t>
            </a:r>
            <a:fld id="{ABE4345B-9BE3-4DDF-A357-A004E4C2D9E3}" type="slidenum">
              <a:rPr lang="en-US"/>
              <a:pPr/>
              <a:t>24</a:t>
            </a:fld>
            <a:endParaRPr lang="en-CA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0578" name="Rectangle 2"/>
          <p:cNvSpPr>
            <a:spLocks noGrp="1" noChangeArrowheads="1"/>
          </p:cNvSpPr>
          <p:nvPr>
            <p:ph type="title"/>
          </p:nvPr>
        </p:nvSpPr>
        <p:spPr>
          <a:xfrm>
            <a:off x="628409" y="476672"/>
            <a:ext cx="7940675" cy="768350"/>
          </a:xfrm>
          <a:noFill/>
          <a:ln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>
            <a:normAutofit fontScale="90000"/>
          </a:bodyPr>
          <a:lstStyle/>
          <a:p>
            <a:r>
              <a:rPr lang="en-US" sz="3200" dirty="0"/>
              <a:t>ER DIAGRAM – Relationship </a:t>
            </a:r>
            <a:r>
              <a:rPr lang="en-US" sz="3200" dirty="0" smtClean="0"/>
              <a:t>Types:</a:t>
            </a:r>
            <a:r>
              <a:rPr lang="en-US" sz="3200" dirty="0"/>
              <a:t/>
            </a:r>
            <a:br>
              <a:rPr lang="en-US" sz="3200" dirty="0"/>
            </a:br>
            <a:r>
              <a:rPr lang="en-US" sz="1400" b="1" dirty="0"/>
              <a:t>WORKS_FOR, MANAGES, WORKS_ON, CONTROLS, SUPERVISION, DEPENDENTS_OF</a:t>
            </a:r>
          </a:p>
        </p:txBody>
      </p:sp>
      <p:sp>
        <p:nvSpPr>
          <p:cNvPr id="4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Slide 3- </a:t>
            </a:r>
            <a:fld id="{3B2A9E0D-8FAE-4E84-B462-B0A202F54EE0}" type="slidenum">
              <a:rPr lang="en-US"/>
              <a:pPr/>
              <a:t>25</a:t>
            </a:fld>
            <a:endParaRPr lang="en-CA"/>
          </a:p>
        </p:txBody>
      </p:sp>
      <p:pic>
        <p:nvPicPr>
          <p:cNvPr id="920580" name="Picture 4" descr="fig03_0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1565275"/>
            <a:ext cx="5181600" cy="4994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5828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 smtClean="0"/>
              <a:t>Особености на </a:t>
            </a:r>
            <a:r>
              <a:rPr lang="en-US" dirty="0" smtClean="0"/>
              <a:t>Relationship </a:t>
            </a:r>
            <a:r>
              <a:rPr lang="en-US" dirty="0"/>
              <a:t>Types</a:t>
            </a:r>
          </a:p>
        </p:txBody>
      </p:sp>
      <p:sp>
        <p:nvSpPr>
          <p:cNvPr id="845829" name="Rectangle 5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bg-BG" sz="2400" dirty="0" smtClean="0"/>
              <a:t>В подобреният дизайн някои атрибути се заменят от връзки:</a:t>
            </a:r>
            <a:endParaRPr lang="en-US" sz="2400" dirty="0"/>
          </a:p>
          <a:p>
            <a:pPr lvl="1"/>
            <a:r>
              <a:rPr lang="en-US" sz="2200" dirty="0"/>
              <a:t>Manager of DEPARTMENT -&gt; MANAGES</a:t>
            </a:r>
          </a:p>
          <a:p>
            <a:pPr lvl="1"/>
            <a:r>
              <a:rPr lang="en-US" sz="2200" dirty="0" err="1"/>
              <a:t>Works_on</a:t>
            </a:r>
            <a:r>
              <a:rPr lang="en-US" sz="2200" dirty="0"/>
              <a:t> of EMPLOYEE -&gt; WORKS_ON</a:t>
            </a:r>
          </a:p>
          <a:p>
            <a:pPr lvl="1"/>
            <a:r>
              <a:rPr lang="en-US" sz="2200" dirty="0"/>
              <a:t>Department of EMPLOYEE -&gt; </a:t>
            </a:r>
            <a:r>
              <a:rPr lang="en-US" sz="2200" dirty="0" smtClean="0"/>
              <a:t>WORKS_FOR</a:t>
            </a:r>
            <a:endParaRPr lang="en-US" sz="2200" dirty="0"/>
          </a:p>
          <a:p>
            <a:r>
              <a:rPr lang="bg-BG" dirty="0" smtClean="0"/>
              <a:t>Между 2 типа обекти могат да съществуват  &gt;1 типа връзки</a:t>
            </a:r>
            <a:r>
              <a:rPr lang="en-US" sz="2400" dirty="0" smtClean="0"/>
              <a:t> </a:t>
            </a:r>
            <a:endParaRPr lang="en-US" sz="2400" dirty="0"/>
          </a:p>
          <a:p>
            <a:pPr lvl="1"/>
            <a:r>
              <a:rPr lang="en-US" sz="2200" dirty="0"/>
              <a:t>MANAGES </a:t>
            </a:r>
            <a:r>
              <a:rPr lang="bg-BG" sz="2200" dirty="0" smtClean="0"/>
              <a:t>и </a:t>
            </a:r>
            <a:r>
              <a:rPr lang="en-US" sz="2200" dirty="0" smtClean="0"/>
              <a:t>WORKS_FOR </a:t>
            </a:r>
            <a:r>
              <a:rPr lang="bg-BG" sz="2200" dirty="0" smtClean="0"/>
              <a:t>са различни типове връзки между </a:t>
            </a:r>
            <a:r>
              <a:rPr lang="en-US" sz="2200" dirty="0" smtClean="0"/>
              <a:t>EMPLOYEE </a:t>
            </a:r>
            <a:r>
              <a:rPr lang="bg-BG" sz="2200" dirty="0" smtClean="0"/>
              <a:t>и </a:t>
            </a:r>
            <a:r>
              <a:rPr lang="en-US" sz="2200" dirty="0" smtClean="0"/>
              <a:t>DEPARTMENT</a:t>
            </a:r>
            <a:endParaRPr lang="en-US" sz="2200" dirty="0"/>
          </a:p>
          <a:p>
            <a:pPr lvl="1"/>
            <a:r>
              <a:rPr lang="bg-BG" sz="2200" dirty="0" smtClean="0"/>
              <a:t>Те въвеждат различно значение и различни инстанции на връзките</a:t>
            </a:r>
            <a:r>
              <a:rPr lang="en-US" sz="2200" dirty="0" smtClean="0"/>
              <a:t>.</a:t>
            </a:r>
            <a:endParaRPr lang="en-US" sz="2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Slide 3- </a:t>
            </a:r>
            <a:fld id="{D545ABD2-7AB6-4DFF-A85D-E348C5129393}" type="slidenum">
              <a:rPr lang="en-US"/>
              <a:pPr/>
              <a:t>26</a:t>
            </a:fld>
            <a:endParaRPr lang="en-CA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24" name="Rectangle 1028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Recursive Relationship Type</a:t>
            </a:r>
          </a:p>
        </p:txBody>
      </p:sp>
      <p:sp>
        <p:nvSpPr>
          <p:cNvPr id="849925" name="Rectangle 1029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bg-BG" sz="2400" dirty="0" smtClean="0"/>
              <a:t>Тип връзка, в която участва един и същи тип обект повече от веднъж с </a:t>
            </a:r>
            <a:r>
              <a:rPr lang="bg-BG" sz="2400" b="1" dirty="0" smtClean="0"/>
              <a:t>различни роли</a:t>
            </a:r>
            <a:endParaRPr lang="en-US" sz="2400" b="1" dirty="0"/>
          </a:p>
          <a:p>
            <a:r>
              <a:rPr lang="bg-BG" sz="2400" dirty="0" smtClean="0"/>
              <a:t>Пример</a:t>
            </a:r>
            <a:r>
              <a:rPr lang="en-US" sz="2400" dirty="0" smtClean="0"/>
              <a:t>: SUPERVISION </a:t>
            </a:r>
            <a:r>
              <a:rPr lang="en-US" sz="2400" dirty="0"/>
              <a:t>relationship</a:t>
            </a:r>
          </a:p>
          <a:p>
            <a:r>
              <a:rPr lang="en-US" sz="2400" dirty="0"/>
              <a:t>EMPLOYEE </a:t>
            </a:r>
            <a:r>
              <a:rPr lang="bg-BG" sz="2400" dirty="0" smtClean="0"/>
              <a:t>участва 2 пъти с различни роли</a:t>
            </a:r>
            <a:r>
              <a:rPr lang="en-US" sz="2400" dirty="0" smtClean="0"/>
              <a:t>:</a:t>
            </a:r>
            <a:endParaRPr lang="en-US" sz="2400" dirty="0"/>
          </a:p>
          <a:p>
            <a:pPr lvl="1"/>
            <a:r>
              <a:rPr lang="en-US" sz="2200" dirty="0"/>
              <a:t>supervisor </a:t>
            </a:r>
            <a:r>
              <a:rPr lang="en-US" sz="2200" dirty="0" smtClean="0"/>
              <a:t>(boss</a:t>
            </a:r>
            <a:r>
              <a:rPr lang="en-US" sz="2200" dirty="0"/>
              <a:t>) role</a:t>
            </a:r>
          </a:p>
          <a:p>
            <a:pPr lvl="1"/>
            <a:r>
              <a:rPr lang="en-US" sz="2200" dirty="0"/>
              <a:t>supervisee </a:t>
            </a:r>
            <a:r>
              <a:rPr lang="en-US" sz="2200" dirty="0" smtClean="0"/>
              <a:t>(subordinate</a:t>
            </a:r>
            <a:r>
              <a:rPr lang="en-US" sz="2200" dirty="0"/>
              <a:t>) role</a:t>
            </a:r>
          </a:p>
          <a:p>
            <a:r>
              <a:rPr lang="bg-BG" sz="2400" dirty="0" smtClean="0"/>
              <a:t>Всяка инстанция на такава връзка свързва 2 различни обекта </a:t>
            </a:r>
            <a:r>
              <a:rPr lang="en-US" sz="2400" dirty="0" smtClean="0"/>
              <a:t>EMPLOYEE:</a:t>
            </a:r>
            <a:endParaRPr lang="en-US" sz="2400" dirty="0"/>
          </a:p>
          <a:p>
            <a:pPr lvl="1"/>
            <a:r>
              <a:rPr lang="bg-BG" sz="2200" dirty="0" smtClean="0"/>
              <a:t>Един </a:t>
            </a:r>
            <a:r>
              <a:rPr lang="en-US" sz="2200" dirty="0" smtClean="0"/>
              <a:t>employee </a:t>
            </a:r>
            <a:r>
              <a:rPr lang="bg-BG" sz="2200" dirty="0" smtClean="0"/>
              <a:t>в</a:t>
            </a:r>
            <a:r>
              <a:rPr lang="en-US" sz="2200" dirty="0" smtClean="0"/>
              <a:t> </a:t>
            </a:r>
            <a:r>
              <a:rPr lang="en-US" sz="2200" i="1" dirty="0"/>
              <a:t>supervisor</a:t>
            </a:r>
            <a:r>
              <a:rPr lang="en-US" sz="2200" dirty="0"/>
              <a:t> role</a:t>
            </a:r>
          </a:p>
          <a:p>
            <a:pPr lvl="1"/>
            <a:r>
              <a:rPr lang="bg-BG" sz="2200" dirty="0" smtClean="0"/>
              <a:t>Един </a:t>
            </a:r>
            <a:r>
              <a:rPr lang="en-US" sz="2200" dirty="0" smtClean="0"/>
              <a:t>employee </a:t>
            </a:r>
            <a:r>
              <a:rPr lang="bg-BG" sz="2200" dirty="0" smtClean="0"/>
              <a:t>в </a:t>
            </a:r>
            <a:r>
              <a:rPr lang="en-US" sz="2200" i="1" dirty="0" smtClean="0"/>
              <a:t>supervisee</a:t>
            </a:r>
            <a:r>
              <a:rPr lang="en-US" sz="2200" dirty="0" smtClean="0"/>
              <a:t> </a:t>
            </a:r>
            <a:r>
              <a:rPr lang="en-US" sz="2200" dirty="0"/>
              <a:t>role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Slide 3- </a:t>
            </a:r>
            <a:fld id="{197626A6-7DA5-4EFF-9E7F-CFB304B7C92F}" type="slidenum">
              <a:rPr lang="en-US"/>
              <a:pPr/>
              <a:t>27</a:t>
            </a:fld>
            <a:endParaRPr lang="en-CA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3650" name="Rectangle 2050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Weak Entity Types</a:t>
            </a:r>
          </a:p>
        </p:txBody>
      </p:sp>
      <p:sp>
        <p:nvSpPr>
          <p:cNvPr id="923651" name="Rectangle 2051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bg-BG" sz="2000" dirty="0" smtClean="0"/>
              <a:t>Обект, който няма ключов атрибут е слаб (</a:t>
            </a:r>
            <a:r>
              <a:rPr lang="en-US" sz="2000" dirty="0" smtClean="0"/>
              <a:t>weak).</a:t>
            </a:r>
            <a:endParaRPr lang="en-US" sz="2000" dirty="0"/>
          </a:p>
          <a:p>
            <a:pPr>
              <a:lnSpc>
                <a:spcPct val="90000"/>
              </a:lnSpc>
            </a:pPr>
            <a:r>
              <a:rPr lang="bg-BG" sz="2000" dirty="0" smtClean="0"/>
              <a:t>Слабият атрибут трябва да участва в идентифицираща тип връзка със собственик или идентифициращ тип обект.</a:t>
            </a:r>
            <a:endParaRPr lang="en-US" sz="2000" dirty="0"/>
          </a:p>
          <a:p>
            <a:pPr>
              <a:lnSpc>
                <a:spcPct val="90000"/>
              </a:lnSpc>
            </a:pPr>
            <a:r>
              <a:rPr lang="en-US" sz="2000" dirty="0"/>
              <a:t>Entities </a:t>
            </a:r>
            <a:r>
              <a:rPr lang="bg-BG" sz="2000" dirty="0" smtClean="0"/>
              <a:t>се идентифицират чрез комбинация от</a:t>
            </a:r>
            <a:r>
              <a:rPr lang="en-US" sz="2000" dirty="0" smtClean="0"/>
              <a:t>:</a:t>
            </a:r>
            <a:endParaRPr lang="en-US" sz="2000" dirty="0"/>
          </a:p>
          <a:p>
            <a:pPr lvl="1">
              <a:lnSpc>
                <a:spcPct val="90000"/>
              </a:lnSpc>
            </a:pPr>
            <a:r>
              <a:rPr lang="bg-BG" sz="2000" dirty="0" smtClean="0"/>
              <a:t>Частичен ключ на</a:t>
            </a:r>
            <a:r>
              <a:rPr lang="en-US" sz="2000" dirty="0" smtClean="0"/>
              <a:t> </a:t>
            </a:r>
            <a:r>
              <a:rPr lang="en-US" sz="2000" dirty="0"/>
              <a:t>weak entity type</a:t>
            </a:r>
          </a:p>
          <a:p>
            <a:pPr lvl="1">
              <a:lnSpc>
                <a:spcPct val="90000"/>
              </a:lnSpc>
            </a:pPr>
            <a:r>
              <a:rPr lang="bg-BG" sz="2000" dirty="0" smtClean="0"/>
              <a:t>Конкретен обект, към който са свързани в идентифициращ тип обект</a:t>
            </a:r>
            <a:endParaRPr lang="en-US" sz="2000" dirty="0"/>
          </a:p>
          <a:p>
            <a:pPr>
              <a:lnSpc>
                <a:spcPct val="90000"/>
              </a:lnSpc>
            </a:pPr>
            <a:r>
              <a:rPr lang="bg-BG" sz="2000" b="1" dirty="0" smtClean="0"/>
              <a:t>Пример</a:t>
            </a:r>
            <a:r>
              <a:rPr lang="en-US" sz="2000" b="1" dirty="0" smtClean="0"/>
              <a:t>: </a:t>
            </a:r>
            <a:endParaRPr lang="en-US" sz="2000" b="1" dirty="0"/>
          </a:p>
          <a:p>
            <a:pPr lvl="1">
              <a:lnSpc>
                <a:spcPct val="90000"/>
              </a:lnSpc>
            </a:pPr>
            <a:r>
              <a:rPr lang="en-US" sz="2000" dirty="0" smtClean="0"/>
              <a:t>DEPENDENT </a:t>
            </a:r>
            <a:r>
              <a:rPr lang="en-US" sz="2000" dirty="0"/>
              <a:t>entity </a:t>
            </a:r>
            <a:r>
              <a:rPr lang="bg-BG" sz="2000" dirty="0" smtClean="0"/>
              <a:t>се идентифицира от име и конкретен </a:t>
            </a:r>
            <a:r>
              <a:rPr lang="en-US" sz="2000" dirty="0" smtClean="0"/>
              <a:t>EMPLOYEE</a:t>
            </a:r>
            <a:r>
              <a:rPr lang="bg-BG" sz="2000" dirty="0" smtClean="0"/>
              <a:t>, към който принадлежи</a:t>
            </a:r>
            <a:endParaRPr lang="en-US" sz="2000" dirty="0"/>
          </a:p>
          <a:p>
            <a:pPr lvl="1">
              <a:lnSpc>
                <a:spcPct val="90000"/>
              </a:lnSpc>
            </a:pPr>
            <a:r>
              <a:rPr lang="bg-BG" sz="2000" dirty="0" smtClean="0"/>
              <a:t>Името на </a:t>
            </a:r>
            <a:r>
              <a:rPr lang="en-US" sz="2000" dirty="0" smtClean="0"/>
              <a:t>DEPENDENT </a:t>
            </a:r>
            <a:r>
              <a:rPr lang="bg-BG" sz="2000" dirty="0" smtClean="0"/>
              <a:t>е </a:t>
            </a:r>
            <a:r>
              <a:rPr lang="en-US" sz="2000" i="1" dirty="0" smtClean="0"/>
              <a:t>partial </a:t>
            </a:r>
            <a:r>
              <a:rPr lang="en-US" sz="2000" i="1" dirty="0"/>
              <a:t>key</a:t>
            </a:r>
          </a:p>
          <a:p>
            <a:pPr lvl="1">
              <a:lnSpc>
                <a:spcPct val="90000"/>
              </a:lnSpc>
            </a:pPr>
            <a:r>
              <a:rPr lang="en-US" sz="2000" dirty="0"/>
              <a:t>DEPENDENT </a:t>
            </a:r>
            <a:r>
              <a:rPr lang="bg-BG" sz="2000" dirty="0" smtClean="0"/>
              <a:t>е </a:t>
            </a:r>
            <a:r>
              <a:rPr lang="en-US" sz="2000" dirty="0" smtClean="0"/>
              <a:t> </a:t>
            </a:r>
            <a:r>
              <a:rPr lang="en-US" sz="2000" i="1" dirty="0"/>
              <a:t>weak entity type</a:t>
            </a:r>
          </a:p>
          <a:p>
            <a:pPr lvl="1">
              <a:lnSpc>
                <a:spcPct val="90000"/>
              </a:lnSpc>
            </a:pPr>
            <a:r>
              <a:rPr lang="en-US" sz="2000" dirty="0"/>
              <a:t>EMPLOYEE </a:t>
            </a:r>
            <a:r>
              <a:rPr lang="bg-BG" sz="2000" dirty="0" smtClean="0"/>
              <a:t>е идентифициращ </a:t>
            </a:r>
            <a:r>
              <a:rPr lang="en-US" sz="2000" dirty="0" smtClean="0"/>
              <a:t>entity </a:t>
            </a:r>
            <a:r>
              <a:rPr lang="en-US" sz="2000" dirty="0"/>
              <a:t>type </a:t>
            </a:r>
            <a:r>
              <a:rPr lang="bg-BG" sz="2000" dirty="0" smtClean="0"/>
              <a:t>през идентифициращата тип връзка </a:t>
            </a:r>
            <a:r>
              <a:rPr lang="en-US" sz="2000" dirty="0" smtClean="0"/>
              <a:t>DEPENDENT_OF</a:t>
            </a:r>
            <a:endParaRPr lang="en-US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Slide 3- </a:t>
            </a:r>
            <a:fld id="{3D0BC667-CE1D-4584-94C4-6A75715511B2}" type="slidenum">
              <a:rPr lang="en-US"/>
              <a:pPr/>
              <a:t>28</a:t>
            </a:fld>
            <a:endParaRPr lang="en-CA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4020" name="Rectangle 1028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Constraints on Relationships</a:t>
            </a:r>
          </a:p>
        </p:txBody>
      </p:sp>
      <p:sp>
        <p:nvSpPr>
          <p:cNvPr id="854021" name="Rectangle 1029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bg-BG" sz="2400" dirty="0" smtClean="0"/>
              <a:t>Ограничения в </a:t>
            </a:r>
            <a:r>
              <a:rPr lang="en-US" sz="2400" dirty="0" smtClean="0"/>
              <a:t> </a:t>
            </a:r>
            <a:r>
              <a:rPr lang="en-US" sz="2400" dirty="0"/>
              <a:t>Relationship </a:t>
            </a:r>
            <a:r>
              <a:rPr lang="en-US" sz="2400" dirty="0" smtClean="0"/>
              <a:t>Types</a:t>
            </a:r>
            <a:r>
              <a:rPr lang="bg-BG" sz="2400" dirty="0" smtClean="0"/>
              <a:t> (</a:t>
            </a:r>
            <a:r>
              <a:rPr lang="en-US" dirty="0"/>
              <a:t>ratio </a:t>
            </a:r>
            <a:r>
              <a:rPr lang="en-US" dirty="0" smtClean="0"/>
              <a:t>constraints</a:t>
            </a:r>
            <a:r>
              <a:rPr lang="bg-BG" dirty="0"/>
              <a:t>)</a:t>
            </a:r>
            <a:endParaRPr lang="en-US" sz="2400" dirty="0"/>
          </a:p>
          <a:p>
            <a:pPr lvl="1"/>
            <a:r>
              <a:rPr lang="en-US" sz="2200" dirty="0" smtClean="0"/>
              <a:t>Cardinality </a:t>
            </a:r>
            <a:r>
              <a:rPr lang="en-US" sz="2200" dirty="0"/>
              <a:t>Ratio </a:t>
            </a:r>
            <a:r>
              <a:rPr lang="en-US" sz="2200" dirty="0" smtClean="0"/>
              <a:t>(</a:t>
            </a:r>
            <a:r>
              <a:rPr lang="bg-BG" sz="2200" dirty="0" smtClean="0"/>
              <a:t>задава </a:t>
            </a:r>
            <a:r>
              <a:rPr lang="en-US" sz="2200" i="1" dirty="0" smtClean="0"/>
              <a:t>maximum</a:t>
            </a:r>
            <a:r>
              <a:rPr lang="en-US" sz="2200" dirty="0" smtClean="0"/>
              <a:t> </a:t>
            </a:r>
            <a:r>
              <a:rPr lang="bg-BG" sz="2200" dirty="0" smtClean="0"/>
              <a:t>участници</a:t>
            </a:r>
            <a:r>
              <a:rPr lang="en-US" sz="2200" dirty="0" smtClean="0"/>
              <a:t>) </a:t>
            </a:r>
            <a:endParaRPr lang="en-US" sz="2200" dirty="0"/>
          </a:p>
          <a:p>
            <a:pPr lvl="2"/>
            <a:r>
              <a:rPr lang="en-US" sz="2000" dirty="0"/>
              <a:t>One-to-one (1:1)</a:t>
            </a:r>
          </a:p>
          <a:p>
            <a:pPr lvl="2"/>
            <a:r>
              <a:rPr lang="en-US" sz="2000" dirty="0"/>
              <a:t>One-to-many (1:N) or Many-to-one (N:1)</a:t>
            </a:r>
          </a:p>
          <a:p>
            <a:pPr lvl="2"/>
            <a:r>
              <a:rPr lang="en-US" sz="2000" dirty="0"/>
              <a:t>Many-to-many (M:N)</a:t>
            </a:r>
          </a:p>
          <a:p>
            <a:pPr lvl="1"/>
            <a:r>
              <a:rPr lang="en-US" sz="2200" dirty="0"/>
              <a:t>Existence Dependency Constraint </a:t>
            </a:r>
            <a:r>
              <a:rPr lang="en-US" sz="2200" dirty="0" smtClean="0"/>
              <a:t>(</a:t>
            </a:r>
            <a:r>
              <a:rPr lang="bg-BG" sz="2200" dirty="0" smtClean="0"/>
              <a:t>задава </a:t>
            </a:r>
            <a:r>
              <a:rPr lang="en-US" sz="2200" i="1" dirty="0" smtClean="0"/>
              <a:t>minimum</a:t>
            </a:r>
            <a:r>
              <a:rPr lang="en-US" sz="2200" dirty="0" smtClean="0"/>
              <a:t> </a:t>
            </a:r>
            <a:r>
              <a:rPr lang="bg-BG" sz="2200" dirty="0" smtClean="0"/>
              <a:t>участници</a:t>
            </a:r>
            <a:r>
              <a:rPr lang="en-US" sz="2200" dirty="0" smtClean="0"/>
              <a:t>) (</a:t>
            </a:r>
            <a:r>
              <a:rPr lang="bg-BG" sz="2200" dirty="0" smtClean="0"/>
              <a:t>нарича се и </a:t>
            </a:r>
            <a:r>
              <a:rPr lang="en-US" sz="2200" dirty="0" smtClean="0"/>
              <a:t>participation </a:t>
            </a:r>
            <a:r>
              <a:rPr lang="en-US" sz="2200" dirty="0"/>
              <a:t>constraint)</a:t>
            </a:r>
          </a:p>
          <a:p>
            <a:pPr lvl="2"/>
            <a:r>
              <a:rPr lang="en-US" sz="2000" dirty="0"/>
              <a:t>zero </a:t>
            </a:r>
            <a:r>
              <a:rPr lang="en-US" sz="2000" dirty="0" smtClean="0"/>
              <a:t>(</a:t>
            </a:r>
            <a:r>
              <a:rPr lang="bg-BG" sz="2000" dirty="0" smtClean="0"/>
              <a:t>опционна връзка</a:t>
            </a:r>
            <a:r>
              <a:rPr lang="en-US" sz="2000" dirty="0" smtClean="0"/>
              <a:t>)</a:t>
            </a:r>
            <a:endParaRPr lang="en-US" sz="2000" dirty="0"/>
          </a:p>
          <a:p>
            <a:pPr lvl="2"/>
            <a:r>
              <a:rPr lang="en-US" sz="2000" dirty="0"/>
              <a:t>one or more </a:t>
            </a:r>
            <a:r>
              <a:rPr lang="en-US" sz="2000" dirty="0" smtClean="0"/>
              <a:t>(</a:t>
            </a:r>
            <a:r>
              <a:rPr lang="bg-BG" sz="2000" dirty="0" smtClean="0"/>
              <a:t>задължителна връзка</a:t>
            </a:r>
            <a:r>
              <a:rPr lang="en-US" sz="2000" dirty="0" smtClean="0"/>
              <a:t>)</a:t>
            </a:r>
            <a:endParaRPr lang="en-US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Slide 3- </a:t>
            </a:r>
            <a:fld id="{55AD4B17-6E8C-40CF-B01A-7A92B8509063}" type="slidenum">
              <a:rPr lang="en-US"/>
              <a:pPr/>
              <a:t>29</a:t>
            </a:fld>
            <a:endParaRPr lang="en-CA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0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/>
              <a:t>Database </a:t>
            </a:r>
            <a:r>
              <a:rPr lang="en-US" sz="3200" dirty="0"/>
              <a:t>Design Process</a:t>
            </a:r>
          </a:p>
        </p:txBody>
      </p:sp>
      <p:sp>
        <p:nvSpPr>
          <p:cNvPr id="90009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bg-BG" dirty="0" smtClean="0"/>
              <a:t>СЪществуват 2 основни дейности при разработка на приложения</a:t>
            </a:r>
            <a:r>
              <a:rPr lang="en-US" dirty="0" smtClean="0"/>
              <a:t>:</a:t>
            </a:r>
            <a:endParaRPr lang="en-US" dirty="0"/>
          </a:p>
          <a:p>
            <a:pPr lvl="1"/>
            <a:r>
              <a:rPr lang="en-US" dirty="0"/>
              <a:t>Database design</a:t>
            </a:r>
          </a:p>
          <a:p>
            <a:pPr lvl="1"/>
            <a:r>
              <a:rPr lang="en-US" dirty="0"/>
              <a:t>Applications design</a:t>
            </a:r>
          </a:p>
          <a:p>
            <a:r>
              <a:rPr lang="bg-BG" dirty="0" smtClean="0"/>
              <a:t>В този курс ще бъде разгледан дизайна на БД</a:t>
            </a:r>
            <a:endParaRPr lang="en-US" dirty="0"/>
          </a:p>
          <a:p>
            <a:pPr lvl="1"/>
            <a:r>
              <a:rPr lang="bg-BG" dirty="0" smtClean="0"/>
              <a:t>Дизайн на концептуалната схема на приложение с БД</a:t>
            </a:r>
            <a:endParaRPr lang="en-US" dirty="0"/>
          </a:p>
          <a:p>
            <a:r>
              <a:rPr lang="bg-BG" dirty="0" smtClean="0"/>
              <a:t>Дизайнът на приложенията се разглежда в курсове по програмиране</a:t>
            </a:r>
            <a:endParaRPr lang="en-US" dirty="0"/>
          </a:p>
          <a:p>
            <a:pPr lvl="1"/>
            <a:r>
              <a:rPr lang="bg-BG" dirty="0" smtClean="0"/>
              <a:t>Счита се за част от </a:t>
            </a:r>
            <a:r>
              <a:rPr lang="en-US" dirty="0" smtClean="0"/>
              <a:t>software </a:t>
            </a:r>
            <a:r>
              <a:rPr lang="en-US" dirty="0"/>
              <a:t>engineering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Slide 3- </a:t>
            </a:r>
            <a:fld id="{412007CF-BE30-48E0-80F7-2DEE3CF239CD}" type="slidenum">
              <a:rPr lang="en-US"/>
              <a:pPr/>
              <a:t>3</a:t>
            </a:fld>
            <a:endParaRPr lang="en-CA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6079" name="Rectangle 1039"/>
          <p:cNvSpPr>
            <a:spLocks noGrp="1" noChangeArrowheads="1"/>
          </p:cNvSpPr>
          <p:nvPr>
            <p:ph type="title"/>
          </p:nvPr>
        </p:nvSpPr>
        <p:spPr>
          <a:xfrm>
            <a:off x="228600" y="325438"/>
            <a:ext cx="8418513" cy="533400"/>
          </a:xfrm>
          <a:noFill/>
          <a:ln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>
            <a:normAutofit fontScale="90000"/>
          </a:bodyPr>
          <a:lstStyle/>
          <a:p>
            <a:r>
              <a:rPr lang="en-US"/>
              <a:t>Many-to-one (N:1) Relationship</a:t>
            </a:r>
          </a:p>
        </p:txBody>
      </p:sp>
      <p:sp>
        <p:nvSpPr>
          <p:cNvPr id="4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Slide 3- </a:t>
            </a:r>
            <a:fld id="{329BA8C9-CE80-4E1B-B313-0C9E9ED36965}" type="slidenum">
              <a:rPr lang="en-US"/>
              <a:pPr/>
              <a:t>30</a:t>
            </a:fld>
            <a:endParaRPr lang="en-CA"/>
          </a:p>
        </p:txBody>
      </p:sp>
      <p:pic>
        <p:nvPicPr>
          <p:cNvPr id="856094" name="Picture 1054" descr="fig03_0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692275"/>
            <a:ext cx="7772400" cy="4632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8132" name="Rectangle 1044"/>
          <p:cNvSpPr>
            <a:spLocks noGrp="1" noChangeArrowheads="1"/>
          </p:cNvSpPr>
          <p:nvPr>
            <p:ph type="title"/>
          </p:nvPr>
        </p:nvSpPr>
        <p:spPr>
          <a:xfrm>
            <a:off x="296863" y="85725"/>
            <a:ext cx="8496300" cy="1143000"/>
          </a:xfrm>
          <a:noFill/>
          <a:ln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sz="4000"/>
              <a:t>Many-to-many (M:N) Relationship</a:t>
            </a:r>
          </a:p>
        </p:txBody>
      </p:sp>
      <p:sp>
        <p:nvSpPr>
          <p:cNvPr id="4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Slide 3- </a:t>
            </a:r>
            <a:fld id="{E8B52C57-69D1-4C6B-A165-B6FB21C5B4F5}" type="slidenum">
              <a:rPr lang="en-US"/>
              <a:pPr/>
              <a:t>31</a:t>
            </a:fld>
            <a:endParaRPr lang="en-CA"/>
          </a:p>
        </p:txBody>
      </p:sp>
      <p:pic>
        <p:nvPicPr>
          <p:cNvPr id="858150" name="Picture 1062" descr="fig03_1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1676400"/>
            <a:ext cx="6781800" cy="46688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64" name="Rectangle 1028"/>
          <p:cNvSpPr>
            <a:spLocks noGrp="1" noChangeArrowheads="1"/>
          </p:cNvSpPr>
          <p:nvPr>
            <p:ph type="title"/>
          </p:nvPr>
        </p:nvSpPr>
        <p:spPr>
          <a:noFill/>
          <a:ln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>
            <a:normAutofit/>
          </a:bodyPr>
          <a:lstStyle/>
          <a:p>
            <a:r>
              <a:rPr lang="bg-BG" sz="4000" dirty="0" smtClean="0"/>
              <a:t>Представяне на рекурсивна връзка</a:t>
            </a:r>
            <a:endParaRPr lang="en-US" sz="4000" dirty="0"/>
          </a:p>
        </p:txBody>
      </p:sp>
      <p:sp>
        <p:nvSpPr>
          <p:cNvPr id="860165" name="Rectangle 1029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r>
              <a:rPr lang="bg-BG" dirty="0" smtClean="0"/>
              <a:t>В рекурсивната връзка:</a:t>
            </a:r>
            <a:endParaRPr lang="en-US" dirty="0"/>
          </a:p>
          <a:p>
            <a:pPr lvl="1">
              <a:lnSpc>
                <a:spcPct val="80000"/>
              </a:lnSpc>
            </a:pPr>
            <a:r>
              <a:rPr lang="bg-BG" sz="2800" dirty="0" smtClean="0"/>
              <a:t>Всички участници са от един и същи тип обект с различни роли</a:t>
            </a:r>
            <a:r>
              <a:rPr lang="en-US" sz="2800" dirty="0" smtClean="0"/>
              <a:t>.</a:t>
            </a:r>
            <a:endParaRPr lang="en-US" sz="2800" dirty="0"/>
          </a:p>
          <a:p>
            <a:pPr lvl="1">
              <a:lnSpc>
                <a:spcPct val="80000"/>
              </a:lnSpc>
            </a:pPr>
            <a:r>
              <a:rPr lang="bg-BG" sz="2800" dirty="0" smtClean="0"/>
              <a:t>Пример:</a:t>
            </a:r>
            <a:r>
              <a:rPr lang="en-US" sz="2800" dirty="0" smtClean="0"/>
              <a:t> </a:t>
            </a:r>
            <a:r>
              <a:rPr lang="en-US" sz="2800" dirty="0"/>
              <a:t>SUPERVISION relationships </a:t>
            </a:r>
            <a:r>
              <a:rPr lang="bg-BG" sz="2800" dirty="0" smtClean="0"/>
              <a:t>между </a:t>
            </a:r>
            <a:r>
              <a:rPr lang="en-US" sz="2800" dirty="0" smtClean="0"/>
              <a:t>EMPLOYEE (supervisor </a:t>
            </a:r>
            <a:r>
              <a:rPr lang="bg-BG" sz="2800" dirty="0" smtClean="0"/>
              <a:t>или </a:t>
            </a:r>
            <a:r>
              <a:rPr lang="en-US" sz="2800" dirty="0" smtClean="0"/>
              <a:t>boss</a:t>
            </a:r>
            <a:r>
              <a:rPr lang="en-US" sz="2800" dirty="0"/>
              <a:t>) </a:t>
            </a:r>
            <a:r>
              <a:rPr lang="bg-BG" sz="2800" dirty="0" smtClean="0"/>
              <a:t>и </a:t>
            </a:r>
            <a:r>
              <a:rPr lang="en-US" sz="2800" dirty="0" smtClean="0"/>
              <a:t>(</a:t>
            </a:r>
            <a:r>
              <a:rPr lang="bg-BG" sz="2800" dirty="0" smtClean="0"/>
              <a:t>друг</a:t>
            </a:r>
            <a:r>
              <a:rPr lang="en-US" sz="2800" dirty="0" smtClean="0"/>
              <a:t>) </a:t>
            </a:r>
            <a:r>
              <a:rPr lang="en-US" sz="2800" dirty="0"/>
              <a:t>EMPLOYEE </a:t>
            </a:r>
            <a:r>
              <a:rPr lang="en-US" sz="2800" dirty="0" smtClean="0"/>
              <a:t>(subordinate </a:t>
            </a:r>
            <a:r>
              <a:rPr lang="bg-BG" sz="2800" dirty="0" smtClean="0"/>
              <a:t>или </a:t>
            </a:r>
            <a:r>
              <a:rPr lang="en-US" sz="2800" dirty="0" smtClean="0"/>
              <a:t>worker</a:t>
            </a:r>
            <a:r>
              <a:rPr lang="en-US" sz="2800" dirty="0"/>
              <a:t>).</a:t>
            </a:r>
          </a:p>
          <a:p>
            <a:pPr>
              <a:lnSpc>
                <a:spcPct val="80000"/>
              </a:lnSpc>
            </a:pPr>
            <a:r>
              <a:rPr lang="bg-BG" dirty="0" smtClean="0"/>
              <a:t>Всяка роля се означава с име в </a:t>
            </a:r>
            <a:r>
              <a:rPr lang="en-US" dirty="0" smtClean="0"/>
              <a:t>ER </a:t>
            </a:r>
            <a:r>
              <a:rPr lang="bg-BG" dirty="0" smtClean="0"/>
              <a:t>диаграмата.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Slide 3- </a:t>
            </a:r>
            <a:fld id="{843EE2A7-F4D8-4058-AB8B-94FD0B3C6477}" type="slidenum">
              <a:rPr lang="en-US"/>
              <a:pPr/>
              <a:t>32</a:t>
            </a:fld>
            <a:endParaRPr lang="en-CA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2221" name="Rectangle 1037"/>
          <p:cNvSpPr>
            <a:spLocks noGrp="1" noChangeArrowheads="1"/>
          </p:cNvSpPr>
          <p:nvPr>
            <p:ph type="title"/>
          </p:nvPr>
        </p:nvSpPr>
        <p:spPr>
          <a:xfrm>
            <a:off x="474663" y="260648"/>
            <a:ext cx="8364537" cy="1052513"/>
          </a:xfrm>
          <a:noFill/>
          <a:ln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bg-BG" dirty="0" smtClean="0"/>
              <a:t>Пример за рекурсивна връзка</a:t>
            </a:r>
            <a:endParaRPr lang="en-US" dirty="0"/>
          </a:p>
        </p:txBody>
      </p:sp>
      <p:sp>
        <p:nvSpPr>
          <p:cNvPr id="4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Slide 3- </a:t>
            </a:r>
            <a:fld id="{3C63718C-1795-40CC-9850-B4C65ED90D12}" type="slidenum">
              <a:rPr lang="en-US"/>
              <a:pPr/>
              <a:t>33</a:t>
            </a:fld>
            <a:endParaRPr lang="en-CA"/>
          </a:p>
        </p:txBody>
      </p:sp>
      <p:pic>
        <p:nvPicPr>
          <p:cNvPr id="862258" name="Picture 1074" descr="fig03_1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63" y="1752600"/>
            <a:ext cx="7754937" cy="45767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4258" name="Rectangle 2"/>
          <p:cNvSpPr>
            <a:spLocks noGrp="1" noChangeArrowheads="1"/>
          </p:cNvSpPr>
          <p:nvPr>
            <p:ph type="title"/>
          </p:nvPr>
        </p:nvSpPr>
        <p:spPr>
          <a:xfrm>
            <a:off x="622300" y="390026"/>
            <a:ext cx="7940675" cy="768350"/>
          </a:xfrm>
          <a:noFill/>
          <a:ln/>
          <a:extLst>
            <a:ext uri="{91240B29-F687-4F45-9708-019B960494DF}">
              <a14:hiddenLine xmlns:a14="http://schemas.microsoft.com/office/drawing/2010/main" w="9525" cap="flat" cmpd="sng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 anchor="ctr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2800" b="1" dirty="0"/>
              <a:t>Recursive Relationship Type </a:t>
            </a:r>
            <a:r>
              <a:rPr lang="en-US" sz="2400" b="1" dirty="0" smtClean="0"/>
              <a:t>SUPERVISION</a:t>
            </a:r>
            <a:endParaRPr lang="en-US" sz="2400" b="1" dirty="0"/>
          </a:p>
        </p:txBody>
      </p:sp>
      <p:sp>
        <p:nvSpPr>
          <p:cNvPr id="4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Slide 3- </a:t>
            </a:r>
            <a:fld id="{E31068DF-83D1-4D11-B6C4-14743458B902}" type="slidenum">
              <a:rPr lang="en-US"/>
              <a:pPr/>
              <a:t>34</a:t>
            </a:fld>
            <a:endParaRPr lang="en-CA"/>
          </a:p>
        </p:txBody>
      </p:sp>
      <p:pic>
        <p:nvPicPr>
          <p:cNvPr id="864260" name="Picture 4" descr="fig03_0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1524000"/>
            <a:ext cx="5156200" cy="49704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6310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 smtClean="0"/>
              <a:t>Атрибути на </a:t>
            </a:r>
            <a:r>
              <a:rPr lang="en-US" dirty="0" smtClean="0"/>
              <a:t>Relationship </a:t>
            </a:r>
            <a:r>
              <a:rPr lang="en-US" dirty="0"/>
              <a:t>types</a:t>
            </a:r>
          </a:p>
        </p:txBody>
      </p:sp>
      <p:sp>
        <p:nvSpPr>
          <p:cNvPr id="866311" name="Rectangle 7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bg-BG" dirty="0" smtClean="0"/>
              <a:t>Всеки тип връзка може да има атрибути</a:t>
            </a:r>
            <a:r>
              <a:rPr lang="en-US" dirty="0" smtClean="0"/>
              <a:t>:</a:t>
            </a:r>
            <a:endParaRPr lang="en-US" dirty="0"/>
          </a:p>
          <a:p>
            <a:pPr lvl="1">
              <a:lnSpc>
                <a:spcPct val="90000"/>
              </a:lnSpc>
            </a:pPr>
            <a:r>
              <a:rPr lang="bg-BG" dirty="0" smtClean="0"/>
              <a:t>Пример:</a:t>
            </a:r>
            <a:r>
              <a:rPr lang="en-US" dirty="0" smtClean="0"/>
              <a:t> </a:t>
            </a:r>
            <a:r>
              <a:rPr lang="en-US" dirty="0" err="1"/>
              <a:t>HoursPerWeek</a:t>
            </a:r>
            <a:r>
              <a:rPr lang="en-US" dirty="0"/>
              <a:t> </a:t>
            </a:r>
            <a:r>
              <a:rPr lang="bg-BG" dirty="0" smtClean="0"/>
              <a:t>на</a:t>
            </a:r>
            <a:r>
              <a:rPr lang="en-US" dirty="0" smtClean="0"/>
              <a:t> </a:t>
            </a:r>
            <a:r>
              <a:rPr lang="en-US" dirty="0"/>
              <a:t>WORKS_ON</a:t>
            </a:r>
          </a:p>
          <a:p>
            <a:pPr lvl="1">
              <a:lnSpc>
                <a:spcPct val="90000"/>
              </a:lnSpc>
            </a:pPr>
            <a:r>
              <a:rPr lang="bg-BG" dirty="0" smtClean="0"/>
              <a:t>Стойността на атрибута на всяка инстанция-връзка описва броя на часовете за седмица, през които </a:t>
            </a:r>
            <a:r>
              <a:rPr lang="en-US" dirty="0" smtClean="0"/>
              <a:t>EMPLOYEE </a:t>
            </a:r>
            <a:r>
              <a:rPr lang="en-US" dirty="0"/>
              <a:t>works on </a:t>
            </a:r>
            <a:r>
              <a:rPr lang="en-US" dirty="0" smtClean="0"/>
              <a:t>PROJECT</a:t>
            </a:r>
            <a:r>
              <a:rPr lang="en-US" dirty="0"/>
              <a:t>.</a:t>
            </a:r>
          </a:p>
          <a:p>
            <a:pPr lvl="2">
              <a:lnSpc>
                <a:spcPct val="90000"/>
              </a:lnSpc>
            </a:pPr>
            <a:r>
              <a:rPr lang="bg-BG" dirty="0" smtClean="0"/>
              <a:t>Стойността на </a:t>
            </a:r>
            <a:r>
              <a:rPr lang="en-US" dirty="0" err="1" smtClean="0"/>
              <a:t>HoursPerWeek</a:t>
            </a:r>
            <a:r>
              <a:rPr lang="en-US" dirty="0" smtClean="0"/>
              <a:t> </a:t>
            </a:r>
            <a:r>
              <a:rPr lang="bg-BG" dirty="0" smtClean="0"/>
              <a:t>зависи от конкретната </a:t>
            </a:r>
            <a:r>
              <a:rPr lang="en-US" dirty="0" smtClean="0"/>
              <a:t>(employee</a:t>
            </a:r>
            <a:r>
              <a:rPr lang="en-US" dirty="0"/>
              <a:t>, project) </a:t>
            </a:r>
            <a:r>
              <a:rPr lang="bg-BG" dirty="0" smtClean="0"/>
              <a:t>комбинация</a:t>
            </a:r>
            <a:endParaRPr lang="en-US" dirty="0"/>
          </a:p>
          <a:p>
            <a:pPr lvl="1">
              <a:lnSpc>
                <a:spcPct val="90000"/>
              </a:lnSpc>
            </a:pPr>
            <a:r>
              <a:rPr lang="bg-BG" dirty="0" smtClean="0"/>
              <a:t>По-често атрибутите на връзките се ползват при </a:t>
            </a:r>
            <a:r>
              <a:rPr lang="en-US" dirty="0" smtClean="0"/>
              <a:t>M:N </a:t>
            </a:r>
            <a:r>
              <a:rPr lang="bg-BG" dirty="0" smtClean="0"/>
              <a:t>връзки</a:t>
            </a:r>
            <a:endParaRPr lang="en-US" dirty="0"/>
          </a:p>
          <a:p>
            <a:pPr lvl="2">
              <a:lnSpc>
                <a:spcPct val="90000"/>
              </a:lnSpc>
            </a:pPr>
            <a:r>
              <a:rPr lang="bg-BG" dirty="0" smtClean="0"/>
              <a:t>В</a:t>
            </a:r>
            <a:r>
              <a:rPr lang="en-US" dirty="0" smtClean="0"/>
              <a:t> </a:t>
            </a:r>
            <a:r>
              <a:rPr lang="en-US" dirty="0"/>
              <a:t>1:N </a:t>
            </a:r>
            <a:r>
              <a:rPr lang="bg-BG" dirty="0" smtClean="0"/>
              <a:t>връзки</a:t>
            </a:r>
            <a:r>
              <a:rPr lang="bg-BG" dirty="0"/>
              <a:t> </a:t>
            </a:r>
            <a:r>
              <a:rPr lang="bg-BG" dirty="0" smtClean="0"/>
              <a:t>могат да се преобразуват до тип обект в </a:t>
            </a:r>
            <a:r>
              <a:rPr lang="en-US" dirty="0" smtClean="0"/>
              <a:t>N-</a:t>
            </a:r>
            <a:r>
              <a:rPr lang="bg-BG" dirty="0" smtClean="0"/>
              <a:t>арна връзка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Slide 3- </a:t>
            </a:r>
            <a:fld id="{16DC6156-3FDB-4769-AAF9-7FC21CABACB5}" type="slidenum">
              <a:rPr lang="en-US"/>
              <a:pPr/>
              <a:t>35</a:t>
            </a:fld>
            <a:endParaRPr lang="en-CA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835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69776"/>
            <a:ext cx="9144000" cy="1143000"/>
          </a:xfrm>
          <a:noFill/>
          <a:ln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>
            <a:normAutofit fontScale="90000"/>
          </a:bodyPr>
          <a:lstStyle/>
          <a:p>
            <a:r>
              <a:rPr lang="bg-BG" dirty="0" smtClean="0"/>
              <a:t>Пример:</a:t>
            </a:r>
            <a:r>
              <a:rPr lang="en-US" dirty="0" smtClean="0"/>
              <a:t> </a:t>
            </a:r>
            <a:r>
              <a:rPr lang="bg-BG" dirty="0" smtClean="0"/>
              <a:t>атрибути в типа връзка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>Hours of WORKS_ON</a:t>
            </a:r>
          </a:p>
        </p:txBody>
      </p:sp>
      <p:sp>
        <p:nvSpPr>
          <p:cNvPr id="4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Slide 3- </a:t>
            </a:r>
            <a:fld id="{CC2A56EE-58A5-479E-9AEF-06AD1DB01858}" type="slidenum">
              <a:rPr lang="en-US"/>
              <a:pPr/>
              <a:t>36</a:t>
            </a:fld>
            <a:endParaRPr lang="en-CA"/>
          </a:p>
        </p:txBody>
      </p:sp>
      <p:pic>
        <p:nvPicPr>
          <p:cNvPr id="868356" name="Picture 4" descr="fig03_0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1579563"/>
            <a:ext cx="5080000" cy="48974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04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389553"/>
            <a:ext cx="8229600" cy="990600"/>
          </a:xfrm>
        </p:spPr>
        <p:txBody>
          <a:bodyPr>
            <a:normAutofit fontScale="90000"/>
          </a:bodyPr>
          <a:lstStyle/>
          <a:p>
            <a:r>
              <a:rPr lang="bg-BG" dirty="0" smtClean="0"/>
              <a:t>Нотация за ограниченията във връзките</a:t>
            </a:r>
            <a:endParaRPr lang="en-US" dirty="0"/>
          </a:p>
        </p:txBody>
      </p:sp>
      <p:sp>
        <p:nvSpPr>
          <p:cNvPr id="870405" name="Rectangle 5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dirty="0"/>
              <a:t>Cardinality ratio </a:t>
            </a:r>
            <a:r>
              <a:rPr lang="en-US" dirty="0" smtClean="0"/>
              <a:t>(</a:t>
            </a:r>
            <a:r>
              <a:rPr lang="bg-BG" dirty="0" smtClean="0"/>
              <a:t>на</a:t>
            </a:r>
            <a:r>
              <a:rPr lang="en-US" dirty="0" smtClean="0"/>
              <a:t> </a:t>
            </a:r>
            <a:r>
              <a:rPr lang="en-US" dirty="0"/>
              <a:t>binary relationship): 1:1, 1:N, </a:t>
            </a:r>
            <a:r>
              <a:rPr lang="en-US" dirty="0" smtClean="0"/>
              <a:t>N:1 </a:t>
            </a:r>
            <a:r>
              <a:rPr lang="bg-BG" dirty="0" smtClean="0"/>
              <a:t>или </a:t>
            </a:r>
            <a:r>
              <a:rPr lang="en-US" dirty="0" smtClean="0"/>
              <a:t>M:N</a:t>
            </a:r>
            <a:endParaRPr lang="en-US" dirty="0"/>
          </a:p>
          <a:p>
            <a:pPr lvl="1">
              <a:lnSpc>
                <a:spcPct val="90000"/>
              </a:lnSpc>
            </a:pPr>
            <a:r>
              <a:rPr lang="bg-BG" dirty="0" smtClean="0"/>
              <a:t>Представя се чрез записване на подходящо число в крайщата на връзката.</a:t>
            </a:r>
            <a:endParaRPr lang="en-US" dirty="0"/>
          </a:p>
          <a:p>
            <a:pPr>
              <a:lnSpc>
                <a:spcPct val="90000"/>
              </a:lnSpc>
            </a:pPr>
            <a:r>
              <a:rPr lang="en-US" dirty="0"/>
              <a:t>Participation constraint </a:t>
            </a:r>
            <a:r>
              <a:rPr lang="en-US" dirty="0" smtClean="0"/>
              <a:t>(</a:t>
            </a:r>
            <a:r>
              <a:rPr lang="bg-BG" dirty="0" smtClean="0"/>
              <a:t>за всеки участник </a:t>
            </a:r>
            <a:r>
              <a:rPr lang="en-US" dirty="0" smtClean="0"/>
              <a:t>entity </a:t>
            </a:r>
            <a:r>
              <a:rPr lang="en-US" dirty="0"/>
              <a:t>type): </a:t>
            </a:r>
            <a:r>
              <a:rPr lang="bg-BG" dirty="0" smtClean="0"/>
              <a:t>обща </a:t>
            </a:r>
            <a:r>
              <a:rPr lang="en-US" dirty="0" smtClean="0"/>
              <a:t>(existence </a:t>
            </a:r>
            <a:r>
              <a:rPr lang="en-US" dirty="0"/>
              <a:t>dependency) </a:t>
            </a:r>
            <a:r>
              <a:rPr lang="bg-BG" dirty="0" smtClean="0"/>
              <a:t>или частична</a:t>
            </a:r>
            <a:r>
              <a:rPr lang="en-US" dirty="0" smtClean="0"/>
              <a:t>.</a:t>
            </a:r>
            <a:endParaRPr lang="en-US" dirty="0"/>
          </a:p>
          <a:p>
            <a:pPr lvl="1">
              <a:lnSpc>
                <a:spcPct val="90000"/>
              </a:lnSpc>
            </a:pPr>
            <a:r>
              <a:rPr lang="bg-BG" dirty="0" smtClean="0"/>
              <a:t>Общата се посочва с двойна линия, а частичната - с единична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Slide 3- </a:t>
            </a:r>
            <a:fld id="{36632B02-097D-463B-958A-4FB9B4B5893A}" type="slidenum">
              <a:rPr lang="en-US"/>
              <a:pPr/>
              <a:t>37</a:t>
            </a:fld>
            <a:endParaRPr lang="en-CA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2452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362257"/>
            <a:ext cx="8229600" cy="990600"/>
          </a:xfrm>
        </p:spPr>
        <p:txBody>
          <a:bodyPr>
            <a:normAutofit fontScale="90000"/>
          </a:bodyPr>
          <a:lstStyle/>
          <a:p>
            <a:r>
              <a:rPr lang="bg-BG" dirty="0" smtClean="0"/>
              <a:t>Алтернативна нотация</a:t>
            </a:r>
            <a:r>
              <a:rPr lang="en-US" dirty="0" smtClean="0"/>
              <a:t> </a:t>
            </a:r>
            <a:r>
              <a:rPr lang="en-US" dirty="0"/>
              <a:t>(min, max) </a:t>
            </a:r>
            <a:r>
              <a:rPr lang="bg-BG" dirty="0" smtClean="0"/>
              <a:t>за структурни ограничения във връзките</a:t>
            </a:r>
            <a:r>
              <a:rPr lang="en-US" dirty="0" smtClean="0"/>
              <a:t>:</a:t>
            </a:r>
            <a:endParaRPr lang="en-US" dirty="0"/>
          </a:p>
        </p:txBody>
      </p:sp>
      <p:sp>
        <p:nvSpPr>
          <p:cNvPr id="872453" name="Rectangle 5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r>
              <a:rPr lang="bg-BG" sz="2000" dirty="0" smtClean="0"/>
              <a:t>Задава участието на всеки тип обект Е в типа връзка </a:t>
            </a:r>
            <a:r>
              <a:rPr lang="en-US" sz="2000" dirty="0" smtClean="0"/>
              <a:t>R</a:t>
            </a:r>
            <a:endParaRPr lang="en-US" sz="2000" dirty="0"/>
          </a:p>
          <a:p>
            <a:pPr>
              <a:lnSpc>
                <a:spcPct val="80000"/>
              </a:lnSpc>
            </a:pPr>
            <a:r>
              <a:rPr lang="bg-BG" sz="2000" dirty="0" smtClean="0"/>
              <a:t>Задава, че всеки обект </a:t>
            </a:r>
            <a:r>
              <a:rPr lang="en-US" sz="2000" dirty="0" smtClean="0"/>
              <a:t>entity </a:t>
            </a:r>
            <a:r>
              <a:rPr lang="en-US" sz="2000" dirty="0"/>
              <a:t>e </a:t>
            </a:r>
            <a:r>
              <a:rPr lang="bg-BG" sz="2000" dirty="0" smtClean="0"/>
              <a:t>в </a:t>
            </a:r>
            <a:r>
              <a:rPr lang="en-US" sz="2000" dirty="0" smtClean="0"/>
              <a:t>E </a:t>
            </a:r>
            <a:r>
              <a:rPr lang="bg-BG" sz="2000" dirty="0" smtClean="0"/>
              <a:t>участва с минимум </a:t>
            </a:r>
            <a:r>
              <a:rPr lang="en-US" sz="2000" i="1" dirty="0" smtClean="0"/>
              <a:t>min</a:t>
            </a:r>
            <a:r>
              <a:rPr lang="en-US" sz="2000" dirty="0" smtClean="0"/>
              <a:t> </a:t>
            </a:r>
            <a:r>
              <a:rPr lang="bg-BG" sz="2000" dirty="0" smtClean="0"/>
              <a:t>и максимум</a:t>
            </a:r>
            <a:r>
              <a:rPr lang="en-US" sz="2000" dirty="0" smtClean="0"/>
              <a:t> </a:t>
            </a:r>
            <a:r>
              <a:rPr lang="en-US" sz="2000" i="1" dirty="0"/>
              <a:t>max</a:t>
            </a:r>
            <a:r>
              <a:rPr lang="en-US" sz="2000" dirty="0"/>
              <a:t> </a:t>
            </a:r>
            <a:r>
              <a:rPr lang="bg-BG" sz="2000" dirty="0" smtClean="0"/>
              <a:t>инстанции на връзката </a:t>
            </a:r>
            <a:r>
              <a:rPr lang="en-US" sz="2000" dirty="0" smtClean="0"/>
              <a:t>R</a:t>
            </a:r>
            <a:endParaRPr lang="en-US" sz="2000" dirty="0"/>
          </a:p>
          <a:p>
            <a:pPr>
              <a:lnSpc>
                <a:spcPct val="80000"/>
              </a:lnSpc>
            </a:pPr>
            <a:r>
              <a:rPr lang="en-US" sz="2000" dirty="0"/>
              <a:t>Default(no constraint): min</a:t>
            </a:r>
            <a:r>
              <a:rPr lang="en-US" sz="2000" dirty="0">
                <a:sym typeface="Symbol" pitchFamily="18" charset="2"/>
              </a:rPr>
              <a:t>=0, max=n </a:t>
            </a:r>
            <a:r>
              <a:rPr lang="en-US" sz="2000" dirty="0" smtClean="0">
                <a:sym typeface="Symbol" pitchFamily="18" charset="2"/>
              </a:rPr>
              <a:t>(no </a:t>
            </a:r>
            <a:r>
              <a:rPr lang="en-US" sz="2000" dirty="0">
                <a:sym typeface="Symbol" pitchFamily="18" charset="2"/>
              </a:rPr>
              <a:t>limit)</a:t>
            </a:r>
          </a:p>
          <a:p>
            <a:pPr>
              <a:lnSpc>
                <a:spcPct val="80000"/>
              </a:lnSpc>
            </a:pPr>
            <a:r>
              <a:rPr lang="en-US" sz="2000" dirty="0" err="1" smtClean="0">
                <a:sym typeface="Symbol" pitchFamily="18" charset="2"/>
              </a:rPr>
              <a:t>min</a:t>
            </a:r>
            <a:r>
              <a:rPr lang="en-US" sz="2000" dirty="0" err="1">
                <a:sym typeface="Symbol" pitchFamily="18" charset="2"/>
              </a:rPr>
              <a:t>max</a:t>
            </a:r>
            <a:r>
              <a:rPr lang="en-US" sz="2000" dirty="0">
                <a:sym typeface="Symbol" pitchFamily="18" charset="2"/>
              </a:rPr>
              <a:t>, min0, max 1</a:t>
            </a:r>
          </a:p>
          <a:p>
            <a:pPr>
              <a:lnSpc>
                <a:spcPct val="80000"/>
              </a:lnSpc>
            </a:pPr>
            <a:r>
              <a:rPr lang="bg-BG" sz="2000" dirty="0" smtClean="0">
                <a:sym typeface="Symbol" pitchFamily="18" charset="2"/>
              </a:rPr>
              <a:t>Произтича от ограниченията в задачата, която решаваме</a:t>
            </a:r>
            <a:endParaRPr lang="en-US" sz="2000" dirty="0">
              <a:sym typeface="Symbol" pitchFamily="18" charset="2"/>
            </a:endParaRPr>
          </a:p>
          <a:p>
            <a:pPr>
              <a:lnSpc>
                <a:spcPct val="80000"/>
              </a:lnSpc>
            </a:pPr>
            <a:r>
              <a:rPr lang="bg-BG" sz="2000" dirty="0" smtClean="0">
                <a:sym typeface="Symbol" pitchFamily="18" charset="2"/>
              </a:rPr>
              <a:t>Примери</a:t>
            </a:r>
            <a:r>
              <a:rPr lang="en-US" sz="2000" dirty="0" smtClean="0">
                <a:sym typeface="Symbol" pitchFamily="18" charset="2"/>
              </a:rPr>
              <a:t>:</a:t>
            </a:r>
            <a:endParaRPr lang="en-US" sz="2000" dirty="0">
              <a:sym typeface="Symbol" pitchFamily="18" charset="2"/>
            </a:endParaRPr>
          </a:p>
          <a:p>
            <a:pPr lvl="1">
              <a:lnSpc>
                <a:spcPct val="80000"/>
              </a:lnSpc>
            </a:pPr>
            <a:r>
              <a:rPr lang="bg-BG" sz="2000" dirty="0" smtClean="0">
                <a:sym typeface="Symbol" pitchFamily="18" charset="2"/>
              </a:rPr>
              <a:t>Всеки отдел има точно един мениджър всеки служител може да управлява само един отдел</a:t>
            </a:r>
            <a:r>
              <a:rPr lang="en-US" sz="2000" dirty="0" smtClean="0">
                <a:sym typeface="Symbol" pitchFamily="18" charset="2"/>
              </a:rPr>
              <a:t>.</a:t>
            </a:r>
            <a:endParaRPr lang="en-US" sz="2000" dirty="0">
              <a:sym typeface="Symbol" pitchFamily="18" charset="2"/>
            </a:endParaRPr>
          </a:p>
          <a:p>
            <a:pPr lvl="2">
              <a:lnSpc>
                <a:spcPct val="80000"/>
              </a:lnSpc>
            </a:pPr>
            <a:r>
              <a:rPr lang="bg-BG" sz="1800" dirty="0" smtClean="0">
                <a:sym typeface="Symbol" pitchFamily="18" charset="2"/>
              </a:rPr>
              <a:t>Задава </a:t>
            </a:r>
            <a:r>
              <a:rPr lang="en-US" sz="1800" dirty="0" smtClean="0">
                <a:sym typeface="Symbol" pitchFamily="18" charset="2"/>
              </a:rPr>
              <a:t>(0,1</a:t>
            </a:r>
            <a:r>
              <a:rPr lang="en-US" sz="1800" dirty="0">
                <a:sym typeface="Symbol" pitchFamily="18" charset="2"/>
              </a:rPr>
              <a:t>) </a:t>
            </a:r>
            <a:r>
              <a:rPr lang="bg-BG" sz="1800" dirty="0" smtClean="0">
                <a:sym typeface="Symbol" pitchFamily="18" charset="2"/>
              </a:rPr>
              <a:t>за </a:t>
            </a:r>
            <a:r>
              <a:rPr lang="en-US" sz="1800" dirty="0" smtClean="0">
                <a:sym typeface="Symbol" pitchFamily="18" charset="2"/>
              </a:rPr>
              <a:t>EMPLOYEE </a:t>
            </a:r>
            <a:r>
              <a:rPr lang="bg-BG" sz="1800" dirty="0" smtClean="0">
                <a:sym typeface="Symbol" pitchFamily="18" charset="2"/>
              </a:rPr>
              <a:t>в </a:t>
            </a:r>
            <a:r>
              <a:rPr lang="en-US" sz="1800" dirty="0" smtClean="0">
                <a:sym typeface="Symbol" pitchFamily="18" charset="2"/>
              </a:rPr>
              <a:t>MANAGES</a:t>
            </a:r>
            <a:endParaRPr lang="en-US" sz="1800" dirty="0">
              <a:sym typeface="Symbol" pitchFamily="18" charset="2"/>
            </a:endParaRPr>
          </a:p>
          <a:p>
            <a:pPr lvl="2">
              <a:lnSpc>
                <a:spcPct val="80000"/>
              </a:lnSpc>
            </a:pPr>
            <a:r>
              <a:rPr lang="bg-BG" sz="1800" dirty="0" smtClean="0">
                <a:sym typeface="Symbol" pitchFamily="18" charset="2"/>
              </a:rPr>
              <a:t>Задава </a:t>
            </a:r>
            <a:r>
              <a:rPr lang="en-US" sz="1800" dirty="0" smtClean="0">
                <a:sym typeface="Symbol" pitchFamily="18" charset="2"/>
              </a:rPr>
              <a:t>(1,1</a:t>
            </a:r>
            <a:r>
              <a:rPr lang="en-US" sz="1800" dirty="0">
                <a:sym typeface="Symbol" pitchFamily="18" charset="2"/>
              </a:rPr>
              <a:t>) </a:t>
            </a:r>
            <a:r>
              <a:rPr lang="bg-BG" sz="1800" dirty="0" smtClean="0">
                <a:sym typeface="Symbol" pitchFamily="18" charset="2"/>
              </a:rPr>
              <a:t>за </a:t>
            </a:r>
            <a:r>
              <a:rPr lang="en-US" sz="1800" dirty="0" smtClean="0">
                <a:sym typeface="Symbol" pitchFamily="18" charset="2"/>
              </a:rPr>
              <a:t>DEPARTMENT </a:t>
            </a:r>
            <a:r>
              <a:rPr lang="bg-BG" dirty="0" smtClean="0">
                <a:sym typeface="Symbol" pitchFamily="18" charset="2"/>
              </a:rPr>
              <a:t>в </a:t>
            </a:r>
            <a:r>
              <a:rPr lang="en-US" sz="1800" dirty="0" smtClean="0">
                <a:sym typeface="Symbol" pitchFamily="18" charset="2"/>
              </a:rPr>
              <a:t>MANAGES</a:t>
            </a:r>
            <a:endParaRPr lang="en-US" sz="1800" dirty="0">
              <a:sym typeface="Symbol" pitchFamily="18" charset="2"/>
            </a:endParaRPr>
          </a:p>
          <a:p>
            <a:pPr lvl="1">
              <a:lnSpc>
                <a:spcPct val="80000"/>
              </a:lnSpc>
            </a:pPr>
            <a:r>
              <a:rPr lang="bg-BG" sz="2000" dirty="0" smtClean="0">
                <a:sym typeface="Symbol" pitchFamily="18" charset="2"/>
              </a:rPr>
              <a:t>Един служител може да работи само в един отдел, но всеки отдел може да има произволен брой служители</a:t>
            </a:r>
            <a:r>
              <a:rPr lang="en-US" sz="2000" dirty="0" smtClean="0">
                <a:sym typeface="Symbol" pitchFamily="18" charset="2"/>
              </a:rPr>
              <a:t>.</a:t>
            </a:r>
            <a:endParaRPr lang="en-US" sz="2000" dirty="0">
              <a:sym typeface="Symbol" pitchFamily="18" charset="2"/>
            </a:endParaRPr>
          </a:p>
          <a:p>
            <a:pPr lvl="2">
              <a:lnSpc>
                <a:spcPct val="80000"/>
              </a:lnSpc>
            </a:pPr>
            <a:r>
              <a:rPr lang="bg-BG" sz="1800" dirty="0" smtClean="0">
                <a:sym typeface="Symbol" pitchFamily="18" charset="2"/>
              </a:rPr>
              <a:t>Задава </a:t>
            </a:r>
            <a:r>
              <a:rPr lang="en-US" sz="1800" dirty="0" smtClean="0">
                <a:sym typeface="Symbol" pitchFamily="18" charset="2"/>
              </a:rPr>
              <a:t>(1,1</a:t>
            </a:r>
            <a:r>
              <a:rPr lang="en-US" sz="1800" dirty="0">
                <a:sym typeface="Symbol" pitchFamily="18" charset="2"/>
              </a:rPr>
              <a:t>) </a:t>
            </a:r>
            <a:r>
              <a:rPr lang="bg-BG" sz="1800" dirty="0" smtClean="0">
                <a:sym typeface="Symbol" pitchFamily="18" charset="2"/>
              </a:rPr>
              <a:t>за </a:t>
            </a:r>
            <a:r>
              <a:rPr lang="en-US" sz="1800" dirty="0" smtClean="0">
                <a:sym typeface="Symbol" pitchFamily="18" charset="2"/>
              </a:rPr>
              <a:t>EMPLOYEE </a:t>
            </a:r>
            <a:r>
              <a:rPr lang="bg-BG" sz="1800" dirty="0" smtClean="0">
                <a:sym typeface="Symbol" pitchFamily="18" charset="2"/>
              </a:rPr>
              <a:t>в </a:t>
            </a:r>
            <a:r>
              <a:rPr lang="en-US" sz="1800" dirty="0" smtClean="0">
                <a:sym typeface="Symbol" pitchFamily="18" charset="2"/>
              </a:rPr>
              <a:t>WORKS_FOR</a:t>
            </a:r>
            <a:endParaRPr lang="en-US" sz="1800" dirty="0">
              <a:sym typeface="Symbol" pitchFamily="18" charset="2"/>
            </a:endParaRPr>
          </a:p>
          <a:p>
            <a:pPr lvl="2">
              <a:lnSpc>
                <a:spcPct val="80000"/>
              </a:lnSpc>
            </a:pPr>
            <a:r>
              <a:rPr lang="bg-BG" sz="1800" dirty="0" smtClean="0">
                <a:sym typeface="Symbol" pitchFamily="18" charset="2"/>
              </a:rPr>
              <a:t>Задава </a:t>
            </a:r>
            <a:r>
              <a:rPr lang="en-US" sz="1800" dirty="0" smtClean="0">
                <a:sym typeface="Symbol" pitchFamily="18" charset="2"/>
              </a:rPr>
              <a:t>(0,n</a:t>
            </a:r>
            <a:r>
              <a:rPr lang="en-US" sz="1800" dirty="0">
                <a:sym typeface="Symbol" pitchFamily="18" charset="2"/>
              </a:rPr>
              <a:t>) </a:t>
            </a:r>
            <a:r>
              <a:rPr lang="bg-BG" sz="1800" dirty="0" smtClean="0">
                <a:sym typeface="Symbol" pitchFamily="18" charset="2"/>
              </a:rPr>
              <a:t>за </a:t>
            </a:r>
            <a:r>
              <a:rPr lang="en-US" sz="1800" dirty="0" smtClean="0">
                <a:sym typeface="Symbol" pitchFamily="18" charset="2"/>
              </a:rPr>
              <a:t>DEPARTMENT</a:t>
            </a:r>
            <a:r>
              <a:rPr lang="bg-BG" sz="1800" dirty="0" smtClean="0">
                <a:sym typeface="Symbol" pitchFamily="18" charset="2"/>
              </a:rPr>
              <a:t> в </a:t>
            </a:r>
            <a:r>
              <a:rPr lang="en-US" sz="1800" dirty="0" smtClean="0">
                <a:sym typeface="Symbol" pitchFamily="18" charset="2"/>
              </a:rPr>
              <a:t>WORKS_FOR</a:t>
            </a:r>
            <a:endParaRPr lang="en-US" sz="1800" dirty="0">
              <a:sym typeface="Symbol" pitchFamily="18" charset="2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Slide 3- </a:t>
            </a:r>
            <a:fld id="{AC21FA74-982D-4F64-86C2-FFAAE9936C40}" type="slidenum">
              <a:rPr lang="en-US"/>
              <a:pPr/>
              <a:t>38</a:t>
            </a:fld>
            <a:endParaRPr lang="en-CA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4520" name="Rectangle 24"/>
          <p:cNvSpPr>
            <a:spLocks noGrp="1" noChangeArrowheads="1"/>
          </p:cNvSpPr>
          <p:nvPr>
            <p:ph type="title"/>
          </p:nvPr>
        </p:nvSpPr>
        <p:spPr>
          <a:xfrm>
            <a:off x="457200" y="348609"/>
            <a:ext cx="8229600" cy="990600"/>
          </a:xfrm>
          <a:noFill/>
          <a:ln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>
            <a:normAutofit fontScale="90000"/>
          </a:bodyPr>
          <a:lstStyle/>
          <a:p>
            <a:r>
              <a:rPr lang="bg-BG" dirty="0" smtClean="0"/>
              <a:t>Нотация </a:t>
            </a:r>
            <a:r>
              <a:rPr lang="en-US" dirty="0" smtClean="0"/>
              <a:t>(</a:t>
            </a:r>
            <a:r>
              <a:rPr lang="en-US" dirty="0" err="1" smtClean="0"/>
              <a:t>min,max</a:t>
            </a:r>
            <a:r>
              <a:rPr lang="en-US" dirty="0"/>
              <a:t>) </a:t>
            </a:r>
            <a:r>
              <a:rPr lang="bg-BG" dirty="0" smtClean="0"/>
              <a:t>за ограничения във връзките</a:t>
            </a:r>
            <a:endParaRPr lang="en-US" dirty="0"/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Slide 3- </a:t>
            </a:r>
            <a:fld id="{0E3E0C33-9578-4903-AC54-D5495DEE73CB}" type="slidenum">
              <a:rPr lang="en-US"/>
              <a:pPr/>
              <a:t>39</a:t>
            </a:fld>
            <a:endParaRPr lang="en-CA"/>
          </a:p>
        </p:txBody>
      </p:sp>
      <p:pic>
        <p:nvPicPr>
          <p:cNvPr id="874523" name="Picture 27" descr="Slide3-4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013" y="2209800"/>
            <a:ext cx="7773987" cy="28686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74524" name="Text Box 28" descr="Pink tissue paper"/>
          <p:cNvSpPr txBox="1">
            <a:spLocks noChangeArrowheads="1"/>
          </p:cNvSpPr>
          <p:nvPr/>
        </p:nvSpPr>
        <p:spPr bwMode="auto">
          <a:xfrm>
            <a:off x="1295400" y="5410200"/>
            <a:ext cx="647700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 r:embed="rId4"/>
                  <a:srcRect/>
                  <a:tile tx="0" ty="0" sx="100000" sy="100000" flip="none" algn="tl"/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bg-BG" dirty="0" smtClean="0"/>
              <a:t>Числата </a:t>
            </a:r>
            <a:r>
              <a:rPr lang="en-US" dirty="0" err="1" smtClean="0"/>
              <a:t>min,max</a:t>
            </a:r>
            <a:r>
              <a:rPr lang="en-US" dirty="0" smtClean="0"/>
              <a:t> </a:t>
            </a:r>
            <a:r>
              <a:rPr lang="bg-BG" dirty="0" smtClean="0"/>
              <a:t>следват типа обект и са отдалечени от него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0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/>
              <a:t>Database </a:t>
            </a:r>
            <a:r>
              <a:rPr lang="en-US" sz="3200" dirty="0"/>
              <a:t>Design Process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Slide 3- </a:t>
            </a:r>
            <a:fld id="{F16EDD63-8495-47F7-8B4D-ECDB3E61A7E4}" type="slidenum">
              <a:rPr lang="en-US"/>
              <a:pPr/>
              <a:t>4</a:t>
            </a:fld>
            <a:endParaRPr lang="en-CA"/>
          </a:p>
        </p:txBody>
      </p:sp>
      <p:pic>
        <p:nvPicPr>
          <p:cNvPr id="910340" name="Picture 4" descr="fig03_0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1524000"/>
            <a:ext cx="5272088" cy="50625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6546" name="Rectangle 2"/>
          <p:cNvSpPr>
            <a:spLocks noGrp="1" noChangeArrowheads="1"/>
          </p:cNvSpPr>
          <p:nvPr>
            <p:ph type="title"/>
          </p:nvPr>
        </p:nvSpPr>
        <p:spPr>
          <a:xfrm>
            <a:off x="244322" y="476672"/>
            <a:ext cx="8534400" cy="842962"/>
          </a:xfrm>
          <a:noFill/>
          <a:ln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>
            <a:normAutofit fontScale="90000"/>
          </a:bodyPr>
          <a:lstStyle/>
          <a:p>
            <a:r>
              <a:rPr lang="en-US" sz="3200" dirty="0"/>
              <a:t>COMPANY ER Schema Diagram </a:t>
            </a:r>
            <a:r>
              <a:rPr lang="bg-BG" sz="3200" dirty="0" smtClean="0"/>
              <a:t>използваща </a:t>
            </a:r>
            <a:r>
              <a:rPr lang="en-US" sz="3200" dirty="0" smtClean="0"/>
              <a:t>(min</a:t>
            </a:r>
            <a:r>
              <a:rPr lang="en-US" sz="3200" dirty="0"/>
              <a:t>, max) </a:t>
            </a:r>
            <a:r>
              <a:rPr lang="bg-BG" sz="3200" dirty="0" smtClean="0"/>
              <a:t>нотация</a:t>
            </a:r>
            <a:endParaRPr lang="en-US" sz="3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Slide 3- </a:t>
            </a:r>
            <a:fld id="{1C01C844-C731-4B1F-BB2A-2955C924ED1C}" type="slidenum">
              <a:rPr lang="en-US"/>
              <a:pPr/>
              <a:t>40</a:t>
            </a:fld>
            <a:endParaRPr lang="en-CA"/>
          </a:p>
        </p:txBody>
      </p:sp>
      <p:pic>
        <p:nvPicPr>
          <p:cNvPr id="876548" name="Picture 4" descr="fig03_1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3113" y="1600200"/>
            <a:ext cx="4586287" cy="48625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56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bg-BG" sz="3200" dirty="0" smtClean="0"/>
              <a:t>Обощение на нотацията в </a:t>
            </a:r>
            <a:r>
              <a:rPr lang="en-US" sz="3200" dirty="0" smtClean="0"/>
              <a:t>ER </a:t>
            </a:r>
            <a:r>
              <a:rPr lang="bg-BG" sz="3200" dirty="0" smtClean="0"/>
              <a:t>даграми</a:t>
            </a:r>
            <a:endParaRPr lang="en-US" sz="3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Slide 3- </a:t>
            </a:r>
            <a:fld id="{8CCF8A81-62F5-4859-BA03-F5CE7C1A717C}" type="slidenum">
              <a:rPr lang="en-US"/>
              <a:pPr/>
              <a:t>41</a:t>
            </a:fld>
            <a:endParaRPr lang="en-CA"/>
          </a:p>
        </p:txBody>
      </p:sp>
      <p:pic>
        <p:nvPicPr>
          <p:cNvPr id="925700" name="Picture 4" descr="fig03_1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0163" y="1600200"/>
            <a:ext cx="3754437" cy="49990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4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bg-BG" sz="3200" dirty="0" smtClean="0"/>
              <a:t>Алтернативни схемни нотации</a:t>
            </a:r>
            <a:endParaRPr lang="en-US" sz="3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Slide 3- </a:t>
            </a:r>
            <a:fld id="{89EE4D21-94E3-4BCB-AEA9-0A94A23FD2D0}" type="slidenum">
              <a:rPr lang="en-US"/>
              <a:pPr/>
              <a:t>42</a:t>
            </a:fld>
            <a:endParaRPr lang="en-CA"/>
          </a:p>
        </p:txBody>
      </p:sp>
      <p:pic>
        <p:nvPicPr>
          <p:cNvPr id="904196" name="Picture 4" descr="figA_0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6625" y="1524000"/>
            <a:ext cx="4041775" cy="5086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8596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N-</a:t>
            </a:r>
            <a:r>
              <a:rPr lang="en-US" dirty="0" err="1" smtClean="0"/>
              <a:t>ary</a:t>
            </a:r>
            <a:r>
              <a:rPr lang="en-US" dirty="0" smtClean="0"/>
              <a:t> </a:t>
            </a:r>
            <a:r>
              <a:rPr lang="bg-BG" dirty="0" smtClean="0"/>
              <a:t>връзки</a:t>
            </a:r>
            <a:endParaRPr lang="en-US" dirty="0"/>
          </a:p>
        </p:txBody>
      </p:sp>
      <p:sp>
        <p:nvSpPr>
          <p:cNvPr id="878597" name="Rectangle 5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bg-BG" dirty="0" smtClean="0"/>
              <a:t>Тип връзка със степен </a:t>
            </a:r>
            <a:r>
              <a:rPr lang="en-US" dirty="0" smtClean="0"/>
              <a:t>2 </a:t>
            </a:r>
            <a:r>
              <a:rPr lang="bg-BG" dirty="0" smtClean="0"/>
              <a:t>е бинарна</a:t>
            </a:r>
            <a:endParaRPr lang="en-US" dirty="0"/>
          </a:p>
          <a:p>
            <a:r>
              <a:rPr lang="bg-BG" dirty="0"/>
              <a:t>Тип връзка със степен </a:t>
            </a:r>
            <a:r>
              <a:rPr lang="bg-BG" dirty="0" smtClean="0"/>
              <a:t>3</a:t>
            </a:r>
            <a:r>
              <a:rPr lang="en-US" dirty="0" smtClean="0"/>
              <a:t> </a:t>
            </a:r>
            <a:r>
              <a:rPr lang="bg-BG" dirty="0"/>
              <a:t>е </a:t>
            </a:r>
            <a:r>
              <a:rPr lang="bg-BG" dirty="0" smtClean="0"/>
              <a:t>тернарна, а със степен </a:t>
            </a:r>
            <a:r>
              <a:rPr lang="en-US" dirty="0" smtClean="0"/>
              <a:t>n </a:t>
            </a:r>
            <a:r>
              <a:rPr lang="bg-BG" dirty="0" smtClean="0"/>
              <a:t>е</a:t>
            </a:r>
            <a:r>
              <a:rPr lang="en-US" dirty="0" smtClean="0"/>
              <a:t> </a:t>
            </a:r>
            <a:r>
              <a:rPr lang="en-US" dirty="0"/>
              <a:t>n-</a:t>
            </a:r>
            <a:r>
              <a:rPr lang="en-US" dirty="0" err="1"/>
              <a:t>ary</a:t>
            </a:r>
            <a:endParaRPr lang="en-US" dirty="0"/>
          </a:p>
          <a:p>
            <a:r>
              <a:rPr lang="en-US" dirty="0" smtClean="0"/>
              <a:t>n-</a:t>
            </a:r>
            <a:r>
              <a:rPr lang="en-US" dirty="0" err="1" smtClean="0"/>
              <a:t>ary</a:t>
            </a:r>
            <a:r>
              <a:rPr lang="en-US" dirty="0" smtClean="0"/>
              <a:t> </a:t>
            </a:r>
            <a:r>
              <a:rPr lang="bg-BG" dirty="0" smtClean="0"/>
              <a:t>връзка не е еквивалентна на </a:t>
            </a:r>
            <a:r>
              <a:rPr lang="en-US" dirty="0" smtClean="0"/>
              <a:t>n </a:t>
            </a:r>
            <a:r>
              <a:rPr lang="bg-BG" dirty="0" smtClean="0"/>
              <a:t>бинарни връзки</a:t>
            </a:r>
            <a:endParaRPr lang="en-US" dirty="0"/>
          </a:p>
          <a:p>
            <a:r>
              <a:rPr lang="bg-BG" dirty="0" smtClean="0"/>
              <a:t>Колкото по-сложна е връзката (с по-висока степен), толкова по-трудно се задават ограниченията върху нея.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Slide 3- </a:t>
            </a:r>
            <a:fld id="{9AF52BAD-2002-4FA7-AD12-C939239630E0}" type="slidenum">
              <a:rPr lang="en-US"/>
              <a:pPr/>
              <a:t>43</a:t>
            </a:fld>
            <a:endParaRPr lang="en-CA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7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/>
              <a:t>n-</a:t>
            </a:r>
            <a:r>
              <a:rPr lang="en-US" sz="3200" dirty="0" err="1" smtClean="0"/>
              <a:t>ary</a:t>
            </a:r>
            <a:r>
              <a:rPr lang="en-US" sz="3200" dirty="0" smtClean="0"/>
              <a:t> </a:t>
            </a:r>
            <a:r>
              <a:rPr lang="bg-BG" sz="3200" dirty="0" smtClean="0"/>
              <a:t>връзки </a:t>
            </a:r>
            <a:r>
              <a:rPr lang="en-US" sz="3200" dirty="0" smtClean="0"/>
              <a:t>(n </a:t>
            </a:r>
            <a:r>
              <a:rPr lang="en-US" sz="3200" dirty="0"/>
              <a:t>&gt; 2)</a:t>
            </a:r>
          </a:p>
        </p:txBody>
      </p:sp>
      <p:sp>
        <p:nvSpPr>
          <p:cNvPr id="90726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 smtClean="0"/>
              <a:t>3 </a:t>
            </a:r>
            <a:r>
              <a:rPr lang="bg-BG" sz="2400" dirty="0" smtClean="0"/>
              <a:t>бинарни връзки могат да представят по различна информация, отколкото една тернарна връзка.</a:t>
            </a:r>
            <a:endParaRPr lang="en-US" sz="2400" dirty="0"/>
          </a:p>
          <a:p>
            <a:r>
              <a:rPr lang="bg-BG" sz="2400" dirty="0" smtClean="0"/>
              <a:t>При необхоимост бинарната и </a:t>
            </a:r>
            <a:r>
              <a:rPr lang="en-US" sz="2400" dirty="0" smtClean="0"/>
              <a:t>n-</a:t>
            </a:r>
            <a:r>
              <a:rPr lang="en-US" sz="2400" dirty="0" err="1" smtClean="0"/>
              <a:t>ary</a:t>
            </a:r>
            <a:r>
              <a:rPr lang="en-US" sz="2400" dirty="0" smtClean="0"/>
              <a:t> </a:t>
            </a:r>
            <a:r>
              <a:rPr lang="bg-BG" sz="2400" dirty="0" smtClean="0"/>
              <a:t>връзки могат да бъдат включени в дизайна на БД.</a:t>
            </a:r>
            <a:endParaRPr lang="en-US" sz="2400" dirty="0"/>
          </a:p>
          <a:p>
            <a:r>
              <a:rPr lang="bg-BG" sz="2400" dirty="0" smtClean="0"/>
              <a:t>В някои случаи една тернарна връзка може да се представи като слаб обект, ако моделът данни позволява един слаб тип обект да има множество идентифициращи връзки.</a:t>
            </a:r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Slide 3- </a:t>
            </a:r>
            <a:fld id="{C80CC766-979F-454B-BFF8-430EC4148E87}" type="slidenum">
              <a:rPr lang="en-US"/>
              <a:pPr/>
              <a:t>44</a:t>
            </a:fld>
            <a:endParaRPr lang="en-CA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9314" name="Rectangle 10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 smtClean="0"/>
              <a:t>Пример за тернарна връзка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Slide 3- </a:t>
            </a:r>
            <a:fld id="{EE9DC06C-D8B0-4B0D-94CB-538C122C30BB}" type="slidenum">
              <a:rPr lang="en-US"/>
              <a:pPr/>
              <a:t>45</a:t>
            </a:fld>
            <a:endParaRPr lang="en-CA"/>
          </a:p>
        </p:txBody>
      </p:sp>
      <p:pic>
        <p:nvPicPr>
          <p:cNvPr id="909317" name="Picture 1029" descr="fig03_17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1524000"/>
            <a:ext cx="4195763" cy="502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8290" name="Rectangle 10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/>
              <a:t>n-</a:t>
            </a:r>
            <a:r>
              <a:rPr lang="en-US" sz="3200" dirty="0" err="1" smtClean="0"/>
              <a:t>ary</a:t>
            </a:r>
            <a:r>
              <a:rPr lang="en-US" sz="3200" dirty="0" smtClean="0"/>
              <a:t> </a:t>
            </a:r>
            <a:r>
              <a:rPr lang="bg-BG" sz="3200" dirty="0" smtClean="0"/>
              <a:t>връзки </a:t>
            </a:r>
            <a:r>
              <a:rPr lang="en-US" sz="3200" dirty="0" smtClean="0"/>
              <a:t>(n </a:t>
            </a:r>
            <a:r>
              <a:rPr lang="en-US" sz="3200" dirty="0"/>
              <a:t>&gt; 2)</a:t>
            </a:r>
          </a:p>
        </p:txBody>
      </p:sp>
      <p:sp>
        <p:nvSpPr>
          <p:cNvPr id="908291" name="Rectangle 1027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bg-BG" dirty="0" smtClean="0"/>
              <a:t>Ако бинарната връзка може да се породи от </a:t>
            </a:r>
            <a:r>
              <a:rPr lang="en-US" dirty="0" smtClean="0"/>
              <a:t>n-</a:t>
            </a:r>
            <a:r>
              <a:rPr lang="en-US" dirty="0" err="1" smtClean="0"/>
              <a:t>ary</a:t>
            </a:r>
            <a:r>
              <a:rPr lang="bg-BG" dirty="0" smtClean="0"/>
              <a:t> връзка, то тя е излишна.</a:t>
            </a:r>
            <a:endParaRPr lang="en-US" dirty="0"/>
          </a:p>
          <a:p>
            <a:r>
              <a:rPr lang="bg-BG" dirty="0" smtClean="0"/>
              <a:t>Пример:</a:t>
            </a:r>
            <a:r>
              <a:rPr lang="en-US" dirty="0" smtClean="0"/>
              <a:t> TAUGHT_DURING </a:t>
            </a:r>
            <a:r>
              <a:rPr lang="bg-BG" dirty="0" smtClean="0"/>
              <a:t>бинарна релация на следващия слайд може да бъде породена от тернарната връзка </a:t>
            </a:r>
            <a:r>
              <a:rPr lang="en-US" dirty="0" smtClean="0"/>
              <a:t>OFFERS</a:t>
            </a:r>
            <a:r>
              <a:rPr lang="bg-BG" dirty="0" smtClean="0"/>
              <a:t>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Slide 3- </a:t>
            </a:r>
            <a:fld id="{0E4A265D-094A-44C9-86D3-673D8CE56583}" type="slidenum">
              <a:rPr lang="en-US"/>
              <a:pPr/>
              <a:t>46</a:t>
            </a:fld>
            <a:endParaRPr lang="en-CA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5218" name="Rectangle 10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bg-BG" sz="3200" dirty="0" smtClean="0"/>
              <a:t>Друг пример за тернарна връзка</a:t>
            </a:r>
            <a:endParaRPr lang="en-US" sz="3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Slide 3- </a:t>
            </a:r>
            <a:fld id="{363B5802-033E-45F5-B538-81A862E68C49}" type="slidenum">
              <a:rPr lang="en-US"/>
              <a:pPr/>
              <a:t>47</a:t>
            </a:fld>
            <a:endParaRPr lang="en-CA"/>
          </a:p>
        </p:txBody>
      </p:sp>
      <p:pic>
        <p:nvPicPr>
          <p:cNvPr id="905221" name="Picture 1029" descr="fig03_1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913" y="1905000"/>
            <a:ext cx="7989887" cy="3733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6242" name="Rectangle 1026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bg-BG" sz="3200" dirty="0" smtClean="0"/>
              <a:t>Представяне на ограниченията в </a:t>
            </a:r>
            <a:r>
              <a:rPr lang="en-US" sz="3200" dirty="0" smtClean="0"/>
              <a:t>n-</a:t>
            </a:r>
            <a:r>
              <a:rPr lang="en-US" sz="3200" dirty="0" err="1" smtClean="0"/>
              <a:t>ary</a:t>
            </a:r>
            <a:r>
              <a:rPr lang="bg-BG" sz="3200" dirty="0" smtClean="0"/>
              <a:t> връзки</a:t>
            </a:r>
            <a:endParaRPr lang="en-US" sz="3200" dirty="0"/>
          </a:p>
        </p:txBody>
      </p:sp>
      <p:sp>
        <p:nvSpPr>
          <p:cNvPr id="906243" name="Rectangle 1027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bg-BG" sz="2400" dirty="0" smtClean="0"/>
              <a:t>Ограниченията </a:t>
            </a:r>
            <a:r>
              <a:rPr lang="en-US" sz="2400" dirty="0" smtClean="0"/>
              <a:t>(min</a:t>
            </a:r>
            <a:r>
              <a:rPr lang="en-US" sz="2400" dirty="0"/>
              <a:t>, max) </a:t>
            </a:r>
            <a:r>
              <a:rPr lang="bg-BG" sz="2400" dirty="0" smtClean="0"/>
              <a:t>могат да се представят върху връзките, но те не могат да опишат напълно спецификата.</a:t>
            </a:r>
            <a:endParaRPr lang="en-US" sz="2400" dirty="0"/>
          </a:p>
          <a:p>
            <a:r>
              <a:rPr lang="bg-BG" sz="2400" dirty="0" smtClean="0"/>
              <a:t>Записването на </a:t>
            </a:r>
            <a:r>
              <a:rPr lang="en-US" sz="2400" dirty="0" smtClean="0"/>
              <a:t>1</a:t>
            </a:r>
            <a:r>
              <a:rPr lang="en-US" sz="2400" dirty="0"/>
              <a:t>, </a:t>
            </a:r>
            <a:r>
              <a:rPr lang="en-US" sz="2400" dirty="0" smtClean="0"/>
              <a:t>M</a:t>
            </a:r>
            <a:r>
              <a:rPr lang="bg-BG" sz="2400" dirty="0" smtClean="0"/>
              <a:t>, </a:t>
            </a:r>
            <a:r>
              <a:rPr lang="en-US" sz="2400" dirty="0" smtClean="0"/>
              <a:t>N </a:t>
            </a:r>
            <a:r>
              <a:rPr lang="bg-BG" sz="2400" dirty="0" smtClean="0"/>
              <a:t>индицира допълнителни ограничения</a:t>
            </a:r>
            <a:endParaRPr lang="en-US" sz="2400" dirty="0"/>
          </a:p>
          <a:p>
            <a:pPr lvl="1"/>
            <a:r>
              <a:rPr lang="en-US" sz="2200" dirty="0" smtClean="0"/>
              <a:t>M </a:t>
            </a:r>
            <a:r>
              <a:rPr lang="bg-BG" sz="2200" dirty="0" smtClean="0"/>
              <a:t>или </a:t>
            </a:r>
            <a:r>
              <a:rPr lang="en-US" sz="2200" dirty="0" smtClean="0"/>
              <a:t>N </a:t>
            </a:r>
            <a:r>
              <a:rPr lang="bg-BG" sz="2200" dirty="0" smtClean="0"/>
              <a:t>означава без ограмичения</a:t>
            </a:r>
            <a:endParaRPr lang="en-US" sz="2200" dirty="0"/>
          </a:p>
          <a:p>
            <a:pPr lvl="1"/>
            <a:r>
              <a:rPr lang="en-US" sz="2200" dirty="0" smtClean="0"/>
              <a:t>1 </a:t>
            </a:r>
            <a:r>
              <a:rPr lang="bg-BG" sz="2200" dirty="0" smtClean="0"/>
              <a:t>показва, че обекта може да участва мах в една инстация на връзката, </a:t>
            </a:r>
            <a:r>
              <a:rPr lang="bg-BG" sz="2200" i="1" dirty="0" smtClean="0"/>
              <a:t>която е конкретна комбинация на други участващи обекти</a:t>
            </a:r>
          </a:p>
          <a:p>
            <a:pPr lvl="1"/>
            <a:r>
              <a:rPr lang="bg-BG" sz="2400" dirty="0" smtClean="0"/>
              <a:t>За пълно описание на ограниченията се ползват едновременно </a:t>
            </a:r>
            <a:r>
              <a:rPr lang="en-US" sz="2400" dirty="0" smtClean="0"/>
              <a:t>(</a:t>
            </a:r>
            <a:r>
              <a:rPr lang="en-US" sz="2400" dirty="0"/>
              <a:t>min, max) </a:t>
            </a:r>
            <a:r>
              <a:rPr lang="bg-BG" sz="2400" dirty="0" smtClean="0"/>
              <a:t>и </a:t>
            </a:r>
            <a:r>
              <a:rPr lang="en-US" sz="2400" dirty="0" smtClean="0"/>
              <a:t>1</a:t>
            </a:r>
            <a:r>
              <a:rPr lang="en-US" sz="2400" dirty="0"/>
              <a:t>, M, </a:t>
            </a:r>
            <a:r>
              <a:rPr lang="en-US" sz="2400" dirty="0" smtClean="0"/>
              <a:t>N</a:t>
            </a:r>
            <a:r>
              <a:rPr lang="bg-BG" sz="2400" dirty="0" smtClean="0"/>
              <a:t>.</a:t>
            </a:r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Slide 3- </a:t>
            </a:r>
            <a:fld id="{AD1C4100-E729-4866-B1CB-C435C5C195CD}" type="slidenum">
              <a:rPr lang="en-US"/>
              <a:pPr/>
              <a:t>48</a:t>
            </a:fld>
            <a:endParaRPr lang="en-CA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44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Data Modeling Tools</a:t>
            </a:r>
          </a:p>
        </p:txBody>
      </p:sp>
      <p:sp>
        <p:nvSpPr>
          <p:cNvPr id="880645" name="Rectangle 5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bg-BG" sz="2400" dirty="0" smtClean="0"/>
              <a:t>Съществуват множество популярни програми, които подпомагат концептуалното моделиране и съставянето на схема на БД.</a:t>
            </a:r>
            <a:endParaRPr lang="en-US" sz="2400" dirty="0"/>
          </a:p>
          <a:p>
            <a:pPr lvl="1">
              <a:lnSpc>
                <a:spcPct val="90000"/>
              </a:lnSpc>
            </a:pPr>
            <a:r>
              <a:rPr lang="bg-BG" sz="2200" dirty="0" smtClean="0"/>
              <a:t>Примери</a:t>
            </a:r>
            <a:r>
              <a:rPr lang="en-US" sz="2200" dirty="0" smtClean="0"/>
              <a:t>: </a:t>
            </a:r>
            <a:r>
              <a:rPr lang="en-US" sz="2200" dirty="0" err="1"/>
              <a:t>ERWin</a:t>
            </a:r>
            <a:r>
              <a:rPr lang="en-US" sz="2200" dirty="0"/>
              <a:t>, S- Designer (Enterprise Application Suite), ER- </a:t>
            </a:r>
            <a:r>
              <a:rPr lang="en-US" sz="2200" dirty="0" smtClean="0"/>
              <a:t>Studio  </a:t>
            </a:r>
            <a:r>
              <a:rPr lang="bg-BG" sz="2200" dirty="0" smtClean="0"/>
              <a:t>и др</a:t>
            </a:r>
            <a:r>
              <a:rPr lang="en-US" sz="2200" dirty="0" smtClean="0"/>
              <a:t>.</a:t>
            </a:r>
            <a:endParaRPr lang="en-US" sz="2200" dirty="0"/>
          </a:p>
          <a:p>
            <a:pPr>
              <a:lnSpc>
                <a:spcPct val="90000"/>
              </a:lnSpc>
            </a:pPr>
            <a:r>
              <a:rPr lang="bg-BG" sz="2400" dirty="0" smtClean="0"/>
              <a:t>ПРЕДИМСТВА</a:t>
            </a:r>
            <a:r>
              <a:rPr lang="en-US" sz="2400" dirty="0" smtClean="0"/>
              <a:t>: </a:t>
            </a:r>
            <a:endParaRPr lang="en-US" sz="2400" dirty="0"/>
          </a:p>
          <a:p>
            <a:pPr lvl="1">
              <a:lnSpc>
                <a:spcPct val="90000"/>
              </a:lnSpc>
            </a:pPr>
            <a:r>
              <a:rPr lang="bg-BG" sz="2200" dirty="0" smtClean="0"/>
              <a:t>Използват се като документация на изискванията на приложението, лесен потребителски интерфейс – повечето имат графичен редактор.</a:t>
            </a:r>
            <a:endParaRPr lang="en-US" sz="2200" dirty="0"/>
          </a:p>
          <a:p>
            <a:pPr>
              <a:lnSpc>
                <a:spcPct val="90000"/>
              </a:lnSpc>
            </a:pPr>
            <a:r>
              <a:rPr lang="bg-BG" sz="2400" dirty="0" smtClean="0"/>
              <a:t>НЕДОСТАТЪЦИ</a:t>
            </a:r>
            <a:r>
              <a:rPr lang="en-US" sz="2400" dirty="0" smtClean="0"/>
              <a:t>:</a:t>
            </a:r>
            <a:endParaRPr lang="en-US" sz="2400" dirty="0"/>
          </a:p>
          <a:p>
            <a:pPr lvl="1">
              <a:lnSpc>
                <a:spcPct val="90000"/>
              </a:lnSpc>
            </a:pPr>
            <a:r>
              <a:rPr lang="bg-BG" sz="2200" dirty="0" smtClean="0"/>
              <a:t>Повечето програми използват различна нотация за връзки и атрибути на връзките</a:t>
            </a:r>
            <a:endParaRPr lang="en-US" sz="2200" dirty="0"/>
          </a:p>
          <a:p>
            <a:pPr lvl="1">
              <a:lnSpc>
                <a:spcPct val="90000"/>
              </a:lnSpc>
            </a:pPr>
            <a:r>
              <a:rPr lang="bg-BG" sz="2200" dirty="0" smtClean="0"/>
              <a:t>Повечето представят релационен дизайн във вид на диаграма, а не концептуално </a:t>
            </a:r>
            <a:r>
              <a:rPr lang="en-US" sz="2200" dirty="0" smtClean="0"/>
              <a:t>ER-</a:t>
            </a:r>
            <a:r>
              <a:rPr lang="bg-BG" sz="2200" dirty="0" smtClean="0"/>
              <a:t>базирано моделиране.</a:t>
            </a:r>
            <a:endParaRPr lang="en-US" sz="2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Slide 3- </a:t>
            </a:r>
            <a:fld id="{2A6935E5-6D0A-4CE7-BE07-D034B0AE9683}" type="slidenum">
              <a:rPr lang="en-US"/>
              <a:pPr/>
              <a:t>49</a:t>
            </a:fld>
            <a:endParaRPr lang="en-CA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1252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517841"/>
            <a:ext cx="8229600" cy="990600"/>
          </a:xfrm>
        </p:spPr>
        <p:txBody>
          <a:bodyPr/>
          <a:lstStyle/>
          <a:p>
            <a:r>
              <a:rPr lang="en-US" dirty="0" smtClean="0"/>
              <a:t>COMPANY </a:t>
            </a:r>
            <a:r>
              <a:rPr lang="bg-BG" dirty="0" smtClean="0"/>
              <a:t>БД - пример</a:t>
            </a:r>
            <a:endParaRPr lang="en-US" dirty="0"/>
          </a:p>
        </p:txBody>
      </p:sp>
      <p:sp>
        <p:nvSpPr>
          <p:cNvPr id="821253" name="Rectangle 5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bg-BG" dirty="0" smtClean="0"/>
              <a:t>Трябва да създадем схема на БД, базирана на следните (опростени) </a:t>
            </a:r>
            <a:r>
              <a:rPr lang="bg-BG" b="1" dirty="0" smtClean="0"/>
              <a:t>изисквания</a:t>
            </a:r>
            <a:r>
              <a:rPr lang="bg-BG" dirty="0" smtClean="0"/>
              <a:t> на БД на компания</a:t>
            </a:r>
            <a:r>
              <a:rPr lang="en-US" dirty="0" smtClean="0"/>
              <a:t>:</a:t>
            </a:r>
            <a:endParaRPr lang="en-US" dirty="0"/>
          </a:p>
          <a:p>
            <a:pPr lvl="1">
              <a:lnSpc>
                <a:spcPct val="90000"/>
              </a:lnSpc>
            </a:pPr>
            <a:r>
              <a:rPr lang="bg-BG" dirty="0" smtClean="0"/>
              <a:t>Компанията е организирана в отдели. Всеки отдел има име, номер и </a:t>
            </a:r>
            <a:r>
              <a:rPr lang="bg-BG" i="1" dirty="0" smtClean="0"/>
              <a:t>мениджър</a:t>
            </a:r>
            <a:r>
              <a:rPr lang="bg-BG" dirty="0" smtClean="0"/>
              <a:t>. Отделът може да бъде разположен в няколко офиса. Ще пазим информация за датата на назначение на мениджъра</a:t>
            </a:r>
            <a:r>
              <a:rPr lang="en-US" dirty="0" smtClean="0"/>
              <a:t>.</a:t>
            </a:r>
            <a:endParaRPr lang="en-US" dirty="0"/>
          </a:p>
          <a:p>
            <a:pPr lvl="1">
              <a:lnSpc>
                <a:spcPct val="90000"/>
              </a:lnSpc>
            </a:pPr>
            <a:r>
              <a:rPr lang="bg-BG" dirty="0" smtClean="0"/>
              <a:t>Всеки отдел </a:t>
            </a:r>
            <a:r>
              <a:rPr lang="bg-BG" i="1" dirty="0" smtClean="0"/>
              <a:t>управлява</a:t>
            </a:r>
            <a:r>
              <a:rPr lang="bg-BG" dirty="0" smtClean="0"/>
              <a:t> различен брой проекти. Всеки проект има уникално име, уникален номер и се разработва само в един офис.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Slide 3- </a:t>
            </a:r>
            <a:fld id="{86E11CD7-0E18-4432-9EC5-113E57FDF740}" type="slidenum">
              <a:rPr lang="en-US"/>
              <a:pPr/>
              <a:t>5</a:t>
            </a:fld>
            <a:endParaRPr lang="en-CA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Slide 3- </a:t>
            </a:r>
            <a:fld id="{585BF42F-9CC7-4227-A492-4484EE6FB6FA}" type="slidenum">
              <a:rPr lang="en-US"/>
              <a:pPr/>
              <a:t>50</a:t>
            </a:fld>
            <a:endParaRPr lang="en-CA"/>
          </a:p>
        </p:txBody>
      </p:sp>
      <p:sp>
        <p:nvSpPr>
          <p:cNvPr id="884738" name="Text Box 2"/>
          <p:cNvSpPr txBox="1">
            <a:spLocks noChangeArrowheads="1"/>
          </p:cNvSpPr>
          <p:nvPr/>
        </p:nvSpPr>
        <p:spPr bwMode="auto">
          <a:xfrm>
            <a:off x="914400" y="476672"/>
            <a:ext cx="7288213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>
            <a:lvl1pPr>
              <a:defRPr sz="2400">
                <a:solidFill>
                  <a:schemeClr val="tx1"/>
                </a:solidFill>
                <a:latin typeface="Arial" charset="0"/>
              </a:defRPr>
            </a:lvl1pPr>
            <a:lvl2pPr>
              <a:defRPr sz="24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3600" dirty="0" smtClean="0">
                <a:solidFill>
                  <a:srgbClr val="800000"/>
                </a:solidFill>
              </a:rPr>
              <a:t>Automated </a:t>
            </a:r>
            <a:r>
              <a:rPr lang="en-US" sz="3600" dirty="0">
                <a:solidFill>
                  <a:srgbClr val="800000"/>
                </a:solidFill>
              </a:rPr>
              <a:t>Database Design Tools</a:t>
            </a:r>
          </a:p>
        </p:txBody>
      </p:sp>
      <p:graphicFrame>
        <p:nvGraphicFramePr>
          <p:cNvPr id="884809" name="Group 73"/>
          <p:cNvGraphicFramePr>
            <a:graphicFrameLocks noGrp="1"/>
          </p:cNvGraphicFramePr>
          <p:nvPr/>
        </p:nvGraphicFramePr>
        <p:xfrm>
          <a:off x="228600" y="1447800"/>
          <a:ext cx="8664575" cy="5045711"/>
        </p:xfrm>
        <a:graphic>
          <a:graphicData uri="http://schemas.openxmlformats.org/drawingml/2006/table">
            <a:tbl>
              <a:tblPr/>
              <a:tblGrid>
                <a:gridCol w="1446213"/>
                <a:gridCol w="2713037"/>
                <a:gridCol w="4505325"/>
              </a:tblGrid>
              <a:tr h="2936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90033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 Narrow" pitchFamily="34" charset="0"/>
                        </a:rPr>
                        <a:t>COMPANY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90033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 Narrow" pitchFamily="34" charset="0"/>
                        </a:rPr>
                        <a:t>TOOL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90033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 Narrow" pitchFamily="34" charset="0"/>
                        </a:rPr>
                        <a:t>FUNCTIONALITY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71475">
                <a:tc row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90033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 Narrow" pitchFamily="34" charset="0"/>
                        </a:rPr>
                        <a:t>Embarcadero Technologies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90033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 Narrow" pitchFamily="34" charset="0"/>
                        </a:rPr>
                        <a:t>ER Studio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90033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 Narrow" pitchFamily="34" charset="0"/>
                        </a:rPr>
                        <a:t>Database Modeling in ER and IDEF1X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5438">
                <a:tc vMerge="1">
                  <a:txBody>
                    <a:bodyPr/>
                    <a:lstStyle/>
                    <a:p>
                      <a:endParaRPr lang="bg-BG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90033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 Narrow" pitchFamily="34" charset="0"/>
                        </a:rPr>
                        <a:t>DB Artisan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90033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 Narrow" pitchFamily="34" charset="0"/>
                        </a:rPr>
                        <a:t>Database administration, space and security management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952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90033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 Narrow" pitchFamily="34" charset="0"/>
                        </a:rPr>
                        <a:t>Oracle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90033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 Narrow" pitchFamily="34" charset="0"/>
                        </a:rPr>
                        <a:t>Developer 2000/Designer 2000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90033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 Narrow" pitchFamily="34" charset="0"/>
                        </a:rPr>
                        <a:t>Database modeling, application development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064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90033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 Narrow" pitchFamily="34" charset="0"/>
                        </a:rPr>
                        <a:t>Popkin Software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90033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 Narrow" pitchFamily="34" charset="0"/>
                        </a:rPr>
                        <a:t>System Architect 2001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90033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 Narrow" pitchFamily="34" charset="0"/>
                        </a:rPr>
                        <a:t>Data modeling, object modeling, process modeling, structured analysis/design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83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90033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 Narrow" pitchFamily="34" charset="0"/>
                        </a:rPr>
                        <a:t>Platinum (Computer Associates)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90033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 Narrow" pitchFamily="34" charset="0"/>
                        </a:rPr>
                        <a:t>Enterprise Modeling Suite: Erwin, BPWin, Paradigm Plus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90033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 Narrow" pitchFamily="34" charset="0"/>
                        </a:rPr>
                        <a:t>Data, process, and business component modeling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492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90033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 Narrow" pitchFamily="34" charset="0"/>
                        </a:rPr>
                        <a:t>Persistence Inc.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90033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 Narrow" pitchFamily="34" charset="0"/>
                        </a:rPr>
                        <a:t>Pwertier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90033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 Narrow" pitchFamily="34" charset="0"/>
                        </a:rPr>
                        <a:t>Mapping from O-O to relational model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98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90033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 Narrow" pitchFamily="34" charset="0"/>
                        </a:rPr>
                        <a:t>Rational (IBM)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90033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 Narrow" pitchFamily="34" charset="0"/>
                        </a:rPr>
                        <a:t>Rational Rose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90033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 Narrow" pitchFamily="34" charset="0"/>
                        </a:rPr>
                        <a:t>UML Modeling &amp; application generation in C++/JAVA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83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90033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 Narrow" pitchFamily="34" charset="0"/>
                        </a:rPr>
                        <a:t>Resolution Ltd.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90033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 Narrow" pitchFamily="34" charset="0"/>
                        </a:rPr>
                        <a:t>Xcase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90033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 Narrow" pitchFamily="34" charset="0"/>
                        </a:rPr>
                        <a:t>Conceptual modeling up to code maintenance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70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90033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 Narrow" pitchFamily="34" charset="0"/>
                        </a:rPr>
                        <a:t>Sybase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90033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 Narrow" pitchFamily="34" charset="0"/>
                        </a:rPr>
                        <a:t>Enterprise Application Suite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90033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 Narrow" pitchFamily="34" charset="0"/>
                        </a:rPr>
                        <a:t>Data modeling, business logic modeling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98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90033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 Narrow" pitchFamily="34" charset="0"/>
                        </a:rPr>
                        <a:t>Visio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90033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 Narrow" pitchFamily="34" charset="0"/>
                        </a:rPr>
                        <a:t>Visio Enterprise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90033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 Narrow" pitchFamily="34" charset="0"/>
                        </a:rPr>
                        <a:t>Data modeling, design/reengineering Visual Basic/C++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60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 smtClean="0"/>
              <a:t>Преглед</a:t>
            </a:r>
            <a:endParaRPr lang="en-US" dirty="0"/>
          </a:p>
        </p:txBody>
      </p:sp>
      <p:sp>
        <p:nvSpPr>
          <p:cNvPr id="89600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bg-BG" dirty="0" smtClean="0"/>
              <a:t>Концепции на </a:t>
            </a:r>
            <a:r>
              <a:rPr lang="en-US" dirty="0" smtClean="0"/>
              <a:t>ER </a:t>
            </a:r>
            <a:r>
              <a:rPr lang="bg-BG" dirty="0" smtClean="0"/>
              <a:t>модела</a:t>
            </a:r>
            <a:r>
              <a:rPr lang="en-US" dirty="0" smtClean="0"/>
              <a:t>: </a:t>
            </a:r>
            <a:r>
              <a:rPr lang="en-US" dirty="0"/>
              <a:t>Entities, attributes, relationships</a:t>
            </a:r>
          </a:p>
          <a:p>
            <a:r>
              <a:rPr lang="bg-BG" dirty="0" smtClean="0"/>
              <a:t>Ограничения в </a:t>
            </a:r>
            <a:r>
              <a:rPr lang="en-US" dirty="0" smtClean="0"/>
              <a:t>ER </a:t>
            </a:r>
            <a:r>
              <a:rPr lang="bg-BG" dirty="0" smtClean="0"/>
              <a:t>модела</a:t>
            </a:r>
            <a:endParaRPr lang="en-US" dirty="0"/>
          </a:p>
          <a:p>
            <a:r>
              <a:rPr lang="bg-BG" dirty="0" smtClean="0"/>
              <a:t>Използване на </a:t>
            </a:r>
            <a:r>
              <a:rPr lang="en-US" dirty="0" smtClean="0"/>
              <a:t>ER </a:t>
            </a:r>
            <a:r>
              <a:rPr lang="bg-BG" dirty="0" smtClean="0"/>
              <a:t>в постъпково изграждане на концептуална схема на </a:t>
            </a:r>
            <a:r>
              <a:rPr lang="en-US" dirty="0" smtClean="0"/>
              <a:t>COMPANY </a:t>
            </a:r>
            <a:r>
              <a:rPr lang="en-US" dirty="0"/>
              <a:t>database</a:t>
            </a:r>
          </a:p>
          <a:p>
            <a:r>
              <a:rPr lang="en-US" dirty="0"/>
              <a:t>ER </a:t>
            </a:r>
            <a:r>
              <a:rPr lang="bg-BG" dirty="0" smtClean="0"/>
              <a:t>диаграми </a:t>
            </a:r>
            <a:r>
              <a:rPr lang="en-US" dirty="0" smtClean="0"/>
              <a:t>- </a:t>
            </a:r>
            <a:r>
              <a:rPr lang="bg-BG" dirty="0" smtClean="0"/>
              <a:t>нотация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Slide 3- </a:t>
            </a:r>
            <a:fld id="{96952A6F-FFEA-45B8-BCD0-A9B5CE850F2B}" type="slidenum">
              <a:rPr lang="en-US"/>
              <a:pPr/>
              <a:t>51</a:t>
            </a:fld>
            <a:endParaRPr lang="en-CA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3300" name="Rectangle 4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COMPANY </a:t>
            </a:r>
            <a:r>
              <a:rPr lang="bg-BG" dirty="0" smtClean="0"/>
              <a:t>БД - пример</a:t>
            </a:r>
            <a:endParaRPr lang="en-US" dirty="0"/>
          </a:p>
        </p:txBody>
      </p:sp>
      <p:sp>
        <p:nvSpPr>
          <p:cNvPr id="823301" name="Rectangle 5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lvl="1">
              <a:lnSpc>
                <a:spcPct val="90000"/>
              </a:lnSpc>
            </a:pPr>
            <a:r>
              <a:rPr lang="bg-BG" dirty="0" smtClean="0"/>
              <a:t>За всеки служител ще съхраняваме служебен номер</a:t>
            </a:r>
            <a:r>
              <a:rPr lang="en-US" dirty="0" smtClean="0"/>
              <a:t>, </a:t>
            </a:r>
            <a:r>
              <a:rPr lang="bg-BG" dirty="0" smtClean="0"/>
              <a:t>адрес</a:t>
            </a:r>
            <a:r>
              <a:rPr lang="en-US" dirty="0" smtClean="0"/>
              <a:t>, </a:t>
            </a:r>
            <a:r>
              <a:rPr lang="bg-BG" dirty="0" smtClean="0"/>
              <a:t>заплата</a:t>
            </a:r>
            <a:r>
              <a:rPr lang="en-US" dirty="0" smtClean="0"/>
              <a:t>, </a:t>
            </a:r>
            <a:r>
              <a:rPr lang="bg-BG" dirty="0" smtClean="0"/>
              <a:t>пол и дата на раждане</a:t>
            </a:r>
            <a:r>
              <a:rPr lang="en-US" dirty="0" smtClean="0"/>
              <a:t>. </a:t>
            </a:r>
            <a:endParaRPr lang="en-US" dirty="0"/>
          </a:p>
          <a:p>
            <a:pPr lvl="2">
              <a:lnSpc>
                <a:spcPct val="90000"/>
              </a:lnSpc>
            </a:pPr>
            <a:r>
              <a:rPr lang="bg-BG" dirty="0" smtClean="0"/>
              <a:t>Всеки служител </a:t>
            </a:r>
            <a:r>
              <a:rPr lang="bg-BG" i="1" dirty="0" smtClean="0"/>
              <a:t>работи</a:t>
            </a:r>
            <a:r>
              <a:rPr lang="bg-BG" dirty="0" smtClean="0"/>
              <a:t> в един отдел, но </a:t>
            </a:r>
            <a:r>
              <a:rPr lang="bg-BG" i="1" dirty="0" smtClean="0"/>
              <a:t>може да работи </a:t>
            </a:r>
            <a:r>
              <a:rPr lang="bg-BG" dirty="0" smtClean="0"/>
              <a:t>по множество проекти</a:t>
            </a:r>
            <a:r>
              <a:rPr lang="en-US" dirty="0" smtClean="0"/>
              <a:t>.</a:t>
            </a:r>
            <a:endParaRPr lang="en-US" dirty="0"/>
          </a:p>
          <a:p>
            <a:pPr lvl="2">
              <a:lnSpc>
                <a:spcPct val="90000"/>
              </a:lnSpc>
            </a:pPr>
            <a:r>
              <a:rPr lang="bg-BG" dirty="0" smtClean="0"/>
              <a:t>Ще съхраняваме броя часове на седмица, които всеки служител е изработил по всеки проект.</a:t>
            </a:r>
            <a:endParaRPr lang="en-US" dirty="0"/>
          </a:p>
          <a:p>
            <a:pPr lvl="2">
              <a:lnSpc>
                <a:spcPct val="90000"/>
              </a:lnSpc>
            </a:pPr>
            <a:r>
              <a:rPr lang="bg-BG" dirty="0" smtClean="0"/>
              <a:t>Ще съхраняваме и информация за </a:t>
            </a:r>
            <a:r>
              <a:rPr lang="bg-BG" i="1" dirty="0" smtClean="0"/>
              <a:t>прекия ръководителя </a:t>
            </a:r>
            <a:r>
              <a:rPr lang="bg-BG" dirty="0" smtClean="0"/>
              <a:t>на всеки служител.</a:t>
            </a:r>
            <a:endParaRPr lang="en-US" dirty="0"/>
          </a:p>
          <a:p>
            <a:pPr lvl="1">
              <a:lnSpc>
                <a:spcPct val="90000"/>
              </a:lnSpc>
            </a:pPr>
            <a:r>
              <a:rPr lang="bg-BG" dirty="0" smtClean="0"/>
              <a:t>Всеки служител може да </a:t>
            </a:r>
            <a:r>
              <a:rPr lang="bg-BG" i="1" dirty="0" smtClean="0"/>
              <a:t>има</a:t>
            </a:r>
            <a:r>
              <a:rPr lang="bg-BG" dirty="0" smtClean="0"/>
              <a:t> семейство</a:t>
            </a:r>
            <a:r>
              <a:rPr lang="en-US" dirty="0" smtClean="0"/>
              <a:t>.</a:t>
            </a:r>
            <a:endParaRPr lang="en-US" dirty="0"/>
          </a:p>
          <a:p>
            <a:pPr lvl="2">
              <a:lnSpc>
                <a:spcPct val="90000"/>
              </a:lnSpc>
            </a:pPr>
            <a:r>
              <a:rPr lang="bg-BG" dirty="0" smtClean="0"/>
              <a:t>За всеки член на семейството ще съхраняваме име, пол, дата на раждане и връзка със служителя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Slide 3- </a:t>
            </a:r>
            <a:fld id="{3DC263E1-88AB-4E2A-A885-30BA53CACFDD}" type="slidenum">
              <a:rPr lang="en-US"/>
              <a:pPr/>
              <a:t>6</a:t>
            </a:fld>
            <a:endParaRPr lang="en-CA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5348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 smtClean="0"/>
              <a:t>Концепции на </a:t>
            </a:r>
            <a:r>
              <a:rPr lang="en-US" dirty="0" smtClean="0"/>
              <a:t>ER </a:t>
            </a:r>
            <a:r>
              <a:rPr lang="bg-BG" dirty="0" smtClean="0"/>
              <a:t>модела</a:t>
            </a:r>
            <a:endParaRPr lang="en-US" dirty="0"/>
          </a:p>
        </p:txBody>
      </p:sp>
      <p:sp>
        <p:nvSpPr>
          <p:cNvPr id="825349" name="Rectangle 5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80000"/>
              </a:lnSpc>
            </a:pPr>
            <a:r>
              <a:rPr lang="en-US" sz="2400" dirty="0"/>
              <a:t>Entities </a:t>
            </a:r>
            <a:r>
              <a:rPr lang="bg-BG" sz="2400" dirty="0" smtClean="0"/>
              <a:t>и </a:t>
            </a:r>
            <a:r>
              <a:rPr lang="en-US" sz="2400" dirty="0" smtClean="0"/>
              <a:t>Attributes</a:t>
            </a:r>
            <a:endParaRPr lang="en-US" sz="2400" dirty="0"/>
          </a:p>
          <a:p>
            <a:pPr lvl="1">
              <a:lnSpc>
                <a:spcPct val="80000"/>
              </a:lnSpc>
            </a:pPr>
            <a:r>
              <a:rPr lang="en-US" sz="2200" dirty="0"/>
              <a:t>Entities </a:t>
            </a:r>
            <a:r>
              <a:rPr lang="bg-BG" sz="2200" dirty="0" smtClean="0"/>
              <a:t>са обекти, понятия в умаления свят, който представя БД</a:t>
            </a:r>
            <a:r>
              <a:rPr lang="en-US" sz="2200" dirty="0" smtClean="0"/>
              <a:t>.</a:t>
            </a:r>
            <a:endParaRPr lang="en-US" sz="2200" dirty="0"/>
          </a:p>
          <a:p>
            <a:pPr lvl="2">
              <a:lnSpc>
                <a:spcPct val="80000"/>
              </a:lnSpc>
            </a:pPr>
            <a:r>
              <a:rPr lang="bg-BG" sz="2000" dirty="0" smtClean="0"/>
              <a:t>Примери: </a:t>
            </a:r>
            <a:r>
              <a:rPr lang="en-US" sz="2000" dirty="0" smtClean="0"/>
              <a:t>EMPLOYEE </a:t>
            </a:r>
            <a:r>
              <a:rPr lang="en-US" sz="2000" dirty="0"/>
              <a:t>John Smith, </a:t>
            </a:r>
            <a:r>
              <a:rPr lang="en-US" sz="2000" dirty="0" smtClean="0"/>
              <a:t>Research </a:t>
            </a:r>
            <a:r>
              <a:rPr lang="en-US" sz="2000" dirty="0"/>
              <a:t>DEPARTMENT, </a:t>
            </a:r>
            <a:r>
              <a:rPr lang="en-US" sz="2000" dirty="0" err="1" smtClean="0"/>
              <a:t>ProductX</a:t>
            </a:r>
            <a:r>
              <a:rPr lang="en-US" sz="2000" dirty="0" smtClean="0"/>
              <a:t> </a:t>
            </a:r>
            <a:r>
              <a:rPr lang="en-US" sz="2000" dirty="0"/>
              <a:t>PROJECT</a:t>
            </a:r>
          </a:p>
          <a:p>
            <a:pPr lvl="1">
              <a:lnSpc>
                <a:spcPct val="80000"/>
              </a:lnSpc>
            </a:pPr>
            <a:r>
              <a:rPr lang="en-US" sz="2200" dirty="0"/>
              <a:t>Attributes </a:t>
            </a:r>
            <a:r>
              <a:rPr lang="bg-BG" sz="2200" dirty="0" smtClean="0"/>
              <a:t>са свойства, описващи </a:t>
            </a:r>
            <a:r>
              <a:rPr lang="en-US" sz="2200" dirty="0" smtClean="0"/>
              <a:t>entity</a:t>
            </a:r>
            <a:r>
              <a:rPr lang="en-US" sz="2200" dirty="0"/>
              <a:t>.</a:t>
            </a:r>
          </a:p>
          <a:p>
            <a:pPr lvl="2">
              <a:lnSpc>
                <a:spcPct val="80000"/>
              </a:lnSpc>
            </a:pPr>
            <a:r>
              <a:rPr lang="bg-BG" sz="2000" dirty="0" smtClean="0"/>
              <a:t>Пример:</a:t>
            </a:r>
            <a:r>
              <a:rPr lang="en-US" sz="2000" dirty="0" smtClean="0"/>
              <a:t> EMPLOYEE </a:t>
            </a:r>
            <a:r>
              <a:rPr lang="en-US" sz="2000" dirty="0"/>
              <a:t>entity </a:t>
            </a:r>
            <a:r>
              <a:rPr lang="bg-BG" sz="2000" dirty="0" smtClean="0"/>
              <a:t>може да има атрибути</a:t>
            </a:r>
            <a:r>
              <a:rPr lang="en-US" sz="2000" dirty="0" smtClean="0"/>
              <a:t> </a:t>
            </a:r>
            <a:r>
              <a:rPr lang="en-US" sz="2000" dirty="0"/>
              <a:t>Name, </a:t>
            </a:r>
            <a:r>
              <a:rPr lang="en-US" sz="2000" dirty="0" smtClean="0"/>
              <a:t>SSN</a:t>
            </a:r>
            <a:r>
              <a:rPr lang="en-US" sz="2000" dirty="0"/>
              <a:t>, Address, Sex, </a:t>
            </a:r>
            <a:r>
              <a:rPr lang="en-US" sz="2000" dirty="0" err="1"/>
              <a:t>BirthDate</a:t>
            </a:r>
            <a:endParaRPr lang="en-US" sz="2000" dirty="0"/>
          </a:p>
          <a:p>
            <a:pPr lvl="1">
              <a:lnSpc>
                <a:spcPct val="80000"/>
              </a:lnSpc>
            </a:pPr>
            <a:r>
              <a:rPr lang="bg-BG" sz="2200" dirty="0" smtClean="0"/>
              <a:t>Всяко отделно </a:t>
            </a:r>
            <a:r>
              <a:rPr lang="en-US" sz="2200" dirty="0" smtClean="0"/>
              <a:t>entity </a:t>
            </a:r>
            <a:r>
              <a:rPr lang="bg-BG" sz="2200" dirty="0" smtClean="0"/>
              <a:t>има стойности за всеки от неговите атрибути</a:t>
            </a:r>
            <a:r>
              <a:rPr lang="en-US" sz="2200" dirty="0" smtClean="0"/>
              <a:t>.</a:t>
            </a:r>
            <a:endParaRPr lang="en-US" sz="2200" dirty="0"/>
          </a:p>
          <a:p>
            <a:pPr lvl="2">
              <a:lnSpc>
                <a:spcPct val="80000"/>
              </a:lnSpc>
            </a:pPr>
            <a:r>
              <a:rPr lang="bg-BG" sz="2000" dirty="0" smtClean="0"/>
              <a:t>Пример: всяко </a:t>
            </a:r>
            <a:r>
              <a:rPr lang="en-US" sz="2000" dirty="0" smtClean="0"/>
              <a:t>employee </a:t>
            </a:r>
            <a:r>
              <a:rPr lang="en-US" sz="2000" dirty="0"/>
              <a:t>entity </a:t>
            </a:r>
            <a:r>
              <a:rPr lang="bg-BG" sz="2000" dirty="0" smtClean="0"/>
              <a:t>може да има </a:t>
            </a:r>
            <a:r>
              <a:rPr lang="en-US" sz="2000" dirty="0" smtClean="0"/>
              <a:t>Name</a:t>
            </a:r>
            <a:r>
              <a:rPr lang="en-US" sz="2000" dirty="0"/>
              <a:t>='John Smith', </a:t>
            </a:r>
            <a:r>
              <a:rPr lang="en-US" sz="2000" dirty="0" smtClean="0"/>
              <a:t>SSN</a:t>
            </a:r>
            <a:r>
              <a:rPr lang="en-US" sz="2000" dirty="0"/>
              <a:t>='123456789', Address ='731, </a:t>
            </a:r>
            <a:r>
              <a:rPr lang="en-US" sz="2000" dirty="0" err="1"/>
              <a:t>Fondren</a:t>
            </a:r>
            <a:r>
              <a:rPr lang="en-US" sz="2000" dirty="0"/>
              <a:t>, Houston, TX', Sex='M', </a:t>
            </a:r>
            <a:r>
              <a:rPr lang="en-US" sz="2000" dirty="0" err="1"/>
              <a:t>BirthDate</a:t>
            </a:r>
            <a:r>
              <a:rPr lang="en-US" sz="2000" dirty="0"/>
              <a:t>='09-JAN-55‘</a:t>
            </a:r>
          </a:p>
          <a:p>
            <a:pPr lvl="1">
              <a:lnSpc>
                <a:spcPct val="80000"/>
              </a:lnSpc>
            </a:pPr>
            <a:r>
              <a:rPr lang="bg-BG" sz="2200" dirty="0" smtClean="0"/>
              <a:t>Всеки атрибут има можество от </a:t>
            </a:r>
            <a:r>
              <a:rPr lang="bg-BG" sz="2200" i="1" dirty="0" smtClean="0"/>
              <a:t>стойности</a:t>
            </a:r>
            <a:r>
              <a:rPr lang="bg-BG" sz="2200" dirty="0" smtClean="0"/>
              <a:t> (тип данни), свързан с него, т.е. </a:t>
            </a:r>
            <a:r>
              <a:rPr lang="en-US" sz="2200" dirty="0" smtClean="0"/>
              <a:t>integer</a:t>
            </a:r>
            <a:r>
              <a:rPr lang="en-US" sz="2200" dirty="0"/>
              <a:t>, string, </a:t>
            </a:r>
            <a:r>
              <a:rPr lang="en-US" sz="2200" dirty="0" err="1"/>
              <a:t>subrange</a:t>
            </a:r>
            <a:r>
              <a:rPr lang="en-US" sz="2200" dirty="0"/>
              <a:t>, enumerated type, …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Slide 3- </a:t>
            </a:r>
            <a:fld id="{26B1965C-36D2-4E62-B56E-DAA3E9A8184A}" type="slidenum">
              <a:rPr lang="en-US"/>
              <a:pPr/>
              <a:t>7</a:t>
            </a:fld>
            <a:endParaRPr lang="en-CA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7396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 smtClean="0"/>
              <a:t>Тип на атрибутите</a:t>
            </a:r>
            <a:r>
              <a:rPr lang="en-US" dirty="0" smtClean="0"/>
              <a:t> </a:t>
            </a:r>
            <a:r>
              <a:rPr lang="en-US" dirty="0"/>
              <a:t>(1)</a:t>
            </a:r>
          </a:p>
        </p:txBody>
      </p:sp>
      <p:sp>
        <p:nvSpPr>
          <p:cNvPr id="827397" name="Rectangle 5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r>
              <a:rPr lang="bg-BG" sz="2400" dirty="0" smtClean="0"/>
              <a:t>Прост</a:t>
            </a:r>
            <a:endParaRPr lang="en-US" sz="2400" dirty="0"/>
          </a:p>
          <a:p>
            <a:pPr lvl="1">
              <a:lnSpc>
                <a:spcPct val="80000"/>
              </a:lnSpc>
            </a:pPr>
            <a:r>
              <a:rPr lang="bg-BG" sz="2100" dirty="0" smtClean="0"/>
              <a:t>Всяко </a:t>
            </a:r>
            <a:r>
              <a:rPr lang="en-US" sz="2100" dirty="0" smtClean="0"/>
              <a:t>entity </a:t>
            </a:r>
            <a:r>
              <a:rPr lang="bg-BG" sz="2100" dirty="0" smtClean="0"/>
              <a:t>има една, единствена стойност на всеки атрибут</a:t>
            </a:r>
            <a:r>
              <a:rPr lang="en-US" sz="2100" dirty="0" smtClean="0"/>
              <a:t>. </a:t>
            </a:r>
            <a:r>
              <a:rPr lang="bg-BG" sz="2100" dirty="0" smtClean="0"/>
              <a:t>Пример:</a:t>
            </a:r>
            <a:r>
              <a:rPr lang="en-US" sz="2100" dirty="0" smtClean="0"/>
              <a:t> SN </a:t>
            </a:r>
            <a:r>
              <a:rPr lang="bg-BG" sz="2100" dirty="0" smtClean="0"/>
              <a:t>или</a:t>
            </a:r>
            <a:r>
              <a:rPr lang="en-US" sz="2100" dirty="0" smtClean="0"/>
              <a:t> </a:t>
            </a:r>
            <a:r>
              <a:rPr lang="en-US" sz="2100" dirty="0"/>
              <a:t>Sex.</a:t>
            </a:r>
          </a:p>
          <a:p>
            <a:pPr>
              <a:lnSpc>
                <a:spcPct val="80000"/>
              </a:lnSpc>
            </a:pPr>
            <a:r>
              <a:rPr lang="bg-BG" sz="2400" dirty="0" smtClean="0"/>
              <a:t>Съставен</a:t>
            </a:r>
            <a:endParaRPr lang="en-US" sz="2400" dirty="0"/>
          </a:p>
          <a:p>
            <a:pPr lvl="1">
              <a:lnSpc>
                <a:spcPct val="80000"/>
              </a:lnSpc>
            </a:pPr>
            <a:r>
              <a:rPr lang="bg-BG" sz="2100" dirty="0" smtClean="0"/>
              <a:t>Атрибутът може да се състои от множество стойности. Примери</a:t>
            </a:r>
            <a:r>
              <a:rPr lang="en-US" sz="2100" dirty="0" smtClean="0"/>
              <a:t>:</a:t>
            </a:r>
            <a:endParaRPr lang="en-US" sz="2100" dirty="0"/>
          </a:p>
          <a:p>
            <a:pPr lvl="2">
              <a:lnSpc>
                <a:spcPct val="80000"/>
              </a:lnSpc>
            </a:pPr>
            <a:r>
              <a:rPr lang="en-US" sz="1900" dirty="0"/>
              <a:t>Address(Apt#, House#, Street, City, State, </a:t>
            </a:r>
            <a:r>
              <a:rPr lang="en-US" sz="1900" dirty="0" err="1"/>
              <a:t>ZipCode</a:t>
            </a:r>
            <a:r>
              <a:rPr lang="en-US" sz="1900" dirty="0"/>
              <a:t>, Country</a:t>
            </a:r>
            <a:r>
              <a:rPr lang="en-US" sz="1900" dirty="0" smtClean="0"/>
              <a:t>)</a:t>
            </a:r>
            <a:endParaRPr lang="en-US" sz="1900" dirty="0"/>
          </a:p>
          <a:p>
            <a:pPr lvl="2">
              <a:lnSpc>
                <a:spcPct val="80000"/>
              </a:lnSpc>
            </a:pPr>
            <a:r>
              <a:rPr lang="en-US" sz="1900" dirty="0"/>
              <a:t>Name(</a:t>
            </a:r>
            <a:r>
              <a:rPr lang="en-US" sz="1900" dirty="0" err="1"/>
              <a:t>FirstName</a:t>
            </a:r>
            <a:r>
              <a:rPr lang="en-US" sz="1900" dirty="0"/>
              <a:t>, </a:t>
            </a:r>
            <a:r>
              <a:rPr lang="en-US" sz="1900" dirty="0" err="1"/>
              <a:t>MiddleName</a:t>
            </a:r>
            <a:r>
              <a:rPr lang="en-US" sz="1900" dirty="0"/>
              <a:t>, </a:t>
            </a:r>
            <a:r>
              <a:rPr lang="en-US" sz="1900" dirty="0" err="1"/>
              <a:t>LastName</a:t>
            </a:r>
            <a:r>
              <a:rPr lang="en-US" sz="1900" dirty="0"/>
              <a:t>).</a:t>
            </a:r>
          </a:p>
          <a:p>
            <a:pPr lvl="2">
              <a:lnSpc>
                <a:spcPct val="80000"/>
              </a:lnSpc>
            </a:pPr>
            <a:r>
              <a:rPr lang="bg-BG" sz="2000" dirty="0" smtClean="0"/>
              <a:t>Съставният атрибут може да формира йерархия, в която някои компоненти са също съставни</a:t>
            </a:r>
            <a:r>
              <a:rPr lang="en-US" sz="2000" dirty="0" smtClean="0"/>
              <a:t>.</a:t>
            </a:r>
            <a:endParaRPr lang="en-US" sz="2000" dirty="0"/>
          </a:p>
          <a:p>
            <a:pPr>
              <a:lnSpc>
                <a:spcPct val="80000"/>
              </a:lnSpc>
            </a:pPr>
            <a:r>
              <a:rPr lang="bg-BG" sz="2400" dirty="0" smtClean="0"/>
              <a:t>С много стойности</a:t>
            </a:r>
            <a:endParaRPr lang="en-US" sz="2400" dirty="0"/>
          </a:p>
          <a:p>
            <a:pPr lvl="1">
              <a:lnSpc>
                <a:spcPct val="80000"/>
              </a:lnSpc>
            </a:pPr>
            <a:r>
              <a:rPr lang="bg-BG" sz="2100" dirty="0" smtClean="0"/>
              <a:t>Едно </a:t>
            </a:r>
            <a:r>
              <a:rPr lang="en-US" sz="2100" dirty="0" smtClean="0"/>
              <a:t>entity </a:t>
            </a:r>
            <a:r>
              <a:rPr lang="bg-BG" sz="2100" dirty="0" smtClean="0"/>
              <a:t>може да има множество стойности за даден атрибут. Примери:</a:t>
            </a:r>
            <a:r>
              <a:rPr lang="en-US" sz="2100" dirty="0" smtClean="0"/>
              <a:t> </a:t>
            </a:r>
            <a:r>
              <a:rPr lang="en-US" sz="2100" dirty="0"/>
              <a:t>Color </a:t>
            </a:r>
            <a:r>
              <a:rPr lang="bg-BG" sz="2100" dirty="0" smtClean="0"/>
              <a:t>на </a:t>
            </a:r>
            <a:r>
              <a:rPr lang="en-US" sz="2100" dirty="0" smtClean="0"/>
              <a:t>CAR</a:t>
            </a:r>
            <a:r>
              <a:rPr lang="bg-BG" sz="2100" dirty="0" smtClean="0"/>
              <a:t>,</a:t>
            </a:r>
            <a:r>
              <a:rPr lang="en-US" sz="2100" dirty="0" smtClean="0"/>
              <a:t> </a:t>
            </a:r>
            <a:r>
              <a:rPr lang="en-US" sz="2100" dirty="0" err="1"/>
              <a:t>PreviousDegrees</a:t>
            </a:r>
            <a:r>
              <a:rPr lang="en-US" sz="2100" dirty="0"/>
              <a:t> </a:t>
            </a:r>
            <a:r>
              <a:rPr lang="bg-BG" sz="2100" dirty="0" smtClean="0"/>
              <a:t>на</a:t>
            </a:r>
            <a:r>
              <a:rPr lang="en-US" sz="2100" dirty="0" smtClean="0"/>
              <a:t> </a:t>
            </a:r>
            <a:r>
              <a:rPr lang="en-US" sz="2100" dirty="0"/>
              <a:t>STUDENT.</a:t>
            </a:r>
          </a:p>
          <a:p>
            <a:pPr lvl="2">
              <a:lnSpc>
                <a:spcPct val="80000"/>
              </a:lnSpc>
            </a:pPr>
            <a:r>
              <a:rPr lang="bg-BG" sz="2000" dirty="0" smtClean="0"/>
              <a:t>Означава се като </a:t>
            </a:r>
            <a:r>
              <a:rPr lang="en-US" sz="2000" dirty="0" smtClean="0"/>
              <a:t>{Color}</a:t>
            </a:r>
            <a:r>
              <a:rPr lang="bg-BG" sz="2000" dirty="0" smtClean="0"/>
              <a:t>,</a:t>
            </a:r>
            <a:r>
              <a:rPr lang="en-US" sz="2000" dirty="0" smtClean="0"/>
              <a:t> {</a:t>
            </a:r>
            <a:r>
              <a:rPr lang="en-US" sz="2000" dirty="0" err="1" smtClean="0"/>
              <a:t>PreviousDegrees</a:t>
            </a:r>
            <a:r>
              <a:rPr lang="en-US" sz="2000" dirty="0"/>
              <a:t>}.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Slide 3- </a:t>
            </a:r>
            <a:fld id="{892B1FA2-31B6-49B8-83D1-B27967B5B7B8}" type="slidenum">
              <a:rPr lang="en-US"/>
              <a:pPr/>
              <a:t>8</a:t>
            </a:fld>
            <a:endParaRPr lang="en-CA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44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/>
              <a:t>Тип на </a:t>
            </a:r>
            <a:r>
              <a:rPr lang="bg-BG" dirty="0" smtClean="0"/>
              <a:t>атрибутите </a:t>
            </a:r>
            <a:r>
              <a:rPr lang="en-US" dirty="0" smtClean="0"/>
              <a:t>(2</a:t>
            </a:r>
            <a:r>
              <a:rPr lang="en-US" dirty="0"/>
              <a:t>)</a:t>
            </a:r>
          </a:p>
        </p:txBody>
      </p:sp>
      <p:sp>
        <p:nvSpPr>
          <p:cNvPr id="829445" name="Rectangle 5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bg-BG" dirty="0" smtClean="0"/>
              <a:t>Най-общо съставните или атрибутите с множество стойности могат да се влагат до произволни нива, но тази практика не се препоръчва</a:t>
            </a:r>
            <a:r>
              <a:rPr lang="en-US" dirty="0" smtClean="0"/>
              <a:t>.</a:t>
            </a:r>
            <a:endParaRPr lang="en-US" dirty="0"/>
          </a:p>
          <a:p>
            <a:pPr lvl="1"/>
            <a:r>
              <a:rPr lang="bg-BG" dirty="0" smtClean="0"/>
              <a:t>Пример: </a:t>
            </a:r>
            <a:r>
              <a:rPr lang="en-US" dirty="0" err="1" smtClean="0"/>
              <a:t>PreviousDegrees</a:t>
            </a:r>
            <a:r>
              <a:rPr lang="en-US" dirty="0" smtClean="0"/>
              <a:t> </a:t>
            </a:r>
            <a:r>
              <a:rPr lang="bg-BG" dirty="0" smtClean="0"/>
              <a:t>на</a:t>
            </a:r>
            <a:r>
              <a:rPr lang="en-US" dirty="0" smtClean="0"/>
              <a:t> </a:t>
            </a:r>
            <a:r>
              <a:rPr lang="en-US" dirty="0"/>
              <a:t>STUDENT </a:t>
            </a:r>
            <a:r>
              <a:rPr lang="bg-BG" dirty="0" smtClean="0"/>
              <a:t>е сложен многостойностен атрибут, означен като</a:t>
            </a:r>
            <a:r>
              <a:rPr lang="en-US" dirty="0" smtClean="0"/>
              <a:t> </a:t>
            </a:r>
            <a:r>
              <a:rPr lang="en-US" dirty="0"/>
              <a:t>{</a:t>
            </a:r>
            <a:r>
              <a:rPr lang="en-US" dirty="0" err="1"/>
              <a:t>PreviousDegrees</a:t>
            </a:r>
            <a:r>
              <a:rPr lang="en-US" dirty="0"/>
              <a:t> (College, Year, Degree, Field)}</a:t>
            </a:r>
          </a:p>
          <a:p>
            <a:pPr lvl="1"/>
            <a:r>
              <a:rPr lang="bg-BG" dirty="0" smtClean="0"/>
              <a:t>Могат да съществуват множество стойности на </a:t>
            </a:r>
            <a:r>
              <a:rPr lang="en-US" dirty="0" smtClean="0"/>
              <a:t> </a:t>
            </a:r>
            <a:r>
              <a:rPr lang="en-US" dirty="0" err="1"/>
              <a:t>PreviousDegrees</a:t>
            </a:r>
            <a:r>
              <a:rPr lang="en-US" dirty="0"/>
              <a:t> </a:t>
            </a:r>
            <a:endParaRPr lang="bg-BG" dirty="0" smtClean="0"/>
          </a:p>
          <a:p>
            <a:pPr lvl="1"/>
            <a:r>
              <a:rPr lang="bg-BG" dirty="0" smtClean="0"/>
              <a:t>Всяка от тях има 4 подкомпонента:</a:t>
            </a:r>
            <a:endParaRPr lang="en-US" dirty="0"/>
          </a:p>
          <a:p>
            <a:pPr lvl="2"/>
            <a:r>
              <a:rPr lang="en-US" dirty="0"/>
              <a:t>College, Year, Degree, Field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Slide 3- </a:t>
            </a:r>
            <a:fld id="{8A14BC2C-60F2-4D22-83FE-BFA43768140B}" type="slidenum">
              <a:rPr lang="en-US"/>
              <a:pPr/>
              <a:t>9</a:t>
            </a:fld>
            <a:endParaRPr lang="en-CA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larity">
  <a:themeElements>
    <a:clrScheme name="Clarity">
      <a:dk1>
        <a:srgbClr val="292934"/>
      </a:dk1>
      <a:lt1>
        <a:srgbClr val="FFFFFF"/>
      </a:lt1>
      <a:dk2>
        <a:srgbClr val="D2533C"/>
      </a:dk2>
      <a:lt2>
        <a:srgbClr val="F3F2DC"/>
      </a:lt2>
      <a:accent1>
        <a:srgbClr val="93A299"/>
      </a:accent1>
      <a:accent2>
        <a:srgbClr val="AD8F67"/>
      </a:accent2>
      <a:accent3>
        <a:srgbClr val="726056"/>
      </a:accent3>
      <a:accent4>
        <a:srgbClr val="4C5A6A"/>
      </a:accent4>
      <a:accent5>
        <a:srgbClr val="808DA0"/>
      </a:accent5>
      <a:accent6>
        <a:srgbClr val="79463D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larity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6425" cap="flat" cmpd="sng" algn="ctr">
          <a:solidFill>
            <a:schemeClr val="phClr"/>
          </a:solidFill>
          <a:prstDash val="solid"/>
        </a:ln>
        <a:ln w="444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atMod val="180000"/>
              </a:schemeClr>
            </a:gs>
            <a:gs pos="40000">
              <a:schemeClr val="phClr">
                <a:tint val="95000"/>
                <a:shade val="85000"/>
                <a:satMod val="150000"/>
              </a:schemeClr>
            </a:gs>
            <a:gs pos="100000">
              <a:schemeClr val="phClr">
                <a:shade val="45000"/>
                <a:satMod val="2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55000"/>
              </a:schemeClr>
              <a:schemeClr val="phClr">
                <a:tint val="97000"/>
                <a:satMod val="95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Clarity</Template>
  <TotalTime>1597</TotalTime>
  <Words>2577</Words>
  <Application>Microsoft Office PowerPoint</Application>
  <PresentationFormat>Letter Paper (8.5x11 in)</PresentationFormat>
  <Paragraphs>358</Paragraphs>
  <Slides>51</Slides>
  <Notes>32</Notes>
  <HiddenSlides>0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51</vt:i4>
      </vt:variant>
    </vt:vector>
  </HeadingPairs>
  <TitlesOfParts>
    <vt:vector size="59" baseType="lpstr">
      <vt:lpstr>Arial</vt:lpstr>
      <vt:lpstr>Tahoma</vt:lpstr>
      <vt:lpstr>Wingdings</vt:lpstr>
      <vt:lpstr>Times New Roman</vt:lpstr>
      <vt:lpstr>Symbol</vt:lpstr>
      <vt:lpstr>Arial Narrow</vt:lpstr>
      <vt:lpstr>Clarity</vt:lpstr>
      <vt:lpstr>Microsoft Document</vt:lpstr>
      <vt:lpstr>Лекции 3 - 4</vt:lpstr>
      <vt:lpstr>Структура на лекцията</vt:lpstr>
      <vt:lpstr>Database Design Process</vt:lpstr>
      <vt:lpstr>Database Design Process</vt:lpstr>
      <vt:lpstr>COMPANY БД - пример</vt:lpstr>
      <vt:lpstr>COMPANY БД - пример</vt:lpstr>
      <vt:lpstr>Концепции на ER модела</vt:lpstr>
      <vt:lpstr>Тип на атрибутите (1)</vt:lpstr>
      <vt:lpstr>Тип на атрибутите (2)</vt:lpstr>
      <vt:lpstr>Пример за съставен атрибут</vt:lpstr>
      <vt:lpstr>Entity Types и Key Attributes (1)</vt:lpstr>
      <vt:lpstr>Entity Types и Key Attributes (2)</vt:lpstr>
      <vt:lpstr>Представяне на Entity type</vt:lpstr>
      <vt:lpstr>Entity Type CAR с 2 ключа и сътветния Entity Set</vt:lpstr>
      <vt:lpstr>Entity Set</vt:lpstr>
      <vt:lpstr>Начален дизайн на Entity Types на схемата на БД COMPANY</vt:lpstr>
      <vt:lpstr>Initial Design of Entity Types: EMPLOYEE, DEPARTMENT, PROJECT, DEPENDENT</vt:lpstr>
      <vt:lpstr>Подобряване на дизайна чрез въвеждане на relationships</vt:lpstr>
      <vt:lpstr>Relationships и Relationship Types (1)</vt:lpstr>
      <vt:lpstr>Relationship instances of the WORKS_FOR N:1 relationship between EMPLOYEE and DEPARTMENT</vt:lpstr>
      <vt:lpstr>Relationship instances of the M:N  WORKS_ON relationship between EMPLOYEE and PROJECT</vt:lpstr>
      <vt:lpstr>Relationship type vs. relationship set (1)</vt:lpstr>
      <vt:lpstr>Relationship type vs. relationship set (2)</vt:lpstr>
      <vt:lpstr>Подобряване на дизайна на схемата на БД COMPANY чрез въвеждане на връзки</vt:lpstr>
      <vt:lpstr>ER DIAGRAM – Relationship Types: WORKS_FOR, MANAGES, WORKS_ON, CONTROLS, SUPERVISION, DEPENDENTS_OF</vt:lpstr>
      <vt:lpstr>Особености на Relationship Types</vt:lpstr>
      <vt:lpstr>Recursive Relationship Type</vt:lpstr>
      <vt:lpstr>Weak Entity Types</vt:lpstr>
      <vt:lpstr>Constraints on Relationships</vt:lpstr>
      <vt:lpstr>Many-to-one (N:1) Relationship</vt:lpstr>
      <vt:lpstr>Many-to-many (M:N) Relationship</vt:lpstr>
      <vt:lpstr>Представяне на рекурсивна връзка</vt:lpstr>
      <vt:lpstr>Пример за рекурсивна връзка</vt:lpstr>
      <vt:lpstr>Recursive Relationship Type SUPERVISION</vt:lpstr>
      <vt:lpstr>Атрибути на Relationship types</vt:lpstr>
      <vt:lpstr>Пример: атрибути в типа връзка Hours of WORKS_ON</vt:lpstr>
      <vt:lpstr>Нотация за ограниченията във връзките</vt:lpstr>
      <vt:lpstr>Алтернативна нотация (min, max) за структурни ограничения във връзките:</vt:lpstr>
      <vt:lpstr>Нотация (min,max) за ограничения във връзките</vt:lpstr>
      <vt:lpstr>COMPANY ER Schema Diagram използваща (min, max) нотация</vt:lpstr>
      <vt:lpstr>Обощение на нотацията в ER даграми</vt:lpstr>
      <vt:lpstr>Алтернативни схемни нотации</vt:lpstr>
      <vt:lpstr>N-ary връзки</vt:lpstr>
      <vt:lpstr>n-ary връзки (n &gt; 2)</vt:lpstr>
      <vt:lpstr>Пример за тернарна връзка</vt:lpstr>
      <vt:lpstr>n-ary връзки (n &gt; 2)</vt:lpstr>
      <vt:lpstr>Друг пример за тернарна връзка</vt:lpstr>
      <vt:lpstr>Представяне на ограниченията в n-ary връзки</vt:lpstr>
      <vt:lpstr>Data Modeling Tools</vt:lpstr>
      <vt:lpstr>PowerPoint Presentation</vt:lpstr>
      <vt:lpstr>Преглед</vt:lpstr>
    </vt:vector>
  </TitlesOfParts>
  <Company>©2007 Pearson Addison-Wesley. All rights reserved</Company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Chapter 3</dc:title>
  <dc:subject>Data Modeling Using the Entity-Relationship (ER) Model</dc:subject>
  <dc:creator>Elmasri/Navathe</dc:creator>
  <cp:lastModifiedBy>USER</cp:lastModifiedBy>
  <cp:revision>94</cp:revision>
  <cp:lastPrinted>2001-11-04T00:51:13Z</cp:lastPrinted>
  <dcterms:created xsi:type="dcterms:W3CDTF">2005-02-25T19:46:41Z</dcterms:created>
  <dcterms:modified xsi:type="dcterms:W3CDTF">2011-01-12T07:11:25Z</dcterms:modified>
</cp:coreProperties>
</file>