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7" r:id="rId3"/>
    <p:sldId id="268" r:id="rId4"/>
    <p:sldId id="270" r:id="rId5"/>
    <p:sldId id="266" r:id="rId6"/>
    <p:sldId id="269" r:id="rId7"/>
    <p:sldId id="258" r:id="rId8"/>
    <p:sldId id="264" r:id="rId9"/>
    <p:sldId id="259" r:id="rId10"/>
    <p:sldId id="260" r:id="rId11"/>
    <p:sldId id="261" r:id="rId12"/>
    <p:sldId id="262" r:id="rId13"/>
    <p:sldId id="263" r:id="rId14"/>
    <p:sldId id="271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FF1CA-E475-4686-9226-C3F37ADB1971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2905-0C2E-40CA-9E05-BFA7008C9BF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2905-0C2E-40CA-9E05-BFA7008C9BFF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2905-0C2E-40CA-9E05-BFA7008C9BFF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3820AD-52C8-424E-8EB2-96AA724CC11B}" type="datetimeFigureOut">
              <a:rPr lang="bg-BG" smtClean="0"/>
              <a:pPr/>
              <a:t>30.10.2013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CF3F86-FC3C-42C0-BC45-59166DDAB79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581128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bg-BG" sz="5400" dirty="0" smtClean="0">
                <a:solidFill>
                  <a:schemeClr val="tx1"/>
                </a:solidFill>
              </a:rPr>
              <a:t>Електростатични измервателни уреди</a:t>
            </a:r>
            <a:endParaRPr lang="bg-BG" sz="5400" dirty="0">
              <a:solidFill>
                <a:schemeClr val="tx1"/>
              </a:solidFill>
            </a:endParaRPr>
          </a:p>
        </p:txBody>
      </p:sp>
      <p:pic>
        <p:nvPicPr>
          <p:cNvPr id="4" name="Picture 3" descr="1-1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620688"/>
            <a:ext cx="4638675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472608"/>
          </a:xfrm>
        </p:spPr>
        <p:txBody>
          <a:bodyPr/>
          <a:lstStyle/>
          <a:p>
            <a:r>
              <a:rPr lang="bg-BG" dirty="0" smtClean="0"/>
              <a:t>Електростатичните електрометри могат да работят при постоянни и променливи режими.</a:t>
            </a:r>
          </a:p>
          <a:p>
            <a:r>
              <a:rPr lang="bg-BG" dirty="0" smtClean="0"/>
              <a:t>Използват се за измерване на </a:t>
            </a:r>
            <a:r>
              <a:rPr lang="en-US" dirty="0" smtClean="0"/>
              <a:t>U </a:t>
            </a:r>
            <a:r>
              <a:rPr lang="bg-BG" dirty="0" smtClean="0"/>
              <a:t>и </a:t>
            </a:r>
            <a:r>
              <a:rPr lang="en-US" dirty="0" smtClean="0"/>
              <a:t>I.</a:t>
            </a:r>
            <a:endParaRPr lang="bg-BG" dirty="0" smtClean="0"/>
          </a:p>
          <a:p>
            <a:endParaRPr lang="en-US" dirty="0" smtClean="0"/>
          </a:p>
          <a:p>
            <a:r>
              <a:rPr lang="bg-BG" dirty="0" smtClean="0"/>
              <a:t>При измерване на </a:t>
            </a:r>
            <a:r>
              <a:rPr lang="en-US" dirty="0" smtClean="0"/>
              <a:t>P </a:t>
            </a:r>
            <a:r>
              <a:rPr lang="bg-BG" dirty="0" smtClean="0"/>
              <a:t>са чувствителни и затова главното им приложение е като високочувствителни волтметри.</a:t>
            </a:r>
            <a:endParaRPr lang="en-US" dirty="0" smtClean="0"/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4" name="Picture 3" descr="New_may_ente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429000"/>
            <a:ext cx="2028825" cy="3228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104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Волтметър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04448" cy="4536504"/>
          </a:xfrm>
        </p:spPr>
        <p:txBody>
          <a:bodyPr/>
          <a:lstStyle/>
          <a:p>
            <a:r>
              <a:rPr lang="bg-BG" dirty="0" smtClean="0"/>
              <a:t>Измервателното </a:t>
            </a:r>
            <a:r>
              <a:rPr lang="en-US" dirty="0" smtClean="0"/>
              <a:t>U</a:t>
            </a:r>
            <a:r>
              <a:rPr lang="bg-BG" dirty="0" smtClean="0"/>
              <a:t> се прилага директно към електродите;</a:t>
            </a:r>
          </a:p>
          <a:p>
            <a:r>
              <a:rPr lang="bg-BG" dirty="0" smtClean="0"/>
              <a:t>Когато обхватът му е малък, разстоянието между електродите е малко и може да възникне късо съединение;</a:t>
            </a:r>
          </a:p>
          <a:p>
            <a:r>
              <a:rPr lang="bg-BG" dirty="0" smtClean="0"/>
              <a:t>Използва се </a:t>
            </a:r>
            <a:r>
              <a:rPr lang="bg-BG" smtClean="0"/>
              <a:t>защитен резистор,за </a:t>
            </a:r>
            <a:r>
              <a:rPr lang="bg-BG" dirty="0" smtClean="0"/>
              <a:t>да се избегне;</a:t>
            </a:r>
          </a:p>
          <a:p>
            <a:endParaRPr lang="bg-BG" dirty="0"/>
          </a:p>
        </p:txBody>
      </p:sp>
      <p:pic>
        <p:nvPicPr>
          <p:cNvPr id="4" name="Picture 3" descr="St158_10SN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495800"/>
            <a:ext cx="4064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Волтметър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5112"/>
          </a:xfrm>
        </p:spPr>
        <p:txBody>
          <a:bodyPr/>
          <a:lstStyle/>
          <a:p>
            <a:r>
              <a:rPr lang="bg-BG" dirty="0" smtClean="0"/>
              <a:t>Обхватът му може да се разширява при променливо напрежение чрез капацитивни делители на напрежения;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 </a:t>
            </a:r>
            <a:endParaRPr lang="bg-BG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068961"/>
            <a:ext cx="7776864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Волтметър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45736"/>
          </a:xfrm>
        </p:spPr>
        <p:txBody>
          <a:bodyPr/>
          <a:lstStyle/>
          <a:p>
            <a:r>
              <a:rPr lang="bg-BG" dirty="0" smtClean="0"/>
              <a:t>При измерване на постоянно напрежение се използват резисторни делители</a:t>
            </a:r>
            <a:r>
              <a:rPr lang="bg-BG" dirty="0" smtClean="0"/>
              <a:t>;</a:t>
            </a:r>
          </a:p>
          <a:p>
            <a:endParaRPr lang="bg-BG" dirty="0" smtClean="0"/>
          </a:p>
          <a:p>
            <a:r>
              <a:rPr lang="bg-BG" dirty="0" smtClean="0"/>
              <a:t>Влииянието </a:t>
            </a:r>
            <a:r>
              <a:rPr lang="bg-BG" dirty="0" smtClean="0"/>
              <a:t>на външните електростатични полета се избягва чрез прилагане на електростатични екрани.</a:t>
            </a:r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265712"/>
            <a:ext cx="2592288" cy="2592288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Изготвила: </a:t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bg-BG" dirty="0" smtClean="0">
                <a:solidFill>
                  <a:schemeClr val="tx1"/>
                </a:solidFill>
              </a:rPr>
              <a:t>Михаела Веселинова Луканова </a:t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bg-BG" dirty="0" smtClean="0">
                <a:solidFill>
                  <a:schemeClr val="tx1"/>
                </a:solidFill>
              </a:rPr>
              <a:t>60 група</a:t>
            </a:r>
            <a:endParaRPr lang="bg-B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Структура на камерен измервателен механизъм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sz="2400" dirty="0" smtClean="0">
                <a:solidFill>
                  <a:srgbClr val="FF0000"/>
                </a:solidFill>
              </a:rPr>
              <a:t>1- секторообразни електроди;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2- ос;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3- неподвижни метални камери;</a:t>
            </a:r>
          </a:p>
          <a:p>
            <a:endParaRPr lang="bg-BG" dirty="0"/>
          </a:p>
        </p:txBody>
      </p:sp>
      <p:pic>
        <p:nvPicPr>
          <p:cNvPr id="5" name="Content Placeholder 4" descr="2.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780928"/>
            <a:ext cx="4038600" cy="3176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Принцип на действие на камерен измервателен механизъм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189208"/>
          </a:xfrm>
        </p:spPr>
        <p:txBody>
          <a:bodyPr>
            <a:normAutofit/>
          </a:bodyPr>
          <a:lstStyle/>
          <a:p>
            <a:r>
              <a:rPr lang="ru-RU" dirty="0" smtClean="0"/>
              <a:t>Когато свържем единия полюс на източника на напрежение с неподвижните камери, а другия - с подвижните електроди, електродите на кондензатора имат противоположни заряди и между тях започват да действат сили на привличане. </a:t>
            </a:r>
          </a:p>
          <a:p>
            <a:endParaRPr lang="ru-RU" dirty="0" smtClean="0"/>
          </a:p>
          <a:p>
            <a:r>
              <a:rPr lang="ru-RU" dirty="0" smtClean="0"/>
              <a:t>В резултат на което подвижните електроди cе стремят да влязат в камерите, като по този начин се увеличава активната площ на електродите на кондензатора.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dirty="0" smtClean="0"/>
              <a:t>На това преместване се противопоставя спиралната пружина, която създава противодействащ момент, пропорционален на ъгъла α на завъртане на подвижната част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     </a:t>
            </a:r>
          </a:p>
          <a:p>
            <a:r>
              <a:rPr lang="ru-RU" dirty="0" smtClean="0"/>
              <a:t> При изравняването на въртящия момент, подвижната част се установява в равновесие и стрелката сочи определено деление на скалата.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Електростатичен измервателен механизъм с изменение на разстоянието м/у електродите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sz="2400" dirty="0" smtClean="0">
                <a:solidFill>
                  <a:srgbClr val="FF0000"/>
                </a:solidFill>
              </a:rPr>
              <a:t>1-щифт;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2-метални ленти;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3 и 5-неподвижни метални електроди;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4-подвижен метален електрод;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6-нишка;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7-рамка;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8-ос;</a:t>
            </a:r>
          </a:p>
          <a:p>
            <a:r>
              <a:rPr lang="bg-BG" sz="2400" dirty="0" smtClean="0">
                <a:solidFill>
                  <a:srgbClr val="FF0000"/>
                </a:solidFill>
              </a:rPr>
              <a:t>9-стрелка;</a:t>
            </a:r>
          </a:p>
          <a:p>
            <a:endParaRPr lang="bg-BG" dirty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4331571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Принцип на действие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/>
          <a:lstStyle/>
          <a:p>
            <a:r>
              <a:rPr lang="ru-RU" dirty="0" smtClean="0"/>
              <a:t>При подаване на измерваното напрежение към неподвижните електроди подвижният електрод се привлича от разноименно заредения неповижен електрод и се отблъсква от едноименно заредения.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В резултат на това той се премества, като при това посредством нишката и рамката завърта оста  и разположената на нея стрелка.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Основни характеристики  на електростатичните измервателни  механизми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4864"/>
            <a:ext cx="9217024" cy="43251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bg-BG" dirty="0" smtClean="0"/>
              <a:t>Електромагнитна енергия </a:t>
            </a:r>
            <a:r>
              <a:rPr lang="en-US" baseline="-25000" dirty="0" smtClean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bg-BG" baseline="-25000" dirty="0" smtClean="0">
                <a:solidFill>
                  <a:srgbClr val="FF0000"/>
                </a:solidFill>
              </a:rPr>
              <a:t>ем</a:t>
            </a:r>
            <a:r>
              <a:rPr lang="bg-BG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bg-BG" baseline="-25000" dirty="0" err="1" smtClean="0">
                <a:solidFill>
                  <a:srgbClr val="FF0000"/>
                </a:solidFill>
              </a:rPr>
              <a:t>е</a:t>
            </a:r>
            <a:r>
              <a:rPr lang="en-US" dirty="0" smtClean="0">
                <a:solidFill>
                  <a:srgbClr val="FF0000"/>
                </a:solidFill>
              </a:rPr>
              <a:t>=C.u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bg-BG" baseline="30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bg-BG" baseline="30000" dirty="0" smtClean="0"/>
          </a:p>
          <a:p>
            <a:pPr>
              <a:buFont typeface="Arial" pitchFamily="34" charset="0"/>
              <a:buChar char="•"/>
            </a:pPr>
            <a:r>
              <a:rPr lang="bg-BG" dirty="0" smtClean="0"/>
              <a:t>Двигателен момент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baseline="-25000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dWe</a:t>
            </a:r>
            <a:r>
              <a:rPr lang="en-US" dirty="0" smtClean="0">
                <a:solidFill>
                  <a:srgbClr val="FF0000"/>
                </a:solidFill>
              </a:rPr>
              <a:t>/d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=½.u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.dC/d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bg-BG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bg-BG" dirty="0" smtClean="0"/>
              <a:t>Отклонение    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bg-BG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)/2W).u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bg-BG" dirty="0" smtClean="0"/>
              <a:t>,където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bg-BG" dirty="0" smtClean="0"/>
              <a:t>определя размерите и взаимното разположение на електродите;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bg-BG" baseline="-25000" dirty="0" smtClean="0"/>
          </a:p>
          <a:p>
            <a:pPr>
              <a:buFont typeface="Arial" pitchFamily="34" charset="0"/>
              <a:buChar char="•"/>
            </a:pPr>
            <a:endParaRPr lang="bg-BG" baseline="30000" dirty="0" smtClean="0"/>
          </a:p>
          <a:p>
            <a:pPr>
              <a:buFont typeface="Arial" pitchFamily="34" charset="0"/>
              <a:buChar char="•"/>
            </a:pPr>
            <a:endParaRPr lang="en-US" baseline="30000" dirty="0" smtClean="0"/>
          </a:p>
          <a:p>
            <a:pPr>
              <a:buFont typeface="Arial" pitchFamily="34" charset="0"/>
              <a:buChar char="•"/>
            </a:pPr>
            <a:endParaRPr lang="en-US" baseline="30000" dirty="0" smtClean="0"/>
          </a:p>
          <a:p>
            <a:pPr>
              <a:buFont typeface="Arial" pitchFamily="34" charset="0"/>
              <a:buChar char="•"/>
            </a:pPr>
            <a:endParaRPr lang="bg-BG" dirty="0" smtClean="0"/>
          </a:p>
          <a:p>
            <a:pPr>
              <a:buFont typeface="Arial" pitchFamily="34" charset="0"/>
              <a:buChar char="•"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Font typeface="Wingdings" pitchFamily="2" charset="2"/>
              <a:buChar char="§"/>
            </a:pPr>
            <a:endParaRPr lang="bg-BG" dirty="0" smtClean="0"/>
          </a:p>
          <a:p>
            <a:endParaRPr lang="bg-B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19050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5004048" y="242088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79912" y="321297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55776" y="41490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4096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Метрологични характеристики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945736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Измерват постоянни и променливи напрежения в честотна област до десетки</a:t>
            </a:r>
            <a:r>
              <a:rPr lang="en-US" dirty="0" smtClean="0"/>
              <a:t> </a:t>
            </a:r>
            <a:r>
              <a:rPr lang="en-US" dirty="0" smtClean="0"/>
              <a:t>MHz</a:t>
            </a:r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Входно съпротивление:</a:t>
            </a:r>
            <a:r>
              <a:rPr lang="en-US" dirty="0" smtClean="0"/>
              <a:t>10</a:t>
            </a:r>
            <a:r>
              <a:rPr lang="en-US" baseline="30000" dirty="0" smtClean="0"/>
              <a:t>10</a:t>
            </a:r>
            <a:r>
              <a:rPr lang="bg-BG" dirty="0" smtClean="0"/>
              <a:t> -</a:t>
            </a:r>
            <a:r>
              <a:rPr lang="en-US" dirty="0" smtClean="0"/>
              <a:t>10</a:t>
            </a:r>
            <a:r>
              <a:rPr lang="en-US" baseline="30000" dirty="0" smtClean="0"/>
              <a:t>1</a:t>
            </a:r>
            <a:r>
              <a:rPr lang="bg-BG" baseline="30000" dirty="0" smtClean="0"/>
              <a:t>2 </a:t>
            </a:r>
            <a:r>
              <a:rPr lang="bg-BG" dirty="0" smtClean="0"/>
              <a:t> </a:t>
            </a:r>
            <a:r>
              <a:rPr lang="el-GR" dirty="0" smtClean="0"/>
              <a:t>Ω</a:t>
            </a:r>
            <a:endParaRPr lang="bg-BG" dirty="0" smtClean="0"/>
          </a:p>
          <a:p>
            <a:endParaRPr lang="bg-BG" baseline="30000" dirty="0" smtClean="0"/>
          </a:p>
          <a:p>
            <a:r>
              <a:rPr lang="bg-BG" dirty="0" smtClean="0"/>
              <a:t>Слаба </a:t>
            </a:r>
            <a:r>
              <a:rPr lang="bg-BG" dirty="0" smtClean="0"/>
              <a:t>консумация;</a:t>
            </a:r>
            <a:endParaRPr lang="bg-BG" dirty="0" smtClean="0"/>
          </a:p>
          <a:p>
            <a:endParaRPr lang="en-US" dirty="0" smtClean="0"/>
          </a:p>
          <a:p>
            <a:r>
              <a:rPr lang="bg-BG" dirty="0" smtClean="0"/>
              <a:t>Не се влияят от външни магнитни полета, температурата на околната среда и честотата на променливия ток;</a:t>
            </a:r>
          </a:p>
          <a:p>
            <a:endParaRPr lang="bg-BG" dirty="0" smtClean="0"/>
          </a:p>
          <a:p>
            <a:r>
              <a:rPr lang="bg-BG" dirty="0" smtClean="0"/>
              <a:t>Влияят се от външни ел.полета;</a:t>
            </a:r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Малък двигателен момент.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bg-BG" sz="4400" dirty="0" smtClean="0">
                <a:solidFill>
                  <a:schemeClr val="tx1"/>
                </a:solidFill>
              </a:rPr>
              <a:t>Електростатичен електрометър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325112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rgbClr val="FF0000"/>
                </a:solidFill>
              </a:rPr>
              <a:t>Структура:</a:t>
            </a:r>
          </a:p>
          <a:p>
            <a:pPr>
              <a:buNone/>
            </a:pPr>
            <a:r>
              <a:rPr lang="bg-BG" dirty="0" smtClean="0"/>
              <a:t>-1 </a:t>
            </a:r>
            <a:r>
              <a:rPr lang="bg-BG" dirty="0" smtClean="0"/>
              <a:t>подвижен, </a:t>
            </a:r>
            <a:r>
              <a:rPr lang="bg-BG" dirty="0" smtClean="0"/>
              <a:t>2(бинантни) или 4(квадрантни) неподвижни електрода;</a:t>
            </a:r>
          </a:p>
          <a:p>
            <a:pPr>
              <a:buNone/>
            </a:pPr>
            <a:endParaRPr lang="bg-BG" dirty="0" smtClean="0"/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solidFill>
                  <a:srgbClr val="FF0000"/>
                </a:solidFill>
              </a:rPr>
              <a:t>Принцип на действие:</a:t>
            </a:r>
          </a:p>
          <a:p>
            <a:pPr>
              <a:buNone/>
            </a:pPr>
            <a:r>
              <a:rPr lang="bg-BG" dirty="0" smtClean="0"/>
              <a:t>-поради пълната геометрична симетрия, подвижната част се завърта и капацитетите между подвижния и неподвижния електрод се изменят еднакво,но разнозначно;</a:t>
            </a:r>
            <a:endParaRPr lang="bg-BG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448</Words>
  <Application>Microsoft Office PowerPoint</Application>
  <PresentationFormat>On-screen Show (4:3)</PresentationFormat>
  <Paragraphs>80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Електростатични измервателни уреди</vt:lpstr>
      <vt:lpstr>Структура на камерен измервателен механизъм</vt:lpstr>
      <vt:lpstr>Принцип на действие на камерен измервателен механизъм</vt:lpstr>
      <vt:lpstr>Slide 4</vt:lpstr>
      <vt:lpstr>Електростатичен измервателен механизъм с изменение на разстоянието м/у електродите</vt:lpstr>
      <vt:lpstr>Принцип на действие</vt:lpstr>
      <vt:lpstr>Основни характеристики  на електростатичните измервателни  механизми</vt:lpstr>
      <vt:lpstr>Метрологични характеристики</vt:lpstr>
      <vt:lpstr> Електростатичен електрометър </vt:lpstr>
      <vt:lpstr>Slide 10</vt:lpstr>
      <vt:lpstr>Волтметър</vt:lpstr>
      <vt:lpstr>Волтметър</vt:lpstr>
      <vt:lpstr>Волтметър</vt:lpstr>
      <vt:lpstr>Изготвила:  Михаела Веселинова Луканова  60 група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</dc:creator>
  <cp:lastModifiedBy>Mimi</cp:lastModifiedBy>
  <cp:revision>52</cp:revision>
  <dcterms:created xsi:type="dcterms:W3CDTF">2013-10-28T15:02:40Z</dcterms:created>
  <dcterms:modified xsi:type="dcterms:W3CDTF">2013-10-30T07:13:21Z</dcterms:modified>
</cp:coreProperties>
</file>