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24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57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8" r:id="rId34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228"/>
    <a:srgbClr val="6E792B"/>
    <a:srgbClr val="76822E"/>
    <a:srgbClr val="4F571F"/>
    <a:srgbClr val="6F6A07"/>
    <a:srgbClr val="827C08"/>
    <a:srgbClr val="A29B0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7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426565B-1489-49D1-975D-B94CE6E4A5E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62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8AB13B51-0BFA-4DDB-9AB8-DCE1EE72626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72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C4EE3-D46C-4846-B04E-4EEEDCC8B8F2}" type="slidenum">
              <a:rPr lang="en-CA"/>
              <a:pPr/>
              <a:t>1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21B35-C6EE-4651-805D-2F848E48C138}" type="slidenum">
              <a:rPr lang="en-CA"/>
              <a:pPr/>
              <a:t>10</a:t>
            </a:fld>
            <a:endParaRPr lang="en-CA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414E6-EB6B-4D7D-9E56-41D5B7D52E0D}" type="slidenum">
              <a:rPr lang="en-CA"/>
              <a:pPr/>
              <a:t>11</a:t>
            </a:fld>
            <a:endParaRPr lang="en-CA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7D2F6-B4D7-4FBC-BD0F-027A26944614}" type="slidenum">
              <a:rPr lang="en-CA"/>
              <a:pPr/>
              <a:t>12</a:t>
            </a:fld>
            <a:endParaRPr lang="en-CA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2AECC-B70B-4FE6-8A83-D8EF8D7B9343}" type="slidenum">
              <a:rPr lang="en-CA"/>
              <a:pPr/>
              <a:t>13</a:t>
            </a:fld>
            <a:endParaRPr lang="en-CA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93A01-1319-4AB9-BA08-12B44CF9B3B5}" type="slidenum">
              <a:rPr lang="en-CA"/>
              <a:pPr/>
              <a:t>14</a:t>
            </a:fld>
            <a:endParaRPr lang="en-CA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76C83-8DB7-44D6-88A4-9F05C3CFAEB9}" type="slidenum">
              <a:rPr lang="en-CA"/>
              <a:pPr/>
              <a:t>15</a:t>
            </a:fld>
            <a:endParaRPr lang="en-CA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5C7BC-084A-4231-BD69-CDB5CB4E5173}" type="slidenum">
              <a:rPr lang="en-CA"/>
              <a:pPr/>
              <a:t>16</a:t>
            </a:fld>
            <a:endParaRPr lang="en-CA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6F9B3-2362-478F-8974-63D7ABF97255}" type="slidenum">
              <a:rPr lang="en-CA"/>
              <a:pPr/>
              <a:t>17</a:t>
            </a:fld>
            <a:endParaRPr lang="en-CA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2B6F-4ED6-440D-919D-52B55FF0B2C8}" type="slidenum">
              <a:rPr lang="en-CA"/>
              <a:pPr/>
              <a:t>18</a:t>
            </a:fld>
            <a:endParaRPr lang="en-CA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13EEA-16B7-477D-8664-D3A0249D4B5C}" type="slidenum">
              <a:rPr lang="en-CA"/>
              <a:pPr/>
              <a:t>19</a:t>
            </a:fld>
            <a:endParaRPr lang="en-CA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1D6CF-852C-4A6E-931B-5DE0A55AD359}" type="slidenum">
              <a:rPr lang="en-CA"/>
              <a:pPr/>
              <a:t>2</a:t>
            </a:fld>
            <a:endParaRPr lang="en-CA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EB25A-8CAE-41DD-BA48-F3CC5526B983}" type="slidenum">
              <a:rPr lang="en-CA"/>
              <a:pPr/>
              <a:t>20</a:t>
            </a:fld>
            <a:endParaRPr lang="en-CA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E2F03-59E9-4C2C-9C81-49307C59B67F}" type="slidenum">
              <a:rPr lang="en-CA"/>
              <a:pPr/>
              <a:t>21</a:t>
            </a:fld>
            <a:endParaRPr lang="en-CA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C6274-C6CC-4B7F-92B7-D882A2DF559C}" type="slidenum">
              <a:rPr lang="en-CA"/>
              <a:pPr/>
              <a:t>22</a:t>
            </a:fld>
            <a:endParaRPr lang="en-CA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9EFCF-854C-4B97-82B8-57323114658B}" type="slidenum">
              <a:rPr lang="en-CA"/>
              <a:pPr/>
              <a:t>23</a:t>
            </a:fld>
            <a:endParaRPr lang="en-CA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040F8-984D-4520-98CA-DE17567A28B4}" type="slidenum">
              <a:rPr lang="en-CA"/>
              <a:pPr/>
              <a:t>24</a:t>
            </a:fld>
            <a:endParaRPr lang="en-CA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A4EAB-CCF9-40F1-A242-5310CE7FC712}" type="slidenum">
              <a:rPr lang="en-CA"/>
              <a:pPr/>
              <a:t>25</a:t>
            </a:fld>
            <a:endParaRPr lang="en-CA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02CAB-BD49-4BC1-B2E5-43402EAE0857}" type="slidenum">
              <a:rPr lang="en-CA"/>
              <a:pPr/>
              <a:t>26</a:t>
            </a:fld>
            <a:endParaRPr lang="en-CA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A72F7-8E21-4F23-9DF3-5FD13BFF61F6}" type="slidenum">
              <a:rPr lang="en-CA"/>
              <a:pPr/>
              <a:t>27</a:t>
            </a:fld>
            <a:endParaRPr lang="en-CA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43F63-66C0-4696-AF65-A11FC0871C4C}" type="slidenum">
              <a:rPr lang="en-CA"/>
              <a:pPr/>
              <a:t>28</a:t>
            </a:fld>
            <a:endParaRPr lang="en-CA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584A3-532F-4E93-B1E0-02500C5FBB7B}" type="slidenum">
              <a:rPr lang="en-CA"/>
              <a:pPr/>
              <a:t>29</a:t>
            </a:fld>
            <a:endParaRPr lang="en-CA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54E4A-52B4-4AD8-A08F-8912F98A0E68}" type="slidenum">
              <a:rPr lang="en-CA"/>
              <a:pPr/>
              <a:t>3</a:t>
            </a:fld>
            <a:endParaRPr lang="en-CA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7AA22-DFFE-427F-A494-D8B55E30692F}" type="slidenum">
              <a:rPr lang="en-CA"/>
              <a:pPr/>
              <a:t>30</a:t>
            </a:fld>
            <a:endParaRPr lang="en-CA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06826-CDF0-4016-9848-B5BF11F2277D}" type="slidenum">
              <a:rPr lang="en-CA"/>
              <a:pPr/>
              <a:t>31</a:t>
            </a:fld>
            <a:endParaRPr lang="en-CA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24CD8-10BA-457F-A22C-F863B7D61A5F}" type="slidenum">
              <a:rPr lang="en-CA"/>
              <a:pPr/>
              <a:t>32</a:t>
            </a:fld>
            <a:endParaRPr lang="en-CA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14468-B941-4BEA-AD35-3B0256B39B3C}" type="slidenum">
              <a:rPr lang="en-CA"/>
              <a:pPr/>
              <a:t>33</a:t>
            </a:fld>
            <a:endParaRPr lang="en-CA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53643-AF02-4817-A551-3EEE197454FD}" type="slidenum">
              <a:rPr lang="en-CA"/>
              <a:pPr/>
              <a:t>4</a:t>
            </a:fld>
            <a:endParaRPr lang="en-CA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C5B97-A0E2-45FC-9DC2-3BFEFD79D7E5}" type="slidenum">
              <a:rPr lang="en-CA"/>
              <a:pPr/>
              <a:t>5</a:t>
            </a:fld>
            <a:endParaRPr lang="en-CA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8C501-03FA-47D5-90C9-28509B6A83F8}" type="slidenum">
              <a:rPr lang="en-CA"/>
              <a:pPr/>
              <a:t>6</a:t>
            </a:fld>
            <a:endParaRPr lang="en-CA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6DDBA-179D-4FAB-A410-A7A37DE0C6FC}" type="slidenum">
              <a:rPr lang="en-CA"/>
              <a:pPr/>
              <a:t>7</a:t>
            </a:fld>
            <a:endParaRPr lang="en-CA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24E25-0259-4D20-B5DB-BD208D8E04BB}" type="slidenum">
              <a:rPr lang="en-CA"/>
              <a:pPr/>
              <a:t>8</a:t>
            </a:fld>
            <a:endParaRPr lang="en-CA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4E3BD-B4F9-43DB-BB6A-DA60FE5C6EBA}" type="slidenum">
              <a:rPr lang="en-CA"/>
              <a:pPr/>
              <a:t>9</a:t>
            </a:fld>
            <a:endParaRPr lang="en-CA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2007 </a:t>
            </a:r>
            <a:r>
              <a:rPr lang="en-US" smtClean="0">
                <a:solidFill>
                  <a:srgbClr val="000000"/>
                </a:solidFill>
              </a:rPr>
              <a:t>Ramez Elmasri and Shamkant B. Navathe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E47BDC6F-7096-4536-8AB5-16E16BB982E3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7D782B35-60B6-41F5-8A76-851E414F3CB8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650BBF13-9961-429E-B0D0-7785E57C96E7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A78C0243-0176-4964-B974-47CAC9B59C8B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7E8F0B56-73C3-4E35-A2C9-126DF6D7FE92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53425B25-E348-413F-A1BC-EDA5C8A3E390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D6B7B21E-5522-4836-BBD6-C19E4A73DE5F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8FA6CD23-FB23-4AF0-8C42-733740B59710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6EBFAD73-4B4F-41DD-B153-1892DA46AD21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January 18,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7- </a:t>
            </a:r>
            <a:fld id="{73B10F38-4E5C-49E1-86FC-23C841E55F04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January 18,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Slide 7- </a:t>
            </a:r>
            <a:fld id="{FCA5BB41-1697-4BF9-93DF-20D1BD8957FD}" type="slidenum">
              <a:rPr lang="en-US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ЛЕКЦИЯ</a:t>
            </a:r>
            <a:r>
              <a:rPr lang="en-US" dirty="0" smtClean="0"/>
              <a:t> </a:t>
            </a:r>
            <a:r>
              <a:rPr lang="en-US" dirty="0"/>
              <a:t>7</a:t>
            </a:r>
          </a:p>
        </p:txBody>
      </p:sp>
      <p:sp>
        <p:nvSpPr>
          <p:cNvPr id="573443" name="Rectangle 3" descr="Pink tissue paper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Дизайн на РБД посредством</a:t>
            </a:r>
            <a:r>
              <a:rPr lang="en-US" dirty="0" smtClean="0"/>
              <a:t> ER- </a:t>
            </a:r>
            <a:r>
              <a:rPr lang="bg-BG" dirty="0" smtClean="0"/>
              <a:t>и </a:t>
            </a:r>
            <a:r>
              <a:rPr lang="en-US" dirty="0" smtClean="0"/>
              <a:t>EERR-to-Relational Mapping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98" y="415166"/>
            <a:ext cx="7772400" cy="766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ER-to-Relational </a:t>
            </a:r>
            <a:r>
              <a:rPr lang="en-US" sz="2800" b="1" dirty="0"/>
              <a:t>Mapping Algorithm </a:t>
            </a:r>
            <a:r>
              <a:rPr lang="en-US" sz="2800" b="1" dirty="0" smtClean="0"/>
              <a:t>(</a:t>
            </a:r>
            <a:r>
              <a:rPr lang="bg-BG" sz="2800" b="1" dirty="0" smtClean="0"/>
              <a:t>6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33525"/>
            <a:ext cx="8562975" cy="4857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Step 6: Mapping of Multivalued attributes.</a:t>
            </a:r>
          </a:p>
          <a:p>
            <a:pPr lvl="1">
              <a:lnSpc>
                <a:spcPct val="90000"/>
              </a:lnSpc>
            </a:pPr>
            <a:r>
              <a:rPr lang="bg-BG" sz="2000" dirty="0" smtClean="0"/>
              <a:t>За всеки многостойностен атрибут </a:t>
            </a:r>
            <a:r>
              <a:rPr lang="en-US" sz="2000" dirty="0" smtClean="0"/>
              <a:t>A</a:t>
            </a:r>
            <a:r>
              <a:rPr lang="en-US" sz="2000" dirty="0"/>
              <a:t>, </a:t>
            </a:r>
            <a:r>
              <a:rPr lang="bg-BG" sz="2000" dirty="0" smtClean="0"/>
              <a:t>създайте нова релация </a:t>
            </a:r>
            <a:r>
              <a:rPr lang="en-US" sz="2000" dirty="0" smtClean="0"/>
              <a:t>R</a:t>
            </a:r>
            <a:r>
              <a:rPr lang="en-US" sz="2000" dirty="0"/>
              <a:t>. </a:t>
            </a:r>
          </a:p>
          <a:p>
            <a:pPr lvl="1">
              <a:lnSpc>
                <a:spcPct val="90000"/>
              </a:lnSpc>
            </a:pPr>
            <a:r>
              <a:rPr lang="bg-BG" sz="2000" dirty="0" smtClean="0"/>
              <a:t>Тази релация </a:t>
            </a:r>
            <a:r>
              <a:rPr lang="en-US" sz="2000" dirty="0" smtClean="0"/>
              <a:t>R </a:t>
            </a:r>
            <a:r>
              <a:rPr lang="bg-BG" sz="2000" dirty="0" smtClean="0"/>
              <a:t>ще включи съответстващия атрибут на </a:t>
            </a:r>
            <a:r>
              <a:rPr lang="en-US" sz="2000" dirty="0" smtClean="0"/>
              <a:t>A</a:t>
            </a:r>
            <a:r>
              <a:rPr lang="en-US" sz="2000" dirty="0"/>
              <a:t>, </a:t>
            </a:r>
            <a:r>
              <a:rPr lang="bg-BG" sz="2000" dirty="0" smtClean="0"/>
              <a:t>плюс атрибута на първичния ключ</a:t>
            </a:r>
            <a:r>
              <a:rPr lang="en-US" sz="2000" dirty="0" smtClean="0"/>
              <a:t> K</a:t>
            </a:r>
            <a:r>
              <a:rPr lang="bg-BG" sz="2000" dirty="0" smtClean="0"/>
              <a:t> – като външен ключ в </a:t>
            </a:r>
            <a:r>
              <a:rPr lang="en-US" sz="2000" dirty="0" smtClean="0"/>
              <a:t>R</a:t>
            </a:r>
            <a:r>
              <a:rPr lang="bg-BG" sz="2000" dirty="0" smtClean="0"/>
              <a:t> </a:t>
            </a:r>
            <a:r>
              <a:rPr lang="en-US" sz="2000" dirty="0" smtClean="0"/>
              <a:t>–</a:t>
            </a:r>
            <a:r>
              <a:rPr lang="bg-BG" sz="2000" dirty="0" smtClean="0"/>
              <a:t> на релацията, представяща типа обект в типа връзка, където </a:t>
            </a:r>
            <a:r>
              <a:rPr lang="en-US" sz="2000" dirty="0" smtClean="0"/>
              <a:t>A </a:t>
            </a:r>
            <a:r>
              <a:rPr lang="bg-BG" sz="2000" dirty="0" smtClean="0"/>
              <a:t>е атрибут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bg-BG" sz="2000" dirty="0" smtClean="0"/>
              <a:t>Първичният ключ на</a:t>
            </a:r>
            <a:r>
              <a:rPr lang="en-US" sz="2000" dirty="0" smtClean="0"/>
              <a:t> </a:t>
            </a:r>
            <a:r>
              <a:rPr lang="en-US" sz="2000" dirty="0"/>
              <a:t>R </a:t>
            </a:r>
            <a:r>
              <a:rPr lang="bg-BG" sz="2000" dirty="0" smtClean="0"/>
              <a:t>е комбинация от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bg-BG" sz="2000" dirty="0" smtClean="0"/>
              <a:t>и </a:t>
            </a:r>
            <a:r>
              <a:rPr lang="en-US" sz="2000" dirty="0" smtClean="0"/>
              <a:t>K</a:t>
            </a:r>
            <a:r>
              <a:rPr lang="en-US" sz="2000" dirty="0"/>
              <a:t>. </a:t>
            </a:r>
            <a:r>
              <a:rPr lang="bg-BG" sz="2000" dirty="0" smtClean="0"/>
              <a:t>Ако многостойностният атрибут е съставен, се включват всички негови компоненти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bg-BG" sz="2400" b="1" dirty="0" smtClean="0"/>
              <a:t>Пример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bg-BG" sz="2400" dirty="0" smtClean="0"/>
              <a:t>Създава се релацията </a:t>
            </a:r>
            <a:r>
              <a:rPr lang="en-US" sz="2400" dirty="0" smtClean="0"/>
              <a:t>DEPT_LOCATIONS.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000" dirty="0" smtClean="0"/>
              <a:t>Атрбутът </a:t>
            </a:r>
            <a:r>
              <a:rPr lang="en-US" sz="2000" dirty="0" smtClean="0"/>
              <a:t>DLOCATION </a:t>
            </a:r>
            <a:r>
              <a:rPr lang="bg-BG" sz="2000" dirty="0" smtClean="0"/>
              <a:t>представя многостойностния атрибут </a:t>
            </a:r>
            <a:r>
              <a:rPr lang="en-US" sz="2000" dirty="0" smtClean="0"/>
              <a:t>LOCATIONS </a:t>
            </a:r>
            <a:r>
              <a:rPr lang="bg-BG" sz="2000" dirty="0" smtClean="0"/>
              <a:t>на </a:t>
            </a:r>
            <a:r>
              <a:rPr lang="en-US" sz="2000" dirty="0" smtClean="0"/>
              <a:t>DEPARTMENT</a:t>
            </a:r>
            <a:r>
              <a:rPr lang="en-US" sz="2000" dirty="0"/>
              <a:t>, </a:t>
            </a:r>
            <a:r>
              <a:rPr lang="bg-BG" sz="2000" dirty="0" smtClean="0"/>
              <a:t>а</a:t>
            </a:r>
            <a:r>
              <a:rPr lang="en-US" sz="2000" dirty="0" smtClean="0"/>
              <a:t> DNUMBER</a:t>
            </a:r>
            <a:r>
              <a:rPr lang="bg-BG" sz="2000" dirty="0" smtClean="0"/>
              <a:t> е външен ключ и представя първичния ключ в релацията </a:t>
            </a:r>
            <a:r>
              <a:rPr lang="en-US" sz="2000" dirty="0" smtClean="0"/>
              <a:t>DEPARTMENT.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bg-BG" sz="2000" dirty="0" smtClean="0"/>
              <a:t>Първичният ключ на</a:t>
            </a:r>
            <a:r>
              <a:rPr lang="en-US" sz="2000" dirty="0" smtClean="0"/>
              <a:t> </a:t>
            </a:r>
            <a:r>
              <a:rPr lang="en-US" sz="2000" dirty="0"/>
              <a:t>R </a:t>
            </a:r>
            <a:r>
              <a:rPr lang="bg-BG" sz="2000" dirty="0" smtClean="0"/>
              <a:t>е комбинация от</a:t>
            </a:r>
            <a:r>
              <a:rPr lang="en-US" sz="2000" dirty="0" smtClean="0"/>
              <a:t> </a:t>
            </a:r>
            <a:r>
              <a:rPr lang="en-US" sz="2000" dirty="0"/>
              <a:t>{DNUMBER, DLOCATION}.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1D0C984A-A172-41FF-B7F3-BA4C93E6FE6F}" type="slidenum">
              <a:rPr lang="en-US"/>
              <a:pPr/>
              <a:t>10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7871"/>
            <a:ext cx="7772400" cy="766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ER-to-Relational </a:t>
            </a:r>
            <a:r>
              <a:rPr lang="en-US" sz="2800" b="1" dirty="0"/>
              <a:t>Mapping Algorithm </a:t>
            </a:r>
            <a:r>
              <a:rPr lang="en-US" sz="2800" b="1" dirty="0" smtClean="0"/>
              <a:t>(</a:t>
            </a:r>
            <a:r>
              <a:rPr lang="bg-BG" sz="2800" b="1" dirty="0" smtClean="0"/>
              <a:t>7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33525"/>
            <a:ext cx="83439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Step 7: Mapping of N-</a:t>
            </a:r>
            <a:r>
              <a:rPr lang="en-US" sz="2400" b="1" dirty="0" err="1"/>
              <a:t>ary</a:t>
            </a:r>
            <a:r>
              <a:rPr lang="en-US" sz="2400" b="1" dirty="0"/>
              <a:t> Relationship Types.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За всеки </a:t>
            </a:r>
            <a:r>
              <a:rPr lang="en-US" sz="2200" dirty="0" smtClean="0"/>
              <a:t>n-</a:t>
            </a:r>
            <a:r>
              <a:rPr lang="en-US" sz="2200" dirty="0" err="1" smtClean="0"/>
              <a:t>ary</a:t>
            </a:r>
            <a:r>
              <a:rPr lang="en-US" sz="2200" dirty="0" smtClean="0"/>
              <a:t> </a:t>
            </a:r>
            <a:r>
              <a:rPr lang="bg-BG" sz="2200" dirty="0" smtClean="0"/>
              <a:t>тип връзка </a:t>
            </a:r>
            <a:r>
              <a:rPr lang="en-US" sz="2200" dirty="0" smtClean="0"/>
              <a:t>R</a:t>
            </a:r>
            <a:r>
              <a:rPr lang="en-US" sz="2200" dirty="0"/>
              <a:t>, </a:t>
            </a:r>
            <a:r>
              <a:rPr lang="bg-BG" sz="2200" dirty="0" smtClean="0"/>
              <a:t>където</a:t>
            </a:r>
            <a:r>
              <a:rPr lang="en-US" sz="2200" dirty="0" smtClean="0"/>
              <a:t> </a:t>
            </a:r>
            <a:r>
              <a:rPr lang="en-US" sz="2200" dirty="0"/>
              <a:t>n&gt;2, </a:t>
            </a:r>
            <a:r>
              <a:rPr lang="bg-BG" sz="2200" dirty="0" smtClean="0"/>
              <a:t>създайте нова връзка </a:t>
            </a:r>
            <a:r>
              <a:rPr lang="en-US" sz="2200" dirty="0" smtClean="0"/>
              <a:t>S </a:t>
            </a:r>
            <a:r>
              <a:rPr lang="bg-BG" sz="2200" dirty="0" smtClean="0"/>
              <a:t>за изобрабяване на </a:t>
            </a:r>
            <a:r>
              <a:rPr lang="en-US" sz="2200" dirty="0" smtClean="0"/>
              <a:t>R</a:t>
            </a:r>
            <a:r>
              <a:rPr lang="en-US" sz="2200" dirty="0"/>
              <a:t>.</a:t>
            </a:r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Включете като атрибути на външния ключ в</a:t>
            </a:r>
            <a:r>
              <a:rPr lang="en-US" sz="2200" dirty="0" smtClean="0"/>
              <a:t> </a:t>
            </a:r>
            <a:r>
              <a:rPr lang="en-US" sz="2200" dirty="0"/>
              <a:t>S </a:t>
            </a:r>
            <a:r>
              <a:rPr lang="bg-BG" sz="2200" dirty="0" smtClean="0"/>
              <a:t>първичните ключове на релациите, които представят типовете участници във връзката</a:t>
            </a:r>
            <a:r>
              <a:rPr lang="en-US" sz="2200" dirty="0" smtClean="0"/>
              <a:t>. 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Включете всички прости атрибути на </a:t>
            </a:r>
            <a:r>
              <a:rPr lang="en-US" sz="2200" dirty="0" smtClean="0"/>
              <a:t>n-</a:t>
            </a:r>
            <a:r>
              <a:rPr lang="en-US" sz="2200" dirty="0" err="1" smtClean="0"/>
              <a:t>ary</a:t>
            </a:r>
            <a:r>
              <a:rPr lang="en-US" sz="2200" dirty="0" smtClean="0"/>
              <a:t> </a:t>
            </a:r>
            <a:r>
              <a:rPr lang="bg-BG" sz="2200" dirty="0" smtClean="0"/>
              <a:t>тип връзка </a:t>
            </a:r>
            <a:r>
              <a:rPr lang="en-US" sz="2200" dirty="0" smtClean="0"/>
              <a:t>(</a:t>
            </a:r>
            <a:r>
              <a:rPr lang="bg-BG" sz="2200" dirty="0" smtClean="0"/>
              <a:t>или компонентите им при съставни атрибути</a:t>
            </a:r>
            <a:r>
              <a:rPr lang="en-US" sz="2200" dirty="0" smtClean="0"/>
              <a:t>) </a:t>
            </a:r>
            <a:r>
              <a:rPr lang="bg-BG" sz="2200" dirty="0" smtClean="0"/>
              <a:t>като атрибути на </a:t>
            </a:r>
            <a:r>
              <a:rPr lang="en-US" sz="2200" dirty="0" smtClean="0"/>
              <a:t>S</a:t>
            </a:r>
            <a:r>
              <a:rPr lang="en-US" sz="2200" dirty="0"/>
              <a:t>.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</a:pPr>
            <a:r>
              <a:rPr lang="bg-BG" sz="2400" b="1" dirty="0" smtClean="0"/>
              <a:t>Пример</a:t>
            </a:r>
            <a:r>
              <a:rPr lang="en-US" sz="2400" b="1" dirty="0" smtClean="0"/>
              <a:t>: </a:t>
            </a:r>
            <a:r>
              <a:rPr lang="bg-BG" sz="2400" dirty="0" smtClean="0"/>
              <a:t>Релационният тип </a:t>
            </a:r>
            <a:r>
              <a:rPr lang="en-US" sz="2400" dirty="0" smtClean="0"/>
              <a:t>SUPPY </a:t>
            </a:r>
            <a:r>
              <a:rPr lang="bg-BG" sz="2400" dirty="0" smtClean="0"/>
              <a:t>в </a:t>
            </a:r>
            <a:r>
              <a:rPr lang="en-US" sz="2400" dirty="0" smtClean="0"/>
              <a:t>ER</a:t>
            </a:r>
            <a:r>
              <a:rPr lang="bg-BG" sz="2400" dirty="0" smtClean="0"/>
              <a:t> на следващия слайд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000" dirty="0" smtClean="0"/>
              <a:t>Той може да се трансформира в релация </a:t>
            </a:r>
            <a:r>
              <a:rPr lang="en-US" sz="2000" dirty="0" smtClean="0"/>
              <a:t>SUPPLY</a:t>
            </a:r>
            <a:r>
              <a:rPr lang="bg-BG" sz="2000" dirty="0" smtClean="0"/>
              <a:t>, показана в релационната схема, чийто първичен ключ е комбинация от трите външни ключа</a:t>
            </a:r>
            <a:r>
              <a:rPr lang="en-US" sz="2000" dirty="0" smtClean="0"/>
              <a:t> </a:t>
            </a:r>
            <a:r>
              <a:rPr lang="en-US" sz="2000" dirty="0"/>
              <a:t>{SNAME, PARTNO, PROJNAME}</a:t>
            </a:r>
            <a:endParaRPr lang="en-US" sz="22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8692586E-B1C2-4C49-B159-20B54778C310}" type="slidenum">
              <a:rPr lang="en-US"/>
              <a:pPr/>
              <a:t>11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672"/>
            <a:ext cx="7924800" cy="1107976"/>
          </a:xfrm>
        </p:spPr>
        <p:txBody>
          <a:bodyPr anchor="t">
            <a:normAutofit/>
          </a:bodyPr>
          <a:lstStyle/>
          <a:p>
            <a:r>
              <a:rPr lang="bg-BG" sz="3200" dirty="0" smtClean="0"/>
              <a:t>Тернарен тип връзка:</a:t>
            </a:r>
            <a:r>
              <a:rPr lang="en-US" sz="3200" dirty="0" smtClean="0"/>
              <a:t> SUPPLY </a:t>
            </a:r>
            <a:endParaRPr lang="en-US" sz="6000" dirty="0"/>
          </a:p>
        </p:txBody>
      </p:sp>
      <p:pic>
        <p:nvPicPr>
          <p:cNvPr id="69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53" y="2132856"/>
            <a:ext cx="7772400" cy="265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A71D74AA-A97D-4FE5-AE0A-BA35D0963B41}" type="slidenum">
              <a:rPr lang="en-US"/>
              <a:pPr/>
              <a:t>12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476672"/>
            <a:ext cx="8400355" cy="1143000"/>
          </a:xfrm>
        </p:spPr>
        <p:txBody>
          <a:bodyPr anchor="t">
            <a:normAutofit/>
          </a:bodyPr>
          <a:lstStyle/>
          <a:p>
            <a:r>
              <a:rPr lang="bg-BG" sz="3200" dirty="0" smtClean="0"/>
              <a:t>Трансформиране на </a:t>
            </a:r>
            <a:r>
              <a:rPr lang="en-US" sz="3200" i="1" dirty="0" smtClean="0"/>
              <a:t>n</a:t>
            </a:r>
            <a:r>
              <a:rPr lang="en-US" sz="3200" dirty="0" smtClean="0"/>
              <a:t>-</a:t>
            </a:r>
            <a:r>
              <a:rPr lang="en-US" sz="3200" dirty="0" err="1" smtClean="0"/>
              <a:t>ary</a:t>
            </a:r>
            <a:r>
              <a:rPr lang="en-US" sz="3200" dirty="0" smtClean="0"/>
              <a:t> </a:t>
            </a:r>
            <a:r>
              <a:rPr lang="bg-BG" sz="3200" dirty="0" smtClean="0"/>
              <a:t>тип връзка </a:t>
            </a:r>
            <a:r>
              <a:rPr lang="en-US" sz="3200" dirty="0" smtClean="0"/>
              <a:t>SUPPLY</a:t>
            </a:r>
            <a:endParaRPr lang="en-US" sz="6000" b="1" dirty="0"/>
          </a:p>
        </p:txBody>
      </p:sp>
      <p:pic>
        <p:nvPicPr>
          <p:cNvPr id="69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52600"/>
            <a:ext cx="6189663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9BB0C5BA-7573-4C0A-BD4D-3E3F8699B1E3}" type="slidenum">
              <a:rPr lang="en-US"/>
              <a:pPr/>
              <a:t>13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7871"/>
            <a:ext cx="7772400" cy="766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Mapping </a:t>
            </a:r>
            <a:r>
              <a:rPr lang="en-US" sz="3200" b="1" dirty="0"/>
              <a:t>constructs and constraints</a:t>
            </a:r>
            <a:endParaRPr lang="en-US" sz="3200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33525"/>
            <a:ext cx="798195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900"/>
          </a:p>
          <a:p>
            <a:pPr>
              <a:buFont typeface="Wingdings" pitchFamily="2" charset="2"/>
              <a:buNone/>
            </a:pPr>
            <a:r>
              <a:rPr lang="en-US" sz="2000"/>
              <a:t>                               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BAA31095-C821-407C-ABA7-B335421F1FDB}" type="slidenum">
              <a:rPr lang="en-US"/>
              <a:pPr/>
              <a:t>14</a:t>
            </a:fld>
            <a:endParaRPr lang="en-CA"/>
          </a:p>
        </p:txBody>
      </p:sp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324190" y="1533525"/>
            <a:ext cx="792353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chemeClr val="tx2"/>
                </a:solidFill>
                <a:latin typeface="Times New Roman" pitchFamily="71" charset="0"/>
              </a:rPr>
              <a:t>Съответствие между 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71" charset="0"/>
              </a:rPr>
              <a:t>ER </a:t>
            </a:r>
            <a:r>
              <a:rPr lang="bg-BG" b="1" i="1" dirty="0" smtClean="0">
                <a:solidFill>
                  <a:schemeClr val="tx2"/>
                </a:solidFill>
                <a:latin typeface="Times New Roman" pitchFamily="71" charset="0"/>
              </a:rPr>
              <a:t>и релационен модели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ER </a:t>
            </a:r>
            <a:r>
              <a:rPr lang="bg-BG" sz="2000" b="1" dirty="0" smtClean="0">
                <a:solidFill>
                  <a:schemeClr val="tx2"/>
                </a:solidFill>
              </a:rPr>
              <a:t>модел</a:t>
            </a:r>
            <a:r>
              <a:rPr lang="en-US" sz="2000" b="1" dirty="0">
                <a:solidFill>
                  <a:schemeClr val="tx2"/>
                </a:solidFill>
              </a:rPr>
              <a:t>		</a:t>
            </a:r>
            <a:r>
              <a:rPr lang="bg-BG" sz="2000" b="1" dirty="0" smtClean="0">
                <a:solidFill>
                  <a:schemeClr val="tx2"/>
                </a:solidFill>
              </a:rPr>
              <a:t>Релационен модел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Entity type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“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Entity”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релация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1:1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или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1:N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тип връзка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външен ключ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(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или релация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“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relationship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”)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M:N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тип връзка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“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Relationship”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релация и 2 външни ключа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 pitchFamily="71" charset="0"/>
              </a:rPr>
              <a:t>n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-</a:t>
            </a:r>
            <a:r>
              <a:rPr lang="en-US" sz="2000" dirty="0" err="1">
                <a:solidFill>
                  <a:schemeClr val="tx2"/>
                </a:solidFill>
                <a:latin typeface="Times New Roman" pitchFamily="71" charset="0"/>
              </a:rPr>
              <a:t>ary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тип връзка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“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Relationship” </a:t>
            </a:r>
            <a:r>
              <a:rPr lang="bg-BG" sz="2000" dirty="0">
                <a:solidFill>
                  <a:schemeClr val="tx2"/>
                </a:solidFill>
                <a:latin typeface="Times New Roman" pitchFamily="71" charset="0"/>
              </a:rPr>
              <a:t>релация и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n 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външни ключа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Прост атрибут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	Атрибут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Съставен атрибут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	Множество от прости компоненти на атрибута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Многостойностен атрибут	Релация и външен ключ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Множество стойности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71" charset="0"/>
              </a:rPr>
              <a:t>Domain</a:t>
            </a:r>
            <a:endParaRPr lang="en-US" sz="2000" dirty="0">
              <a:solidFill>
                <a:schemeClr val="tx2"/>
              </a:solidFill>
              <a:latin typeface="Times New Roman" pitchFamily="71" charset="0"/>
            </a:endParaRPr>
          </a:p>
          <a:p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Ключов атрибут</a:t>
            </a:r>
            <a:r>
              <a:rPr lang="en-US" sz="2000" dirty="0">
                <a:solidFill>
                  <a:schemeClr val="tx2"/>
                </a:solidFill>
                <a:latin typeface="Times New Roman" pitchFamily="71" charset="0"/>
              </a:rPr>
              <a:t>		</a:t>
            </a:r>
            <a:r>
              <a:rPr lang="bg-BG" sz="2000" dirty="0" smtClean="0">
                <a:solidFill>
                  <a:schemeClr val="tx2"/>
                </a:solidFill>
                <a:latin typeface="Times New Roman" pitchFamily="71" charset="0"/>
              </a:rPr>
              <a:t>Първичен(или вторичен) ключ</a:t>
            </a:r>
            <a:endParaRPr lang="en-US" sz="2800" dirty="0">
              <a:solidFill>
                <a:schemeClr val="tx2"/>
              </a:solidFill>
              <a:latin typeface="Times New Roman" pitchFamily="71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Mapping EER Model Constructs to </a:t>
            </a:r>
            <a:r>
              <a:rPr lang="en-US" sz="3200" dirty="0" smtClean="0"/>
              <a:t>Relations</a:t>
            </a:r>
            <a:r>
              <a:rPr lang="bg-BG" sz="3200" dirty="0" smtClean="0"/>
              <a:t> (1)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963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Step8: Options for Mapping Specialization or Generalization.</a:t>
            </a:r>
          </a:p>
          <a:p>
            <a:pPr lvl="1">
              <a:lnSpc>
                <a:spcPct val="90000"/>
              </a:lnSpc>
            </a:pPr>
            <a:r>
              <a:rPr lang="bg-BG" sz="2500" dirty="0" smtClean="0"/>
              <a:t>Преобразувайте всяка специализация с </a:t>
            </a:r>
            <a:r>
              <a:rPr lang="en-US" sz="2500" dirty="0" smtClean="0"/>
              <a:t>m </a:t>
            </a:r>
            <a:r>
              <a:rPr lang="bg-BG" sz="2500" dirty="0" smtClean="0"/>
              <a:t>класа </a:t>
            </a:r>
            <a:r>
              <a:rPr lang="en-US" sz="2500" dirty="0" smtClean="0"/>
              <a:t>{S1</a:t>
            </a:r>
            <a:r>
              <a:rPr lang="en-US" sz="2500" dirty="0"/>
              <a:t>, S2,….,</a:t>
            </a:r>
            <a:r>
              <a:rPr lang="en-US" sz="2500" dirty="0" err="1"/>
              <a:t>Sm</a:t>
            </a:r>
            <a:r>
              <a:rPr lang="en-US" sz="2500" dirty="0"/>
              <a:t>} </a:t>
            </a:r>
            <a:r>
              <a:rPr lang="bg-BG" sz="2500" dirty="0" smtClean="0"/>
              <a:t>и общ суперклас</a:t>
            </a:r>
            <a:r>
              <a:rPr lang="en-US" sz="2500" dirty="0" smtClean="0"/>
              <a:t> </a:t>
            </a:r>
            <a:r>
              <a:rPr lang="en-US" sz="2500" dirty="0"/>
              <a:t>C, </a:t>
            </a:r>
            <a:r>
              <a:rPr lang="bg-BG" sz="2500" dirty="0" smtClean="0"/>
              <a:t>където атрибутите на </a:t>
            </a:r>
            <a:r>
              <a:rPr lang="en-US" sz="2500" dirty="0" smtClean="0"/>
              <a:t>C </a:t>
            </a:r>
            <a:r>
              <a:rPr lang="bg-BG" sz="2500" dirty="0" smtClean="0"/>
              <a:t>са </a:t>
            </a:r>
            <a:r>
              <a:rPr lang="en-US" sz="2500" dirty="0" smtClean="0"/>
              <a:t>{k,a1</a:t>
            </a:r>
            <a:r>
              <a:rPr lang="en-US" sz="2500" dirty="0"/>
              <a:t>,…an} </a:t>
            </a:r>
            <a:r>
              <a:rPr lang="bg-BG" sz="2500" dirty="0" smtClean="0"/>
              <a:t>и</a:t>
            </a:r>
            <a:r>
              <a:rPr lang="en-US" sz="2500" dirty="0" smtClean="0"/>
              <a:t> </a:t>
            </a:r>
            <a:r>
              <a:rPr lang="en-US" sz="2500" dirty="0"/>
              <a:t>k </a:t>
            </a:r>
            <a:r>
              <a:rPr lang="bg-BG" sz="2500" dirty="0" smtClean="0"/>
              <a:t>е първичен ключ</a:t>
            </a:r>
            <a:r>
              <a:rPr lang="en-US" sz="2500" dirty="0" smtClean="0"/>
              <a:t>, </a:t>
            </a:r>
            <a:r>
              <a:rPr lang="bg-BG" sz="2500" dirty="0" smtClean="0"/>
              <a:t>в релационни схеми, ползвайки една от следните опции</a:t>
            </a:r>
            <a:r>
              <a:rPr lang="en-US" sz="2500" dirty="0" smtClean="0"/>
              <a:t>:</a:t>
            </a:r>
            <a:endParaRPr lang="en-US" sz="2500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Опция </a:t>
            </a:r>
            <a:r>
              <a:rPr lang="en-US" dirty="0" smtClean="0"/>
              <a:t>8A</a:t>
            </a:r>
            <a:r>
              <a:rPr lang="en-US" dirty="0"/>
              <a:t>: </a:t>
            </a:r>
            <a:r>
              <a:rPr lang="bg-BG" dirty="0" smtClean="0"/>
              <a:t>Множество релации – суперклас и подкласове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bg-BG" dirty="0" smtClean="0"/>
              <a:t>Опция </a:t>
            </a:r>
            <a:r>
              <a:rPr lang="en-US" dirty="0" smtClean="0"/>
              <a:t>8B</a:t>
            </a:r>
            <a:r>
              <a:rPr lang="en-US" dirty="0"/>
              <a:t>: </a:t>
            </a:r>
            <a:r>
              <a:rPr lang="bg-BG" dirty="0" smtClean="0"/>
              <a:t>Множество релации – само подкласове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bg-BG" dirty="0" smtClean="0"/>
              <a:t>Опция </a:t>
            </a:r>
            <a:r>
              <a:rPr lang="en-US" dirty="0" smtClean="0"/>
              <a:t>8C</a:t>
            </a:r>
            <a:r>
              <a:rPr lang="en-US" dirty="0"/>
              <a:t>: </a:t>
            </a:r>
            <a:r>
              <a:rPr lang="bg-BG" dirty="0" smtClean="0"/>
              <a:t>Една релация с един тип атрибут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bg-BG" dirty="0" smtClean="0"/>
              <a:t>Опция </a:t>
            </a:r>
            <a:r>
              <a:rPr lang="en-US" dirty="0" smtClean="0"/>
              <a:t>8D</a:t>
            </a:r>
            <a:r>
              <a:rPr lang="en-US" dirty="0"/>
              <a:t>: </a:t>
            </a:r>
            <a:r>
              <a:rPr lang="bg-BG" dirty="0" smtClean="0"/>
              <a:t>Една релация с множество типове атрибути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75BD865E-6E7B-41C7-831E-5F17E8EB2D08}" type="slidenum">
              <a:rPr lang="en-US"/>
              <a:pPr/>
              <a:t>15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Mapping EER Model Constructs to </a:t>
            </a:r>
            <a:r>
              <a:rPr lang="en-US" sz="3200" dirty="0" smtClean="0"/>
              <a:t>Relations</a:t>
            </a:r>
            <a:r>
              <a:rPr lang="bg-BG" sz="3200" dirty="0" smtClean="0"/>
              <a:t> (2)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b="1" dirty="0"/>
              <a:t>Опция </a:t>
            </a:r>
            <a:r>
              <a:rPr lang="en-US" b="1" dirty="0"/>
              <a:t>8A: </a:t>
            </a:r>
            <a:r>
              <a:rPr lang="bg-BG" b="1" dirty="0"/>
              <a:t>Множество релации – суперклас и подкласове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bg-BG" sz="2100" dirty="0" smtClean="0"/>
              <a:t>Създайте релация </a:t>
            </a:r>
            <a:r>
              <a:rPr lang="en-US" sz="2100" dirty="0" smtClean="0"/>
              <a:t>L </a:t>
            </a:r>
            <a:r>
              <a:rPr lang="bg-BG" sz="2100" dirty="0" smtClean="0"/>
              <a:t>за </a:t>
            </a:r>
            <a:r>
              <a:rPr lang="en-US" sz="2100" dirty="0" smtClean="0"/>
              <a:t>C </a:t>
            </a:r>
            <a:r>
              <a:rPr lang="bg-BG" sz="2100" dirty="0" smtClean="0"/>
              <a:t>с атрибути </a:t>
            </a:r>
            <a:r>
              <a:rPr lang="en-US" sz="2100" dirty="0" err="1" smtClean="0"/>
              <a:t>Attrs</a:t>
            </a:r>
            <a:r>
              <a:rPr lang="en-US" sz="2100" dirty="0" smtClean="0"/>
              <a:t>(L</a:t>
            </a:r>
            <a:r>
              <a:rPr lang="en-US" sz="2100" dirty="0"/>
              <a:t>) = {k,a1,…an} </a:t>
            </a:r>
            <a:r>
              <a:rPr lang="bg-BG" sz="2100" dirty="0" smtClean="0"/>
              <a:t>и </a:t>
            </a:r>
            <a:r>
              <a:rPr lang="en-US" sz="2100" dirty="0" smtClean="0"/>
              <a:t>PK(L</a:t>
            </a:r>
            <a:r>
              <a:rPr lang="en-US" sz="2100" dirty="0"/>
              <a:t>) = k. </a:t>
            </a:r>
            <a:r>
              <a:rPr lang="bg-BG" sz="2100" dirty="0" smtClean="0"/>
              <a:t>Създайте по една релация</a:t>
            </a:r>
            <a:r>
              <a:rPr lang="en-US" sz="2100" dirty="0" smtClean="0"/>
              <a:t> </a:t>
            </a:r>
            <a:r>
              <a:rPr lang="en-US" sz="2100" dirty="0"/>
              <a:t>Li </a:t>
            </a:r>
            <a:r>
              <a:rPr lang="bg-BG" sz="2100" dirty="0" smtClean="0"/>
              <a:t>за всеки подклас </a:t>
            </a:r>
            <a:r>
              <a:rPr lang="en-US" sz="2100" dirty="0" smtClean="0"/>
              <a:t>Si</a:t>
            </a:r>
            <a:r>
              <a:rPr lang="en-US" sz="2100" dirty="0"/>
              <a:t>, 1 &lt; i &lt; m, </a:t>
            </a:r>
            <a:r>
              <a:rPr lang="bg-BG" sz="2100" dirty="0" smtClean="0"/>
              <a:t>с атрибути </a:t>
            </a:r>
            <a:r>
              <a:rPr lang="en-US" sz="2100" dirty="0" err="1" smtClean="0"/>
              <a:t>Attrs</a:t>
            </a:r>
            <a:r>
              <a:rPr lang="en-US" sz="2100" dirty="0" smtClean="0"/>
              <a:t>(Li</a:t>
            </a:r>
            <a:r>
              <a:rPr lang="en-US" sz="2100" dirty="0"/>
              <a:t>) = {k} U </a:t>
            </a:r>
            <a:r>
              <a:rPr lang="en-US" sz="2100" dirty="0" smtClean="0"/>
              <a:t>{</a:t>
            </a:r>
            <a:r>
              <a:rPr lang="bg-BG" sz="2100" dirty="0" smtClean="0"/>
              <a:t>атрибутите на </a:t>
            </a:r>
            <a:r>
              <a:rPr lang="en-US" sz="2100" dirty="0" smtClean="0"/>
              <a:t>Si</a:t>
            </a:r>
            <a:r>
              <a:rPr lang="en-US" sz="2100" dirty="0"/>
              <a:t>} </a:t>
            </a:r>
            <a:r>
              <a:rPr lang="bg-BG" sz="2100" dirty="0" smtClean="0"/>
              <a:t>и </a:t>
            </a:r>
            <a:r>
              <a:rPr lang="en-US" sz="2100" dirty="0" smtClean="0"/>
              <a:t>PK(Li</a:t>
            </a:r>
            <a:r>
              <a:rPr lang="en-US" sz="2100" dirty="0"/>
              <a:t>)=k. </a:t>
            </a:r>
            <a:r>
              <a:rPr lang="bg-BG" sz="2100" dirty="0" smtClean="0"/>
              <a:t>Тази опция работи за всяка специализация </a:t>
            </a:r>
            <a:r>
              <a:rPr lang="en-US" sz="2100" dirty="0" smtClean="0"/>
              <a:t>(</a:t>
            </a:r>
            <a:r>
              <a:rPr lang="bg-BG" sz="2100" dirty="0" smtClean="0"/>
              <a:t>обща или частична</a:t>
            </a:r>
            <a:r>
              <a:rPr lang="en-US" sz="2100" dirty="0" smtClean="0"/>
              <a:t>, </a:t>
            </a:r>
            <a:r>
              <a:rPr lang="en-US" sz="2100" dirty="0"/>
              <a:t>disjoint </a:t>
            </a:r>
            <a:r>
              <a:rPr lang="bg-BG" sz="2100" dirty="0" smtClean="0"/>
              <a:t>или </a:t>
            </a:r>
            <a:r>
              <a:rPr lang="en-US" sz="2100" dirty="0" smtClean="0"/>
              <a:t>over-lapping</a:t>
            </a:r>
            <a:r>
              <a:rPr lang="en-US" sz="2100" dirty="0"/>
              <a:t>). </a:t>
            </a:r>
          </a:p>
          <a:p>
            <a:pPr>
              <a:lnSpc>
                <a:spcPct val="90000"/>
              </a:lnSpc>
            </a:pPr>
            <a:r>
              <a:rPr lang="bg-BG" b="1" dirty="0"/>
              <a:t>Опция </a:t>
            </a:r>
            <a:r>
              <a:rPr lang="en-US" b="1" dirty="0"/>
              <a:t>8B: </a:t>
            </a:r>
            <a:r>
              <a:rPr lang="bg-BG" b="1" dirty="0"/>
              <a:t>Множество релации – само подкласове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bg-BG" sz="2100" dirty="0" smtClean="0"/>
              <a:t>Създайте по една релация </a:t>
            </a:r>
            <a:r>
              <a:rPr lang="en-US" sz="2100" dirty="0" smtClean="0"/>
              <a:t>Li </a:t>
            </a:r>
            <a:r>
              <a:rPr lang="bg-BG" sz="2100" dirty="0" smtClean="0"/>
              <a:t>за всеки подклас </a:t>
            </a:r>
            <a:r>
              <a:rPr lang="en-US" sz="2100" dirty="0" smtClean="0"/>
              <a:t>Si</a:t>
            </a:r>
            <a:r>
              <a:rPr lang="en-US" sz="2100" dirty="0"/>
              <a:t>, 1 &lt; i &lt; m, </a:t>
            </a:r>
            <a:r>
              <a:rPr lang="bg-BG" sz="2100" dirty="0" smtClean="0"/>
              <a:t>с атрибути </a:t>
            </a:r>
            <a:r>
              <a:rPr lang="en-US" sz="2100" dirty="0" err="1" smtClean="0"/>
              <a:t>Attr</a:t>
            </a:r>
            <a:r>
              <a:rPr lang="en-US" sz="2100" dirty="0" smtClean="0"/>
              <a:t>(Li</a:t>
            </a:r>
            <a:r>
              <a:rPr lang="en-US" sz="2100" dirty="0"/>
              <a:t>) = </a:t>
            </a:r>
            <a:r>
              <a:rPr lang="en-US" sz="2100" dirty="0" smtClean="0"/>
              <a:t>{</a:t>
            </a:r>
            <a:r>
              <a:rPr lang="bg-BG" sz="2100" dirty="0" smtClean="0"/>
              <a:t>атрибутите на </a:t>
            </a:r>
            <a:r>
              <a:rPr lang="en-US" sz="2100" dirty="0" smtClean="0"/>
              <a:t>Si</a:t>
            </a:r>
            <a:r>
              <a:rPr lang="en-US" sz="2100" dirty="0"/>
              <a:t>} U {k,a1…,an} </a:t>
            </a:r>
            <a:r>
              <a:rPr lang="bg-BG" sz="2100" dirty="0" smtClean="0"/>
              <a:t>и </a:t>
            </a:r>
            <a:r>
              <a:rPr lang="en-US" sz="2100" dirty="0" smtClean="0"/>
              <a:t>PK(Li</a:t>
            </a:r>
            <a:r>
              <a:rPr lang="en-US" sz="2100" dirty="0"/>
              <a:t>) = k. </a:t>
            </a:r>
            <a:r>
              <a:rPr lang="bg-BG" sz="2100" dirty="0" smtClean="0"/>
              <a:t>Тази опция работи само за специализация чиито подкласове са напълно включени</a:t>
            </a:r>
            <a:r>
              <a:rPr lang="en-US" sz="2100" dirty="0" smtClean="0"/>
              <a:t> (</a:t>
            </a:r>
            <a:r>
              <a:rPr lang="bg-BG" sz="2100" dirty="0" smtClean="0"/>
              <a:t>всяко </a:t>
            </a:r>
            <a:r>
              <a:rPr lang="en-US" sz="2100" dirty="0" smtClean="0"/>
              <a:t>entity </a:t>
            </a:r>
            <a:r>
              <a:rPr lang="bg-BG" sz="2100" dirty="0" smtClean="0"/>
              <a:t>в подкласа</a:t>
            </a:r>
            <a:r>
              <a:rPr lang="en-US" sz="2100" dirty="0" smtClean="0"/>
              <a:t> </a:t>
            </a:r>
            <a:r>
              <a:rPr lang="bg-BG" sz="2100" dirty="0" smtClean="0"/>
              <a:t>трябва да принадлежи към </a:t>
            </a:r>
            <a:r>
              <a:rPr lang="en-US" sz="2100" dirty="0" smtClean="0"/>
              <a:t>(</a:t>
            </a:r>
            <a:r>
              <a:rPr lang="bg-BG" sz="2100" dirty="0" smtClean="0"/>
              <a:t>поне</a:t>
            </a:r>
            <a:r>
              <a:rPr lang="en-US" sz="2100" dirty="0" smtClean="0"/>
              <a:t>) </a:t>
            </a:r>
            <a:r>
              <a:rPr lang="bg-BG" sz="2100" dirty="0" smtClean="0"/>
              <a:t>един от подкласовете</a:t>
            </a:r>
            <a:r>
              <a:rPr lang="en-US" sz="2100" dirty="0" smtClean="0"/>
              <a:t>).</a:t>
            </a:r>
            <a:endParaRPr lang="en-US" sz="21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EBDFA0D2-F6DD-4466-BD5F-B80F49F5DDE9}" type="slidenum">
              <a:rPr lang="en-US"/>
              <a:pPr/>
              <a:t>16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914400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EER </a:t>
            </a:r>
            <a:r>
              <a:rPr lang="bg-BG" sz="2800" dirty="0" smtClean="0"/>
              <a:t>диаграма за атрибутно дефинирана специализация на</a:t>
            </a:r>
            <a:r>
              <a:rPr lang="en-US" sz="2800" dirty="0" smtClean="0"/>
              <a:t> </a:t>
            </a:r>
            <a:r>
              <a:rPr lang="en-US" sz="2800" dirty="0" err="1"/>
              <a:t>JobType</a:t>
            </a:r>
            <a:r>
              <a:rPr lang="en-US" sz="2800" dirty="0"/>
              <a:t>.</a:t>
            </a:r>
            <a:endParaRPr lang="en-US" sz="5400" dirty="0"/>
          </a:p>
        </p:txBody>
      </p:sp>
      <p:pic>
        <p:nvPicPr>
          <p:cNvPr id="69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47" y="1600200"/>
            <a:ext cx="604050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2B1AD9F3-4749-42DA-8109-F01B5A18A016}" type="slidenum">
              <a:rPr lang="en-US"/>
              <a:pPr/>
              <a:t>17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26897710-874F-42ED-85FD-CB22DBBDCB2B}" type="slidenum">
              <a:rPr lang="en-US"/>
              <a:pPr/>
              <a:t>18</a:t>
            </a:fld>
            <a:endParaRPr lang="en-CA"/>
          </a:p>
        </p:txBody>
      </p:sp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73338"/>
            <a:ext cx="8105775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19" name="Rectangle 3"/>
          <p:cNvSpPr>
            <a:spLocks noChangeArrowheads="1"/>
          </p:cNvSpPr>
          <p:nvPr/>
        </p:nvSpPr>
        <p:spPr bwMode="auto">
          <a:xfrm>
            <a:off x="6858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bg-BG" dirty="0" smtClean="0">
                <a:solidFill>
                  <a:srgbClr val="800000"/>
                </a:solidFill>
              </a:rPr>
              <a:t>Опции за трансформиране на специализация или обобщение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(a) </a:t>
            </a:r>
            <a:r>
              <a:rPr lang="bg-BG" dirty="0" smtClean="0">
                <a:solidFill>
                  <a:srgbClr val="800000"/>
                </a:solidFill>
              </a:rPr>
              <a:t>Трансформиране на </a:t>
            </a:r>
            <a:r>
              <a:rPr lang="en-US" dirty="0" smtClean="0">
                <a:solidFill>
                  <a:srgbClr val="800000"/>
                </a:solidFill>
              </a:rPr>
              <a:t>EER </a:t>
            </a:r>
            <a:r>
              <a:rPr lang="bg-BG" dirty="0" smtClean="0">
                <a:solidFill>
                  <a:srgbClr val="800000"/>
                </a:solidFill>
              </a:rPr>
              <a:t>схема от предходния слайд посредством опция </a:t>
            </a:r>
            <a:r>
              <a:rPr lang="en-US" dirty="0" smtClean="0">
                <a:solidFill>
                  <a:srgbClr val="800000"/>
                </a:solidFill>
              </a:rPr>
              <a:t>8A</a:t>
            </a:r>
            <a:r>
              <a:rPr lang="en-US" dirty="0">
                <a:solidFill>
                  <a:srgbClr val="800000"/>
                </a:solidFill>
              </a:rPr>
              <a:t>. </a:t>
            </a:r>
            <a:endParaRPr lang="en-U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420100" cy="2933700"/>
          </a:xfrm>
        </p:spPr>
        <p:txBody>
          <a:bodyPr anchor="t">
            <a:normAutofit/>
          </a:bodyPr>
          <a:lstStyle/>
          <a:p>
            <a:r>
              <a:rPr lang="bg-BG" sz="2800" dirty="0" smtClean="0"/>
              <a:t>Обобщение</a:t>
            </a:r>
            <a:r>
              <a:rPr lang="en-US" sz="2800" dirty="0" smtClean="0"/>
              <a:t>. </a:t>
            </a:r>
            <a:r>
              <a:rPr lang="en-US" sz="2800" dirty="0"/>
              <a:t>(b) </a:t>
            </a:r>
            <a:r>
              <a:rPr lang="bg-BG" sz="2800" dirty="0" smtClean="0"/>
              <a:t>Обобщение на</a:t>
            </a:r>
            <a:r>
              <a:rPr lang="en-US" sz="2800" dirty="0" smtClean="0"/>
              <a:t> </a:t>
            </a:r>
            <a:r>
              <a:rPr lang="en-US" sz="2800" dirty="0"/>
              <a:t>CAR </a:t>
            </a:r>
            <a:r>
              <a:rPr lang="bg-BG" sz="2800" dirty="0" smtClean="0"/>
              <a:t>и </a:t>
            </a:r>
            <a:r>
              <a:rPr lang="en-US" sz="2800" dirty="0" smtClean="0"/>
              <a:t>TRUCK </a:t>
            </a:r>
            <a:r>
              <a:rPr lang="bg-BG" sz="2800" dirty="0" smtClean="0"/>
              <a:t>в суперкласа </a:t>
            </a:r>
            <a:r>
              <a:rPr lang="en-US" sz="2800" dirty="0" smtClean="0"/>
              <a:t>VEHICLE</a:t>
            </a:r>
            <a:r>
              <a:rPr lang="en-US" sz="2800" dirty="0"/>
              <a:t>.</a:t>
            </a:r>
            <a:endParaRPr lang="en-US" sz="5400" dirty="0"/>
          </a:p>
        </p:txBody>
      </p:sp>
      <p:pic>
        <p:nvPicPr>
          <p:cNvPr id="70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736725"/>
            <a:ext cx="8294687" cy="38068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9F5E1321-A556-42E6-9F52-125681C28546}" type="slidenum">
              <a:rPr lang="en-US"/>
              <a:pPr/>
              <a:t>19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 на лекцията</a:t>
            </a:r>
            <a:endParaRPr lang="en-US" dirty="0"/>
          </a:p>
        </p:txBody>
      </p:sp>
      <p:sp>
        <p:nvSpPr>
          <p:cNvPr id="6697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ER-to-Relational Mapping Algorithm 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1: Mapping of Regular Entity Types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2: Mapping of Weak Entity Types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3: Mapping of Binary 1:1 Relation Types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4: Mapping of Binary 1:N Relationship Types.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5: Mapping of Binary M:N Relationship Types.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6: Mapping of Multivalued attributes.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7: Mapping of N-</a:t>
            </a:r>
            <a:r>
              <a:rPr lang="en-US" sz="2100" dirty="0" err="1"/>
              <a:t>ary</a:t>
            </a:r>
            <a:r>
              <a:rPr lang="en-US" sz="2100" dirty="0"/>
              <a:t> Relationship Types.</a:t>
            </a:r>
          </a:p>
          <a:p>
            <a:pPr lvl="1">
              <a:lnSpc>
                <a:spcPct val="80000"/>
              </a:lnSpc>
            </a:pP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400" b="1" dirty="0"/>
              <a:t>Mapping EER Model Constructs to Relations 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8: Options for Mapping Specialization or Generalization.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Step 9: Mapping of Union Types (Categories).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0787B210-0367-42B6-88B0-23934AE4E04F}" type="slidenum">
              <a:rPr lang="en-US"/>
              <a:pPr/>
              <a:t>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55D1C97B-2B75-4DB4-8E03-3A771037E2E4}" type="slidenum">
              <a:rPr lang="en-US"/>
              <a:pPr/>
              <a:t>20</a:t>
            </a:fld>
            <a:endParaRPr lang="en-CA"/>
          </a:p>
        </p:txBody>
      </p:sp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6858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bg-BG" dirty="0">
                <a:solidFill>
                  <a:srgbClr val="800000"/>
                </a:solidFill>
              </a:rPr>
              <a:t>Опции за трансформиране на специализация или </a:t>
            </a:r>
            <a:r>
              <a:rPr lang="bg-BG" dirty="0" smtClean="0">
                <a:solidFill>
                  <a:srgbClr val="800000"/>
                </a:solidFill>
              </a:rPr>
              <a:t>обобщение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(</a:t>
            </a:r>
            <a:r>
              <a:rPr lang="en-US" dirty="0">
                <a:solidFill>
                  <a:srgbClr val="800000"/>
                </a:solidFill>
              </a:rPr>
              <a:t>b) </a:t>
            </a:r>
            <a:r>
              <a:rPr lang="bg-BG" dirty="0" smtClean="0">
                <a:solidFill>
                  <a:srgbClr val="800000"/>
                </a:solidFill>
              </a:rPr>
              <a:t>Трансформиране на </a:t>
            </a:r>
            <a:r>
              <a:rPr lang="en-US" dirty="0" smtClean="0">
                <a:solidFill>
                  <a:srgbClr val="800000"/>
                </a:solidFill>
              </a:rPr>
              <a:t>EER </a:t>
            </a:r>
            <a:r>
              <a:rPr lang="bg-BG" dirty="0" smtClean="0">
                <a:solidFill>
                  <a:srgbClr val="800000"/>
                </a:solidFill>
              </a:rPr>
              <a:t>схемата от предходния слайд, използвайки опция </a:t>
            </a:r>
            <a:r>
              <a:rPr lang="en-US" dirty="0" smtClean="0">
                <a:solidFill>
                  <a:srgbClr val="800000"/>
                </a:solidFill>
              </a:rPr>
              <a:t>8B</a:t>
            </a:r>
            <a:r>
              <a:rPr lang="en-US" dirty="0">
                <a:solidFill>
                  <a:srgbClr val="800000"/>
                </a:solidFill>
              </a:rPr>
              <a:t>. 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0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362200"/>
            <a:ext cx="7935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690" y="548680"/>
            <a:ext cx="8534400" cy="842962"/>
          </a:xfrm>
        </p:spPr>
        <p:txBody>
          <a:bodyPr/>
          <a:lstStyle/>
          <a:p>
            <a:r>
              <a:rPr lang="en-US" sz="2800" b="1" dirty="0"/>
              <a:t>Mapping EER Model Constructs to Relations </a:t>
            </a:r>
            <a:r>
              <a:rPr lang="en-US" sz="2800" b="1" dirty="0" smtClean="0"/>
              <a:t>(</a:t>
            </a:r>
            <a:r>
              <a:rPr lang="bg-BG" sz="2800" b="1" dirty="0" smtClean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962150"/>
            <a:ext cx="8375650" cy="4257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bg-BG" b="1" dirty="0" smtClean="0"/>
              <a:t>Опция </a:t>
            </a:r>
            <a:r>
              <a:rPr lang="en-US" b="1" dirty="0"/>
              <a:t>8C: </a:t>
            </a:r>
            <a:r>
              <a:rPr lang="bg-BG" b="1" dirty="0"/>
              <a:t>Една релация с един тип атрибут</a:t>
            </a:r>
            <a:endParaRPr lang="en-US" b="1" dirty="0"/>
          </a:p>
          <a:p>
            <a:pPr lvl="1"/>
            <a:r>
              <a:rPr lang="bg-BG" sz="2100" dirty="0" smtClean="0"/>
              <a:t>Създайте една релация</a:t>
            </a:r>
            <a:r>
              <a:rPr lang="en-US" sz="2100" dirty="0" smtClean="0"/>
              <a:t> </a:t>
            </a:r>
            <a:r>
              <a:rPr lang="en-US" sz="2100" dirty="0"/>
              <a:t>L </a:t>
            </a:r>
            <a:r>
              <a:rPr lang="bg-BG" sz="2100" dirty="0" smtClean="0"/>
              <a:t>с атрибути </a:t>
            </a:r>
            <a:r>
              <a:rPr lang="en-US" sz="2100" dirty="0" err="1" smtClean="0"/>
              <a:t>Attrs</a:t>
            </a:r>
            <a:r>
              <a:rPr lang="en-US" sz="2100" dirty="0" smtClean="0"/>
              <a:t>(L</a:t>
            </a:r>
            <a:r>
              <a:rPr lang="en-US" sz="2100" dirty="0"/>
              <a:t>) = {k,a</a:t>
            </a:r>
            <a:r>
              <a:rPr lang="en-US" sz="2100" baseline="-25000" dirty="0"/>
              <a:t>1</a:t>
            </a:r>
            <a:r>
              <a:rPr lang="en-US" sz="2100" dirty="0"/>
              <a:t>,…a</a:t>
            </a:r>
            <a:r>
              <a:rPr lang="en-US" sz="2100" baseline="-25000" dirty="0"/>
              <a:t>n</a:t>
            </a:r>
            <a:r>
              <a:rPr lang="en-US" sz="2100" dirty="0"/>
              <a:t>} U </a:t>
            </a:r>
            <a:r>
              <a:rPr lang="en-US" sz="2100" dirty="0" smtClean="0"/>
              <a:t>{</a:t>
            </a:r>
            <a:r>
              <a:rPr lang="bg-BG" sz="2100" dirty="0" smtClean="0"/>
              <a:t>атрибутите на </a:t>
            </a:r>
            <a:r>
              <a:rPr lang="en-US" sz="2100" dirty="0" smtClean="0"/>
              <a:t>S</a:t>
            </a:r>
            <a:r>
              <a:rPr lang="en-US" sz="2100" baseline="-25000" dirty="0" smtClean="0"/>
              <a:t>1</a:t>
            </a:r>
            <a:r>
              <a:rPr lang="en-US" sz="2100" dirty="0"/>
              <a:t>} U</a:t>
            </a:r>
            <a:r>
              <a:rPr lang="en-US" sz="2100" dirty="0">
                <a:latin typeface="Times New Roman"/>
              </a:rPr>
              <a:t>…</a:t>
            </a:r>
            <a:r>
              <a:rPr lang="en-US" sz="2100" dirty="0"/>
              <a:t>U </a:t>
            </a:r>
            <a:r>
              <a:rPr lang="en-US" sz="2100" dirty="0" smtClean="0"/>
              <a:t>{</a:t>
            </a:r>
            <a:r>
              <a:rPr lang="bg-BG" sz="2100" dirty="0" smtClean="0"/>
              <a:t>атрибутите на </a:t>
            </a:r>
            <a:r>
              <a:rPr lang="en-US" sz="2100" dirty="0" err="1" smtClean="0"/>
              <a:t>S</a:t>
            </a:r>
            <a:r>
              <a:rPr lang="en-US" sz="2100" baseline="-25000" dirty="0" err="1" smtClean="0"/>
              <a:t>m</a:t>
            </a:r>
            <a:r>
              <a:rPr lang="en-US" sz="2100" dirty="0"/>
              <a:t>} U {t} </a:t>
            </a:r>
            <a:r>
              <a:rPr lang="bg-BG" sz="2100" dirty="0" smtClean="0"/>
              <a:t>и </a:t>
            </a:r>
            <a:r>
              <a:rPr lang="en-US" sz="2100" dirty="0" smtClean="0"/>
              <a:t>PK(L</a:t>
            </a:r>
            <a:r>
              <a:rPr lang="en-US" sz="2100" dirty="0"/>
              <a:t>) = k. </a:t>
            </a:r>
            <a:r>
              <a:rPr lang="bg-BG" sz="2100" dirty="0" smtClean="0"/>
              <a:t>Атрибутът </a:t>
            </a:r>
            <a:r>
              <a:rPr lang="en-US" sz="2100" dirty="0" smtClean="0"/>
              <a:t>t </a:t>
            </a:r>
            <a:r>
              <a:rPr lang="bg-BG" sz="2100" dirty="0" smtClean="0"/>
              <a:t>се нарича тип </a:t>
            </a:r>
            <a:r>
              <a:rPr lang="en-US" sz="2100" dirty="0" smtClean="0"/>
              <a:t>(</a:t>
            </a:r>
            <a:r>
              <a:rPr lang="bg-BG" sz="2100" dirty="0" smtClean="0"/>
              <a:t>или</a:t>
            </a:r>
            <a:r>
              <a:rPr lang="en-US" sz="2100" dirty="0" smtClean="0"/>
              <a:t> </a:t>
            </a:r>
            <a:r>
              <a:rPr lang="bg-BG" sz="2100" b="1" dirty="0" smtClean="0"/>
              <a:t>диференциялен</a:t>
            </a:r>
            <a:r>
              <a:rPr lang="en-US" sz="2100" dirty="0" smtClean="0"/>
              <a:t>) </a:t>
            </a:r>
            <a:r>
              <a:rPr lang="bg-BG" sz="2100" dirty="0" smtClean="0"/>
              <a:t>атрибут, който показва подкласа към кой </a:t>
            </a:r>
            <a:r>
              <a:rPr lang="en-US" sz="2100" dirty="0" smtClean="0"/>
              <a:t>tuple </a:t>
            </a:r>
            <a:r>
              <a:rPr lang="bg-BG" sz="2100" dirty="0" smtClean="0"/>
              <a:t>принадлежи</a:t>
            </a:r>
            <a:endParaRPr lang="en-US" sz="2100" dirty="0"/>
          </a:p>
          <a:p>
            <a:r>
              <a:rPr lang="bg-BG" b="1" dirty="0"/>
              <a:t>Опция </a:t>
            </a:r>
            <a:r>
              <a:rPr lang="en-US" b="1" dirty="0"/>
              <a:t>8D: </a:t>
            </a:r>
            <a:r>
              <a:rPr lang="bg-BG" b="1" dirty="0"/>
              <a:t>Една релация с множество типове атрибути</a:t>
            </a:r>
            <a:endParaRPr lang="en-US" b="1" dirty="0"/>
          </a:p>
          <a:p>
            <a:pPr lvl="1"/>
            <a:r>
              <a:rPr lang="bg-BG" sz="2100" dirty="0" smtClean="0"/>
              <a:t>Създайте една релационна схема</a:t>
            </a:r>
            <a:r>
              <a:rPr lang="en-US" sz="2100" dirty="0" smtClean="0"/>
              <a:t> </a:t>
            </a:r>
            <a:r>
              <a:rPr lang="en-US" sz="2100" dirty="0"/>
              <a:t>L </a:t>
            </a:r>
            <a:r>
              <a:rPr lang="bg-BG" sz="2100" dirty="0" smtClean="0"/>
              <a:t>с атрибути </a:t>
            </a:r>
            <a:r>
              <a:rPr lang="en-US" sz="2100" dirty="0" err="1" smtClean="0"/>
              <a:t>Attrs</a:t>
            </a:r>
            <a:r>
              <a:rPr lang="en-US" sz="2100" dirty="0" smtClean="0"/>
              <a:t>(L</a:t>
            </a:r>
            <a:r>
              <a:rPr lang="en-US" sz="2100" dirty="0"/>
              <a:t>) = {k,a</a:t>
            </a:r>
            <a:r>
              <a:rPr lang="en-US" sz="2100" baseline="-25000" dirty="0"/>
              <a:t>1</a:t>
            </a:r>
            <a:r>
              <a:rPr lang="en-US" sz="2100" dirty="0"/>
              <a:t>,…a</a:t>
            </a:r>
            <a:r>
              <a:rPr lang="en-US" sz="2100" baseline="-25000" dirty="0"/>
              <a:t>n</a:t>
            </a:r>
            <a:r>
              <a:rPr lang="en-US" sz="2100" dirty="0"/>
              <a:t>} U </a:t>
            </a:r>
            <a:r>
              <a:rPr lang="en-US" sz="2100" dirty="0" smtClean="0"/>
              <a:t>{</a:t>
            </a:r>
            <a:r>
              <a:rPr lang="bg-BG" sz="2100" dirty="0" smtClean="0"/>
              <a:t>атрибутите на </a:t>
            </a:r>
            <a:r>
              <a:rPr lang="en-US" sz="2100" dirty="0" smtClean="0"/>
              <a:t>S</a:t>
            </a:r>
            <a:r>
              <a:rPr lang="en-US" sz="2100" baseline="-25000" dirty="0" smtClean="0"/>
              <a:t>1</a:t>
            </a:r>
            <a:r>
              <a:rPr lang="en-US" sz="2100" dirty="0"/>
              <a:t>} U…U </a:t>
            </a:r>
            <a:r>
              <a:rPr lang="en-US" sz="2100" dirty="0" smtClean="0"/>
              <a:t>{</a:t>
            </a:r>
            <a:r>
              <a:rPr lang="bg-BG" sz="2100" dirty="0" smtClean="0"/>
              <a:t>атрибутите на </a:t>
            </a:r>
            <a:r>
              <a:rPr lang="en-US" sz="2100" dirty="0" err="1" smtClean="0"/>
              <a:t>S</a:t>
            </a:r>
            <a:r>
              <a:rPr lang="en-US" sz="2100" baseline="-25000" dirty="0" err="1" smtClean="0"/>
              <a:t>m</a:t>
            </a:r>
            <a:r>
              <a:rPr lang="en-US" sz="2100" dirty="0"/>
              <a:t>} U {t</a:t>
            </a:r>
            <a:r>
              <a:rPr lang="en-US" sz="2100" baseline="-25000" dirty="0"/>
              <a:t>1</a:t>
            </a:r>
            <a:r>
              <a:rPr lang="en-US" sz="2100" dirty="0"/>
              <a:t>, t</a:t>
            </a:r>
            <a:r>
              <a:rPr lang="en-US" sz="2100" baseline="-25000" dirty="0"/>
              <a:t>2</a:t>
            </a:r>
            <a:r>
              <a:rPr lang="en-US" sz="2100" dirty="0"/>
              <a:t>,</a:t>
            </a:r>
            <a:r>
              <a:rPr lang="en-US" sz="2100" dirty="0">
                <a:latin typeface="Times New Roman"/>
              </a:rPr>
              <a:t>…</a:t>
            </a:r>
            <a:r>
              <a:rPr lang="en-US" sz="2100" dirty="0"/>
              <a:t>,t</a:t>
            </a:r>
            <a:r>
              <a:rPr lang="en-US" sz="2100" baseline="-25000" dirty="0"/>
              <a:t>m</a:t>
            </a:r>
            <a:r>
              <a:rPr lang="en-US" sz="2100" dirty="0"/>
              <a:t>} </a:t>
            </a:r>
            <a:r>
              <a:rPr lang="bg-BG" sz="2100" dirty="0" smtClean="0"/>
              <a:t>и </a:t>
            </a:r>
            <a:r>
              <a:rPr lang="en-US" sz="2100" dirty="0" smtClean="0"/>
              <a:t>PK(L</a:t>
            </a:r>
            <a:r>
              <a:rPr lang="en-US" sz="2100" dirty="0"/>
              <a:t>) = k. </a:t>
            </a:r>
            <a:r>
              <a:rPr lang="bg-BG" sz="2100" dirty="0" smtClean="0"/>
              <a:t>Всяко </a:t>
            </a:r>
            <a:r>
              <a:rPr lang="en-US" sz="2100" dirty="0" err="1" smtClean="0"/>
              <a:t>t</a:t>
            </a:r>
            <a:r>
              <a:rPr lang="en-US" sz="2100" baseline="-25000" dirty="0" err="1" smtClean="0"/>
              <a:t>i</a:t>
            </a:r>
            <a:r>
              <a:rPr lang="en-US" sz="2100" dirty="0"/>
              <a:t>, 1 &lt; I &lt; m, </a:t>
            </a:r>
            <a:r>
              <a:rPr lang="bg-BG" sz="2100" dirty="0" smtClean="0"/>
              <a:t>е </a:t>
            </a:r>
            <a:r>
              <a:rPr lang="en-US" sz="2100" dirty="0" smtClean="0"/>
              <a:t>Boolean </a:t>
            </a:r>
            <a:r>
              <a:rPr lang="bg-BG" sz="2100" dirty="0" smtClean="0"/>
              <a:t>тип атрибут, показващ къде един </a:t>
            </a:r>
            <a:r>
              <a:rPr lang="en-US" sz="2100" dirty="0" smtClean="0"/>
              <a:t>tuple </a:t>
            </a:r>
            <a:r>
              <a:rPr lang="bg-BG" sz="2100" dirty="0" smtClean="0"/>
              <a:t>принадлежи към </a:t>
            </a:r>
            <a:r>
              <a:rPr lang="en-US" sz="2100" dirty="0" smtClean="0"/>
              <a:t>S</a:t>
            </a:r>
            <a:r>
              <a:rPr lang="en-US" sz="2100" baseline="-25000" dirty="0" smtClean="0"/>
              <a:t>i</a:t>
            </a:r>
            <a:r>
              <a:rPr lang="en-US" sz="2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71C6E99F-65DB-41DB-BCD1-342C18386BFF}" type="slidenum">
              <a:rPr lang="en-US"/>
              <a:pPr/>
              <a:t>21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07338" cy="838200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EER </a:t>
            </a:r>
            <a:r>
              <a:rPr lang="bg-BG" sz="2800" dirty="0" smtClean="0"/>
              <a:t>диаграма за атрибутно дефинирана специализация</a:t>
            </a:r>
            <a:r>
              <a:rPr lang="en-US" sz="2800" dirty="0" smtClean="0"/>
              <a:t> </a:t>
            </a:r>
            <a:r>
              <a:rPr lang="en-US" sz="2800" dirty="0" err="1" smtClean="0"/>
              <a:t>JobType</a:t>
            </a:r>
            <a:endParaRPr lang="en-US" sz="5400" dirty="0"/>
          </a:p>
        </p:txBody>
      </p:sp>
      <p:pic>
        <p:nvPicPr>
          <p:cNvPr id="70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47" y="1600200"/>
            <a:ext cx="604050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51E3A0C5-4963-47C0-B7FC-DC262691D8EB}" type="slidenum">
              <a:rPr lang="en-US"/>
              <a:pPr/>
              <a:t>22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6EC11AAC-9883-4880-A6C9-937A929C4F15}" type="slidenum">
              <a:rPr lang="en-US"/>
              <a:pPr/>
              <a:t>23</a:t>
            </a:fld>
            <a:endParaRPr lang="en-CA"/>
          </a:p>
        </p:txBody>
      </p:sp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6858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bg-BG" dirty="0">
                <a:solidFill>
                  <a:srgbClr val="800000"/>
                </a:solidFill>
              </a:rPr>
              <a:t>Опции за трансформиране на специализация или </a:t>
            </a:r>
            <a:r>
              <a:rPr lang="bg-BG" dirty="0" smtClean="0">
                <a:solidFill>
                  <a:srgbClr val="800000"/>
                </a:solidFill>
              </a:rPr>
              <a:t>обобщение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(c) </a:t>
            </a:r>
            <a:r>
              <a:rPr lang="bg-BG" dirty="0" smtClean="0">
                <a:solidFill>
                  <a:srgbClr val="800000"/>
                </a:solidFill>
              </a:rPr>
              <a:t>Трансформиране на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EER </a:t>
            </a:r>
            <a:r>
              <a:rPr lang="bg-BG" dirty="0" smtClean="0">
                <a:solidFill>
                  <a:srgbClr val="800000"/>
                </a:solidFill>
              </a:rPr>
              <a:t>схемата от предходния слайд посредством опция </a:t>
            </a:r>
            <a:r>
              <a:rPr lang="en-US" dirty="0" smtClean="0">
                <a:solidFill>
                  <a:srgbClr val="800000"/>
                </a:solidFill>
              </a:rPr>
              <a:t>8C</a:t>
            </a:r>
            <a:r>
              <a:rPr lang="en-US" dirty="0">
                <a:solidFill>
                  <a:srgbClr val="800000"/>
                </a:solidFill>
              </a:rPr>
              <a:t>.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1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8588"/>
            <a:ext cx="7772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88300" cy="99060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EER </a:t>
            </a:r>
            <a:r>
              <a:rPr lang="bg-BG" sz="2800" dirty="0" smtClean="0"/>
              <a:t>диаграма за припокрита </a:t>
            </a:r>
            <a:r>
              <a:rPr lang="en-US" sz="2800" dirty="0" smtClean="0"/>
              <a:t>(non-disjoint</a:t>
            </a:r>
            <a:r>
              <a:rPr lang="en-US" sz="2800" dirty="0"/>
              <a:t>) </a:t>
            </a:r>
            <a:r>
              <a:rPr lang="bg-BG" sz="2800" dirty="0" smtClean="0"/>
              <a:t>специализация</a:t>
            </a:r>
            <a:endParaRPr lang="en-US" sz="5400" dirty="0"/>
          </a:p>
        </p:txBody>
      </p:sp>
      <p:pic>
        <p:nvPicPr>
          <p:cNvPr id="71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1644650"/>
            <a:ext cx="7343775" cy="4451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86A82D42-F2D0-471C-83A1-14376B9D39ED}" type="slidenum">
              <a:rPr lang="en-US"/>
              <a:pPr/>
              <a:t>24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EF11E3D5-36C9-43C2-BACE-49FDE33B0772}" type="slidenum">
              <a:rPr lang="en-US"/>
              <a:pPr/>
              <a:t>25</a:t>
            </a:fld>
            <a:endParaRPr lang="en-CA"/>
          </a:p>
        </p:txBody>
      </p:sp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6858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bg-BG" dirty="0">
                <a:solidFill>
                  <a:srgbClr val="800000"/>
                </a:solidFill>
              </a:rPr>
              <a:t>Опции за трансформиране на специализация или обобщение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(d</a:t>
            </a:r>
            <a:r>
              <a:rPr lang="en-US" dirty="0">
                <a:solidFill>
                  <a:srgbClr val="800000"/>
                </a:solidFill>
              </a:rPr>
              <a:t>) </a:t>
            </a:r>
            <a:r>
              <a:rPr lang="bg-BG" dirty="0">
                <a:solidFill>
                  <a:srgbClr val="800000"/>
                </a:solidFill>
              </a:rPr>
              <a:t>Трансформиране </a:t>
            </a:r>
            <a:r>
              <a:rPr lang="bg-BG" dirty="0" smtClean="0">
                <a:solidFill>
                  <a:srgbClr val="800000"/>
                </a:solidFill>
              </a:rPr>
              <a:t>на </a:t>
            </a:r>
            <a:r>
              <a:rPr lang="en-US" dirty="0">
                <a:solidFill>
                  <a:srgbClr val="800000"/>
                </a:solidFill>
              </a:rPr>
              <a:t>EER </a:t>
            </a:r>
            <a:r>
              <a:rPr lang="bg-BG" dirty="0">
                <a:solidFill>
                  <a:srgbClr val="800000"/>
                </a:solidFill>
              </a:rPr>
              <a:t>схемата </a:t>
            </a:r>
            <a:r>
              <a:rPr lang="bg-BG" dirty="0" smtClean="0">
                <a:solidFill>
                  <a:srgbClr val="800000"/>
                </a:solidFill>
              </a:rPr>
              <a:t>от предходния слайд посредством опция </a:t>
            </a:r>
            <a:r>
              <a:rPr lang="en-US" dirty="0" smtClean="0">
                <a:solidFill>
                  <a:srgbClr val="800000"/>
                </a:solidFill>
              </a:rPr>
              <a:t>8D </a:t>
            </a:r>
            <a:r>
              <a:rPr lang="bg-BG" dirty="0" smtClean="0">
                <a:solidFill>
                  <a:srgbClr val="800000"/>
                </a:solidFill>
              </a:rPr>
              <a:t>с </a:t>
            </a:r>
            <a:r>
              <a:rPr lang="en-US" dirty="0" smtClean="0">
                <a:solidFill>
                  <a:srgbClr val="800000"/>
                </a:solidFill>
              </a:rPr>
              <a:t>Boolean </a:t>
            </a:r>
            <a:r>
              <a:rPr lang="bg-BG" dirty="0" smtClean="0">
                <a:solidFill>
                  <a:srgbClr val="800000"/>
                </a:solidFill>
              </a:rPr>
              <a:t>тип полета </a:t>
            </a:r>
            <a:r>
              <a:rPr lang="en-US" dirty="0" err="1" smtClean="0">
                <a:solidFill>
                  <a:srgbClr val="800000"/>
                </a:solidFill>
              </a:rPr>
              <a:t>Mflag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bg-BG" dirty="0" smtClean="0">
                <a:solidFill>
                  <a:srgbClr val="800000"/>
                </a:solidFill>
              </a:rPr>
              <a:t>и </a:t>
            </a:r>
            <a:r>
              <a:rPr lang="en-US" dirty="0" err="1" smtClean="0">
                <a:solidFill>
                  <a:srgbClr val="800000"/>
                </a:solidFill>
              </a:rPr>
              <a:t>Pflag</a:t>
            </a:r>
            <a:r>
              <a:rPr lang="en-US" dirty="0">
                <a:solidFill>
                  <a:srgbClr val="800000"/>
                </a:solidFill>
              </a:rPr>
              <a:t>.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1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043238"/>
            <a:ext cx="77755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Mapping EER Model Constructs to Relations </a:t>
            </a:r>
            <a:r>
              <a:rPr lang="en-US" sz="3200" dirty="0" smtClean="0"/>
              <a:t>(</a:t>
            </a:r>
            <a:r>
              <a:rPr lang="bg-BG" sz="3200" dirty="0" smtClean="0"/>
              <a:t>4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168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Трансформиране на споделени подкласове</a:t>
            </a:r>
            <a:r>
              <a:rPr lang="en-US" sz="2400" dirty="0" smtClean="0"/>
              <a:t> (</a:t>
            </a:r>
            <a:r>
              <a:rPr lang="bg-BG" sz="2400" dirty="0" smtClean="0"/>
              <a:t>множествено наследяване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bg-BG" sz="2200" dirty="0" smtClean="0"/>
              <a:t>Един споделен клас е подклас на множество класове (множествено наследяване)</a:t>
            </a:r>
            <a:r>
              <a:rPr lang="en-US" sz="2200" dirty="0" smtClean="0"/>
              <a:t>. </a:t>
            </a:r>
            <a:r>
              <a:rPr lang="bg-BG" sz="2200" dirty="0" smtClean="0"/>
              <a:t>Тези класове трябва да имат един и същи ключов атрибут; в противен случай, споделения подклас се моделира като категория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r>
              <a:rPr lang="bg-BG" sz="2200" dirty="0" smtClean="0"/>
              <a:t>В този случай се прилагат опциите от </a:t>
            </a:r>
            <a:r>
              <a:rPr lang="en-US" sz="2200" dirty="0" smtClean="0"/>
              <a:t>Step </a:t>
            </a:r>
            <a:r>
              <a:rPr lang="en-US" sz="2200" dirty="0"/>
              <a:t>8 </a:t>
            </a:r>
            <a:r>
              <a:rPr lang="bg-BG" sz="2200" dirty="0" smtClean="0"/>
              <a:t>към споделения подклас, като са в сила същите ограничения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2F53AEC0-7ACE-4DDD-8ABD-32F9E860EC38}" type="slidenum">
              <a:rPr lang="en-US"/>
              <a:pPr/>
              <a:t>26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 anchor="t">
            <a:normAutofit/>
          </a:bodyPr>
          <a:lstStyle/>
          <a:p>
            <a:r>
              <a:rPr lang="bg-BG" sz="2000" dirty="0" smtClean="0"/>
              <a:t>Специализация решетка с множествено наследяване за БД </a:t>
            </a:r>
            <a:r>
              <a:rPr lang="en-US" sz="2000" dirty="0" smtClean="0"/>
              <a:t>UNIVERSITY</a:t>
            </a:r>
            <a:endParaRPr lang="en-US" sz="4400" dirty="0"/>
          </a:p>
        </p:txBody>
      </p:sp>
      <p:pic>
        <p:nvPicPr>
          <p:cNvPr id="71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04" y="887462"/>
            <a:ext cx="4853699" cy="5589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509B7BCD-0AA7-4C73-BB30-E43CCD77ECF9}" type="slidenum">
              <a:rPr lang="en-US"/>
              <a:pPr/>
              <a:t>27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406400"/>
            <a:ext cx="7173913" cy="1143000"/>
          </a:xfrm>
        </p:spPr>
        <p:txBody>
          <a:bodyPr anchor="t">
            <a:normAutofit/>
          </a:bodyPr>
          <a:lstStyle/>
          <a:p>
            <a:r>
              <a:rPr lang="bg-BG" sz="2800" dirty="0" smtClean="0"/>
              <a:t>Трансформиране на </a:t>
            </a:r>
            <a:r>
              <a:rPr lang="en-US" sz="2800" dirty="0" smtClean="0"/>
              <a:t>EER </a:t>
            </a:r>
            <a:r>
              <a:rPr lang="bg-BG" sz="2800" dirty="0" smtClean="0"/>
              <a:t>специализация решетка от предходния слайд</a:t>
            </a:r>
            <a:endParaRPr lang="en-US" sz="5400" dirty="0"/>
          </a:p>
        </p:txBody>
      </p:sp>
      <p:pic>
        <p:nvPicPr>
          <p:cNvPr id="72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2065338"/>
            <a:ext cx="7772400" cy="31321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BA2BD3B8-EAE3-4CE7-8E40-0DBD9B013F14}" type="slidenum">
              <a:rPr lang="en-US"/>
              <a:pPr/>
              <a:t>28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Mapping EER Model Constructs to Relations </a:t>
            </a:r>
            <a:r>
              <a:rPr lang="en-US" sz="3200" dirty="0" smtClean="0"/>
              <a:t>(</a:t>
            </a:r>
            <a:r>
              <a:rPr lang="bg-BG" sz="3200" dirty="0" smtClean="0"/>
              <a:t>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229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Step 9: Mapping of Union Types (Categories).</a:t>
            </a:r>
          </a:p>
          <a:p>
            <a:pPr lvl="1">
              <a:lnSpc>
                <a:spcPct val="90000"/>
              </a:lnSpc>
            </a:pPr>
            <a:r>
              <a:rPr lang="bg-BG" dirty="0" smtClean="0"/>
              <a:t>За преобразуване на категория, дефинираща суперклас с различни ключове, се задава нов атрибут на ключа, наречен заместител при създаване на релация за съответствие на категорията</a:t>
            </a:r>
            <a:r>
              <a:rPr lang="en-US" dirty="0" smtClean="0"/>
              <a:t>.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В следващият пример създаваме релация </a:t>
            </a:r>
            <a:r>
              <a:rPr lang="en-US" dirty="0" smtClean="0"/>
              <a:t>OWNER</a:t>
            </a:r>
            <a:r>
              <a:rPr lang="bg-BG" dirty="0" smtClean="0"/>
              <a:t>, съответстваща на категорията</a:t>
            </a:r>
            <a:r>
              <a:rPr lang="en-US" dirty="0" smtClean="0"/>
              <a:t> </a:t>
            </a:r>
            <a:r>
              <a:rPr lang="en-US" dirty="0"/>
              <a:t>OWNER </a:t>
            </a:r>
            <a:r>
              <a:rPr lang="bg-BG" dirty="0" smtClean="0"/>
              <a:t>и включваща всички атрибути на категорията в релацията</a:t>
            </a:r>
            <a:r>
              <a:rPr lang="en-US" dirty="0" smtClean="0"/>
              <a:t>. </a:t>
            </a:r>
            <a:r>
              <a:rPr lang="bg-BG" dirty="0" smtClean="0"/>
              <a:t>Първичният ключ на релацията</a:t>
            </a:r>
            <a:r>
              <a:rPr lang="en-US" dirty="0" smtClean="0"/>
              <a:t> </a:t>
            </a:r>
            <a:r>
              <a:rPr lang="en-US" dirty="0"/>
              <a:t>OWNER </a:t>
            </a:r>
            <a:r>
              <a:rPr lang="bg-BG" dirty="0" smtClean="0"/>
              <a:t>е ключа заместител </a:t>
            </a:r>
            <a:r>
              <a:rPr lang="en-US" dirty="0" err="1" smtClean="0"/>
              <a:t>OwnerId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369806C9-BCA6-4081-96F8-A8A269C9D1C9}" type="slidenum">
              <a:rPr lang="en-US"/>
              <a:pPr/>
              <a:t>29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ER-to-Relational Mapping </a:t>
            </a:r>
            <a:r>
              <a:rPr lang="en-US" dirty="0" smtClean="0"/>
              <a:t>Algorithm</a:t>
            </a:r>
            <a:r>
              <a:rPr lang="bg-BG" dirty="0" smtClean="0"/>
              <a:t> (1)</a:t>
            </a:r>
            <a:endParaRPr lang="en-US" dirty="0"/>
          </a:p>
        </p:txBody>
      </p:sp>
      <p:sp>
        <p:nvSpPr>
          <p:cNvPr id="6717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Step 1: Mapping of Regular Entity Types.</a:t>
            </a:r>
          </a:p>
          <a:p>
            <a:pPr lvl="1">
              <a:lnSpc>
                <a:spcPct val="80000"/>
              </a:lnSpc>
            </a:pPr>
            <a:r>
              <a:rPr lang="bg-BG" sz="2200" dirty="0" smtClean="0"/>
              <a:t>За всеки обикновен (силен) </a:t>
            </a:r>
            <a:r>
              <a:rPr lang="en-US" sz="2200" dirty="0" smtClean="0"/>
              <a:t>entity </a:t>
            </a:r>
            <a:r>
              <a:rPr lang="en-US" sz="2200" dirty="0"/>
              <a:t>type E </a:t>
            </a:r>
            <a:r>
              <a:rPr lang="bg-BG" sz="2200" dirty="0" smtClean="0"/>
              <a:t>в </a:t>
            </a:r>
            <a:r>
              <a:rPr lang="en-US" sz="2200" dirty="0" smtClean="0"/>
              <a:t>ER </a:t>
            </a:r>
            <a:r>
              <a:rPr lang="bg-BG" sz="2200" dirty="0" smtClean="0"/>
              <a:t>схемата се създава една релация</a:t>
            </a:r>
            <a:r>
              <a:rPr lang="en-US" sz="2200" dirty="0" smtClean="0"/>
              <a:t> R</a:t>
            </a:r>
            <a:r>
              <a:rPr lang="bg-BG" sz="2200" dirty="0" smtClean="0"/>
              <a:t>, която включва всички обикновени атрибути на</a:t>
            </a:r>
            <a:r>
              <a:rPr lang="en-US" sz="2200" dirty="0" smtClean="0"/>
              <a:t> </a:t>
            </a:r>
            <a:r>
              <a:rPr lang="en-US" sz="2200" dirty="0"/>
              <a:t>E.</a:t>
            </a:r>
          </a:p>
          <a:p>
            <a:pPr lvl="1">
              <a:lnSpc>
                <a:spcPct val="80000"/>
              </a:lnSpc>
            </a:pPr>
            <a:r>
              <a:rPr lang="bg-BG" sz="2200" dirty="0" smtClean="0"/>
              <a:t>Един от ключовите атрибути на</a:t>
            </a:r>
            <a:r>
              <a:rPr lang="en-US" sz="2200" dirty="0" smtClean="0"/>
              <a:t> </a:t>
            </a:r>
            <a:r>
              <a:rPr lang="en-US" sz="2200" dirty="0"/>
              <a:t>E </a:t>
            </a:r>
            <a:r>
              <a:rPr lang="bg-BG" sz="2200" dirty="0" smtClean="0"/>
              <a:t>се избира като първичен ключ на </a:t>
            </a:r>
            <a:r>
              <a:rPr lang="en-US" sz="2200" dirty="0" smtClean="0"/>
              <a:t>R</a:t>
            </a:r>
            <a:r>
              <a:rPr lang="en-US" sz="2200" dirty="0"/>
              <a:t>.</a:t>
            </a:r>
          </a:p>
          <a:p>
            <a:pPr lvl="1">
              <a:lnSpc>
                <a:spcPct val="80000"/>
              </a:lnSpc>
            </a:pPr>
            <a:r>
              <a:rPr lang="bg-BG" sz="2200" dirty="0" smtClean="0"/>
              <a:t>Ако избраният ключ на</a:t>
            </a:r>
            <a:r>
              <a:rPr lang="en-US" sz="2200" dirty="0" smtClean="0"/>
              <a:t> </a:t>
            </a:r>
            <a:r>
              <a:rPr lang="en-US" sz="2200" dirty="0"/>
              <a:t>E </a:t>
            </a:r>
            <a:r>
              <a:rPr lang="bg-BG" sz="2200" dirty="0" smtClean="0"/>
              <a:t>е сложен</a:t>
            </a:r>
            <a:r>
              <a:rPr lang="en-US" sz="2200" dirty="0" smtClean="0"/>
              <a:t>, </a:t>
            </a:r>
            <a:r>
              <a:rPr lang="bg-BG" sz="2200" dirty="0" smtClean="0"/>
              <a:t>множеството прости атрибути, което го формира, формира и първичния клюя на </a:t>
            </a:r>
            <a:r>
              <a:rPr lang="en-US" sz="2200" dirty="0" smtClean="0"/>
              <a:t>R</a:t>
            </a:r>
            <a:r>
              <a:rPr lang="en-US" sz="2200" dirty="0"/>
              <a:t>.</a:t>
            </a:r>
          </a:p>
          <a:p>
            <a:pPr>
              <a:lnSpc>
                <a:spcPct val="80000"/>
              </a:lnSpc>
            </a:pPr>
            <a:r>
              <a:rPr lang="bg-BG" sz="2400" dirty="0" smtClean="0"/>
              <a:t>Пример</a:t>
            </a:r>
            <a:r>
              <a:rPr lang="en-US" sz="2400" dirty="0" smtClean="0"/>
              <a:t>: </a:t>
            </a:r>
            <a:r>
              <a:rPr lang="bg-BG" sz="2400" dirty="0" smtClean="0"/>
              <a:t>Създаваме релациите </a:t>
            </a:r>
            <a:r>
              <a:rPr lang="en-US" sz="2400" dirty="0" smtClean="0"/>
              <a:t>EMPLOYEE</a:t>
            </a:r>
            <a:r>
              <a:rPr lang="en-US" sz="2400" dirty="0"/>
              <a:t>, DEPARTMENT, </a:t>
            </a:r>
            <a:r>
              <a:rPr lang="en-US" sz="2400" dirty="0" smtClean="0"/>
              <a:t>PROJECT </a:t>
            </a:r>
            <a:r>
              <a:rPr lang="bg-BG" sz="2400" dirty="0" smtClean="0"/>
              <a:t>в релационна схема, съответстващи на обектите от </a:t>
            </a:r>
            <a:r>
              <a:rPr lang="en-US" sz="2400" dirty="0" smtClean="0"/>
              <a:t>ER </a:t>
            </a:r>
            <a:r>
              <a:rPr lang="bg-BG" sz="2400" dirty="0" smtClean="0"/>
              <a:t>диаграмата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SSN, DNUMBER, </a:t>
            </a:r>
            <a:r>
              <a:rPr lang="en-US" sz="2200" dirty="0" smtClean="0"/>
              <a:t>PNUMBER </a:t>
            </a:r>
            <a:r>
              <a:rPr lang="bg-BG" sz="2200" dirty="0" smtClean="0"/>
              <a:t>са първичните ключове на релациите</a:t>
            </a:r>
            <a:r>
              <a:rPr lang="en-US" sz="2200" dirty="0" smtClean="0"/>
              <a:t> </a:t>
            </a:r>
            <a:r>
              <a:rPr lang="en-US" sz="2200" dirty="0"/>
              <a:t>EMPLOYEE, DEPARTMENT, </a:t>
            </a:r>
            <a:r>
              <a:rPr lang="en-US" sz="2200" dirty="0" smtClean="0"/>
              <a:t>PROJECT.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76BB1519-07FC-49BE-BCDE-8C05E7E5D1CA}" type="slidenum">
              <a:rPr lang="en-US"/>
              <a:pPr/>
              <a:t>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81988" cy="914400"/>
          </a:xfrm>
        </p:spPr>
        <p:txBody>
          <a:bodyPr anchor="t">
            <a:normAutofit/>
          </a:bodyPr>
          <a:lstStyle/>
          <a:p>
            <a:r>
              <a:rPr lang="bg-BG" sz="2000" dirty="0" smtClean="0"/>
              <a:t>Две категории</a:t>
            </a:r>
            <a:r>
              <a:rPr lang="en-US" sz="2000" dirty="0" smtClean="0"/>
              <a:t> </a:t>
            </a:r>
            <a:r>
              <a:rPr lang="en-US" sz="2000" dirty="0"/>
              <a:t>(union types): 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n-US" sz="2000" dirty="0" smtClean="0"/>
              <a:t>OWNER </a:t>
            </a:r>
            <a:r>
              <a:rPr lang="bg-BG" sz="2000" dirty="0" smtClean="0"/>
              <a:t>и </a:t>
            </a:r>
            <a:r>
              <a:rPr lang="en-US" sz="2000" dirty="0" smtClean="0"/>
              <a:t>REGISTERED_VEHICLE</a:t>
            </a:r>
            <a:r>
              <a:rPr lang="en-US" sz="2000" dirty="0"/>
              <a:t>.</a:t>
            </a:r>
            <a:endParaRPr lang="en-US" sz="4400" dirty="0"/>
          </a:p>
        </p:txBody>
      </p:sp>
      <p:pic>
        <p:nvPicPr>
          <p:cNvPr id="72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0" y="347472"/>
            <a:ext cx="4410000" cy="60812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D5BA6B45-CDB6-4568-BAA6-C48ABEE94405}" type="slidenum">
              <a:rPr lang="en-US"/>
              <a:pPr/>
              <a:t>30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052" y="357708"/>
            <a:ext cx="7924800" cy="914400"/>
          </a:xfrm>
        </p:spPr>
        <p:txBody>
          <a:bodyPr anchor="t">
            <a:noAutofit/>
          </a:bodyPr>
          <a:lstStyle/>
          <a:p>
            <a:r>
              <a:rPr lang="bg-BG" sz="2800" dirty="0" smtClean="0"/>
              <a:t>Трансформиране на </a:t>
            </a:r>
            <a:r>
              <a:rPr lang="en-US" sz="2800" dirty="0" smtClean="0"/>
              <a:t>EER </a:t>
            </a:r>
            <a:r>
              <a:rPr lang="bg-BG" sz="2800" dirty="0" smtClean="0"/>
              <a:t>категории </a:t>
            </a:r>
            <a:r>
              <a:rPr lang="en-US" sz="2800" dirty="0" smtClean="0"/>
              <a:t>(union </a:t>
            </a:r>
            <a:r>
              <a:rPr lang="en-US" sz="2800" dirty="0"/>
              <a:t>types) </a:t>
            </a:r>
            <a:r>
              <a:rPr lang="bg-BG" sz="2800" dirty="0" smtClean="0"/>
              <a:t>в релации</a:t>
            </a:r>
            <a:endParaRPr lang="en-US" sz="5400" dirty="0"/>
          </a:p>
        </p:txBody>
      </p:sp>
      <p:pic>
        <p:nvPicPr>
          <p:cNvPr id="72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47" y="1600200"/>
            <a:ext cx="384330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AFE36E14-25FE-4D8E-BE28-F28EEA16810A}" type="slidenum">
              <a:rPr lang="en-US"/>
              <a:pPr/>
              <a:t>31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71475" y="303213"/>
            <a:ext cx="8534400" cy="842962"/>
          </a:xfrm>
        </p:spPr>
        <p:txBody>
          <a:bodyPr/>
          <a:lstStyle/>
          <a:p>
            <a:r>
              <a:rPr lang="en-US" sz="3200" b="1" dirty="0"/>
              <a:t>Mapping Exercise</a:t>
            </a:r>
          </a:p>
        </p:txBody>
      </p:sp>
      <p:sp>
        <p:nvSpPr>
          <p:cNvPr id="729092" name="Rectangle 4"/>
          <p:cNvSpPr>
            <a:spLocks noGrp="1" noChangeArrowheads="1"/>
          </p:cNvSpPr>
          <p:nvPr>
            <p:ph idx="1"/>
          </p:nvPr>
        </p:nvSpPr>
        <p:spPr>
          <a:xfrm>
            <a:off x="371475" y="1146175"/>
            <a:ext cx="8413750" cy="505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E88B409B-B442-455A-B692-08236DC8BBCF}" type="slidenum">
              <a:rPr lang="en-US"/>
              <a:pPr/>
              <a:t>32</a:t>
            </a:fld>
            <a:endParaRPr lang="en-CA"/>
          </a:p>
        </p:txBody>
      </p:sp>
      <p:pic>
        <p:nvPicPr>
          <p:cNvPr id="72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684338"/>
            <a:ext cx="7304087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5791200" y="1684338"/>
            <a:ext cx="2994025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1800" dirty="0" smtClean="0">
                <a:solidFill>
                  <a:srgbClr val="800000"/>
                </a:solidFill>
              </a:rPr>
              <a:t>ER </a:t>
            </a:r>
            <a:r>
              <a:rPr lang="bg-BG" sz="1800" dirty="0" smtClean="0">
                <a:solidFill>
                  <a:srgbClr val="800000"/>
                </a:solidFill>
              </a:rPr>
              <a:t>схема на </a:t>
            </a:r>
            <a:r>
              <a:rPr lang="en-US" sz="1800" dirty="0" smtClean="0">
                <a:solidFill>
                  <a:srgbClr val="800000"/>
                </a:solidFill>
              </a:rPr>
              <a:t>SHIP_TRACKING </a:t>
            </a:r>
            <a:r>
              <a:rPr lang="bg-BG" sz="1800" dirty="0" smtClean="0">
                <a:solidFill>
                  <a:srgbClr val="800000"/>
                </a:solidFill>
              </a:rPr>
              <a:t>БД</a:t>
            </a:r>
            <a:r>
              <a:rPr lang="en-US" sz="1800" dirty="0" smtClean="0">
                <a:solidFill>
                  <a:srgbClr val="800000"/>
                </a:solidFill>
              </a:rPr>
              <a:t>.</a:t>
            </a:r>
            <a:r>
              <a:rPr lang="en-US" sz="1800" b="1" dirty="0">
                <a:solidFill>
                  <a:srgbClr val="800000"/>
                </a:solidFill>
              </a:rPr>
              <a:t/>
            </a:r>
            <a:br>
              <a:rPr lang="en-US" sz="1800" b="1" dirty="0">
                <a:solidFill>
                  <a:srgbClr val="800000"/>
                </a:solidFill>
              </a:rPr>
            </a:br>
            <a:endParaRPr lang="en-US" sz="1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Преглед</a:t>
            </a:r>
            <a:endParaRPr lang="en-US" dirty="0"/>
          </a:p>
        </p:txBody>
      </p:sp>
      <p:sp>
        <p:nvSpPr>
          <p:cNvPr id="73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ER-to-Relational Mapping Algorithm 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1: Mapping of Regular Entity Types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2: Mapping of Weak Entity Types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3: Mapping of Binary 1:1 Relation Types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4: Mapping of Binary 1:N Relationship Types.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5: Mapping of Binary M:N Relationship Types.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6: Mapping of Multivalued attributes.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7: Mapping of N-ary Relationship Types.</a:t>
            </a:r>
          </a:p>
          <a:p>
            <a:pPr lvl="1"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400" b="1"/>
              <a:t>Mapping EER Model Constructs to Relations 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8: Options for Mapping Specialization or Generalization.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Step 9: Mapping of Union Types (Categories).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C1FEECCB-8688-4CFF-81FD-2EA5CC120B78}" type="slidenum">
              <a:rPr lang="en-US"/>
              <a:pPr/>
              <a:t>33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ER </a:t>
            </a:r>
            <a:r>
              <a:rPr lang="bg-BG" sz="2400" dirty="0" smtClean="0"/>
              <a:t>концептуална диаграма за БД</a:t>
            </a:r>
            <a:r>
              <a:rPr lang="en-US" sz="2400" dirty="0" smtClean="0"/>
              <a:t> COMPANY.</a:t>
            </a:r>
            <a:endParaRPr lang="en-US" sz="4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17CAB4DA-A841-4EC0-B15B-E8E5614ED3F1}" type="slidenum">
              <a:rPr lang="en-US"/>
              <a:pPr/>
              <a:t>4</a:t>
            </a:fld>
            <a:endParaRPr lang="en-CA"/>
          </a:p>
        </p:txBody>
      </p:sp>
      <p:pic>
        <p:nvPicPr>
          <p:cNvPr id="6737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005995"/>
            <a:ext cx="6840760" cy="59042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bg-BG" sz="2400" dirty="0" smtClean="0"/>
              <a:t>Резултат от преобразуването на </a:t>
            </a:r>
            <a:r>
              <a:rPr lang="en-US" sz="2400" dirty="0" smtClean="0"/>
              <a:t>COMPANY </a:t>
            </a:r>
            <a:r>
              <a:rPr lang="en-US" sz="2400" dirty="0"/>
              <a:t>ER </a:t>
            </a:r>
            <a:r>
              <a:rPr lang="bg-BG" sz="2400" dirty="0" smtClean="0"/>
              <a:t>схема в релационна схема</a:t>
            </a:r>
            <a:endParaRPr lang="en-US" sz="4800" b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F8700D93-26ED-4814-B3D1-54F0BA21A949}" type="slidenum">
              <a:rPr lang="en-US"/>
              <a:pPr/>
              <a:t>5</a:t>
            </a:fld>
            <a:endParaRPr lang="en-CA"/>
          </a:p>
        </p:txBody>
      </p:sp>
      <p:pic>
        <p:nvPicPr>
          <p:cNvPr id="675844" name="Picture 4" descr="fig0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69175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766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ER-to-Relational </a:t>
            </a:r>
            <a:r>
              <a:rPr lang="en-US" sz="2800" b="1" dirty="0"/>
              <a:t>Mapping Algorithm </a:t>
            </a:r>
            <a:r>
              <a:rPr lang="en-US" sz="2800" b="1" dirty="0" smtClean="0"/>
              <a:t>(</a:t>
            </a:r>
            <a:r>
              <a:rPr lang="bg-BG" sz="2800" b="1" dirty="0" smtClean="0"/>
              <a:t>2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04975"/>
            <a:ext cx="8248650" cy="48863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Step 2: Mapping of Weak Entity Types</a:t>
            </a:r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За всеки слаб </a:t>
            </a:r>
            <a:r>
              <a:rPr lang="en-US" sz="2000" dirty="0" smtClean="0"/>
              <a:t>entity </a:t>
            </a:r>
            <a:r>
              <a:rPr lang="en-US" sz="2000" dirty="0"/>
              <a:t>type W </a:t>
            </a:r>
            <a:r>
              <a:rPr lang="bg-BG" sz="2000" dirty="0" smtClean="0"/>
              <a:t>в </a:t>
            </a:r>
            <a:r>
              <a:rPr lang="en-US" sz="2000" dirty="0" smtClean="0"/>
              <a:t>ER </a:t>
            </a:r>
            <a:r>
              <a:rPr lang="bg-BG" sz="2000" dirty="0" smtClean="0"/>
              <a:t>схема със собственик друг</a:t>
            </a:r>
            <a:r>
              <a:rPr lang="en-US" sz="2000" dirty="0" smtClean="0"/>
              <a:t> </a:t>
            </a:r>
            <a:r>
              <a:rPr lang="en-US" sz="2000" dirty="0"/>
              <a:t>entity type E, </a:t>
            </a:r>
            <a:r>
              <a:rPr lang="bg-BG" sz="2000" dirty="0" smtClean="0"/>
              <a:t>създайте релация </a:t>
            </a:r>
            <a:r>
              <a:rPr lang="en-US" sz="2000" dirty="0" smtClean="0"/>
              <a:t>R </a:t>
            </a:r>
            <a:r>
              <a:rPr lang="bg-BG" sz="2000" dirty="0" smtClean="0"/>
              <a:t>и включете всички прости атрибути (или всички компоненти на сложните атрибути) на</a:t>
            </a:r>
            <a:r>
              <a:rPr lang="en-US" sz="2000" dirty="0" smtClean="0"/>
              <a:t> </a:t>
            </a:r>
            <a:r>
              <a:rPr lang="en-US" sz="2000" dirty="0"/>
              <a:t>W </a:t>
            </a:r>
            <a:r>
              <a:rPr lang="bg-BG" sz="2000" dirty="0" smtClean="0"/>
              <a:t>като атрибути на</a:t>
            </a:r>
            <a:r>
              <a:rPr lang="en-US" sz="2000" dirty="0" smtClean="0"/>
              <a:t> </a:t>
            </a:r>
            <a:r>
              <a:rPr lang="en-US" sz="2000" dirty="0"/>
              <a:t>R.</a:t>
            </a:r>
          </a:p>
          <a:p>
            <a:pPr lvl="1">
              <a:lnSpc>
                <a:spcPct val="80000"/>
              </a:lnSpc>
            </a:pPr>
            <a:r>
              <a:rPr lang="bg-BG" sz="2000" dirty="0" smtClean="0"/>
              <a:t>Създайте външен ключ с атрибутите на първичния ключ на типа обект собственик на </a:t>
            </a:r>
            <a:r>
              <a:rPr lang="en-US" sz="2000" dirty="0" smtClean="0"/>
              <a:t>R</a:t>
            </a:r>
            <a:r>
              <a:rPr lang="bg-BG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Първичният ключ на</a:t>
            </a:r>
            <a:r>
              <a:rPr lang="en-US" sz="2000" dirty="0" smtClean="0"/>
              <a:t> </a:t>
            </a:r>
            <a:r>
              <a:rPr lang="en-US" sz="2000" dirty="0"/>
              <a:t>R </a:t>
            </a:r>
            <a:r>
              <a:rPr lang="bg-BG" sz="2000" dirty="0" smtClean="0"/>
              <a:t>е комбинация от първичния ключ на собственика и частичния ключ на слабия тип обект</a:t>
            </a:r>
            <a:r>
              <a:rPr lang="en-US" sz="2000" dirty="0" smtClean="0"/>
              <a:t> </a:t>
            </a:r>
            <a:r>
              <a:rPr lang="en-US" sz="2000" dirty="0"/>
              <a:t>W, </a:t>
            </a:r>
            <a:r>
              <a:rPr lang="bg-BG" sz="2000" dirty="0" smtClean="0"/>
              <a:t>ако има такъв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bg-BG" sz="2400" b="1" dirty="0" smtClean="0"/>
              <a:t>Пример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bg-BG" sz="2400" dirty="0" smtClean="0"/>
              <a:t>Създаваме релация </a:t>
            </a:r>
            <a:r>
              <a:rPr lang="en-US" sz="2400" dirty="0" smtClean="0"/>
              <a:t>DEPENDENT</a:t>
            </a:r>
            <a:r>
              <a:rPr lang="bg-BG" sz="2400" dirty="0" smtClean="0"/>
              <a:t>, която съответства на слабия тип обект</a:t>
            </a:r>
            <a:r>
              <a:rPr lang="en-US" sz="2400" dirty="0" smtClean="0"/>
              <a:t> </a:t>
            </a:r>
            <a:r>
              <a:rPr lang="en-US" sz="2400" dirty="0"/>
              <a:t>DEPENDENT.</a:t>
            </a:r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Включваме първичния ключ </a:t>
            </a:r>
            <a:r>
              <a:rPr lang="en-US" sz="2000" dirty="0" smtClean="0"/>
              <a:t>SSN </a:t>
            </a:r>
            <a:r>
              <a:rPr lang="bg-BG" sz="2000" dirty="0" smtClean="0"/>
              <a:t>на релацията </a:t>
            </a:r>
            <a:r>
              <a:rPr lang="en-US" sz="2000" dirty="0" smtClean="0"/>
              <a:t>EMPLOYEE </a:t>
            </a:r>
            <a:r>
              <a:rPr lang="bg-BG" sz="2000" dirty="0" smtClean="0"/>
              <a:t>като атрибут на външния ключ на</a:t>
            </a:r>
            <a:r>
              <a:rPr lang="en-US" sz="2000" dirty="0" smtClean="0"/>
              <a:t> </a:t>
            </a:r>
            <a:r>
              <a:rPr lang="en-US" sz="2000" dirty="0"/>
              <a:t>DEPENDENT </a:t>
            </a:r>
            <a:r>
              <a:rPr lang="en-US" sz="2000" dirty="0" smtClean="0"/>
              <a:t>(</a:t>
            </a:r>
            <a:r>
              <a:rPr lang="bg-BG" sz="2000" dirty="0" smtClean="0"/>
              <a:t>преименуваме го на </a:t>
            </a:r>
            <a:r>
              <a:rPr lang="en-US" sz="2000" dirty="0" smtClean="0"/>
              <a:t>ESSN</a:t>
            </a:r>
            <a:r>
              <a:rPr lang="en-US" sz="2000" dirty="0"/>
              <a:t>). </a:t>
            </a:r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Първичният ключ на релацията</a:t>
            </a:r>
            <a:r>
              <a:rPr lang="en-US" sz="2000" dirty="0" smtClean="0"/>
              <a:t> </a:t>
            </a:r>
            <a:r>
              <a:rPr lang="en-US" sz="2000" dirty="0"/>
              <a:t>DEPENDENT </a:t>
            </a:r>
            <a:r>
              <a:rPr lang="bg-BG" sz="2000" dirty="0" smtClean="0"/>
              <a:t>е комбинацията</a:t>
            </a:r>
            <a:r>
              <a:rPr lang="en-US" sz="2000" dirty="0" smtClean="0"/>
              <a:t> </a:t>
            </a:r>
            <a:r>
              <a:rPr lang="en-US" sz="2000" dirty="0"/>
              <a:t>{ESSN, DEPENDENT_NAME} </a:t>
            </a:r>
            <a:r>
              <a:rPr lang="bg-BG" sz="2000" dirty="0" smtClean="0"/>
              <a:t>, защото </a:t>
            </a:r>
            <a:r>
              <a:rPr lang="en-US" sz="2000" dirty="0" smtClean="0"/>
              <a:t>DEPENDENT_NAME </a:t>
            </a:r>
            <a:r>
              <a:rPr lang="bg-BG" sz="2000" dirty="0" smtClean="0"/>
              <a:t>е частичен ключ на</a:t>
            </a:r>
            <a:r>
              <a:rPr lang="en-US" sz="2000" dirty="0" smtClean="0"/>
              <a:t> </a:t>
            </a:r>
            <a:r>
              <a:rPr lang="en-US" sz="2000" dirty="0"/>
              <a:t>DEPENDENT. 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31FD8749-FC7B-448A-AB38-31BD5377D31A}" type="slidenum">
              <a:rPr lang="en-US"/>
              <a:pPr/>
              <a:t>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1" dirty="0" smtClean="0"/>
              <a:t>ER-to-Relational </a:t>
            </a:r>
            <a:r>
              <a:rPr lang="en-US" sz="2800" b="1" dirty="0"/>
              <a:t>Mapping Algorithm </a:t>
            </a:r>
            <a:r>
              <a:rPr lang="en-US" sz="2800" b="1" dirty="0" smtClean="0"/>
              <a:t>(</a:t>
            </a:r>
            <a:r>
              <a:rPr lang="bg-BG" sz="2800" b="1" dirty="0" smtClean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6799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Step 3: Mapping of Binary 1:1 Relation Types</a:t>
            </a:r>
          </a:p>
          <a:p>
            <a:pPr marL="781050" lvl="1" indent="-323850">
              <a:lnSpc>
                <a:spcPct val="80000"/>
              </a:lnSpc>
            </a:pPr>
            <a:r>
              <a:rPr lang="bg-BG" sz="1800" dirty="0" smtClean="0"/>
              <a:t>За всяка бинарна връзка </a:t>
            </a:r>
            <a:r>
              <a:rPr lang="en-US" sz="1800" dirty="0" smtClean="0"/>
              <a:t>1:1 </a:t>
            </a:r>
            <a:r>
              <a:rPr lang="bg-BG" sz="1800" dirty="0" smtClean="0"/>
              <a:t>от тип </a:t>
            </a:r>
            <a:r>
              <a:rPr lang="en-US" sz="1800" dirty="0" smtClean="0"/>
              <a:t>R </a:t>
            </a:r>
            <a:r>
              <a:rPr lang="bg-BG" sz="1800" dirty="0" smtClean="0"/>
              <a:t>в </a:t>
            </a:r>
            <a:r>
              <a:rPr lang="en-US" sz="1800" dirty="0" smtClean="0"/>
              <a:t>ER </a:t>
            </a:r>
            <a:r>
              <a:rPr lang="bg-BG" sz="1800" dirty="0" smtClean="0"/>
              <a:t>схема</a:t>
            </a:r>
            <a:r>
              <a:rPr lang="en-US" sz="1800" dirty="0" smtClean="0"/>
              <a:t>, </a:t>
            </a:r>
            <a:r>
              <a:rPr lang="bg-BG" sz="1800" dirty="0" smtClean="0"/>
              <a:t>идентифицирайте релациите </a:t>
            </a:r>
            <a:r>
              <a:rPr lang="en-US" sz="1800" dirty="0" smtClean="0"/>
              <a:t>S </a:t>
            </a:r>
            <a:r>
              <a:rPr lang="bg-BG" sz="1800" dirty="0" smtClean="0"/>
              <a:t>и </a:t>
            </a:r>
            <a:r>
              <a:rPr lang="en-US" sz="1800" dirty="0" smtClean="0"/>
              <a:t>T</a:t>
            </a:r>
            <a:r>
              <a:rPr lang="bg-BG" sz="1800" dirty="0" smtClean="0"/>
              <a:t>, които съответстват на типовете обекти, участващи в </a:t>
            </a:r>
            <a:r>
              <a:rPr lang="en-US" sz="1800" dirty="0" smtClean="0"/>
              <a:t>R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r>
              <a:rPr lang="bg-BG" sz="2000" dirty="0" smtClean="0"/>
              <a:t>Съществуват 3 подхода</a:t>
            </a:r>
            <a:r>
              <a:rPr lang="en-US" sz="2000" dirty="0" smtClean="0"/>
              <a:t>:</a:t>
            </a:r>
            <a:endParaRPr lang="en-US" sz="2000" dirty="0"/>
          </a:p>
          <a:p>
            <a:pPr marL="781050" lvl="1" indent="-323850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bg-BG" sz="1800" b="1" dirty="0" smtClean="0"/>
              <a:t>Подход на външния ключ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bg-BG" sz="1800" dirty="0" smtClean="0"/>
              <a:t>Избира се една от релациите, напр. </a:t>
            </a:r>
            <a:r>
              <a:rPr lang="en-US" sz="1800" dirty="0" smtClean="0"/>
              <a:t>S</a:t>
            </a:r>
            <a:r>
              <a:rPr lang="bg-BG" sz="1800" dirty="0" smtClean="0"/>
              <a:t> и първичният ключ на</a:t>
            </a:r>
            <a:r>
              <a:rPr lang="en-US" sz="1800" dirty="0" smtClean="0"/>
              <a:t> T</a:t>
            </a:r>
            <a:r>
              <a:rPr lang="bg-BG" sz="1800" dirty="0" smtClean="0"/>
              <a:t> се включва във външния ключ на </a:t>
            </a:r>
            <a:r>
              <a:rPr lang="en-US" sz="1800" dirty="0" smtClean="0"/>
              <a:t>S. </a:t>
            </a:r>
            <a:r>
              <a:rPr lang="bg-BG" sz="1800" dirty="0" smtClean="0"/>
              <a:t>Като </a:t>
            </a:r>
            <a:r>
              <a:rPr lang="en-US" sz="1800" dirty="0" smtClean="0"/>
              <a:t>S </a:t>
            </a:r>
            <a:r>
              <a:rPr lang="bg-BG" sz="1800" dirty="0" smtClean="0"/>
              <a:t>е най-добре да се избере тип обект с общо участие в </a:t>
            </a:r>
            <a:r>
              <a:rPr lang="en-US" sz="1800" dirty="0" smtClean="0"/>
              <a:t>R</a:t>
            </a:r>
            <a:r>
              <a:rPr lang="bg-BG" sz="1800" dirty="0" smtClean="0"/>
              <a:t>.</a:t>
            </a:r>
            <a:r>
              <a:rPr lang="en-US" sz="1800" dirty="0" smtClean="0"/>
              <a:t> </a:t>
            </a:r>
            <a:endParaRPr lang="en-US" sz="1800" dirty="0"/>
          </a:p>
          <a:p>
            <a:pPr marL="1219200" lvl="2" indent="-304800">
              <a:lnSpc>
                <a:spcPct val="80000"/>
              </a:lnSpc>
            </a:pPr>
            <a:r>
              <a:rPr lang="bg-BG" sz="1600" dirty="0" smtClean="0"/>
              <a:t>Пример</a:t>
            </a:r>
            <a:r>
              <a:rPr lang="en-US" sz="1600" dirty="0" smtClean="0"/>
              <a:t>: </a:t>
            </a:r>
            <a:r>
              <a:rPr lang="en-US" sz="1600" dirty="0"/>
              <a:t>1:1 </a:t>
            </a:r>
            <a:r>
              <a:rPr lang="bg-BG" sz="1600" dirty="0" smtClean="0"/>
              <a:t>релация </a:t>
            </a:r>
            <a:r>
              <a:rPr lang="en-US" sz="1600" dirty="0" smtClean="0"/>
              <a:t>MANAGES </a:t>
            </a:r>
            <a:r>
              <a:rPr lang="bg-BG" sz="1600" dirty="0" smtClean="0"/>
              <a:t>се трансформира чрез избор на участващият тип обект </a:t>
            </a:r>
            <a:r>
              <a:rPr lang="en-US" sz="1600" dirty="0" smtClean="0"/>
              <a:t>DEPARTMENT </a:t>
            </a:r>
            <a:r>
              <a:rPr lang="bg-BG" sz="1600" dirty="0" smtClean="0"/>
              <a:t>в ролята на </a:t>
            </a:r>
            <a:r>
              <a:rPr lang="en-US" sz="1600" dirty="0" smtClean="0"/>
              <a:t>S,</a:t>
            </a:r>
            <a:r>
              <a:rPr lang="bg-BG" sz="1600" dirty="0" smtClean="0"/>
              <a:t>защото има общо участие във типа връзка </a:t>
            </a:r>
            <a:r>
              <a:rPr lang="en-US" sz="1600" dirty="0" smtClean="0"/>
              <a:t>MANAGES.</a:t>
            </a:r>
            <a:endParaRPr lang="en-US" sz="1600" dirty="0"/>
          </a:p>
          <a:p>
            <a:pPr marL="781050" lvl="1" indent="-323850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bg-BG" sz="1800" b="1" dirty="0" smtClean="0"/>
              <a:t>Опция „слепване на релации“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bg-BG" sz="1800" dirty="0" smtClean="0"/>
              <a:t>Алтернативно преобразуване на </a:t>
            </a:r>
            <a:r>
              <a:rPr lang="en-US" sz="1800" dirty="0" smtClean="0"/>
              <a:t>1:1 </a:t>
            </a:r>
            <a:r>
              <a:rPr lang="bg-BG" sz="1800" dirty="0" smtClean="0"/>
              <a:t>тип връзка е възможно и чрез слепване на двата типа обекти в една релация. Това е възможно когато и двата участника във връзката са напълно включени</a:t>
            </a:r>
            <a:r>
              <a:rPr lang="en-US" sz="1800" dirty="0" smtClean="0"/>
              <a:t>.</a:t>
            </a:r>
            <a:endParaRPr lang="en-US" sz="1800" dirty="0"/>
          </a:p>
          <a:p>
            <a:pPr marL="781050" lvl="1" indent="-323850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bg-BG" sz="1800" b="1" dirty="0" smtClean="0"/>
              <a:t>Опция „крос-референция или релация на връзката“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bg-BG" sz="1800" dirty="0" smtClean="0"/>
              <a:t>третата алтернатива означава създаване на трета релация </a:t>
            </a:r>
            <a:r>
              <a:rPr lang="en-US" sz="1800" dirty="0" smtClean="0"/>
              <a:t>R </a:t>
            </a:r>
            <a:r>
              <a:rPr lang="bg-BG" sz="1800" dirty="0" smtClean="0"/>
              <a:t>за целите на крос-референцията на първичните ключове на двете релации </a:t>
            </a:r>
            <a:r>
              <a:rPr lang="en-US" sz="1800" dirty="0" smtClean="0"/>
              <a:t>S </a:t>
            </a:r>
            <a:r>
              <a:rPr lang="bg-BG" sz="1800" dirty="0" smtClean="0"/>
              <a:t>и </a:t>
            </a:r>
            <a:r>
              <a:rPr lang="en-US" sz="1800" dirty="0" smtClean="0"/>
              <a:t>T</a:t>
            </a:r>
            <a:r>
              <a:rPr lang="bg-BG" sz="1800" dirty="0" smtClean="0"/>
              <a:t>, представящи типовете обекти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85457E4D-F610-41B1-91CF-9D6D6407D605}" type="slidenum">
              <a:rPr lang="en-US"/>
              <a:pPr/>
              <a:t>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1" dirty="0" smtClean="0"/>
              <a:t>ER-to-Relational </a:t>
            </a:r>
            <a:r>
              <a:rPr lang="en-US" sz="2800" b="1" dirty="0"/>
              <a:t>Mapping Algorithm </a:t>
            </a:r>
            <a:r>
              <a:rPr lang="en-US" sz="2800" b="1" dirty="0" smtClean="0"/>
              <a:t>(</a:t>
            </a:r>
            <a:r>
              <a:rPr lang="bg-BG" sz="2800" b="1" dirty="0" smtClean="0"/>
              <a:t>4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6819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Step 4: Mapping of Binary 1:N Relationship Types.</a:t>
            </a:r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За всяка </a:t>
            </a:r>
            <a:r>
              <a:rPr lang="bg-BG" sz="2200" dirty="0"/>
              <a:t>обичайна </a:t>
            </a:r>
            <a:r>
              <a:rPr lang="bg-BG" sz="2200" dirty="0" smtClean="0"/>
              <a:t>бинарна връзка </a:t>
            </a:r>
            <a:r>
              <a:rPr lang="en-US" sz="2200" dirty="0" smtClean="0"/>
              <a:t>R</a:t>
            </a:r>
            <a:r>
              <a:rPr lang="bg-BG" sz="2200" dirty="0" smtClean="0"/>
              <a:t> от тип </a:t>
            </a:r>
            <a:r>
              <a:rPr lang="en-US" sz="2200" dirty="0" smtClean="0"/>
              <a:t>1:N, </a:t>
            </a:r>
            <a:r>
              <a:rPr lang="bg-BG" sz="2200" dirty="0" smtClean="0"/>
              <a:t>идентифицирайте релация </a:t>
            </a:r>
            <a:r>
              <a:rPr lang="en-US" sz="2200" dirty="0" smtClean="0"/>
              <a:t>S</a:t>
            </a:r>
            <a:r>
              <a:rPr lang="bg-BG" sz="2200" dirty="0" smtClean="0"/>
              <a:t>, която представя участващия тип обект от страна</a:t>
            </a:r>
            <a:r>
              <a:rPr lang="en-US" sz="2200" dirty="0" smtClean="0"/>
              <a:t> N</a:t>
            </a:r>
            <a:r>
              <a:rPr lang="bg-BG" sz="2200" dirty="0" smtClean="0"/>
              <a:t> на типа връзка</a:t>
            </a:r>
            <a:r>
              <a:rPr lang="en-US" sz="2200" dirty="0" smtClean="0"/>
              <a:t>. 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Включете като външен ключ в </a:t>
            </a:r>
            <a:r>
              <a:rPr lang="en-US" sz="2200" dirty="0" smtClean="0"/>
              <a:t>S</a:t>
            </a:r>
            <a:r>
              <a:rPr lang="bg-BG" sz="2200" dirty="0" smtClean="0"/>
              <a:t> първичният ключ на релацията </a:t>
            </a:r>
            <a:r>
              <a:rPr lang="en-US" sz="2200" dirty="0" smtClean="0"/>
              <a:t>T</a:t>
            </a:r>
            <a:r>
              <a:rPr lang="bg-BG" sz="2200" dirty="0" smtClean="0"/>
              <a:t>, която представя другия тип обект, участващ в </a:t>
            </a:r>
            <a:r>
              <a:rPr lang="en-US" sz="2200" dirty="0" smtClean="0"/>
              <a:t>R</a:t>
            </a:r>
            <a:r>
              <a:rPr lang="en-US" sz="2200" dirty="0"/>
              <a:t>. </a:t>
            </a:r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Включете всички прости атрибути на типа релация </a:t>
            </a:r>
            <a:r>
              <a:rPr lang="en-US" sz="2200" dirty="0" smtClean="0"/>
              <a:t>1:N </a:t>
            </a:r>
            <a:r>
              <a:rPr lang="bg-BG" sz="2200" dirty="0" smtClean="0"/>
              <a:t>като атрибути на</a:t>
            </a:r>
            <a:r>
              <a:rPr lang="en-US" sz="2200" dirty="0" smtClean="0"/>
              <a:t> </a:t>
            </a:r>
            <a:r>
              <a:rPr lang="en-US" sz="2200" dirty="0"/>
              <a:t>S. </a:t>
            </a:r>
          </a:p>
          <a:p>
            <a:pPr>
              <a:lnSpc>
                <a:spcPct val="90000"/>
              </a:lnSpc>
            </a:pPr>
            <a:r>
              <a:rPr lang="bg-BG" sz="2400" dirty="0" smtClean="0"/>
              <a:t>Пример</a:t>
            </a:r>
            <a:r>
              <a:rPr lang="en-US" sz="2400" dirty="0" smtClean="0"/>
              <a:t>: </a:t>
            </a:r>
            <a:r>
              <a:rPr lang="bg-BG" sz="2400" dirty="0" smtClean="0"/>
              <a:t>Връзките от тип </a:t>
            </a:r>
            <a:r>
              <a:rPr lang="en-US" sz="2400" dirty="0" smtClean="0"/>
              <a:t>1:N WORKS_FOR</a:t>
            </a:r>
            <a:r>
              <a:rPr lang="en-US" sz="2400" dirty="0"/>
              <a:t>, CONTROLS, </a:t>
            </a:r>
            <a:r>
              <a:rPr lang="en-US" sz="2400" dirty="0" smtClean="0"/>
              <a:t>SUPERVISION.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bg-BG" sz="2200" dirty="0" smtClean="0"/>
              <a:t>За </a:t>
            </a:r>
            <a:r>
              <a:rPr lang="en-US" sz="2200" dirty="0" smtClean="0"/>
              <a:t>WORKS_FOR </a:t>
            </a:r>
            <a:r>
              <a:rPr lang="bg-BG" sz="2200" dirty="0" smtClean="0"/>
              <a:t>включваме първичния ключ </a:t>
            </a:r>
            <a:r>
              <a:rPr lang="en-US" sz="2200" dirty="0" smtClean="0"/>
              <a:t>DNUMBER </a:t>
            </a:r>
            <a:r>
              <a:rPr lang="bg-BG" sz="2200" dirty="0" smtClean="0"/>
              <a:t>на релацията </a:t>
            </a:r>
            <a:r>
              <a:rPr lang="en-US" sz="2200" dirty="0" smtClean="0"/>
              <a:t>DEPARTMENT </a:t>
            </a:r>
            <a:r>
              <a:rPr lang="bg-BG" sz="2200" dirty="0" smtClean="0"/>
              <a:t>като външен ключ в релацията </a:t>
            </a:r>
            <a:r>
              <a:rPr lang="en-US" sz="2200" dirty="0" smtClean="0"/>
              <a:t>EMPLOYEE </a:t>
            </a:r>
            <a:r>
              <a:rPr lang="bg-BG" sz="2200" dirty="0" smtClean="0"/>
              <a:t>с име </a:t>
            </a:r>
            <a:r>
              <a:rPr lang="en-US" sz="2200" dirty="0" smtClean="0"/>
              <a:t>DNO</a:t>
            </a:r>
            <a:r>
              <a:rPr lang="en-US" sz="2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28DF0A1A-AE71-43D5-9BE7-A32BA996D5C8}" type="slidenum">
              <a:rPr lang="en-US"/>
              <a:pPr/>
              <a:t>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28638"/>
            <a:ext cx="7772400" cy="766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b="1" dirty="0" smtClean="0"/>
              <a:t>ER-to-Relational </a:t>
            </a:r>
            <a:r>
              <a:rPr lang="en-US" sz="2800" b="1" dirty="0"/>
              <a:t>Mapping Algorithm </a:t>
            </a:r>
            <a:r>
              <a:rPr lang="en-US" sz="2800" b="1" dirty="0" smtClean="0"/>
              <a:t>(</a:t>
            </a:r>
            <a:r>
              <a:rPr lang="bg-BG" sz="2800" b="1" dirty="0" smtClean="0"/>
              <a:t>5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04950"/>
            <a:ext cx="8582025" cy="5019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Step 5: Mapping of Binary M:N Relationship Types.</a:t>
            </a:r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За всеки тип </a:t>
            </a:r>
            <a:r>
              <a:rPr lang="en-US" sz="2100" dirty="0"/>
              <a:t>R</a:t>
            </a:r>
            <a:r>
              <a:rPr lang="bg-BG" sz="2100" dirty="0"/>
              <a:t> бинарна връзка </a:t>
            </a:r>
            <a:r>
              <a:rPr lang="en-US" sz="2100" dirty="0" smtClean="0"/>
              <a:t>M:N </a:t>
            </a:r>
            <a:r>
              <a:rPr lang="bg-BG" sz="2100" i="1" dirty="0" smtClean="0"/>
              <a:t>създайте нова релация </a:t>
            </a:r>
            <a:r>
              <a:rPr lang="en-US" sz="2000" i="1" dirty="0" smtClean="0"/>
              <a:t>S </a:t>
            </a:r>
            <a:r>
              <a:rPr lang="bg-BG" sz="2000" dirty="0" smtClean="0"/>
              <a:t>за изборазяване на </a:t>
            </a:r>
            <a:r>
              <a:rPr lang="en-US" sz="2000" dirty="0" smtClean="0"/>
              <a:t>R</a:t>
            </a:r>
            <a:r>
              <a:rPr lang="en-US" sz="2000" dirty="0"/>
              <a:t>. </a:t>
            </a:r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Включете като атрибути на външния ключ в </a:t>
            </a:r>
            <a:r>
              <a:rPr lang="en-US" sz="2000" dirty="0" smtClean="0"/>
              <a:t>S</a:t>
            </a:r>
            <a:r>
              <a:rPr lang="bg-BG" sz="2000" dirty="0" smtClean="0"/>
              <a:t> първичните ключове на релациите участници във връзката. </a:t>
            </a:r>
            <a:r>
              <a:rPr lang="bg-BG" sz="2000" i="1" dirty="0" smtClean="0"/>
              <a:t>Тяхната комбинация формира първични ключ на </a:t>
            </a:r>
            <a:r>
              <a:rPr lang="en-US" sz="2000" i="1" dirty="0" smtClean="0"/>
              <a:t>S</a:t>
            </a:r>
            <a:r>
              <a:rPr lang="en-US" sz="2000" dirty="0"/>
              <a:t>. </a:t>
            </a:r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Включете всички прости атрибути на типа връзка </a:t>
            </a:r>
            <a:r>
              <a:rPr lang="en-US" sz="2000" dirty="0" smtClean="0"/>
              <a:t>M:N </a:t>
            </a:r>
            <a:r>
              <a:rPr lang="bg-BG" sz="2000" dirty="0" smtClean="0"/>
              <a:t>(или компонентите на съставните атрибути) като атрибути на </a:t>
            </a:r>
            <a:r>
              <a:rPr lang="en-US" sz="2000" dirty="0" smtClean="0"/>
              <a:t>S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</a:pPr>
            <a:r>
              <a:rPr lang="bg-BG" sz="2400" dirty="0" smtClean="0"/>
              <a:t>Пример</a:t>
            </a:r>
            <a:r>
              <a:rPr lang="en-US" sz="2400" dirty="0" smtClean="0"/>
              <a:t>: </a:t>
            </a:r>
            <a:r>
              <a:rPr lang="bg-BG" sz="2400" dirty="0" smtClean="0"/>
              <a:t>Типът връзка </a:t>
            </a:r>
            <a:r>
              <a:rPr lang="en-US" sz="2400" dirty="0" smtClean="0"/>
              <a:t>M:N WORKS_ON </a:t>
            </a:r>
            <a:r>
              <a:rPr lang="bg-BG" sz="2400" dirty="0" smtClean="0"/>
              <a:t>от </a:t>
            </a:r>
            <a:r>
              <a:rPr lang="en-US" sz="2400" dirty="0" smtClean="0"/>
              <a:t>ER  </a:t>
            </a:r>
            <a:r>
              <a:rPr lang="bg-BG" sz="2400" dirty="0" smtClean="0"/>
              <a:t>диаграмата се трансформира в релация </a:t>
            </a:r>
            <a:r>
              <a:rPr lang="en-US" sz="2400" dirty="0" smtClean="0"/>
              <a:t>WORKS_ON </a:t>
            </a:r>
            <a:r>
              <a:rPr lang="bg-BG" sz="2400" dirty="0" smtClean="0"/>
              <a:t>в елационната схема на БД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Първичните ключове на релациите </a:t>
            </a:r>
            <a:r>
              <a:rPr lang="en-US" sz="2000" dirty="0" smtClean="0"/>
              <a:t>PROJECT </a:t>
            </a:r>
            <a:r>
              <a:rPr lang="bg-BG" sz="2000" dirty="0" smtClean="0"/>
              <a:t>и </a:t>
            </a:r>
            <a:r>
              <a:rPr lang="en-US" sz="2000" dirty="0" smtClean="0"/>
              <a:t>EMPLOYEE </a:t>
            </a:r>
            <a:r>
              <a:rPr lang="bg-BG" sz="2000" dirty="0" smtClean="0"/>
              <a:t>се включват като външен ключ в </a:t>
            </a:r>
            <a:r>
              <a:rPr lang="en-US" sz="2000" dirty="0" smtClean="0"/>
              <a:t>WORKS_ON </a:t>
            </a:r>
            <a:r>
              <a:rPr lang="bg-BG" sz="2000" dirty="0" smtClean="0"/>
              <a:t>с имена </a:t>
            </a:r>
            <a:r>
              <a:rPr lang="en-US" sz="2000" dirty="0" smtClean="0"/>
              <a:t>PNO </a:t>
            </a:r>
            <a:r>
              <a:rPr lang="bg-BG" sz="2000" dirty="0" smtClean="0"/>
              <a:t>и </a:t>
            </a:r>
            <a:r>
              <a:rPr lang="en-US" sz="2000" dirty="0" smtClean="0"/>
              <a:t>ESSN</a:t>
            </a:r>
            <a:r>
              <a:rPr lang="bg-BG" sz="2000" dirty="0" smtClean="0"/>
              <a:t> </a:t>
            </a:r>
            <a:r>
              <a:rPr lang="en-US" sz="2000" dirty="0" smtClean="0"/>
              <a:t> </a:t>
            </a:r>
            <a:r>
              <a:rPr lang="bg-BG" sz="2000" dirty="0" smtClean="0"/>
              <a:t>съответно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bg-BG" sz="2000" dirty="0" smtClean="0"/>
              <a:t>Атрибутът </a:t>
            </a:r>
            <a:r>
              <a:rPr lang="en-US" sz="2000" dirty="0" smtClean="0"/>
              <a:t>HOURS </a:t>
            </a:r>
            <a:r>
              <a:rPr lang="bg-BG" sz="2000" dirty="0" smtClean="0"/>
              <a:t>в </a:t>
            </a:r>
            <a:r>
              <a:rPr lang="en-US" sz="2000" dirty="0" smtClean="0"/>
              <a:t>WORKS_ON </a:t>
            </a:r>
            <a:r>
              <a:rPr lang="bg-BG" sz="2000" dirty="0" smtClean="0"/>
              <a:t>представя атрибута </a:t>
            </a:r>
            <a:r>
              <a:rPr lang="en-US" sz="2000" dirty="0" smtClean="0"/>
              <a:t>HOURS </a:t>
            </a:r>
            <a:r>
              <a:rPr lang="bg-BG" sz="2000" dirty="0" smtClean="0"/>
              <a:t>в релационния тип</a:t>
            </a:r>
            <a:r>
              <a:rPr lang="en-US" sz="2000" dirty="0" smtClean="0"/>
              <a:t>. </a:t>
            </a:r>
            <a:r>
              <a:rPr lang="bg-BG" sz="2000" dirty="0" smtClean="0"/>
              <a:t>Първичният ключ на релацията </a:t>
            </a:r>
            <a:r>
              <a:rPr lang="en-US" sz="2000" dirty="0" smtClean="0"/>
              <a:t>WORKS_ON </a:t>
            </a:r>
            <a:r>
              <a:rPr lang="bg-BG" sz="2000" dirty="0" smtClean="0"/>
              <a:t>е комбинация от атрибутите на външните ключове </a:t>
            </a:r>
            <a:r>
              <a:rPr lang="en-US" sz="2000" dirty="0" smtClean="0"/>
              <a:t>{ESSN</a:t>
            </a:r>
            <a:r>
              <a:rPr lang="en-US" sz="2000" dirty="0"/>
              <a:t>, PNO}.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7- </a:t>
            </a:r>
            <a:fld id="{4E4D5029-FBEB-4345-AD01-F1985EE5A7A9}" type="slidenum">
              <a:rPr lang="en-US"/>
              <a:pPr/>
              <a:t>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1257</TotalTime>
  <Words>1981</Words>
  <Application>Microsoft Office PowerPoint</Application>
  <PresentationFormat>Letter Paper (8.5x11 in)</PresentationFormat>
  <Paragraphs>205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ЛЕКЦИЯ 7</vt:lpstr>
      <vt:lpstr>Съдържание на лекцията</vt:lpstr>
      <vt:lpstr> ER-to-Relational Mapping Algorithm (1)</vt:lpstr>
      <vt:lpstr>ER концептуална диаграма за БД COMPANY.</vt:lpstr>
      <vt:lpstr>Резултат от преобразуването на COMPANY ER схема в релационна схема</vt:lpstr>
      <vt:lpstr>ER-to-Relational Mapping Algorithm (2)</vt:lpstr>
      <vt:lpstr>ER-to-Relational Mapping Algorithm (3)</vt:lpstr>
      <vt:lpstr>ER-to-Relational Mapping Algorithm (4)</vt:lpstr>
      <vt:lpstr>ER-to-Relational Mapping Algorithm (5)</vt:lpstr>
      <vt:lpstr>ER-to-Relational Mapping Algorithm (6)</vt:lpstr>
      <vt:lpstr>ER-to-Relational Mapping Algorithm (7)</vt:lpstr>
      <vt:lpstr>Тернарен тип връзка: SUPPLY </vt:lpstr>
      <vt:lpstr>Трансформиране на n-ary тип връзка SUPPLY</vt:lpstr>
      <vt:lpstr>Mapping constructs and constraints</vt:lpstr>
      <vt:lpstr>Mapping EER Model Constructs to Relations (1) </vt:lpstr>
      <vt:lpstr>Mapping EER Model Constructs to Relations (2) </vt:lpstr>
      <vt:lpstr>EER диаграма за атрибутно дефинирана специализация на JobType.</vt:lpstr>
      <vt:lpstr>PowerPoint Presentation</vt:lpstr>
      <vt:lpstr>Обобщение. (b) Обобщение на CAR и TRUCK в суперкласа VEHICLE.</vt:lpstr>
      <vt:lpstr>PowerPoint Presentation</vt:lpstr>
      <vt:lpstr>Mapping EER Model Constructs to Relations (3)</vt:lpstr>
      <vt:lpstr>EER диаграма за атрибутно дефинирана специализация JobType</vt:lpstr>
      <vt:lpstr>PowerPoint Presentation</vt:lpstr>
      <vt:lpstr>EER диаграма за припокрита (non-disjoint) специализация</vt:lpstr>
      <vt:lpstr>PowerPoint Presentation</vt:lpstr>
      <vt:lpstr>Mapping EER Model Constructs to Relations (4)</vt:lpstr>
      <vt:lpstr>Специализация решетка с множествено наследяване за БД UNIVERSITY</vt:lpstr>
      <vt:lpstr>Трансформиране на EER специализация решетка от предходния слайд</vt:lpstr>
      <vt:lpstr>Mapping EER Model Constructs to Relations (5)</vt:lpstr>
      <vt:lpstr>Две категории (union types):  OWNER и REGISTERED_VEHICLE.</vt:lpstr>
      <vt:lpstr>Трансформиране на EER категории (union types) в релации</vt:lpstr>
      <vt:lpstr>Mapping Exercise</vt:lpstr>
      <vt:lpstr>Преглед</vt:lpstr>
    </vt:vector>
  </TitlesOfParts>
  <Company>Copyright © 2007 Ramez Elmasri and Shamkant B. Navathe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Relational Database Design by ER- and EERR-to-Relational Mapping</dc:subject>
  <dc:creator/>
  <cp:lastModifiedBy>USER</cp:lastModifiedBy>
  <cp:revision>88</cp:revision>
  <cp:lastPrinted>2001-11-04T00:51:13Z</cp:lastPrinted>
  <dcterms:created xsi:type="dcterms:W3CDTF">2005-02-25T19:46:41Z</dcterms:created>
  <dcterms:modified xsi:type="dcterms:W3CDTF">2011-01-18T06:02:20Z</dcterms:modified>
</cp:coreProperties>
</file>