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94" r:id="rId10"/>
    <p:sldId id="307" r:id="rId11"/>
    <p:sldId id="296" r:id="rId12"/>
    <p:sldId id="297" r:id="rId13"/>
    <p:sldId id="298" r:id="rId14"/>
    <p:sldId id="272" r:id="rId15"/>
    <p:sldId id="274" r:id="rId16"/>
    <p:sldId id="276" r:id="rId17"/>
    <p:sldId id="308" r:id="rId18"/>
    <p:sldId id="278" r:id="rId19"/>
    <p:sldId id="300" r:id="rId20"/>
    <p:sldId id="301" r:id="rId21"/>
    <p:sldId id="309" r:id="rId22"/>
    <p:sldId id="302" r:id="rId23"/>
    <p:sldId id="282" r:id="rId24"/>
    <p:sldId id="284" r:id="rId25"/>
    <p:sldId id="286" r:id="rId26"/>
    <p:sldId id="288" r:id="rId27"/>
    <p:sldId id="290" r:id="rId28"/>
    <p:sldId id="292" r:id="rId29"/>
    <p:sldId id="264" r:id="rId30"/>
    <p:sldId id="265" r:id="rId31"/>
    <p:sldId id="310" r:id="rId32"/>
    <p:sldId id="311" r:id="rId33"/>
    <p:sldId id="266" r:id="rId34"/>
    <p:sldId id="267" r:id="rId35"/>
    <p:sldId id="304" r:id="rId36"/>
    <p:sldId id="312" r:id="rId37"/>
    <p:sldId id="268" r:id="rId38"/>
    <p:sldId id="270" r:id="rId39"/>
    <p:sldId id="269" r:id="rId40"/>
    <p:sldId id="305" r:id="rId41"/>
    <p:sldId id="30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9CCB3-56A6-46D8-A66D-11C70D5ADBF2}" type="datetimeFigureOut">
              <a:rPr lang="bg-BG" smtClean="0"/>
              <a:pPr/>
              <a:t>15.1.2013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24E72-7414-4FF1-8E33-21A2453681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="" xmlns:p14="http://schemas.microsoft.com/office/powerpoint/2010/main" val="348991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24E72-7414-4FF1-8E33-21A24536817B}" type="slidenum">
              <a:rPr lang="bg-BG" smtClean="0"/>
              <a:pPr/>
              <a:t>2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24E72-7414-4FF1-8E33-21A24536817B}" type="slidenum">
              <a:rPr lang="bg-BG" smtClean="0"/>
              <a:pPr/>
              <a:t>9</a:t>
            </a:fld>
            <a:endParaRPr lang="bg-BG"/>
          </a:p>
        </p:txBody>
      </p:sp>
    </p:spTree>
    <p:extLst>
      <p:ext uri="{BB962C8B-B14F-4D97-AF65-F5344CB8AC3E}">
        <p14:creationId xmlns="" xmlns:p14="http://schemas.microsoft.com/office/powerpoint/2010/main" val="263447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hyperlink" Target="https://users.cs.jmu.edu/bernstdh/web/common/lectures/slides_arq.php" TargetMode="External"/><Relationship Id="rId13" Type="http://schemas.openxmlformats.org/officeDocument/2006/relationships/hyperlink" Target="http://en.wikipedia.org/wiki/Reed-Solomon_error_correction" TargetMode="External"/><Relationship Id="rId3" Type="http://schemas.openxmlformats.org/officeDocument/2006/relationships/hyperlink" Target="http://www.inference.phy.cam.ac.uk/itprnn/1997/l1/node6.html" TargetMode="External"/><Relationship Id="rId7" Type="http://schemas.openxmlformats.org/officeDocument/2006/relationships/hyperlink" Target="http://www.techopedia.com/definition/7531/automatic-repeat-request-arq" TargetMode="External"/><Relationship Id="rId12" Type="http://schemas.openxmlformats.org/officeDocument/2006/relationships/hyperlink" Target="http://en.wikipedia.org/wiki/Cyclic_redundancy_check" TargetMode="External"/><Relationship Id="rId2" Type="http://schemas.openxmlformats.org/officeDocument/2006/relationships/hyperlink" Target="http://tuj.asenevtsi.com/Asec10/AIS2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bopedia.com/TERM/P/parity_checking.html" TargetMode="External"/><Relationship Id="rId11" Type="http://schemas.openxmlformats.org/officeDocument/2006/relationships/hyperlink" Target="http://en.wikipedia.org/wiki/Hamming_code" TargetMode="External"/><Relationship Id="rId5" Type="http://schemas.openxmlformats.org/officeDocument/2006/relationships/hyperlink" Target="http://en.wikipedia.org/wiki/Repetition_code" TargetMode="External"/><Relationship Id="rId10" Type="http://schemas.openxmlformats.org/officeDocument/2006/relationships/hyperlink" Target="http://en.wikipedia.org/wiki/Error_detection_and_correction" TargetMode="External"/><Relationship Id="rId4" Type="http://schemas.openxmlformats.org/officeDocument/2006/relationships/hyperlink" Target="http://mint.sbg.ac.at/desc_CRepetition.html" TargetMode="External"/><Relationship Id="rId9" Type="http://schemas.openxmlformats.org/officeDocument/2006/relationships/hyperlink" Target="http://www.erg.abdn.ac.uk/~gorry/eg3567/arq-pages/sr.html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bg-BG" sz="4800" dirty="0" smtClean="0"/>
              <a:t>Кодове за откриване и коригиране на грешки </a:t>
            </a:r>
            <a:endParaRPr lang="bg-BG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854696" cy="1752600"/>
          </a:xfrm>
        </p:spPr>
        <p:txBody>
          <a:bodyPr/>
          <a:lstStyle/>
          <a:p>
            <a:r>
              <a:rPr lang="bg-BG" dirty="0" smtClean="0"/>
              <a:t>Коста Маринков Чутурков 121210086</a:t>
            </a:r>
          </a:p>
          <a:p>
            <a:r>
              <a:rPr lang="bg-BG" dirty="0" smtClean="0"/>
              <a:t>Александър Тодоров Кънчев 121210128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ARQ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ACK-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това е флаг, използван във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TCP</a:t>
            </a:r>
          </a:p>
          <a:p>
            <a:pPr marL="0" indent="0">
              <a:buNone/>
            </a:pP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протокола за отбелязване дали е получен 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пакета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данни.</a:t>
            </a:r>
          </a:p>
          <a:p>
            <a:pPr marL="0" indent="0">
              <a:buNone/>
            </a:pP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Данните (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Frames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 и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ACK –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флагът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имат </a:t>
            </a:r>
            <a:endParaRPr lang="bg-BG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еднобитов пореден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номер.</a:t>
            </a: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Получателят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изпраща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ACK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1-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N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ако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Frame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</a:t>
            </a:r>
          </a:p>
          <a:p>
            <a:pPr marL="0" indent="0">
              <a:buNone/>
            </a:pP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e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получен.</a:t>
            </a:r>
            <a:endParaRPr lang="bg-BG" sz="2000" dirty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Изпращачът изчаква за А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CK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N,</a:t>
            </a: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преди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да изпрати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Frame N.</a:t>
            </a:r>
          </a:p>
          <a:p>
            <a:pPr marL="0" indent="0">
              <a:buNone/>
            </a:pP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Изпращачът предава повторно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Frame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 ,</a:t>
            </a:r>
          </a:p>
          <a:p>
            <a:pPr marL="0" indent="0">
              <a:buNone/>
            </a:pP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ако не е получил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ACK  1-N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преди 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timeout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таимерът да изтече.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bg-BG" sz="2000" dirty="0" smtClean="0"/>
              <a:t>                                                          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Фигура 1.</a:t>
            </a:r>
            <a:endParaRPr lang="bg-BG" sz="2000" dirty="0">
              <a:latin typeface="All Times New Roman" pitchFamily="18" charset="0"/>
              <a:cs typeface="All Times New Roman" pitchFamily="18" charset="0"/>
            </a:endParaRPr>
          </a:p>
        </p:txBody>
      </p:sp>
      <p:pic>
        <p:nvPicPr>
          <p:cNvPr id="6" name="Picture 5" descr="stop-and-wait-ARQ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78522" y="762000"/>
            <a:ext cx="3565478" cy="5867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443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Go-Back-N ARQ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Получателят изпраща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NAK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</a:t>
            </a: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флаг за данна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N)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,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ако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frame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sz="2000" dirty="0">
                <a:latin typeface="All Times New Roman" pitchFamily="18" charset="0"/>
                <a:cs typeface="All Times New Roman" pitchFamily="18" charset="0"/>
              </a:rPr>
              <a:t>N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 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има грешка,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след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което 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преустановява последователното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получаване на данни,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докато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не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получи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. Ако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изпращачът </a:t>
            </a:r>
            <a:endParaRPr lang="en-US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получи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NAK N,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тойпредава </a:t>
            </a: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повторно </a:t>
            </a:r>
            <a:r>
              <a:rPr lang="en-US" sz="2000" dirty="0" smtClean="0">
                <a:latin typeface="All Times New Roman" pitchFamily="18" charset="0"/>
                <a:cs typeface="All Times New Roman" pitchFamily="18" charset="0"/>
              </a:rPr>
              <a:t>N </a:t>
            </a: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и всички </a:t>
            </a:r>
            <a:endParaRPr lang="bg-BG" sz="2000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следващи данни, които</a:t>
            </a:r>
          </a:p>
          <a:p>
            <a:pPr marL="0" indent="0">
              <a:buNone/>
            </a:pP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 не са потвърдени.</a:t>
            </a:r>
          </a:p>
          <a:p>
            <a:pPr marL="0" indent="0">
              <a:buNone/>
            </a:pPr>
            <a:r>
              <a:rPr lang="bg-BG" sz="2000" dirty="0" smtClean="0"/>
              <a:t>                                             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Фигура 2.</a:t>
            </a:r>
            <a:endParaRPr lang="bg-BG" sz="2000" dirty="0">
              <a:latin typeface="All Times New Roman" pitchFamily="18" charset="0"/>
              <a:cs typeface="All Times New Roman" pitchFamily="18" charset="0"/>
            </a:endParaRPr>
          </a:p>
        </p:txBody>
      </p:sp>
      <p:pic>
        <p:nvPicPr>
          <p:cNvPr id="4" name="Picture 3" descr="go-back-n-ARQ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9200" y="1676400"/>
            <a:ext cx="3933825" cy="4876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82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FEC-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Forward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error correction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/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Изпращачът на данни кодира информацията чрез код за коригиране на грешки. Допълнителната информация позволява на получателя да открие грешки, които могат да настъпят навсякъде в съобщението и да ги коригира без повторно предаване на информацията.</a:t>
            </a:r>
          </a:p>
        </p:txBody>
      </p:sp>
    </p:spTree>
    <p:extLst>
      <p:ext uri="{BB962C8B-B14F-4D97-AF65-F5344CB8AC3E}">
        <p14:creationId xmlns="" xmlns:p14="http://schemas.microsoft.com/office/powerpoint/2010/main" val="410780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</a:t>
            </a:r>
            <a:r>
              <a:rPr lang="bg-BG" dirty="0" smtClean="0"/>
              <a:t>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Искаме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да изпратим последователност от числа на даден получател. Числата са</a:t>
            </a:r>
          </a:p>
          <a:p>
            <a:pPr marL="0" indent="0">
              <a:buNone/>
            </a:pPr>
            <a:r>
              <a:rPr lang="bg-BG" dirty="0">
                <a:latin typeface="All Times New Roman" pitchFamily="18" charset="0"/>
                <a:cs typeface="All Times New Roman" pitchFamily="18" charset="0"/>
              </a:rPr>
              <a:t>7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, 3, 8, 10, 12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и 21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.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След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FEC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съобщението добива вида: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7, 3, 8, 10, 12, 21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, 61, където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61 е сумата от всички числа.</a:t>
            </a:r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="" xmlns:p14="http://schemas.microsoft.com/office/powerpoint/2010/main" val="382217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Повтарящи се кодове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Един от най-простите методи за откриване на грешки</a:t>
            </a:r>
          </a:p>
          <a:p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Съобщението, което искаме да предадем се повтаря няколко пъти за по-голяма сигурност на информацията</a:t>
            </a:r>
          </a:p>
          <a:p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Среща се в комуникационните вериги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Повтарящи се кодове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Пример: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Искаме да изпратим “1011” - след прилагането на повтаряща се кодировка, съобщението ще изгле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ж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да така: ”1011 1011 1011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”</a:t>
            </a:r>
          </a:p>
          <a:p>
            <a:r>
              <a:rPr lang="bg-BG" dirty="0" smtClean="0"/>
              <a:t>А</a:t>
            </a:r>
            <a:r>
              <a:rPr lang="bg-BG" dirty="0" smtClean="0"/>
              <a:t>ко </a:t>
            </a:r>
            <a:r>
              <a:rPr lang="bg-BG" dirty="0" smtClean="0"/>
              <a:t>тази дванадесет-битова последователност е получена като "1010 1011 1011" - където първият блок се различава от останалите два, може да бъде установено, че е настъпила грешка. 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Този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тип кодировки са податливи на проблеми, ако например грешката възникне на едно и също място “1010 1010 1010”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Предимства: изключително лесен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Повтарящи се кодове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Кодировчик на повтарящи се кодове - просто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устройство, което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повтаря n пъти даден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бит,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когато битът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бъде получен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от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източника.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Пример:</a:t>
            </a:r>
          </a:p>
          <a:p>
            <a:pPr marL="0" indent="0">
              <a:buNone/>
            </a:pPr>
            <a:r>
              <a:rPr lang="bg-BG" dirty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(3,1) повтарящ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се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 -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първото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 err="1">
                <a:latin typeface="All Times New Roman" pitchFamily="18" charset="0"/>
                <a:cs typeface="All Times New Roman" pitchFamily="18" charset="0"/>
              </a:rPr>
              <a:t>число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- в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случая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3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обозначава броя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повторения,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 второто число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 в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случая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1 )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обозначава броят битове данни, които ще се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повтарят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. При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кодиране на сигнала 101001 се получава 111000111000000111</a:t>
            </a: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Декодер на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повтарящи се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кодове</a:t>
            </a:r>
          </a:p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да се определи стойността на даден бит, се обхождат получените копия на бита от източника и се избира тази стойност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, която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се среща най-често.</a:t>
            </a:r>
          </a:p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Пример: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декодираме сигнала 110001111 и  ако разделим на групи съобщението по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този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начин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–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 marL="0" indent="0"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110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001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111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се подразбира, че съобщението е 101.</a:t>
            </a:r>
          </a:p>
        </p:txBody>
      </p:sp>
    </p:spTree>
    <p:extLst>
      <p:ext uri="{BB962C8B-B14F-4D97-AF65-F5344CB8AC3E}">
        <p14:creationId xmlns="" xmlns:p14="http://schemas.microsoft.com/office/powerpoint/2010/main" val="161116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 по четност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Parity check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/>
          <a:lstStyle/>
          <a:p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Контролен бит (или проверяващ бит) бива добавен за да се подсигури, че даден брой битове със стойност 1 в последователност от битове е четна или нечетна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 по четност 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Parity check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Елементарната схема, определяща четността на два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бита се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синтезира с методите на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булевата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алгебра, използвайки таблицата на истинност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.</a:t>
            </a:r>
          </a:p>
          <a:p>
            <a:r>
              <a:rPr lang="bg-BG" sz="2800" dirty="0" smtClean="0">
                <a:latin typeface="All Times New Roman" pitchFamily="18" charset="0"/>
                <a:cs typeface="All Times New Roman" pitchFamily="18" charset="0"/>
              </a:rPr>
              <a:t>Фигура </a:t>
            </a:r>
            <a:r>
              <a:rPr lang="bg-BG" sz="2800" dirty="0">
                <a:latin typeface="All Times New Roman" pitchFamily="18" charset="0"/>
                <a:cs typeface="All Times New Roman" pitchFamily="18" charset="0"/>
              </a:rPr>
              <a:t>3</a:t>
            </a:r>
            <a:r>
              <a:rPr lang="bg-BG" sz="2800" dirty="0" smtClean="0">
                <a:latin typeface="All Times New Roman" pitchFamily="18" charset="0"/>
                <a:cs typeface="All Times New Roman" pitchFamily="18" charset="0"/>
              </a:rPr>
              <a:t>.</a:t>
            </a:r>
            <a:endParaRPr lang="bg-BG" sz="2800" dirty="0">
              <a:latin typeface="All Times New Roman" pitchFamily="18" charset="0"/>
              <a:cs typeface="All Times New Roman" pitchFamily="18" charset="0"/>
            </a:endParaRPr>
          </a:p>
          <a:p>
            <a:endParaRPr lang="bg-BG" dirty="0" smtClean="0"/>
          </a:p>
          <a:p>
            <a:endParaRPr lang="bg-B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37033230"/>
              </p:ext>
            </p:extLst>
          </p:nvPr>
        </p:nvGraphicFramePr>
        <p:xfrm>
          <a:off x="838200" y="3810000"/>
          <a:ext cx="7162800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700"/>
                <a:gridCol w="1790700"/>
                <a:gridCol w="1790700"/>
                <a:gridCol w="1790700"/>
              </a:tblGrid>
              <a:tr h="8688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А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В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четност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нечетност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0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0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0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1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0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0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1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0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0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1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1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>
                          <a:effectLst/>
                        </a:rPr>
                        <a:t>1</a:t>
                      </a:r>
                      <a:endParaRPr lang="bg-BG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0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212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Съдържание: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Основни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понятия</a:t>
            </a: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Методи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 откриване и коригиране на грешки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Имплементация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Повтарящи се кодове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Repetition codes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 по четност 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Parity check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Контролна сума 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Checksum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 на Хеминг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Hamming code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Полиномен код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CRC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Рийд-Соломон код 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 по четност 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Parity check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Видове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All Times New Roman" pitchFamily="18" charset="0"/>
                <a:cs typeface="All Times New Roman" pitchFamily="18" charset="0"/>
              </a:rPr>
              <a:t>Even parity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bit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-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контролният бит приема стойност 1 ако броят на единици в дадена последователност от битове (с изключение на контролния бит) е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нечетен,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правейки броя  на единиците в цялата последователност от битове (включително и контролния бит)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четен.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Ако броят на единиците в дадена последователност от битове е вече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четен,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контролният бит се преравнява на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0.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="" xmlns:p14="http://schemas.microsoft.com/office/powerpoint/2010/main" val="379711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ll Times New Roman" pitchFamily="18" charset="0"/>
                <a:cs typeface="All Times New Roman" pitchFamily="18" charset="0"/>
              </a:rPr>
              <a:t>Odd parity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bit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- контролният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бит се преравнява на 1 ако броят на единиците в дадена последователност от битове </a:t>
            </a:r>
            <a:r>
              <a:rPr lang="bg-BG">
                <a:latin typeface="All Times New Roman" pitchFamily="18" charset="0"/>
                <a:cs typeface="All Times New Roman" pitchFamily="18" charset="0"/>
              </a:rPr>
              <a:t>е </a:t>
            </a:r>
            <a:r>
              <a:rPr lang="bg-BG" smtClean="0">
                <a:latin typeface="All Times New Roman" pitchFamily="18" charset="0"/>
                <a:cs typeface="All Times New Roman" pitchFamily="18" charset="0"/>
              </a:rPr>
              <a:t>четен,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запазвайки броят на единиците в цялата последователност от битове (включително контролния бит) </a:t>
            </a:r>
            <a:r>
              <a:rPr lang="bg-BG">
                <a:latin typeface="All Times New Roman" pitchFamily="18" charset="0"/>
                <a:cs typeface="All Times New Roman" pitchFamily="18" charset="0"/>
              </a:rPr>
              <a:t>като </a:t>
            </a:r>
            <a:r>
              <a:rPr lang="bg-BG" smtClean="0">
                <a:latin typeface="All Times New Roman" pitchFamily="18" charset="0"/>
                <a:cs typeface="All Times New Roman" pitchFamily="18" charset="0"/>
              </a:rPr>
              <a:t>нечетен.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 ако броят на битовете е вече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определен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като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нечетен,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odd parity бита се установява в 0 .</a:t>
            </a:r>
          </a:p>
          <a:p>
            <a:pPr marL="0" indent="0">
              <a:buNone/>
            </a:pP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61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/>
              <a:t>Пример: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Използваме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even parity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със 7-битов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ASCII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 код.</a:t>
            </a: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Буквата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V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,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представена със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7-битов ASCII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 код изглежда така: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0110101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Как ще бъде предадена буквата?</a:t>
            </a: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Понеже броят на единици е 4-четно число контролният бит се установява в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0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;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Следователно буквата ще бъде предадена така: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01101010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Ако използваме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odd parity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Буквата 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V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ще бъде предадена така: </a:t>
            </a:r>
            <a:r>
              <a:rPr lang="cy-GB" dirty="0">
                <a:latin typeface="All Times New Roman" pitchFamily="18" charset="0"/>
                <a:cs typeface="All Times New Roman" pitchFamily="18" charset="0"/>
              </a:rPr>
              <a:t>01101011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="" xmlns:p14="http://schemas.microsoft.com/office/powerpoint/2010/main" val="393630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 при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RAID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масивите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Пример : Да речем, че два диска свързани с RAID 5 масив съдържат дадените данни: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Диск1:01101101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Диск2:11010100</a:t>
            </a:r>
          </a:p>
          <a:p>
            <a:pPr>
              <a:buNone/>
            </a:pPr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За да се изчислят parity данните за двете устройства, върху тях се прилага изключващо или (XOR).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</a:t>
            </a: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01101101</a:t>
            </a: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XOR 11010100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____________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</a:t>
            </a: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10111001</a:t>
            </a:r>
          </a:p>
          <a:p>
            <a:pPr>
              <a:buNone/>
            </a:pPr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Получената информация  10111001 се съхранява на диск 3.</a:t>
            </a:r>
          </a:p>
          <a:p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Ако даден диск се развали (Примерно диск 2) можем да използваме диск 1 и диск 3 за да възтановим напълно информацията на диск 2.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Диск 1: 01101101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Диск 3: 10111001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както следва: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 10111001</a:t>
            </a: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XOR 01101101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_____________</a:t>
            </a:r>
          </a:p>
          <a:p>
            <a:pPr>
              <a:buNone/>
            </a:pP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" dirty="0" smtClean="0">
                <a:latin typeface="All Times New Roman" pitchFamily="18" charset="0"/>
                <a:cs typeface="All Times New Roman" pitchFamily="18" charset="0"/>
              </a:rPr>
              <a:t>11010100</a:t>
            </a:r>
          </a:p>
          <a:p>
            <a:pPr>
              <a:buNone/>
            </a:pPr>
            <a:r>
              <a:rPr lang="ru-RU" dirty="0" smtClean="0">
                <a:latin typeface="All Times New Roman" pitchFamily="18" charset="0"/>
                <a:cs typeface="All Times New Roman" pitchFamily="18" charset="0"/>
              </a:rPr>
              <a:t>Тази XOR концепция може да бъде приложена и за по-голям брой дискове.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Предимства :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Лесен за реализация</a:t>
            </a:r>
          </a:p>
          <a:p>
            <a:pPr marL="0" indent="0">
              <a:buNone/>
            </a:pP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Голямо бързодействие</a:t>
            </a:r>
          </a:p>
          <a:p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Използва се в много хардуерни приложения, където дадена операция трябва да бъде повторена в случай на трудност.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Контролна сума(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Checksum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All Times New Roman" pitchFamily="18" charset="0"/>
                <a:cs typeface="All Times New Roman" pitchFamily="18" charset="0"/>
              </a:rPr>
              <a:t>Остатък от математическа обработка (сума по модул две, делене на полиноми и т.н.) на блок данни (програмен код), който прикачен към блока, служи за проверка наличието на грешки или модификации в съдържанието му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.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Internet Checksum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-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прилага се най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-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често в практиката. Използва се при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IP,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ICMP,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TCP.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Последователност на операциите за формиране на контролна сума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1.Формиране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на КС; 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2.Предаване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на блока+КС;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3.Приемане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на блока+КС;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4.Формиране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на нова КС от приетия блок;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5.Сравнение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на приетата КС и новообразуваната КС;</a:t>
            </a:r>
          </a:p>
          <a:p>
            <a:pPr marL="0" indent="0">
              <a:buNone/>
            </a:pP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Ако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двете КС са еднакви – в блока липсват модификации и грешки;</a:t>
            </a:r>
          </a:p>
          <a:p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Ако </a:t>
            </a:r>
            <a:r>
              <a:rPr lang="ru-RU" sz="2000" dirty="0">
                <a:latin typeface="All Times New Roman" pitchFamily="18" charset="0"/>
                <a:cs typeface="All Times New Roman" pitchFamily="18" charset="0"/>
              </a:rPr>
              <a:t>двете КС са различни – предприемат се мерки за  възстановяване на грешката или ликвидиране на модификацията</a:t>
            </a:r>
            <a:r>
              <a:rPr lang="ru-RU" sz="2000" dirty="0" smtClean="0">
                <a:latin typeface="All Times New Roman" pitchFamily="18" charset="0"/>
                <a:cs typeface="All 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bg-BG" sz="2000" dirty="0">
                <a:latin typeface="All Times New Roman" pitchFamily="18" charset="0"/>
                <a:cs typeface="All Times New Roman" pitchFamily="18" charset="0"/>
              </a:rPr>
              <a:t>Фигура </a:t>
            </a:r>
            <a:r>
              <a:rPr lang="bg-BG" sz="2000" dirty="0" smtClean="0">
                <a:latin typeface="All Times New Roman" pitchFamily="18" charset="0"/>
                <a:cs typeface="All Times New Roman" pitchFamily="18" charset="0"/>
              </a:rPr>
              <a:t>4.</a:t>
            </a:r>
            <a:endParaRPr lang="bg-BG" sz="2000" dirty="0">
              <a:latin typeface="All Times New Roman" pitchFamily="18" charset="0"/>
              <a:cs typeface="All Times New Roman" pitchFamily="18" charset="0"/>
            </a:endParaRPr>
          </a:p>
          <a:p>
            <a:endParaRPr lang="bg-BG" sz="2000" dirty="0">
              <a:latin typeface="All Times New Roman" pitchFamily="18" charset="0"/>
              <a:cs typeface="All Times New Roman" pitchFamily="18" charset="0"/>
            </a:endParaRPr>
          </a:p>
        </p:txBody>
      </p:sp>
      <p:pic>
        <p:nvPicPr>
          <p:cNvPr id="7" name="Picture 6" descr="AIS21.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72000"/>
            <a:ext cx="9144000" cy="2613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Пример:</a:t>
            </a: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HEX:43(C)+68(h)+65(e)+63(c)+6B(k)+73(s)+75(u)+6D(m)+38(8)=36B(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сума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Checksum8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се взимат 8-те бита с най-малко тегло, които в случая са последните 2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hex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цифри на сумата 36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B,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тоест 6В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Изпраща се 43</a:t>
            </a:r>
            <a:r>
              <a:rPr lang="bg-BG" dirty="0" smtClean="0">
                <a:solidFill>
                  <a:schemeClr val="accent4"/>
                </a:solidFill>
                <a:latin typeface="All Times New Roman" pitchFamily="18" charset="0"/>
                <a:cs typeface="All Times New Roman" pitchFamily="18" charset="0"/>
              </a:rPr>
              <a:t>68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65</a:t>
            </a:r>
            <a:r>
              <a:rPr lang="bg-BG" dirty="0" smtClean="0">
                <a:solidFill>
                  <a:schemeClr val="accent4"/>
                </a:solidFill>
                <a:latin typeface="All Times New Roman" pitchFamily="18" charset="0"/>
                <a:cs typeface="All Times New Roman" pitchFamily="18" charset="0"/>
              </a:rPr>
              <a:t>63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6В</a:t>
            </a:r>
            <a:r>
              <a:rPr lang="bg-BG" dirty="0" smtClean="0">
                <a:solidFill>
                  <a:schemeClr val="accent4"/>
                </a:solidFill>
                <a:latin typeface="All Times New Roman" pitchFamily="18" charset="0"/>
                <a:cs typeface="All Times New Roman" pitchFamily="18" charset="0"/>
              </a:rPr>
              <a:t>73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75</a:t>
            </a:r>
            <a:r>
              <a:rPr lang="bg-BG" dirty="0" smtClean="0">
                <a:solidFill>
                  <a:schemeClr val="accent4"/>
                </a:solidFill>
                <a:latin typeface="All Times New Roman" pitchFamily="18" charset="0"/>
                <a:cs typeface="All Times New Roman" pitchFamily="18" charset="0"/>
              </a:rPr>
              <a:t>6</a:t>
            </a:r>
            <a:r>
              <a:rPr lang="en-US" dirty="0" smtClean="0">
                <a:solidFill>
                  <a:schemeClr val="accent4"/>
                </a:solidFill>
                <a:latin typeface="All Times New Roman" pitchFamily="18" charset="0"/>
                <a:cs typeface="All Times New Roman" pitchFamily="18" charset="0"/>
              </a:rPr>
              <a:t>D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38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6В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 получаване се прави проверка, при която всички блокове се сумират отново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Недостатък - няма да засече грешка при размяна на символите.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 на Хеминг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Hamming code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3886200"/>
          <a:ext cx="822959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>
            <a:off x="1828800" y="4419600"/>
            <a:ext cx="609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629400" y="4419600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52578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Информационни битове</a:t>
            </a:r>
            <a:r>
              <a:rPr lang="en-US" dirty="0" smtClean="0"/>
              <a:t>  (                             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257800"/>
            <a:ext cx="312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Контролни битове</a:t>
            </a:r>
            <a:r>
              <a:rPr lang="en-US" dirty="0" smtClean="0"/>
              <a:t> (r)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143000" y="32766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Hamming (7,4)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1828800"/>
            <a:ext cx="8534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75000"/>
                </a:schemeClr>
              </a:buClr>
              <a:buFont typeface="Arial" pitchFamily="34" charset="0"/>
              <a:buChar char="•"/>
            </a:pP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 Същност – образува се като към информационната част, съставена от </a:t>
            </a:r>
            <a:r>
              <a:rPr lang="en-US" sz="2600" i="1" dirty="0" smtClean="0">
                <a:latin typeface="All Times New Roman" pitchFamily="18" charset="0"/>
                <a:cs typeface="All Times New Roman" pitchFamily="18" charset="0"/>
              </a:rPr>
              <a:t>k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на брой бита, се добавят </a:t>
            </a:r>
            <a:r>
              <a:rPr lang="en-US" sz="2600" i="1" dirty="0" smtClean="0">
                <a:latin typeface="All Times New Roman" pitchFamily="18" charset="0"/>
                <a:cs typeface="All Times New Roman" pitchFamily="18" charset="0"/>
              </a:rPr>
              <a:t>r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контролни бита.</a:t>
            </a:r>
            <a:endParaRPr lang="en-US" sz="2600" dirty="0">
              <a:latin typeface="All Times New Roman" pitchFamily="18" charset="0"/>
              <a:cs typeface="All Times New Roman" pitchFamily="18" charset="0"/>
            </a:endParaRPr>
          </a:p>
        </p:txBody>
      </p:sp>
      <p:pic>
        <p:nvPicPr>
          <p:cNvPr id="11" name="Picture 10" descr="k=2^r-r-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387" y="5334000"/>
            <a:ext cx="1555909" cy="20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Основни понятия: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Код- правило за преобразуване на информация от една в друга форма на представяне.</a:t>
            </a:r>
          </a:p>
          <a:p>
            <a:pPr>
              <a:buNone/>
            </a:pP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Блок от данни – последователност от байтове и битове с номинален размер.</a:t>
            </a:r>
          </a:p>
          <a:p>
            <a:pPr>
              <a:buNone/>
            </a:pP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Кодиране – процес,при който информацията от даден източник се превръща в символи за комуникация.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 на Хеминг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Hamming code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pic>
        <p:nvPicPr>
          <p:cNvPr id="6" name="Content Placeholder 5" descr="200px-Hamming(7,4)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29200" y="3352800"/>
            <a:ext cx="2857500" cy="2657475"/>
          </a:xfrm>
        </p:spPr>
      </p:pic>
      <p:sp>
        <p:nvSpPr>
          <p:cNvPr id="7" name="TextBox 6"/>
          <p:cNvSpPr txBox="1"/>
          <p:nvPr/>
        </p:nvSpPr>
        <p:spPr>
          <a:xfrm>
            <a:off x="457200" y="17526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Разпределението на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трите контролни бита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 (P1, P2, P3)</a:t>
            </a:r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 спрямо четирите информационни бита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 (d1, d2, d3, d4)</a:t>
            </a:r>
            <a:endParaRPr lang="bg-BG" sz="2600" dirty="0" smtClean="0">
              <a:latin typeface="All Times New Roman" pitchFamily="18" charset="0"/>
              <a:cs typeface="All Times New Roman" pitchFamily="18" charset="0"/>
            </a:endParaRPr>
          </a:p>
          <a:p>
            <a:endParaRPr lang="bg-BG" sz="2600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P1 – d1, d2, d4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P2 – d1, d3, d4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P3 – d2, d3, d4</a:t>
            </a:r>
            <a:endParaRPr lang="en-US" sz="2600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Предавана информация:</a:t>
            </a:r>
          </a:p>
          <a:p>
            <a:pPr>
              <a:buNone/>
            </a:pPr>
            <a:r>
              <a:rPr lang="bg-BG" dirty="0" smtClean="0"/>
              <a:t>	0101 (</a:t>
            </a:r>
            <a:r>
              <a:rPr lang="en-US" dirty="0" smtClean="0"/>
              <a:t>d1 = 0, d2 = 1, d3 = 0, d4 = 1)</a:t>
            </a:r>
            <a:r>
              <a:rPr lang="bg-BG" dirty="0" smtClean="0"/>
              <a:t>, следователно контролните битове имат стойност:</a:t>
            </a:r>
          </a:p>
          <a:p>
            <a:r>
              <a:rPr lang="en-US" dirty="0" smtClean="0"/>
              <a:t>p1: d1 = 0, d2 = 1,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p1 = 0;</a:t>
            </a:r>
          </a:p>
          <a:p>
            <a:r>
              <a:rPr lang="en-US" dirty="0" smtClean="0"/>
              <a:t>p2: d1 = 0, d3 = 0,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p2 = 1;</a:t>
            </a:r>
          </a:p>
          <a:p>
            <a:r>
              <a:rPr lang="en-US" dirty="0" smtClean="0"/>
              <a:t>p3: d2 = 1, d3 = 0,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p3 = 0;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/>
              <a:t>Пример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Получено съобщение:</a:t>
            </a:r>
          </a:p>
          <a:p>
            <a:pPr>
              <a:buNone/>
            </a:pPr>
            <a:r>
              <a:rPr lang="bg-BG" dirty="0" smtClean="0"/>
              <a:t>01</a:t>
            </a:r>
            <a:r>
              <a:rPr lang="bg-BG" dirty="0" smtClean="0">
                <a:solidFill>
                  <a:srgbClr val="FF0000"/>
                </a:solidFill>
              </a:rPr>
              <a:t>1</a:t>
            </a:r>
            <a:r>
              <a:rPr lang="bg-BG" dirty="0" smtClean="0"/>
              <a:t>1</a:t>
            </a:r>
            <a:r>
              <a:rPr lang="en-US" dirty="0" smtClean="0"/>
              <a:t> (d1 = 0, d2 = 1, </a:t>
            </a:r>
            <a:r>
              <a:rPr lang="en-US" dirty="0" smtClean="0">
                <a:solidFill>
                  <a:srgbClr val="FF0000"/>
                </a:solidFill>
              </a:rPr>
              <a:t>d3 = 1</a:t>
            </a:r>
            <a:r>
              <a:rPr lang="en-US" dirty="0" smtClean="0"/>
              <a:t>, d4 = 1)</a:t>
            </a:r>
            <a:endParaRPr lang="bg-BG" dirty="0" smtClean="0"/>
          </a:p>
          <a:p>
            <a:r>
              <a:rPr lang="en-US" dirty="0" smtClean="0"/>
              <a:t>p1: d1 = 0, d2 = 1,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p1 = 0;</a:t>
            </a:r>
          </a:p>
          <a:p>
            <a:r>
              <a:rPr lang="en-US" dirty="0" smtClean="0"/>
              <a:t>p2: d1 = 0, </a:t>
            </a:r>
            <a:r>
              <a:rPr lang="en-US" dirty="0" smtClean="0">
                <a:solidFill>
                  <a:srgbClr val="FF0000"/>
                </a:solidFill>
              </a:rPr>
              <a:t>d3 = 1</a:t>
            </a:r>
            <a:r>
              <a:rPr lang="en-US" dirty="0" smtClean="0"/>
              <a:t>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p2 = 0</a:t>
            </a:r>
            <a:r>
              <a:rPr lang="bg-BG" dirty="0" smtClean="0"/>
              <a:t> бит №2</a:t>
            </a:r>
            <a:endParaRPr lang="en-US" dirty="0" smtClean="0"/>
          </a:p>
          <a:p>
            <a:r>
              <a:rPr lang="en-US" dirty="0" smtClean="0"/>
              <a:t>p3: d2 = 1, </a:t>
            </a:r>
            <a:r>
              <a:rPr lang="en-US" dirty="0" smtClean="0">
                <a:solidFill>
                  <a:srgbClr val="FF0000"/>
                </a:solidFill>
              </a:rPr>
              <a:t>d3 = 1</a:t>
            </a:r>
            <a:r>
              <a:rPr lang="en-US" dirty="0" smtClean="0"/>
              <a:t>, d4 = 1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p3 = 1</a:t>
            </a:r>
            <a:r>
              <a:rPr lang="en-US" dirty="0" smtClean="0"/>
              <a:t>;</a:t>
            </a:r>
            <a:r>
              <a:rPr lang="bg-BG" dirty="0" smtClean="0"/>
              <a:t> бит №4</a:t>
            </a:r>
            <a:endParaRPr lang="en-US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2+4=6 </a:t>
            </a:r>
            <a:r>
              <a:rPr lang="bg-BG" dirty="0" smtClean="0">
                <a:sym typeface="Wingdings" pitchFamily="2" charset="2"/>
              </a:rPr>
              <a:t> бит </a:t>
            </a:r>
            <a:r>
              <a:rPr lang="bg-BG" dirty="0" smtClean="0"/>
              <a:t>№6 </a:t>
            </a:r>
            <a:r>
              <a:rPr lang="en-US" dirty="0" smtClean="0"/>
              <a:t>(d3)</a:t>
            </a:r>
            <a:r>
              <a:rPr lang="bg-BG" dirty="0" smtClean="0"/>
              <a:t> е грешен</a:t>
            </a:r>
            <a:r>
              <a:rPr lang="en-US" dirty="0" smtClean="0"/>
              <a:t>.</a:t>
            </a:r>
            <a:endParaRPr lang="bg-BG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 на Хеминг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Hamming code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2819400"/>
          <a:ext cx="8676004" cy="28651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71600"/>
                <a:gridCol w="1624647"/>
                <a:gridCol w="2032952"/>
                <a:gridCol w="1970405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b="0" dirty="0" smtClean="0"/>
                        <a:t>Контролни битове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0" dirty="0" smtClean="0"/>
                        <a:t>Общо</a:t>
                      </a:r>
                      <a:r>
                        <a:rPr lang="bg-BG" b="0" baseline="0" dirty="0" smtClean="0"/>
                        <a:t> битове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0" dirty="0" smtClean="0"/>
                        <a:t>Информационни</a:t>
                      </a:r>
                      <a:r>
                        <a:rPr lang="bg-BG" b="0" baseline="0" dirty="0" smtClean="0"/>
                        <a:t> битове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0" dirty="0" smtClean="0"/>
                        <a:t>Обозначение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b="0" dirty="0" smtClean="0"/>
                        <a:t>КПД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Hamming (3,1)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bg-BG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1/3 ≈ 0,333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Hamming (7,4)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bg-BG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4/7 ≈ 0,571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Hamming (15,11)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bg-BG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11/15 ≈ 0,733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Hamming</a:t>
                      </a:r>
                      <a:r>
                        <a:rPr lang="en-US" baseline="0" dirty="0" smtClean="0"/>
                        <a:t> (31,26)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bg-BG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26/31 ≈ 0,839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...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n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k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(                         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486400" y="5410200"/>
            <a:ext cx="1382857" cy="320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8000"/>
          </a:blip>
          <a:srcRect/>
          <a:stretch>
            <a:fillRect/>
          </a:stretch>
        </p:blipFill>
        <p:spPr bwMode="auto">
          <a:xfrm>
            <a:off x="7467600" y="5410200"/>
            <a:ext cx="1154286" cy="320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81000" y="1905000"/>
            <a:ext cx="815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600" dirty="0" smtClean="0">
                <a:latin typeface="All Times New Roman" pitchFamily="18" charset="0"/>
                <a:cs typeface="All Times New Roman" pitchFamily="18" charset="0"/>
              </a:rPr>
              <a:t>Кодове на Хеминг за </a:t>
            </a:r>
            <a:r>
              <a:rPr lang="en-US" sz="2600" dirty="0" smtClean="0">
                <a:latin typeface="All Times New Roman" pitchFamily="18" charset="0"/>
                <a:cs typeface="All Times New Roman" pitchFamily="18" charset="0"/>
              </a:rPr>
              <a:t>r = 2, 3, 4, 5</a:t>
            </a:r>
            <a:endParaRPr lang="en-US" sz="2600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 anchor="ctr"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Полиномен код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CRC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)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Същност –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към блоковете информация се добавят кратки контролни стойности (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check values)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с фиксирана дължина, получени от остатъка при полиномно деление на тяхното съдържание. 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/>
              <a:t>Пример за </a:t>
            </a:r>
            <a:r>
              <a:rPr lang="en-US" dirty="0" smtClean="0"/>
              <a:t>CRC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876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11010011101100 000 &lt;--- входна информация 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1011            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   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&lt;--- делител (4 бита) = x³+x+1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01100011101100 000 &lt;--- резултат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1011            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&lt;--- делител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…………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00000000001110 000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        	1011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00000000000101 000 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                  101 1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-----------------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00000000000000 100 &lt;---остатък (3 бита)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bg-BG" dirty="0" smtClean="0"/>
              <a:t>Пример за </a:t>
            </a:r>
            <a:r>
              <a:rPr lang="en-US" dirty="0" smtClean="0"/>
              <a:t>CRC - </a:t>
            </a:r>
            <a:r>
              <a:rPr lang="bg-BG" dirty="0" smtClean="0"/>
              <a:t>декодиране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11010011101100 100 &lt;--- получена информация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1011            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   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&lt;--- делител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01100011101100 100 &lt;--- резултат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1011            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       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&lt;--- делител...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…………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00000000001110 100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        	 1011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00000000000101 100 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                    101 1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-----------------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00000000000000 000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Употреба на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CRC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Безжични телефони</a:t>
            </a:r>
          </a:p>
          <a:p>
            <a:pPr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Авиация</a:t>
            </a:r>
          </a:p>
          <a:p>
            <a:pPr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Хардуерни устройства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Bluetooth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MMC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SD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карти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USB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Ethernet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Рийд-Соломон код 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Същност – кодовата дума се генерира с помощта на специален полином, получен чрез употреба на полиномен генератор.</a:t>
            </a:r>
          </a:p>
          <a:p>
            <a:pPr>
              <a:buNone/>
            </a:pP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	</a:t>
            </a:r>
          </a:p>
          <a:p>
            <a:pPr>
              <a:buNone/>
            </a:pP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	</a:t>
            </a:r>
            <a:r>
              <a:rPr lang="en-US" i="1" dirty="0" smtClean="0">
                <a:latin typeface="All Times New Roman" pitchFamily="18" charset="0"/>
                <a:cs typeface="All Times New Roman" pitchFamily="18" charset="0"/>
              </a:rPr>
              <a:t>s(x) = g(x).p(x)</a:t>
            </a: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, където </a:t>
            </a:r>
          </a:p>
          <a:p>
            <a:pPr>
              <a:buNone/>
            </a:pP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	</a:t>
            </a:r>
            <a:r>
              <a:rPr lang="en-US" i="1" dirty="0" smtClean="0">
                <a:latin typeface="All Times New Roman" pitchFamily="18" charset="0"/>
                <a:cs typeface="All Times New Roman" pitchFamily="18" charset="0"/>
              </a:rPr>
              <a:t>g(x) e </a:t>
            </a: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полиномният генератор,</a:t>
            </a:r>
          </a:p>
          <a:p>
            <a:pPr>
              <a:buNone/>
            </a:pP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	</a:t>
            </a:r>
            <a:r>
              <a:rPr lang="en-US" i="1" dirty="0" smtClean="0">
                <a:latin typeface="All Times New Roman" pitchFamily="18" charset="0"/>
                <a:cs typeface="All Times New Roman" pitchFamily="18" charset="0"/>
              </a:rPr>
              <a:t>p(x) e</a:t>
            </a: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 информационният блок,</a:t>
            </a:r>
          </a:p>
          <a:p>
            <a:pPr>
              <a:buNone/>
            </a:pP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	</a:t>
            </a:r>
            <a:r>
              <a:rPr lang="en-US" i="1" dirty="0" smtClean="0">
                <a:latin typeface="All Times New Roman" pitchFamily="18" charset="0"/>
                <a:cs typeface="All Times New Roman" pitchFamily="18" charset="0"/>
              </a:rPr>
              <a:t>s(x) e </a:t>
            </a:r>
            <a:r>
              <a:rPr lang="bg-BG" i="1" dirty="0" smtClean="0">
                <a:latin typeface="All Times New Roman" pitchFamily="18" charset="0"/>
                <a:cs typeface="All Times New Roman" pitchFamily="18" charset="0"/>
              </a:rPr>
              <a:t>кодовата дума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7650" name="Picture 2" descr="http://www.cs.cmu.edu/afs/cs.cmu.edu/project/pscico-guyb/realworld/www/reedsolomon/reed_solomon_generator_polynomial_2.gif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838200" y="3276600"/>
            <a:ext cx="3902393" cy="372428"/>
          </a:xfrm>
          <a:prstGeom prst="rect">
            <a:avLst/>
          </a:prstGeom>
          <a:solidFill>
            <a:schemeClr val="bg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Употреба наРийд-Соломон код 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Баркодове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Космическа комуникация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Сателитна телевизия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CD, DVD,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Blu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-Ray</a:t>
            </a: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Основни понятия: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680"/>
            <a:ext cx="8229600" cy="4389120"/>
          </a:xfrm>
        </p:spPr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Бит - най-малката информационна единица за измерване на количество информация в компютърните системи.</a:t>
            </a:r>
          </a:p>
          <a:p>
            <a:pPr>
              <a:buNone/>
            </a:pP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pPr lvl="0">
              <a:buClr>
                <a:srgbClr val="0BD0D9"/>
              </a:buClr>
            </a:pPr>
            <a:r>
              <a:rPr lang="bg-BG" dirty="0" smtClean="0">
                <a:solidFill>
                  <a:prstClr val="black"/>
                </a:solidFill>
                <a:latin typeface="All Times New Roman" pitchFamily="18" charset="0"/>
                <a:cs typeface="All Times New Roman" pitchFamily="18" charset="0"/>
              </a:rPr>
              <a:t>Кодово разстояние - минималният брой на позиции, по които две думи се различават.</a:t>
            </a:r>
            <a:r>
              <a:rPr lang="en-US" dirty="0" smtClean="0">
                <a:solidFill>
                  <a:prstClr val="black"/>
                </a:solidFill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solidFill>
                  <a:prstClr val="black"/>
                </a:solidFill>
                <a:latin typeface="All Times New Roman" pitchFamily="18" charset="0"/>
                <a:cs typeface="All Times New Roman" pitchFamily="18" charset="0"/>
              </a:rPr>
              <a:t>Най-малкото от кодовите разстояния в даден код се нарича минимално кодово разстояние (</a:t>
            </a:r>
            <a:r>
              <a:rPr lang="en-US" dirty="0" err="1" smtClean="0">
                <a:solidFill>
                  <a:prstClr val="black"/>
                </a:solidFill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solidFill>
                  <a:prstClr val="black"/>
                </a:solidFill>
                <a:latin typeface="All Times New Roman" pitchFamily="18" charset="0"/>
                <a:cs typeface="All Times New Roman" pitchFamily="18" charset="0"/>
              </a:rPr>
              <a:t>)</a:t>
            </a:r>
            <a:endParaRPr lang="bg-BG" dirty="0" smtClean="0">
              <a:solidFill>
                <a:prstClr val="black"/>
              </a:solidFill>
              <a:latin typeface="All Times New Roman" pitchFamily="18" charset="0"/>
              <a:cs typeface="All Times New Roman" pitchFamily="18" charset="0"/>
            </a:endParaRP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Използвана литература</a:t>
            </a:r>
            <a:endParaRPr lang="en-US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2"/>
              </a:rPr>
              <a:t>http://tuj.asenevtsi.com/Asec10/AIS21.htm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3"/>
              </a:rPr>
              <a:t>http://www.inference.phy.cam.ac.uk/itprnn/1997/l1/node6.html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4"/>
              </a:rPr>
              <a:t>http://mint.sbg.ac.at/desc_CRepetition.html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5"/>
              </a:rPr>
              <a:t>http://en.wikipedia.org/wiki/Repetition_code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6"/>
              </a:rPr>
              <a:t>http://www.webopedia.com/TERM/P/parity_checking.html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7"/>
              </a:rPr>
              <a:t>http://www.techopedia.com/definition/7531/automatic-repeat-request-arq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8"/>
              </a:rPr>
              <a:t>https://users.cs.jmu.edu/bernstdh/web/common/lectures/slides_arq.php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9"/>
              </a:rPr>
              <a:t>http://www.erg.abdn.ac.uk/~gorry/eg3567/arq-pages/sr.html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0"/>
              </a:rPr>
              <a:t>http://www.systems.caltech.edu/EE/Faculty/rjm/SAMPLE_20040708.swf</a:t>
            </a:r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10"/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0"/>
              </a:rPr>
              <a:t>http://mathworld.wolfram.com/Error-CorrectingCode.html</a:t>
            </a:r>
            <a:r>
              <a:rPr lang="bg-BG" u="sng" dirty="0" smtClean="0">
                <a:solidFill>
                  <a:schemeClr val="bg2">
                    <a:lumMod val="10000"/>
                  </a:schemeClr>
                </a:solidFill>
                <a:hlinkClick r:id="rId10"/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0"/>
              </a:rPr>
              <a:t>http://en.wikipedia.org/wiki/Error_detection_and_correction</a:t>
            </a: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1"/>
              </a:rPr>
              <a:t>http://en.wikipedia.org/wiki/Hamming_code</a:t>
            </a: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2"/>
              </a:rPr>
              <a:t>http://en.wikipedia.org/wiki/Cyclic_redundancy_check</a:t>
            </a: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en-US" u="sng" dirty="0" smtClean="0">
                <a:solidFill>
                  <a:schemeClr val="bg2">
                    <a:lumMod val="10000"/>
                  </a:schemeClr>
                </a:solidFill>
                <a:hlinkClick r:id="rId13"/>
              </a:rPr>
              <a:t>http://en.wikipedia.org/wiki/Reed-Solomon_error_correction</a:t>
            </a: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bg-BG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Благодарим Ви за вниманието!</a:t>
            </a:r>
            <a:endParaRPr lang="bg-BG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/>
              <a:t>Кодово разстояние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Пример</a:t>
            </a:r>
          </a:p>
          <a:p>
            <a:pPr>
              <a:lnSpc>
                <a:spcPct val="150000"/>
              </a:lnSpc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	1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0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 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0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</a:t>
            </a:r>
          </a:p>
          <a:p>
            <a:pPr>
              <a:lnSpc>
                <a:spcPct val="150000"/>
              </a:lnSpc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	1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00 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1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</a:t>
            </a:r>
            <a:r>
              <a:rPr lang="bg-BG" dirty="0" smtClean="0">
                <a:solidFill>
                  <a:srgbClr val="FF0000"/>
                </a:solidFill>
                <a:latin typeface="All Times New Roman" pitchFamily="18" charset="0"/>
                <a:cs typeface="All Times New Roman" pitchFamily="18" charset="0"/>
              </a:rPr>
              <a:t>0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1</a:t>
            </a:r>
          </a:p>
          <a:p>
            <a:pPr>
              <a:lnSpc>
                <a:spcPct val="150000"/>
              </a:lnSpc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	Кодовете се различават по три позиции, следователно кодовото разстояние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между тях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е 3 (</a:t>
            </a:r>
            <a:r>
              <a:rPr lang="en-US" dirty="0">
                <a:latin typeface="All Times New Roman" pitchFamily="18" charset="0"/>
                <a:cs typeface="All Times New Roman" pitchFamily="18" charset="0"/>
              </a:rPr>
              <a:t>d = 3).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Видове кодове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05800" cy="4389120"/>
          </a:xfrm>
        </p:spPr>
        <p:txBody>
          <a:bodyPr/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Незащитени –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= 1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Защитени кодове (кодове с излишък) -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≥ 2</a:t>
            </a:r>
            <a:endParaRPr lang="bg-BG" dirty="0" smtClean="0">
              <a:latin typeface="All Times New Roman" pitchFamily="18" charset="0"/>
              <a:cs typeface="All Times New Roman" pitchFamily="18" charset="0"/>
            </a:endParaRP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Защитени кодове с откриване на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s-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кратна грешка –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= s + 1 </a:t>
            </a:r>
          </a:p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Защитени кодове с коригиране на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s-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кратна грешка – 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 = 2s + 1</a:t>
            </a:r>
          </a:p>
          <a:p>
            <a:pPr>
              <a:buNone/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	Колкото по-голямо е кодовото разстояние 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(</a:t>
            </a:r>
            <a:r>
              <a:rPr lang="en-US" dirty="0" err="1" smtClean="0">
                <a:latin typeface="All Times New Roman" pitchFamily="18" charset="0"/>
                <a:cs typeface="All Times New Roman" pitchFamily="18" charset="0"/>
              </a:rPr>
              <a:t>dmin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),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толкова по-шумоустойчив е кодът.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Кодове за коригиране на грешки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bg-BG" sz="3200" dirty="0" smtClean="0">
                <a:latin typeface="All Times New Roman" pitchFamily="18" charset="0"/>
                <a:cs typeface="All Times New Roman" pitchFamily="18" charset="0"/>
              </a:rPr>
              <a:t>Определение</a:t>
            </a:r>
          </a:p>
          <a:p>
            <a:pPr>
              <a:lnSpc>
                <a:spcPct val="200000"/>
              </a:lnSpc>
            </a:pPr>
            <a:r>
              <a:rPr lang="bg-BG" sz="3200" dirty="0" smtClean="0">
                <a:latin typeface="All Times New Roman" pitchFamily="18" charset="0"/>
                <a:cs typeface="All Times New Roman" pitchFamily="18" charset="0"/>
              </a:rPr>
              <a:t>Приложение</a:t>
            </a:r>
          </a:p>
          <a:p>
            <a:pPr>
              <a:lnSpc>
                <a:spcPct val="200000"/>
              </a:lnSpc>
            </a:pPr>
            <a:r>
              <a:rPr lang="bg-BG" sz="3200" dirty="0" smtClean="0">
                <a:latin typeface="All Times New Roman" pitchFamily="18" charset="0"/>
                <a:cs typeface="All Times New Roman" pitchFamily="18" charset="0"/>
              </a:rPr>
              <a:t>История</a:t>
            </a:r>
            <a:endParaRPr lang="bg-BG" sz="3200" dirty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Методи за откриване и коригиране на грешки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89120"/>
          </a:xfrm>
        </p:spPr>
        <p:txBody>
          <a:bodyPr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Систематичен - към предаваната информация се прикрепя определен брой контролни битове, които са получени от информационните битове чрез използване на алгоритъм.</a:t>
            </a:r>
          </a:p>
          <a:p>
            <a:pPr>
              <a:buNone/>
            </a:pPr>
            <a:endParaRPr lang="bg-BG" dirty="0" smtClean="0"/>
          </a:p>
          <a:p>
            <a:pPr>
              <a:lnSpc>
                <a:spcPct val="110000"/>
              </a:lnSpc>
            </a:pP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Несистематичен - предаваното съобщение се кодира, като полученото съобщение е по-голямо или равно по брой битове с първоначалното.</a:t>
            </a:r>
            <a:endParaRPr lang="en-US" dirty="0" smtClean="0">
              <a:latin typeface="All Times New Roman" pitchFamily="18" charset="0"/>
              <a:cs typeface="All 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latin typeface="All Times New Roman" pitchFamily="18" charset="0"/>
                <a:cs typeface="All Times New Roman" pitchFamily="18" charset="0"/>
              </a:rPr>
              <a:t>ARQ-</a:t>
            </a:r>
            <a:r>
              <a:rPr lang="bg-BG" sz="3600" dirty="0" smtClean="0">
                <a:latin typeface="All Times New Roman" pitchFamily="18" charset="0"/>
                <a:cs typeface="All Times New Roman" pitchFamily="18" charset="0"/>
              </a:rPr>
              <a:t>автоматична заявка за повторение</a:t>
            </a:r>
            <a:endParaRPr lang="bg-BG" sz="3600" dirty="0">
              <a:latin typeface="All Times New Roman" pitchFamily="18" charset="0"/>
              <a:cs typeface="All 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120"/>
          </a:xfrm>
        </p:spPr>
        <p:txBody>
          <a:bodyPr>
            <a:normAutofit/>
          </a:bodyPr>
          <a:lstStyle/>
          <a:p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Протокол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за поправяне на грешки,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кото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автоматично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заявява повторно </a:t>
            </a:r>
            <a:r>
              <a:rPr lang="bg-BG" dirty="0">
                <a:latin typeface="All Times New Roman" pitchFamily="18" charset="0"/>
                <a:cs typeface="All Times New Roman" pitchFamily="18" charset="0"/>
              </a:rPr>
              <a:t>предаване на даден пакет от данни, след получаване на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некоректн</a:t>
            </a:r>
            <a:r>
              <a:rPr lang="en-US" dirty="0" smtClean="0">
                <a:latin typeface="All Times New Roman" pitchFamily="18" charset="0"/>
                <a:cs typeface="All Times New Roman" pitchFamily="18" charset="0"/>
              </a:rPr>
              <a:t>a </a:t>
            </a:r>
            <a:r>
              <a:rPr lang="bg-BG" dirty="0" smtClean="0">
                <a:latin typeface="All Times New Roman" pitchFamily="18" charset="0"/>
                <a:cs typeface="All Times New Roman" pitchFamily="18" charset="0"/>
              </a:rPr>
              <a:t>информация. </a:t>
            </a:r>
            <a:endParaRPr lang="bg-BG" dirty="0">
              <a:latin typeface="All Times New Roman" pitchFamily="18" charset="0"/>
              <a:cs typeface="All 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80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960</TotalTime>
  <Words>1873</Words>
  <Application>Microsoft Office PowerPoint</Application>
  <PresentationFormat>On-screen Show (4:3)</PresentationFormat>
  <Paragraphs>308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Flow</vt:lpstr>
      <vt:lpstr>Кодове за откриване и коригиране на грешки </vt:lpstr>
      <vt:lpstr>Съдържание:</vt:lpstr>
      <vt:lpstr>Основни понятия:</vt:lpstr>
      <vt:lpstr>Основни понятия:</vt:lpstr>
      <vt:lpstr>Кодово разстояние</vt:lpstr>
      <vt:lpstr>Видове кодове</vt:lpstr>
      <vt:lpstr>Кодове за коригиране на грешки</vt:lpstr>
      <vt:lpstr>Методи за откриване и коригиране на грешки</vt:lpstr>
      <vt:lpstr>ARQ-автоматична заявка за повторение</vt:lpstr>
      <vt:lpstr>Пример ARQ</vt:lpstr>
      <vt:lpstr>Go-Back-N ARQ</vt:lpstr>
      <vt:lpstr>FEC-Forward error correction </vt:lpstr>
      <vt:lpstr>Пример:</vt:lpstr>
      <vt:lpstr>Повтарящи се кодове</vt:lpstr>
      <vt:lpstr>Повтарящи се кодове</vt:lpstr>
      <vt:lpstr>Повтарящи се кодове</vt:lpstr>
      <vt:lpstr>Slide 17</vt:lpstr>
      <vt:lpstr>Контрол по четност Parity check)</vt:lpstr>
      <vt:lpstr>Контрол по четност (Parity check)</vt:lpstr>
      <vt:lpstr>Контрол по четност (Parity check)</vt:lpstr>
      <vt:lpstr>Slide 21</vt:lpstr>
      <vt:lpstr>Пример:</vt:lpstr>
      <vt:lpstr>Пример при RAID масивите</vt:lpstr>
      <vt:lpstr>Slide 24</vt:lpstr>
      <vt:lpstr>Предимства :</vt:lpstr>
      <vt:lpstr>Контролна сума(Checksum)</vt:lpstr>
      <vt:lpstr>Slide 27</vt:lpstr>
      <vt:lpstr>Slide 28</vt:lpstr>
      <vt:lpstr>Код на Хеминг (Hamming code)</vt:lpstr>
      <vt:lpstr>Код на Хеминг (Hamming code)</vt:lpstr>
      <vt:lpstr>Пример</vt:lpstr>
      <vt:lpstr>Пример</vt:lpstr>
      <vt:lpstr>Код на Хеминг (Hamming code)</vt:lpstr>
      <vt:lpstr>Полиномен код (CRC)</vt:lpstr>
      <vt:lpstr>Пример за CRC</vt:lpstr>
      <vt:lpstr>Пример за CRC - декодиране</vt:lpstr>
      <vt:lpstr>Употреба на CRC</vt:lpstr>
      <vt:lpstr>Рийд-Соломон код </vt:lpstr>
      <vt:lpstr>Употреба наРийд-Соломон код </vt:lpstr>
      <vt:lpstr>Използвана литература</vt:lpstr>
      <vt:lpstr>Благодарим Ви за вниманието!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Кодове за откришане и коригиране на грешки </dc:title>
  <dc:creator>x</dc:creator>
  <cp:lastModifiedBy>Admin</cp:lastModifiedBy>
  <cp:revision>121</cp:revision>
  <dcterms:created xsi:type="dcterms:W3CDTF">2006-08-16T00:00:00Z</dcterms:created>
  <dcterms:modified xsi:type="dcterms:W3CDTF">2013-01-15T07:50:35Z</dcterms:modified>
</cp:coreProperties>
</file>