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2"/>
  </p:notesMasterIdLst>
  <p:sldIdLst>
    <p:sldId id="256" r:id="rId2"/>
    <p:sldId id="257" r:id="rId3"/>
    <p:sldId id="574" r:id="rId4"/>
    <p:sldId id="404" r:id="rId5"/>
    <p:sldId id="336" r:id="rId6"/>
    <p:sldId id="420" r:id="rId7"/>
    <p:sldId id="337" r:id="rId8"/>
    <p:sldId id="418" r:id="rId9"/>
    <p:sldId id="345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9" r:id="rId18"/>
    <p:sldId id="339" r:id="rId19"/>
    <p:sldId id="338" r:id="rId20"/>
    <p:sldId id="421" r:id="rId21"/>
    <p:sldId id="340" r:id="rId22"/>
    <p:sldId id="422" r:id="rId23"/>
    <p:sldId id="324" r:id="rId24"/>
    <p:sldId id="325" r:id="rId25"/>
    <p:sldId id="326" r:id="rId26"/>
    <p:sldId id="328" r:id="rId27"/>
    <p:sldId id="329" r:id="rId28"/>
    <p:sldId id="379" r:id="rId29"/>
    <p:sldId id="487" r:id="rId30"/>
    <p:sldId id="380" r:id="rId31"/>
    <p:sldId id="489" r:id="rId32"/>
    <p:sldId id="490" r:id="rId33"/>
    <p:sldId id="491" r:id="rId34"/>
    <p:sldId id="492" r:id="rId35"/>
    <p:sldId id="493" r:id="rId36"/>
    <p:sldId id="494" r:id="rId37"/>
    <p:sldId id="495" r:id="rId38"/>
    <p:sldId id="496" r:id="rId39"/>
    <p:sldId id="377" r:id="rId40"/>
    <p:sldId id="330" r:id="rId41"/>
    <p:sldId id="381" r:id="rId42"/>
    <p:sldId id="382" r:id="rId43"/>
    <p:sldId id="552" r:id="rId44"/>
    <p:sldId id="384" r:id="rId45"/>
    <p:sldId id="385" r:id="rId46"/>
    <p:sldId id="386" r:id="rId47"/>
    <p:sldId id="387" r:id="rId48"/>
    <p:sldId id="576" r:id="rId49"/>
    <p:sldId id="567" r:id="rId50"/>
    <p:sldId id="568" r:id="rId51"/>
    <p:sldId id="569" r:id="rId52"/>
    <p:sldId id="570" r:id="rId53"/>
    <p:sldId id="392" r:id="rId54"/>
    <p:sldId id="557" r:id="rId55"/>
    <p:sldId id="572" r:id="rId56"/>
    <p:sldId id="573" r:id="rId57"/>
    <p:sldId id="575" r:id="rId58"/>
    <p:sldId id="331" r:id="rId59"/>
    <p:sldId id="398" r:id="rId60"/>
    <p:sldId id="401" r:id="rId61"/>
    <p:sldId id="332" r:id="rId62"/>
    <p:sldId id="333" r:id="rId63"/>
    <p:sldId id="507" r:id="rId64"/>
    <p:sldId id="508" r:id="rId65"/>
    <p:sldId id="511" r:id="rId66"/>
    <p:sldId id="512" r:id="rId67"/>
    <p:sldId id="513" r:id="rId68"/>
    <p:sldId id="514" r:id="rId69"/>
    <p:sldId id="509" r:id="rId70"/>
    <p:sldId id="510" r:id="rId71"/>
    <p:sldId id="515" r:id="rId72"/>
    <p:sldId id="516" r:id="rId73"/>
    <p:sldId id="517" r:id="rId74"/>
    <p:sldId id="518" r:id="rId75"/>
    <p:sldId id="519" r:id="rId76"/>
    <p:sldId id="334" r:id="rId77"/>
    <p:sldId id="502" r:id="rId78"/>
    <p:sldId id="528" r:id="rId79"/>
    <p:sldId id="529" r:id="rId80"/>
    <p:sldId id="503" r:id="rId81"/>
    <p:sldId id="530" r:id="rId82"/>
    <p:sldId id="531" r:id="rId83"/>
    <p:sldId id="532" r:id="rId84"/>
    <p:sldId id="533" r:id="rId85"/>
    <p:sldId id="534" r:id="rId86"/>
    <p:sldId id="536" r:id="rId87"/>
    <p:sldId id="537" r:id="rId88"/>
    <p:sldId id="335" r:id="rId89"/>
    <p:sldId id="504" r:id="rId90"/>
    <p:sldId id="538" r:id="rId91"/>
    <p:sldId id="539" r:id="rId92"/>
    <p:sldId id="540" r:id="rId93"/>
    <p:sldId id="541" r:id="rId94"/>
    <p:sldId id="542" r:id="rId95"/>
    <p:sldId id="327" r:id="rId96"/>
    <p:sldId id="402" r:id="rId97"/>
    <p:sldId id="403" r:id="rId98"/>
    <p:sldId id="600" r:id="rId99"/>
    <p:sldId id="601" r:id="rId100"/>
    <p:sldId id="602" r:id="rId101"/>
    <p:sldId id="603" r:id="rId102"/>
    <p:sldId id="604" r:id="rId103"/>
    <p:sldId id="605" r:id="rId104"/>
    <p:sldId id="606" r:id="rId105"/>
    <p:sldId id="607" r:id="rId106"/>
    <p:sldId id="608" r:id="rId107"/>
    <p:sldId id="609" r:id="rId108"/>
    <p:sldId id="597" r:id="rId109"/>
    <p:sldId id="588" r:id="rId110"/>
    <p:sldId id="589" r:id="rId111"/>
    <p:sldId id="590" r:id="rId112"/>
    <p:sldId id="591" r:id="rId113"/>
    <p:sldId id="592" r:id="rId114"/>
    <p:sldId id="593" r:id="rId115"/>
    <p:sldId id="594" r:id="rId116"/>
    <p:sldId id="595" r:id="rId117"/>
    <p:sldId id="596" r:id="rId118"/>
    <p:sldId id="577" r:id="rId119"/>
    <p:sldId id="578" r:id="rId120"/>
    <p:sldId id="579" r:id="rId121"/>
    <p:sldId id="580" r:id="rId122"/>
    <p:sldId id="581" r:id="rId123"/>
    <p:sldId id="582" r:id="rId124"/>
    <p:sldId id="583" r:id="rId125"/>
    <p:sldId id="584" r:id="rId126"/>
    <p:sldId id="585" r:id="rId127"/>
    <p:sldId id="586" r:id="rId128"/>
    <p:sldId id="587" r:id="rId129"/>
    <p:sldId id="598" r:id="rId130"/>
    <p:sldId id="599" r:id="rId1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58F668-BA03-4D29-BB6E-AA4F20338F08}">
          <p14:sldIdLst>
            <p14:sldId id="256"/>
            <p14:sldId id="257"/>
            <p14:sldId id="574"/>
            <p14:sldId id="404"/>
            <p14:sldId id="336"/>
            <p14:sldId id="420"/>
            <p14:sldId id="337"/>
            <p14:sldId id="418"/>
            <p14:sldId id="345"/>
            <p14:sldId id="411"/>
            <p14:sldId id="412"/>
            <p14:sldId id="413"/>
            <p14:sldId id="414"/>
            <p14:sldId id="415"/>
            <p14:sldId id="416"/>
            <p14:sldId id="417"/>
            <p14:sldId id="419"/>
            <p14:sldId id="339"/>
            <p14:sldId id="338"/>
            <p14:sldId id="421"/>
            <p14:sldId id="340"/>
            <p14:sldId id="422"/>
            <p14:sldId id="324"/>
            <p14:sldId id="325"/>
            <p14:sldId id="326"/>
            <p14:sldId id="328"/>
            <p14:sldId id="329"/>
            <p14:sldId id="379"/>
            <p14:sldId id="487"/>
            <p14:sldId id="380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377"/>
            <p14:sldId id="330"/>
            <p14:sldId id="381"/>
            <p14:sldId id="382"/>
            <p14:sldId id="552"/>
            <p14:sldId id="384"/>
            <p14:sldId id="385"/>
            <p14:sldId id="386"/>
            <p14:sldId id="387"/>
            <p14:sldId id="576"/>
            <p14:sldId id="567"/>
            <p14:sldId id="568"/>
            <p14:sldId id="569"/>
            <p14:sldId id="570"/>
            <p14:sldId id="392"/>
            <p14:sldId id="557"/>
            <p14:sldId id="572"/>
            <p14:sldId id="573"/>
            <p14:sldId id="575"/>
            <p14:sldId id="331"/>
            <p14:sldId id="398"/>
            <p14:sldId id="401"/>
            <p14:sldId id="332"/>
            <p14:sldId id="333"/>
            <p14:sldId id="507"/>
            <p14:sldId id="508"/>
            <p14:sldId id="511"/>
            <p14:sldId id="512"/>
            <p14:sldId id="513"/>
            <p14:sldId id="514"/>
            <p14:sldId id="509"/>
            <p14:sldId id="510"/>
            <p14:sldId id="515"/>
            <p14:sldId id="516"/>
            <p14:sldId id="517"/>
            <p14:sldId id="518"/>
            <p14:sldId id="519"/>
            <p14:sldId id="334"/>
            <p14:sldId id="502"/>
            <p14:sldId id="528"/>
            <p14:sldId id="529"/>
            <p14:sldId id="503"/>
            <p14:sldId id="530"/>
            <p14:sldId id="531"/>
            <p14:sldId id="532"/>
            <p14:sldId id="533"/>
            <p14:sldId id="534"/>
            <p14:sldId id="536"/>
            <p14:sldId id="537"/>
            <p14:sldId id="335"/>
            <p14:sldId id="504"/>
            <p14:sldId id="538"/>
            <p14:sldId id="539"/>
            <p14:sldId id="540"/>
            <p14:sldId id="541"/>
            <p14:sldId id="542"/>
            <p14:sldId id="327"/>
            <p14:sldId id="402"/>
            <p14:sldId id="403"/>
          </p14:sldIdLst>
        </p14:section>
        <p14:section name="Резервни" id="{4625FFF4-F311-44AA-91C8-4FA21AC32F93}">
          <p14:sldIdLst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59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98"/>
            <p14:sldId id="5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B00A"/>
    <a:srgbClr val="302C20"/>
    <a:srgbClr val="453F2F"/>
    <a:srgbClr val="E7C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24" autoAdjust="0"/>
  </p:normalViewPr>
  <p:slideViewPr>
    <p:cSldViewPr>
      <p:cViewPr varScale="1">
        <p:scale>
          <a:sx n="60" d="100"/>
          <a:sy n="60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9F3A8-82BC-482D-8578-BD9565B3AE03}" type="datetimeFigureOut">
              <a:rPr lang="bg-BG" smtClean="0"/>
              <a:t>24.10.2013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C96A1-9304-41AB-8276-BD0A08DC10F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872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28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900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WSDL 1.1 </a:t>
            </a:r>
            <a:r>
              <a:rPr lang="bg-BG" dirty="0" smtClean="0"/>
              <a:t>все още е доста популярен.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6157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WSDL 1.1 </a:t>
            </a:r>
            <a:r>
              <a:rPr lang="bg-BG" dirty="0" smtClean="0"/>
              <a:t>все още е </a:t>
            </a:r>
            <a:r>
              <a:rPr lang="bg-BG" smtClean="0"/>
              <a:t>доста популярен.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6157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6157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WSDL 1.1 </a:t>
            </a:r>
            <a:r>
              <a:rPr lang="bg-BG" dirty="0" smtClean="0"/>
              <a:t>все още е </a:t>
            </a:r>
            <a:r>
              <a:rPr lang="bg-BG" smtClean="0"/>
              <a:t>доста популярен.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6157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WSDL 1.1 </a:t>
            </a:r>
            <a:r>
              <a:rPr lang="bg-BG" dirty="0" smtClean="0"/>
              <a:t>все още е </a:t>
            </a:r>
            <a:r>
              <a:rPr lang="bg-BG" smtClean="0"/>
              <a:t>доста популярен.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56157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UBR = Universal </a:t>
            </a:r>
            <a:r>
              <a:rPr lang="en-US" smtClean="0"/>
              <a:t>Business</a:t>
            </a:r>
            <a:r>
              <a:rPr lang="en-US" baseline="0" smtClean="0"/>
              <a:t> Registry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1369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Едно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repository </a:t>
            </a:r>
            <a:r>
              <a:rPr lang="bg-B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управлява услугите и техните артефакти от бизнес гледна точка. Това са интерфейси, договори,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</a:t>
            </a:r>
            <a:r>
              <a:rPr lang="bg-B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level agreement</a:t>
            </a:r>
            <a:r>
              <a:rPr lang="bg-B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g-BG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зависимости и други. Целта е да е улесни идентифицирането дизайна и разработката на уеб услуги.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bg-BG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bg-BG" dirty="0" smtClean="0"/>
              <a:t>Едно</a:t>
            </a:r>
            <a:r>
              <a:rPr lang="bg-BG" baseline="0" dirty="0" smtClean="0"/>
              <a:t> </a:t>
            </a:r>
            <a:r>
              <a:rPr lang="en-US" baseline="0" dirty="0" smtClean="0"/>
              <a:t>r</a:t>
            </a:r>
            <a:r>
              <a:rPr lang="en-US" dirty="0" smtClean="0"/>
              <a:t>egistry </a:t>
            </a:r>
            <a:r>
              <a:rPr lang="bg-BG" dirty="0" smtClean="0"/>
              <a:t>отговаря</a:t>
            </a:r>
            <a:r>
              <a:rPr lang="bg-BG" baseline="0" dirty="0" smtClean="0"/>
              <a:t> главно за техническите характеристика на услугите – </a:t>
            </a:r>
            <a:r>
              <a:rPr lang="en-US" baseline="0" dirty="0" smtClean="0"/>
              <a:t>WSDL </a:t>
            </a:r>
            <a:r>
              <a:rPr lang="bg-BG" baseline="0" dirty="0" smtClean="0"/>
              <a:t>интерфейсите им.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WSRR=</a:t>
            </a:r>
            <a:r>
              <a:rPr lang="en-US" baseline="0" dirty="0" err="1" smtClean="0"/>
              <a:t>WebSphere</a:t>
            </a:r>
            <a:r>
              <a:rPr lang="en-US" baseline="0" dirty="0" smtClean="0"/>
              <a:t> Service Registry and Repository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60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4029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62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7056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r>
              <a:rPr lang="bg-BG" dirty="0" smtClean="0"/>
              <a:t>не</a:t>
            </a:r>
            <a:r>
              <a:rPr lang="bg-BG" baseline="0" dirty="0" smtClean="0"/>
              <a:t> е надежден протокол на ниво съобщения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64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51701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Пример: изискване</a:t>
            </a:r>
            <a:r>
              <a:rPr lang="bg-BG" baseline="0" dirty="0" smtClean="0"/>
              <a:t> за избор между две алтернативни версии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79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865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29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900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WS-Addressing</a:t>
            </a:r>
            <a:r>
              <a:rPr lang="en-US" baseline="0" dirty="0" smtClean="0"/>
              <a:t> </a:t>
            </a:r>
            <a:r>
              <a:rPr lang="bg-BG" baseline="0" dirty="0" smtClean="0"/>
              <a:t>е като товарителница прикрепена към колета (съобщението). Вместо да разчита на доставчика да знае къде да достави съобщението директно (платформено зависима информация за доставянето, както е при </a:t>
            </a:r>
            <a:r>
              <a:rPr lang="en-US" baseline="0" dirty="0" smtClean="0"/>
              <a:t>HTTP), </a:t>
            </a:r>
            <a:r>
              <a:rPr lang="bg-BG" baseline="0" dirty="0" smtClean="0"/>
              <a:t>товарителницата включва тази информация в самия колет (като </a:t>
            </a:r>
            <a:r>
              <a:rPr lang="bg-BG" baseline="0" dirty="0" err="1" smtClean="0"/>
              <a:t>хедър</a:t>
            </a:r>
            <a:r>
              <a:rPr lang="bg-BG" baseline="0" dirty="0" smtClean="0"/>
              <a:t> на съобщението, правейки го независимо от транспортния протокол). Така всеки човек (страна в комуникацията), при който попадне колета може да го насочи в правилната посока (ако не го </a:t>
            </a:r>
            <a:r>
              <a:rPr lang="bg-BG" baseline="0" dirty="0" err="1" smtClean="0"/>
              <a:t>кешира</a:t>
            </a:r>
            <a:r>
              <a:rPr lang="bg-BG" baseline="0" dirty="0" smtClean="0"/>
              <a:t> </a:t>
            </a:r>
            <a:r>
              <a:rPr lang="bg-BG" baseline="0" dirty="0" smtClean="0">
                <a:sym typeface="Wingdings" pitchFamily="2" charset="2"/>
              </a:rPr>
              <a:t></a:t>
            </a:r>
            <a:r>
              <a:rPr lang="bg-BG" baseline="0" dirty="0" smtClean="0"/>
              <a:t>). Това улеснява индиректната комуникация.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89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0187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90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0187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91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0187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92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0187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93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0187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94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0187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95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59940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RPC</a:t>
            </a:r>
            <a:r>
              <a:rPr lang="bg-BG" dirty="0" smtClean="0"/>
              <a:t>/</a:t>
            </a:r>
            <a:r>
              <a:rPr lang="en-US" dirty="0" smtClean="0"/>
              <a:t>literal</a:t>
            </a:r>
            <a:r>
              <a:rPr lang="en-US" baseline="0" dirty="0" smtClean="0"/>
              <a:t> </a:t>
            </a:r>
            <a:r>
              <a:rPr lang="bg-BG" baseline="0" dirty="0" smtClean="0"/>
              <a:t>е същото, но без типовата информация в </a:t>
            </a:r>
            <a:r>
              <a:rPr lang="en-US" baseline="0" dirty="0" smtClean="0"/>
              <a:t>SOAP </a:t>
            </a:r>
            <a:r>
              <a:rPr lang="bg-BG" baseline="0" dirty="0" smtClean="0"/>
              <a:t>съобщението.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101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75801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105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8826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106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761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SOAP Act</a:t>
            </a:r>
            <a:r>
              <a:rPr lang="bg-BG" dirty="0" smtClean="0"/>
              <a:t>о</a:t>
            </a:r>
            <a:r>
              <a:rPr lang="en-US" dirty="0" smtClean="0"/>
              <a:t>r</a:t>
            </a:r>
            <a:r>
              <a:rPr lang="en-US" baseline="0" dirty="0" smtClean="0"/>
              <a:t> – </a:t>
            </a:r>
            <a:r>
              <a:rPr lang="bg-BG" baseline="0" dirty="0" smtClean="0"/>
              <a:t>идентифицира за кое звено при пращането на съобщението е предназначен </a:t>
            </a:r>
            <a:r>
              <a:rPr lang="bg-BG" baseline="0" dirty="0" err="1" smtClean="0"/>
              <a:t>хедъра</a:t>
            </a:r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34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35364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Проблем на </a:t>
            </a:r>
            <a:r>
              <a:rPr lang="en-US" dirty="0" smtClean="0"/>
              <a:t>document/literal wrapped </a:t>
            </a:r>
            <a:r>
              <a:rPr lang="bg-BG" dirty="0" smtClean="0"/>
              <a:t>са</a:t>
            </a:r>
            <a:r>
              <a:rPr lang="bg-BG" baseline="0" dirty="0" smtClean="0"/>
              <a:t> </a:t>
            </a:r>
            <a:r>
              <a:rPr lang="en-US" baseline="0" dirty="0" smtClean="0"/>
              <a:t>overload</a:t>
            </a:r>
            <a:r>
              <a:rPr lang="bg-BG" baseline="0" dirty="0" smtClean="0"/>
              <a:t>-</a:t>
            </a:r>
            <a:r>
              <a:rPr lang="bg-BG" baseline="0" dirty="0" err="1" smtClean="0"/>
              <a:t>нати</a:t>
            </a:r>
            <a:r>
              <a:rPr lang="bg-BG" baseline="0" dirty="0" smtClean="0"/>
              <a:t> операции. Те изискват 2 елемента в </a:t>
            </a:r>
            <a:r>
              <a:rPr lang="en-US" baseline="0" dirty="0" smtClean="0"/>
              <a:t>XSD </a:t>
            </a:r>
            <a:r>
              <a:rPr lang="bg-BG" baseline="0" dirty="0" smtClean="0"/>
              <a:t>да се казват като операцията, което е проблем. Тогава може да се ползва </a:t>
            </a:r>
            <a:r>
              <a:rPr lang="en-US" baseline="0" dirty="0" smtClean="0"/>
              <a:t>document/literal.</a:t>
            </a:r>
          </a:p>
          <a:p>
            <a:r>
              <a:rPr lang="bg-BG" baseline="0" dirty="0" smtClean="0"/>
              <a:t>Проблем на </a:t>
            </a:r>
            <a:r>
              <a:rPr lang="en-US" baseline="0" dirty="0" smtClean="0"/>
              <a:t>document/literal </a:t>
            </a:r>
            <a:r>
              <a:rPr lang="bg-BG" baseline="0" dirty="0" smtClean="0"/>
              <a:t>е ако имаме две операции с една и съща сигнатура. Тогава трябва да опитаме </a:t>
            </a:r>
            <a:r>
              <a:rPr lang="en-US" baseline="0" dirty="0" smtClean="0"/>
              <a:t>RPC/literal.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107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50886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Това</a:t>
            </a:r>
            <a:r>
              <a:rPr lang="bg-BG" baseline="0" dirty="0" smtClean="0"/>
              <a:t> е само пример, има и други елементи.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02313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noProof="1" smtClean="0">
                <a:latin typeface="Courier New" pitchFamily="49" charset="0"/>
                <a:cs typeface="Courier New" pitchFamily="49" charset="0"/>
              </a:rPr>
              <a:t>EncryptedData </a:t>
            </a:r>
            <a:r>
              <a:rPr lang="bg-BG" b="0" noProof="1" smtClean="0">
                <a:latin typeface="Courier New" pitchFamily="49" charset="0"/>
                <a:cs typeface="Courier New" pitchFamily="49" charset="0"/>
              </a:rPr>
              <a:t>заменя елемент като например </a:t>
            </a:r>
            <a:r>
              <a:rPr lang="en-US" b="0" noProof="1" smtClean="0">
                <a:latin typeface="Courier New" pitchFamily="49" charset="0"/>
                <a:cs typeface="Courier New" pitchFamily="49" charset="0"/>
              </a:rPr>
              <a:t>TotalValue.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1277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DSA</a:t>
            </a:r>
            <a:r>
              <a:rPr lang="en-US" baseline="0" dirty="0" smtClean="0"/>
              <a:t> = Digital Signature Algorithm</a:t>
            </a:r>
          </a:p>
          <a:p>
            <a:r>
              <a:rPr lang="en-US" baseline="0" dirty="0" smtClean="0"/>
              <a:t>SHA1 = Secure Hash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84193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имплементации: </a:t>
            </a:r>
            <a:r>
              <a:rPr lang="en-US" dirty="0" smtClean="0"/>
              <a:t>WS-</a:t>
            </a:r>
            <a:r>
              <a:rPr lang="en-US" dirty="0" err="1" smtClean="0"/>
              <a:t>AtomicTransaction</a:t>
            </a:r>
            <a:r>
              <a:rPr lang="en-US" dirty="0" smtClean="0"/>
              <a:t>,</a:t>
            </a:r>
            <a:r>
              <a:rPr lang="en-US" baseline="0" dirty="0" smtClean="0"/>
              <a:t> WS-</a:t>
            </a:r>
            <a:r>
              <a:rPr lang="en-US" baseline="0" dirty="0" err="1" smtClean="0"/>
              <a:t>BusinessActivity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118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515047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ACID</a:t>
            </a:r>
            <a:r>
              <a:rPr lang="en-US" baseline="0" dirty="0" smtClean="0"/>
              <a:t> = Atomic, Consistent, Isolated, Durable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122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256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pub/sub</a:t>
            </a:r>
            <a:r>
              <a:rPr lang="en-US" baseline="0" dirty="0" smtClean="0"/>
              <a:t> = publish/subscribe</a:t>
            </a:r>
          </a:p>
          <a:p>
            <a:r>
              <a:rPr lang="en-US" baseline="0" dirty="0" smtClean="0"/>
              <a:t>MOM = Message Oriented Middleware</a:t>
            </a:r>
          </a:p>
          <a:p>
            <a:r>
              <a:rPr lang="bg-BG" baseline="0" dirty="0" smtClean="0"/>
              <a:t>Алтернативна спецификация от Майкрософт е </a:t>
            </a:r>
            <a:r>
              <a:rPr lang="en-US" baseline="0" dirty="0" smtClean="0"/>
              <a:t>WS-</a:t>
            </a:r>
            <a:r>
              <a:rPr lang="en-US" baseline="0" dirty="0" err="1" smtClean="0"/>
              <a:t>Eventing</a:t>
            </a:r>
            <a:r>
              <a:rPr lang="bg-BG" baseline="0" dirty="0" smtClean="0"/>
              <a:t>.</a:t>
            </a:r>
          </a:p>
          <a:p>
            <a:r>
              <a:rPr lang="bg-BG" baseline="0" dirty="0" smtClean="0"/>
              <a:t>Обединяването им в </a:t>
            </a:r>
            <a:r>
              <a:rPr lang="en-US" baseline="0" dirty="0" smtClean="0"/>
              <a:t>WS-</a:t>
            </a:r>
            <a:r>
              <a:rPr lang="en-US" baseline="0" dirty="0" err="1" smtClean="0"/>
              <a:t>EventNotification</a:t>
            </a:r>
            <a:r>
              <a:rPr lang="en-US" baseline="0" dirty="0" smtClean="0"/>
              <a:t> </a:t>
            </a:r>
            <a:r>
              <a:rPr lang="bg-BG" baseline="0" dirty="0" smtClean="0"/>
              <a:t>не се налага.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126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26087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127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26087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Основната идея е създаване</a:t>
            </a:r>
            <a:r>
              <a:rPr lang="bg-BG" baseline="0" dirty="0" smtClean="0"/>
              <a:t> на слоеве </a:t>
            </a:r>
            <a:r>
              <a:rPr lang="bg-BG" dirty="0" smtClean="0"/>
              <a:t>абстракция.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128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26087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WSIT</a:t>
            </a:r>
            <a:r>
              <a:rPr lang="en-US" baseline="0" dirty="0" smtClean="0"/>
              <a:t> = </a:t>
            </a:r>
            <a:r>
              <a:rPr lang="en-US" b="0" dirty="0" smtClean="0"/>
              <a:t>Web Services Interoperability Technology,</a:t>
            </a:r>
            <a:r>
              <a:rPr lang="en-US" b="0" baseline="0" dirty="0" smtClean="0"/>
              <a:t> open source </a:t>
            </a:r>
            <a:r>
              <a:rPr lang="bg-BG" b="0" baseline="0" dirty="0" smtClean="0"/>
              <a:t>проект на Сън за съвместимост на услугите и </a:t>
            </a:r>
            <a:r>
              <a:rPr lang="en-US" b="0" baseline="0" dirty="0" smtClean="0"/>
              <a:t>API</a:t>
            </a:r>
            <a:r>
              <a:rPr lang="bg-BG" b="0" baseline="0" dirty="0" smtClean="0"/>
              <a:t>-то  им с тези на Майкрософт. Той имплементира няколко </a:t>
            </a:r>
            <a:r>
              <a:rPr lang="en-US" b="0" baseline="0" dirty="0" smtClean="0"/>
              <a:t>WS-* </a:t>
            </a:r>
            <a:r>
              <a:rPr lang="bg-BG" b="0" baseline="0" dirty="0" smtClean="0"/>
              <a:t>спецификации и </a:t>
            </a:r>
            <a:r>
              <a:rPr lang="en-US" b="0" baseline="0" dirty="0" smtClean="0"/>
              <a:t>WS-I </a:t>
            </a:r>
            <a:r>
              <a:rPr lang="bg-BG" b="0" baseline="0" dirty="0" smtClean="0"/>
              <a:t>профили. </a:t>
            </a:r>
            <a:endParaRPr lang="en-US" b="0" baseline="0" dirty="0" smtClean="0"/>
          </a:p>
          <a:p>
            <a:r>
              <a:rPr lang="en-US" b="1" baseline="0" dirty="0" smtClean="0"/>
              <a:t>Metro</a:t>
            </a:r>
            <a:r>
              <a:rPr lang="en-US" b="0" baseline="0" dirty="0" smtClean="0"/>
              <a:t> </a:t>
            </a:r>
            <a:r>
              <a:rPr lang="bg-BG" b="0" baseline="0" dirty="0" smtClean="0"/>
              <a:t>е пакет за работа с уеб услуги, който е част от </a:t>
            </a:r>
            <a:r>
              <a:rPr lang="en-US" b="0" baseline="0" dirty="0" smtClean="0"/>
              <a:t>Glassfish. </a:t>
            </a:r>
            <a:r>
              <a:rPr lang="bg-BG" b="0" baseline="0" dirty="0" smtClean="0"/>
              <a:t>Включва в себе си </a:t>
            </a:r>
            <a:r>
              <a:rPr lang="en-US" b="0" baseline="0" dirty="0" smtClean="0"/>
              <a:t>JAX-WS, SAAJ, JAXB, </a:t>
            </a:r>
            <a:r>
              <a:rPr lang="en-US" b="0" baseline="0" dirty="0" err="1" smtClean="0"/>
              <a:t>StAX</a:t>
            </a:r>
            <a:r>
              <a:rPr lang="en-US" b="0" baseline="0" dirty="0" smtClean="0"/>
              <a:t> </a:t>
            </a:r>
            <a:r>
              <a:rPr lang="bg-BG" b="0" baseline="0" dirty="0" smtClean="0"/>
              <a:t>и </a:t>
            </a:r>
            <a:r>
              <a:rPr lang="en-US" b="0" baseline="0" dirty="0" smtClean="0"/>
              <a:t>WSIT.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129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8744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35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260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DIME = Direct Internet Message Encapsulation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36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3567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SOAP Action – HTTP </a:t>
            </a:r>
            <a:r>
              <a:rPr lang="bg-BG" baseline="0" dirty="0" err="1" smtClean="0"/>
              <a:t>хедър</a:t>
            </a:r>
            <a:r>
              <a:rPr lang="bg-BG" baseline="0" dirty="0" smtClean="0"/>
              <a:t> с </a:t>
            </a:r>
            <a:r>
              <a:rPr lang="en-US" baseline="0" dirty="0" smtClean="0"/>
              <a:t>routing </a:t>
            </a:r>
            <a:r>
              <a:rPr lang="bg-BG" baseline="0" dirty="0" smtClean="0"/>
              <a:t>информация, платформени зависим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SOAP 1.1: content type="text/xml"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          namespace="</a:t>
            </a:r>
            <a:r>
              <a:rPr lang="en-US" dirty="0" smtClean="0"/>
              <a:t>http://schemas.xmlsoap.org/soap/envelope/</a:t>
            </a:r>
            <a:r>
              <a:rPr lang="en-US" baseline="0" dirty="0" smtClean="0"/>
              <a:t>"</a:t>
            </a:r>
            <a:endParaRPr lang="bg-BG" dirty="0" smtClean="0"/>
          </a:p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39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402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MEP =</a:t>
            </a:r>
            <a:r>
              <a:rPr lang="bg-BG" dirty="0" smtClean="0"/>
              <a:t> </a:t>
            </a:r>
            <a:r>
              <a:rPr lang="en-US" dirty="0" smtClean="0"/>
              <a:t>message</a:t>
            </a:r>
            <a:r>
              <a:rPr lang="en-US" baseline="0" dirty="0" smtClean="0"/>
              <a:t> exchange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6226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JAX-RPC</a:t>
            </a:r>
            <a:r>
              <a:rPr lang="en-US" baseline="0" dirty="0" smtClean="0"/>
              <a:t> </a:t>
            </a:r>
            <a:r>
              <a:rPr lang="bg-BG" baseline="0" dirty="0" smtClean="0"/>
              <a:t>е старата имплементация.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49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60008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SEI</a:t>
            </a:r>
            <a:r>
              <a:rPr lang="en-US" baseline="0" dirty="0" smtClean="0"/>
              <a:t> = Service Endpoint Interface</a:t>
            </a:r>
          </a:p>
          <a:p>
            <a:r>
              <a:rPr lang="en-US" baseline="0" dirty="0" smtClean="0"/>
              <a:t>SIB = Service Implementation Bean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96A1-9304-41AB-8276-BD0A08DC10F1}" type="slidenum">
              <a:rPr lang="bg-BG" smtClean="0"/>
              <a:t>50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4253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8BB0987-30D7-431C-A095-B6C69F89157D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B803-E14E-4CF9-87F4-EFBAFEB2C499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A189-614B-47CE-88DD-27EB73D5FDC3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3791E-3824-480F-9158-942B70B880F6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360" y="2272"/>
            <a:ext cx="1124376" cy="365760"/>
          </a:xfrm>
        </p:spPr>
        <p:txBody>
          <a:bodyPr/>
          <a:lstStyle/>
          <a:p>
            <a:fld id="{B07A82BF-74F1-48CB-AE4B-A18301E863B0}" type="slidenum">
              <a:rPr lang="bg-BG" smtClean="0"/>
              <a:pPr/>
              <a:t>‹#›</a:t>
            </a:fld>
            <a:r>
              <a:rPr lang="bg-BG" dirty="0" smtClean="0"/>
              <a:t>/97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BB52-6135-49EC-89DE-A2868EFA3966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59DC-FB59-4BDC-9802-DEBF5E9D3567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4F81E7-3043-452C-BD3E-725F9FD18C05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BC0B6DD-0B31-46A3-9E66-CB7BEC5B3A62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64E9-4B05-4145-8ADA-382079659AA2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9731-B2D5-4900-ABDD-6B728BE02984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B9F33-E37E-47F1-85E0-8C4D2F32E0C6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C0966E5-6B2C-4156-9A22-CA73AC7EEC35}" type="datetime1">
              <a:rPr lang="bg-BG" smtClean="0"/>
              <a:t>24.10.2013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07A82BF-74F1-48CB-AE4B-A18301E863B0}" type="slidenum">
              <a:rPr lang="bg-BG" smtClean="0"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methods.ne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763000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5811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Петьо Димитров</a:t>
            </a:r>
          </a:p>
          <a:p>
            <a:endParaRPr lang="bg-BG" dirty="0" smtClean="0"/>
          </a:p>
          <a:p>
            <a:r>
              <a:rPr lang="bg-BG" i="1" dirty="0" smtClean="0"/>
              <a:t>01 Октомври 201</a:t>
            </a:r>
            <a:r>
              <a:rPr lang="en-US" i="1" dirty="0" smtClean="0"/>
              <a:t>3</a:t>
            </a:r>
            <a:endParaRPr lang="bg-BG" i="1" dirty="0"/>
          </a:p>
        </p:txBody>
      </p:sp>
      <p:pic>
        <p:nvPicPr>
          <p:cNvPr id="1026" name="Picture 2" descr="C:\Users\petyo.dimitrov\Desktop\3.15-Use-logic-e1278269190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523059" cy="26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553200" cy="457200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… </a:t>
            </a:r>
            <a:r>
              <a:rPr lang="bg-BG" i="1" dirty="0">
                <a:solidFill>
                  <a:schemeClr val="bg1"/>
                </a:solidFill>
              </a:rPr>
              <a:t>основи и развитие</a:t>
            </a:r>
            <a:endParaRPr lang="bg-BG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</a:t>
            </a:r>
            <a:r>
              <a:rPr lang="bg-BG" dirty="0"/>
              <a:t>(продължение)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16832"/>
            <a:ext cx="4248472" cy="1584176"/>
          </a:xfrm>
        </p:spPr>
        <p:txBody>
          <a:bodyPr/>
          <a:lstStyle/>
          <a:p>
            <a:pPr marL="109728" indent="0"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XML-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базирани стандарти и спецификации</a:t>
            </a:r>
            <a:endParaRPr lang="bg-BG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2011712"/>
            <a:ext cx="4680520" cy="4145364"/>
            <a:chOff x="395536" y="2011712"/>
            <a:chExt cx="4680520" cy="4145364"/>
          </a:xfrm>
        </p:grpSpPr>
        <p:pic>
          <p:nvPicPr>
            <p:cNvPr id="1028" name="Picture 4" descr="C:\Documents and Settings\Administrator\Desktop\Copy of tree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11712"/>
              <a:ext cx="3996556" cy="376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5187581"/>
              <a:ext cx="633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CB00A"/>
                  </a:solidFill>
                  <a:latin typeface="Comic Sans MS" pitchFamily="66" charset="0"/>
                </a:rPr>
                <a:t>XML</a:t>
              </a:r>
              <a:endParaRPr lang="bg-BG" b="1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572" y="5526135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solidFill>
                    <a:srgbClr val="CCB00A"/>
                  </a:solidFill>
                  <a:latin typeface="Comic Sans MS" pitchFamily="66" charset="0"/>
                </a:rPr>
                <a:t>отворени</a:t>
              </a:r>
              <a:endParaRPr lang="bg-BG" b="1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8016" y="5773176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интерфейси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5603899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съобщения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557230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sync/</a:t>
              </a:r>
              <a:br>
                <a:rPr lang="en-US" sz="1600" dirty="0" smtClean="0">
                  <a:latin typeface="Comic Sans MS" pitchFamily="66" charset="0"/>
                </a:rPr>
              </a:br>
              <a:r>
                <a:rPr lang="en-US" sz="1600" dirty="0" err="1" smtClean="0">
                  <a:latin typeface="Comic Sans MS" pitchFamily="66" charset="0"/>
                </a:rPr>
                <a:t>async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2490" y="5233747"/>
              <a:ext cx="15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едрозърнести</a:t>
              </a:r>
              <a:endParaRPr lang="bg-BG" sz="1600" dirty="0"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7704" y="3573016"/>
            <a:ext cx="41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CCB00A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endParaRPr lang="bg-BG" b="1" dirty="0">
              <a:solidFill>
                <a:srgbClr val="CCB00A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076056" y="3356992"/>
            <a:ext cx="396044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ⓑ 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платформено независими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883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CCB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ⓐ</a:t>
            </a:r>
            <a:endParaRPr lang="bg-BG" dirty="0">
              <a:solidFill>
                <a:srgbClr val="CCB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85">
            <a:off x="1104795" y="3702608"/>
            <a:ext cx="345677" cy="3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436096" y="4725144"/>
            <a:ext cx="3456384" cy="143193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bg-BG" b="1" dirty="0" smtClean="0">
                <a:solidFill>
                  <a:srgbClr val="CCB00A"/>
                </a:solidFill>
                <a:latin typeface="Comic Sans MS" pitchFamily="66" charset="0"/>
                <a:ea typeface="Arial Unicode MS"/>
                <a:cs typeface="Arial Unicode MS"/>
              </a:rPr>
              <a:t>преизползване на съществуващи системи </a:t>
            </a:r>
            <a:r>
              <a:rPr lang="en-US" b="1" dirty="0" smtClean="0">
                <a:solidFill>
                  <a:srgbClr val="CCB00A"/>
                </a:solidFill>
                <a:latin typeface="Comic Sans MS" pitchFamily="66" charset="0"/>
                <a:ea typeface="Arial Unicode MS"/>
                <a:cs typeface="Arial Unicode MS"/>
              </a:rPr>
              <a:t>(AIX, z/OS)</a:t>
            </a:r>
            <a:endParaRPr lang="bg-BG" dirty="0">
              <a:solidFill>
                <a:srgbClr val="CCB00A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ⓑ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0769">
            <a:off x="1221357" y="3020752"/>
            <a:ext cx="264937" cy="2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10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118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</a:t>
            </a:r>
            <a:r>
              <a:rPr lang="bg-BG" dirty="0" smtClean="0"/>
              <a:t>/</a:t>
            </a:r>
            <a:r>
              <a:rPr lang="en-US" dirty="0" smtClean="0"/>
              <a:t>encoded: SOAP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&lt;soap:envelope&gt;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&lt;soap:body&gt;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&lt;myMethod&gt;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&lt;x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xsi:type="xsd:int"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&gt;5&lt;/x&gt;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&lt;y xsi:type="xsd:float"&gt;5.0&lt;/y&gt;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&lt;/myMethod&gt;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&lt;/soap:body&gt;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&lt;/soap:envelope&gt;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</a:t>
            </a:r>
            <a:r>
              <a:rPr lang="bg-BG" dirty="0" smtClean="0"/>
              <a:t>/</a:t>
            </a:r>
            <a:r>
              <a:rPr lang="en-US" dirty="0" smtClean="0"/>
              <a:t>encoded </a:t>
            </a:r>
            <a:r>
              <a:rPr lang="bg-BG" dirty="0" smtClean="0"/>
              <a:t>особености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dirty="0" smtClean="0">
                <a:cs typeface="Courier New" pitchFamily="49" charset="0"/>
              </a:rPr>
              <a:t>+ прост </a:t>
            </a:r>
            <a:r>
              <a:rPr lang="en-US" dirty="0" smtClean="0">
                <a:cs typeface="Courier New" pitchFamily="49" charset="0"/>
              </a:rPr>
              <a:t>WSDL</a:t>
            </a:r>
            <a:endParaRPr lang="bg-BG" dirty="0" smtClean="0"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dirty="0" smtClean="0">
                <a:cs typeface="Courier New" pitchFamily="49" charset="0"/>
              </a:rPr>
              <a:t>+ името на операцията присъства в съобщението</a:t>
            </a:r>
          </a:p>
          <a:p>
            <a:pPr marL="109728" indent="0">
              <a:buNone/>
            </a:pPr>
            <a:endParaRPr lang="bg-BG" dirty="0">
              <a:cs typeface="Courier New" pitchFamily="49" charset="0"/>
            </a:endParaRPr>
          </a:p>
          <a:p>
            <a:pPr>
              <a:buFontTx/>
              <a:buChar char="-"/>
            </a:pPr>
            <a:r>
              <a:rPr lang="bg-BG" dirty="0" smtClean="0">
                <a:cs typeface="Courier New" pitchFamily="49" charset="0"/>
              </a:rPr>
              <a:t>не отговаря на изискванията на </a:t>
            </a:r>
            <a:r>
              <a:rPr lang="en-US" dirty="0" smtClean="0">
                <a:cs typeface="Courier New" pitchFamily="49" charset="0"/>
              </a:rPr>
              <a:t>WSI-I </a:t>
            </a:r>
            <a:r>
              <a:rPr lang="bg-BG" dirty="0" smtClean="0">
                <a:cs typeface="Courier New" pitchFamily="49" charset="0"/>
              </a:rPr>
              <a:t>профила за съвместимост</a:t>
            </a:r>
          </a:p>
          <a:p>
            <a:pPr>
              <a:buFontTx/>
              <a:buChar char="-"/>
            </a:pPr>
            <a:r>
              <a:rPr lang="bg-BG" dirty="0" smtClean="0">
                <a:cs typeface="Courier New" pitchFamily="49" charset="0"/>
              </a:rPr>
              <a:t>типовата информация в </a:t>
            </a:r>
            <a:r>
              <a:rPr lang="en-US" dirty="0" smtClean="0">
                <a:cs typeface="Courier New" pitchFamily="49" charset="0"/>
              </a:rPr>
              <a:t>SOAP </a:t>
            </a:r>
            <a:r>
              <a:rPr lang="bg-BG" dirty="0" smtClean="0">
                <a:cs typeface="Courier New" pitchFamily="49" charset="0"/>
              </a:rPr>
              <a:t>увеличава размера на съобщението (и е често ненужна)</a:t>
            </a:r>
          </a:p>
          <a:p>
            <a:pPr>
              <a:buFontTx/>
              <a:buChar char="-"/>
            </a:pPr>
            <a:r>
              <a:rPr lang="bg-BG" dirty="0" smtClean="0">
                <a:cs typeface="Courier New" pitchFamily="49" charset="0"/>
              </a:rPr>
              <a:t>трудно за </a:t>
            </a:r>
            <a:r>
              <a:rPr lang="bg-BG" dirty="0" err="1" smtClean="0">
                <a:cs typeface="Courier New" pitchFamily="49" charset="0"/>
              </a:rPr>
              <a:t>валидация</a:t>
            </a:r>
            <a:r>
              <a:rPr lang="bg-BG" dirty="0" smtClean="0">
                <a:cs typeface="Courier New" pitchFamily="49" charset="0"/>
              </a:rPr>
              <a:t> понеже само </a:t>
            </a:r>
            <a:r>
              <a:rPr lang="en-US" dirty="0" smtClean="0">
                <a:cs typeface="Courier New" pitchFamily="49" charset="0"/>
              </a:rPr>
              <a:t>x </a:t>
            </a:r>
            <a:r>
              <a:rPr lang="bg-BG" dirty="0" smtClean="0">
                <a:cs typeface="Courier New" pitchFamily="49" charset="0"/>
              </a:rPr>
              <a:t>и </a:t>
            </a:r>
            <a:r>
              <a:rPr lang="en-US" dirty="0" smtClean="0">
                <a:cs typeface="Courier New" pitchFamily="49" charset="0"/>
              </a:rPr>
              <a:t>y </a:t>
            </a:r>
            <a:r>
              <a:rPr lang="bg-BG" dirty="0" smtClean="0">
                <a:cs typeface="Courier New" pitchFamily="49" charset="0"/>
              </a:rPr>
              <a:t>елементите имат </a:t>
            </a:r>
            <a:r>
              <a:rPr lang="en-US" dirty="0" smtClean="0">
                <a:cs typeface="Courier New" pitchFamily="49" charset="0"/>
              </a:rPr>
              <a:t>XSD</a:t>
            </a:r>
            <a:endParaRPr lang="bg-BG" dirty="0">
              <a:cs typeface="Courier New" pitchFamily="49" charset="0"/>
            </a:endParaRPr>
          </a:p>
          <a:p>
            <a:pPr>
              <a:buFontTx/>
              <a:buChar char="-"/>
            </a:pPr>
            <a:endParaRPr lang="bg-BG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Document/literal: WSDL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941168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&lt;types&gt;</a:t>
            </a:r>
            <a:endParaRPr lang="bg-BG" b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b="1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&lt;schema&gt;</a:t>
            </a:r>
            <a:endParaRPr lang="bg-BG" b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&lt;element name="xElement" type="xsd:int"/&gt;</a:t>
            </a:r>
            <a:endParaRPr lang="bg-BG" b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&lt;element name="yElement" type="xsd:float"/</a:t>
            </a:r>
            <a:r>
              <a:rPr lang="bg-BG" b="1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bg-BG" b="1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&lt;/schema&gt;</a:t>
            </a:r>
            <a:endParaRPr lang="bg-BG" b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&lt;/types&gt;</a:t>
            </a:r>
            <a:endParaRPr lang="bg-BG" b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&lt;message name="myMethodRequest"&gt;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&lt;part name="x" element="xElement"/&gt;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&lt;part name="y" element="yElement"/&gt;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&lt;/message&gt;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&lt;message name="empty"/&gt;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&lt;portType name="PT"&gt;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&lt;operation name="myMethod"&gt;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&lt;input message="myMethodRequest"/&gt;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&lt;output message="empty"/&gt;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&lt;/operation&gt;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&lt;/portType&gt;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Document/literal: SOAP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6085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&lt;soap:envelope&gt;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&lt;soap:body&gt;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&lt;xElement&gt;5&lt;/xElement&gt;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&lt;yElement&gt;5.0&lt;/yElement&gt;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&lt;/soap:body&gt;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&lt;/soap:envelope&gt;</a:t>
            </a:r>
          </a:p>
          <a:p>
            <a:pPr marL="109728" indent="0">
              <a:buNone/>
            </a:pPr>
            <a:endParaRPr lang="en-US" noProof="1">
              <a:latin typeface="Courier New" pitchFamily="49" charset="0"/>
              <a:cs typeface="Courier New" pitchFamily="49" charset="0"/>
            </a:endParaRPr>
          </a:p>
          <a:p>
            <a:r>
              <a:rPr lang="bg-BG" noProof="1" smtClean="0">
                <a:cs typeface="Courier New" pitchFamily="49" charset="0"/>
              </a:rPr>
              <a:t>няма име на операция</a:t>
            </a:r>
          </a:p>
          <a:p>
            <a:r>
              <a:rPr lang="bg-BG" noProof="1" smtClean="0">
                <a:cs typeface="Courier New" pitchFamily="49" charset="0"/>
              </a:rPr>
              <a:t>няма типова информация</a:t>
            </a:r>
            <a:endParaRPr lang="en-US" noProof="1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Document/literal</a:t>
            </a:r>
            <a:r>
              <a:rPr lang="bg-BG" dirty="0" smtClean="0"/>
              <a:t> особености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noProof="1" smtClean="0">
                <a:cs typeface="Courier New" pitchFamily="49" charset="0"/>
              </a:rPr>
              <a:t>+ няма типова информация</a:t>
            </a:r>
          </a:p>
          <a:p>
            <a:pPr marL="109728" indent="0">
              <a:buNone/>
            </a:pPr>
            <a:r>
              <a:rPr lang="bg-BG" noProof="1" smtClean="0">
                <a:cs typeface="Courier New" pitchFamily="49" charset="0"/>
              </a:rPr>
              <a:t>+ цялото съдържание на </a:t>
            </a:r>
            <a:r>
              <a:rPr lang="en-US" noProof="1" smtClean="0">
                <a:cs typeface="Courier New" pitchFamily="49" charset="0"/>
              </a:rPr>
              <a:t>body</a:t>
            </a:r>
            <a:r>
              <a:rPr lang="bg-BG" noProof="1" smtClean="0">
                <a:cs typeface="Courier New" pitchFamily="49" charset="0"/>
              </a:rPr>
              <a:t>-то може да се валидира с </a:t>
            </a:r>
            <a:r>
              <a:rPr lang="en-US" noProof="1" smtClean="0">
                <a:cs typeface="Courier New" pitchFamily="49" charset="0"/>
              </a:rPr>
              <a:t>xsd</a:t>
            </a:r>
            <a:endParaRPr lang="bg-BG" noProof="1"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cs typeface="Courier New" pitchFamily="49" charset="0"/>
              </a:rPr>
              <a:t>+ донякъде съвместим е с </a:t>
            </a:r>
            <a:r>
              <a:rPr lang="en-US" noProof="1" smtClean="0">
                <a:cs typeface="Courier New" pitchFamily="49" charset="0"/>
              </a:rPr>
              <a:t>WS-I</a:t>
            </a:r>
          </a:p>
          <a:p>
            <a:endParaRPr lang="en-US" noProof="1">
              <a:cs typeface="Courier New" pitchFamily="49" charset="0"/>
            </a:endParaRPr>
          </a:p>
          <a:p>
            <a:pPr>
              <a:buFontTx/>
              <a:buChar char="-"/>
            </a:pPr>
            <a:r>
              <a:rPr lang="en-US" noProof="1" smtClean="0">
                <a:cs typeface="Courier New" pitchFamily="49" charset="0"/>
              </a:rPr>
              <a:t>WSDL</a:t>
            </a:r>
            <a:r>
              <a:rPr lang="bg-BG" noProof="1" smtClean="0">
                <a:cs typeface="Courier New" pitchFamily="49" charset="0"/>
              </a:rPr>
              <a:t>-а е по-сложен</a:t>
            </a:r>
          </a:p>
          <a:p>
            <a:pPr>
              <a:buFontTx/>
              <a:buChar char="-"/>
            </a:pPr>
            <a:r>
              <a:rPr lang="bg-BG" noProof="1" smtClean="0">
                <a:cs typeface="Courier New" pitchFamily="49" charset="0"/>
              </a:rPr>
              <a:t>липсва името на операцията, което затруднява разпределянето на съобщенията</a:t>
            </a:r>
          </a:p>
          <a:p>
            <a:pPr>
              <a:buFontTx/>
              <a:buChar char="-"/>
            </a:pPr>
            <a:r>
              <a:rPr lang="en-US" noProof="1" smtClean="0">
                <a:cs typeface="Courier New" pitchFamily="49" charset="0"/>
              </a:rPr>
              <a:t>WS-I </a:t>
            </a:r>
            <a:r>
              <a:rPr lang="bg-BG" noProof="1" smtClean="0">
                <a:cs typeface="Courier New" pitchFamily="49" charset="0"/>
              </a:rPr>
              <a:t>изисква да има само един елемент в тялото на съобщението (тук са 2)</a:t>
            </a:r>
          </a:p>
          <a:p>
            <a:pPr>
              <a:buFontTx/>
              <a:buChar char="-"/>
            </a:pPr>
            <a:endParaRPr lang="bg-BG" noProof="1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Document/literal</a:t>
            </a:r>
            <a:r>
              <a:rPr lang="bg-BG" dirty="0"/>
              <a:t> </a:t>
            </a:r>
            <a:r>
              <a:rPr lang="en-US" dirty="0" smtClean="0"/>
              <a:t>wrapped: WSDL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941168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&lt;types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&lt;schema&gt;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&lt;element name="myMethod"&gt;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 &lt;complexType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sequence&gt;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   &lt;element name="x" type="xsd:int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&lt;element name="y" type="xsd:float"/&gt;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&lt;/sequence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complexType&gt;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&lt;/element&gt;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&lt;element name="myMethodResponse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b="1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complexType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element&gt;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&lt;/schema&gt;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&lt;/types&gt;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&lt;message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name="methodRequest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part name="parameters" element="myMethod"/&gt;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&lt;/message&gt;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&lt;message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name="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methodResponse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"&gt;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part name="parameters" element="myMethodResponse"/&gt;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&lt;/message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9504" y="3573016"/>
            <a:ext cx="4464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1400" noProof="1">
                <a:latin typeface="Courier New" pitchFamily="49" charset="0"/>
                <a:cs typeface="Courier New" pitchFamily="49" charset="0"/>
              </a:rPr>
              <a:t>&lt;portType name="PT"&gt;</a:t>
            </a:r>
          </a:p>
          <a:p>
            <a:pPr marL="109728" indent="0">
              <a:buNone/>
            </a:pPr>
            <a:r>
              <a:rPr lang="en-US" sz="1400" noProof="1">
                <a:latin typeface="Courier New" pitchFamily="49" charset="0"/>
                <a:cs typeface="Courier New" pitchFamily="49" charset="0"/>
              </a:rPr>
              <a:t> &lt;operation name="myMethod"&gt;</a:t>
            </a:r>
          </a:p>
          <a:p>
            <a:pPr marL="109728" indent="0">
              <a:buNone/>
            </a:pPr>
            <a:r>
              <a:rPr lang="en-US" sz="1400" noProof="1">
                <a:latin typeface="Courier New" pitchFamily="49" charset="0"/>
                <a:cs typeface="Courier New" pitchFamily="49" charset="0"/>
              </a:rPr>
              <a:t>  &lt;input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message="methodRequest</a:t>
            </a:r>
            <a:r>
              <a:rPr lang="en-US" sz="1400" noProof="1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sz="1400" noProof="1">
                <a:latin typeface="Courier New" pitchFamily="49" charset="0"/>
                <a:cs typeface="Courier New" pitchFamily="49" charset="0"/>
              </a:rPr>
              <a:t>  &lt;output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message="</a:t>
            </a:r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methodResponse</a:t>
            </a:r>
            <a:r>
              <a:rPr lang="en-US" sz="1400" noProof="1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sz="1400" noProof="1">
                <a:latin typeface="Courier New" pitchFamily="49" charset="0"/>
                <a:cs typeface="Courier New" pitchFamily="49" charset="0"/>
              </a:rPr>
              <a:t> &lt;/operation&gt;</a:t>
            </a:r>
          </a:p>
          <a:p>
            <a:pPr marL="109728" indent="0">
              <a:buNone/>
            </a:pPr>
            <a:r>
              <a:rPr lang="en-US" sz="1400" noProof="1">
                <a:latin typeface="Courier New" pitchFamily="49" charset="0"/>
                <a:cs typeface="Courier New" pitchFamily="49" charset="0"/>
              </a:rPr>
              <a:t>&lt;/portType&gt;</a:t>
            </a:r>
            <a:endParaRPr lang="bg-BG" sz="1400" noProof="1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Document/literal</a:t>
            </a:r>
            <a:r>
              <a:rPr lang="bg-BG" dirty="0"/>
              <a:t> </a:t>
            </a:r>
            <a:r>
              <a:rPr lang="en-US" dirty="0" smtClean="0"/>
              <a:t>wrapped: SOAP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3816424" cy="43204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&lt;soap:envelope&gt;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&lt;soap:body&gt;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&lt;myMethod&gt;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&lt;x&gt;5&lt;/x&gt;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&lt;y&gt;5.0&lt;/y&gt;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&lt;/myMethod&gt;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&lt;/soap:body&gt;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&lt;/soap:envelope&gt;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916832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2800" dirty="0" smtClean="0"/>
              <a:t>съобщението има само един </a:t>
            </a:r>
            <a:r>
              <a:rPr lang="en-US" sz="2800" dirty="0" smtClean="0"/>
              <a:t>part, </a:t>
            </a:r>
            <a:r>
              <a:rPr lang="bg-BG" sz="2800" dirty="0" smtClean="0"/>
              <a:t>който е елемент</a:t>
            </a:r>
            <a:br>
              <a:rPr lang="bg-BG" sz="2800" dirty="0" smtClean="0"/>
            </a:br>
            <a:endParaRPr lang="bg-BG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bg-BG" sz="2800" dirty="0" smtClean="0"/>
              <a:t>елемента има същото име като операцията и няма атрибути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129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Document/literal</a:t>
            </a:r>
            <a:r>
              <a:rPr lang="bg-BG" dirty="0"/>
              <a:t> </a:t>
            </a:r>
            <a:r>
              <a:rPr lang="en-US" dirty="0" smtClean="0"/>
              <a:t>wrapped </a:t>
            </a:r>
            <a:r>
              <a:rPr lang="bg-BG" dirty="0" smtClean="0"/>
              <a:t>особености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dirty="0" smtClean="0"/>
              <a:t>+ </a:t>
            </a:r>
            <a:r>
              <a:rPr lang="bg-BG" noProof="1">
                <a:cs typeface="Courier New" pitchFamily="49" charset="0"/>
              </a:rPr>
              <a:t>няма типова информация</a:t>
            </a:r>
          </a:p>
          <a:p>
            <a:pPr marL="109728" indent="0">
              <a:buNone/>
            </a:pPr>
            <a:r>
              <a:rPr lang="bg-BG" dirty="0" smtClean="0"/>
              <a:t>+ цялото съобщение може да се </a:t>
            </a:r>
            <a:r>
              <a:rPr lang="bg-BG" dirty="0" err="1" smtClean="0"/>
              <a:t>валидира</a:t>
            </a:r>
            <a:endParaRPr lang="en-US" dirty="0"/>
          </a:p>
          <a:p>
            <a:pPr marL="109728" indent="0">
              <a:buNone/>
            </a:pPr>
            <a:r>
              <a:rPr lang="bg-BG" dirty="0" smtClean="0">
                <a:cs typeface="Courier New" pitchFamily="49" charset="0"/>
              </a:rPr>
              <a:t>+ името </a:t>
            </a:r>
            <a:r>
              <a:rPr lang="bg-BG" dirty="0">
                <a:cs typeface="Courier New" pitchFamily="49" charset="0"/>
              </a:rPr>
              <a:t>на операцията присъства в </a:t>
            </a:r>
            <a:r>
              <a:rPr lang="bg-BG" dirty="0" smtClean="0">
                <a:cs typeface="Courier New" pitchFamily="49" charset="0"/>
              </a:rPr>
              <a:t>съобщението</a:t>
            </a:r>
            <a:endParaRPr lang="en-US" dirty="0">
              <a:cs typeface="Courier New" pitchFamily="49" charset="0"/>
            </a:endParaRPr>
          </a:p>
          <a:p>
            <a:r>
              <a:rPr lang="bg-BG" dirty="0" smtClean="0"/>
              <a:t>съвместим е с </a:t>
            </a:r>
            <a:r>
              <a:rPr lang="en-US" dirty="0" smtClean="0"/>
              <a:t>WS-I</a:t>
            </a:r>
            <a:r>
              <a:rPr lang="bg-BG" dirty="0" smtClean="0"/>
              <a:t> профила (само един елемент в </a:t>
            </a:r>
            <a:r>
              <a:rPr lang="en-US" dirty="0" smtClean="0"/>
              <a:t>SOAP body</a:t>
            </a:r>
            <a:r>
              <a:rPr lang="bg-BG" dirty="0" smtClean="0"/>
              <a:t>-то)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noProof="1" smtClean="0">
                <a:cs typeface="Courier New" pitchFamily="49" charset="0"/>
              </a:rPr>
              <a:t>WSDL</a:t>
            </a:r>
            <a:r>
              <a:rPr lang="bg-BG" noProof="1" smtClean="0">
                <a:cs typeface="Courier New" pitchFamily="49" charset="0"/>
              </a:rPr>
              <a:t>-а е много по-сложен</a:t>
            </a:r>
          </a:p>
          <a:p>
            <a:pPr>
              <a:buFontTx/>
              <a:buChar char="-"/>
            </a:pPr>
            <a:r>
              <a:rPr lang="bg-BG" noProof="1" smtClean="0">
                <a:cs typeface="Courier New" pitchFamily="49" charset="0"/>
              </a:rPr>
              <a:t>има ли други проблеми?</a:t>
            </a:r>
            <a:endParaRPr lang="bg-BG" noProof="1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Други </a:t>
            </a:r>
            <a:r>
              <a:rPr lang="en-US" dirty="0" smtClean="0"/>
              <a:t>WS-*</a:t>
            </a:r>
            <a:r>
              <a:rPr lang="bg-BG" dirty="0" smtClean="0"/>
              <a:t> спецификации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WS-Security</a:t>
            </a:r>
            <a:r>
              <a:rPr lang="bg-BG" dirty="0"/>
              <a:t> </a:t>
            </a:r>
            <a:r>
              <a:rPr lang="bg-BG" dirty="0" smtClean="0"/>
              <a:t>- позволява сигурен обмен на информация (</a:t>
            </a:r>
            <a:r>
              <a:rPr lang="bg-BG" dirty="0"/>
              <a:t>стъпва на съществуващи спецификации за </a:t>
            </a:r>
            <a:r>
              <a:rPr lang="en-US" dirty="0"/>
              <a:t>XML</a:t>
            </a:r>
            <a:r>
              <a:rPr lang="bg-BG" dirty="0"/>
              <a:t> </a:t>
            </a:r>
            <a:r>
              <a:rPr lang="bg-BG" dirty="0" smtClean="0"/>
              <a:t>като </a:t>
            </a:r>
            <a:r>
              <a:rPr lang="en-US" dirty="0" smtClean="0"/>
              <a:t>XML-Encryption </a:t>
            </a:r>
            <a:r>
              <a:rPr lang="bg-BG" dirty="0" smtClean="0"/>
              <a:t>и </a:t>
            </a:r>
            <a:r>
              <a:rPr lang="en-US" dirty="0" smtClean="0"/>
              <a:t>XML-Signature</a:t>
            </a:r>
            <a:r>
              <a:rPr lang="bg-BG" dirty="0" smtClean="0"/>
              <a:t>)</a:t>
            </a:r>
          </a:p>
          <a:p>
            <a:endParaRPr lang="bg-BG" dirty="0"/>
          </a:p>
          <a:p>
            <a:r>
              <a:rPr lang="en-US" dirty="0"/>
              <a:t>WS-Coordination – </a:t>
            </a:r>
            <a:r>
              <a:rPr lang="bg-BG" dirty="0"/>
              <a:t>базова спецификация за координация между няколко страни</a:t>
            </a:r>
          </a:p>
          <a:p>
            <a:endParaRPr lang="bg-BG" dirty="0"/>
          </a:p>
          <a:p>
            <a:r>
              <a:rPr lang="en-US" dirty="0"/>
              <a:t>WS-Notification</a:t>
            </a:r>
            <a:r>
              <a:rPr lang="bg-BG" dirty="0"/>
              <a:t> –позволява използването на </a:t>
            </a:r>
            <a:r>
              <a:rPr lang="en-US" dirty="0"/>
              <a:t>publish/subscribe </a:t>
            </a:r>
            <a:r>
              <a:rPr lang="bg-BG" dirty="0"/>
              <a:t>формата на обмен със уеб услуги</a:t>
            </a:r>
          </a:p>
          <a:p>
            <a:endParaRPr lang="bg-BG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WS-Security</a:t>
            </a:r>
            <a:r>
              <a:rPr lang="bg-BG" dirty="0" smtClean="0"/>
              <a:t> концепции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идентификация</a:t>
            </a:r>
            <a:r>
              <a:rPr lang="en-US" dirty="0" smtClean="0"/>
              <a:t> (identification)</a:t>
            </a:r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en-US" dirty="0" smtClean="0"/>
          </a:p>
          <a:p>
            <a:r>
              <a:rPr lang="bg-BG" dirty="0" err="1" smtClean="0"/>
              <a:t>автентификация</a:t>
            </a:r>
            <a:r>
              <a:rPr lang="en-US" dirty="0" smtClean="0"/>
              <a:t> (authentication)</a:t>
            </a:r>
            <a:endParaRPr lang="bg-BG" dirty="0" smtClean="0"/>
          </a:p>
          <a:p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71187" cy="160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679316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</a:t>
            </a:r>
            <a:r>
              <a:rPr lang="bg-BG" dirty="0"/>
              <a:t>(продължение)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16832"/>
            <a:ext cx="4248472" cy="1584176"/>
          </a:xfrm>
        </p:spPr>
        <p:txBody>
          <a:bodyPr/>
          <a:lstStyle/>
          <a:p>
            <a:pPr marL="109728" indent="0"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XML-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базирани стандарти и спецификации</a:t>
            </a:r>
            <a:endParaRPr lang="bg-BG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2011712"/>
            <a:ext cx="4680520" cy="4145364"/>
            <a:chOff x="395536" y="2011712"/>
            <a:chExt cx="4680520" cy="4145364"/>
          </a:xfrm>
        </p:grpSpPr>
        <p:pic>
          <p:nvPicPr>
            <p:cNvPr id="1028" name="Picture 4" descr="C:\Documents and Settings\Administrator\Desktop\Copy of tree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11712"/>
              <a:ext cx="3996556" cy="376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5187581"/>
              <a:ext cx="633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CB00A"/>
                  </a:solidFill>
                  <a:latin typeface="Comic Sans MS" pitchFamily="66" charset="0"/>
                </a:rPr>
                <a:t>XML</a:t>
              </a:r>
              <a:endParaRPr lang="bg-BG" b="1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572" y="5526135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solidFill>
                    <a:srgbClr val="CCB00A"/>
                  </a:solidFill>
                  <a:latin typeface="Comic Sans MS" pitchFamily="66" charset="0"/>
                </a:rPr>
                <a:t>отворени</a:t>
              </a:r>
              <a:endParaRPr lang="bg-BG" b="1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8016" y="5773176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интерфейси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5603899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съобщения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557230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sync/</a:t>
              </a:r>
              <a:br>
                <a:rPr lang="en-US" sz="1600" dirty="0" smtClean="0">
                  <a:latin typeface="Comic Sans MS" pitchFamily="66" charset="0"/>
                </a:rPr>
              </a:br>
              <a:r>
                <a:rPr lang="en-US" sz="1600" dirty="0" err="1" smtClean="0">
                  <a:latin typeface="Comic Sans MS" pitchFamily="66" charset="0"/>
                </a:rPr>
                <a:t>async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2490" y="5233747"/>
              <a:ext cx="15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едрозърнести</a:t>
              </a:r>
              <a:endParaRPr lang="bg-BG" sz="1600" dirty="0"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7704" y="3573016"/>
            <a:ext cx="41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CCB00A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endParaRPr lang="bg-BG" b="1" dirty="0">
              <a:solidFill>
                <a:srgbClr val="CCB00A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076056" y="3356992"/>
            <a:ext cx="396044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ⓒ 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езиково независими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883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CCB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ⓐ</a:t>
            </a:r>
            <a:endParaRPr lang="bg-BG" dirty="0">
              <a:solidFill>
                <a:srgbClr val="CCB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85">
            <a:off x="1104795" y="3702608"/>
            <a:ext cx="345677" cy="3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436096" y="4725144"/>
            <a:ext cx="3456384" cy="1800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dirty="0" smtClean="0">
                <a:solidFill>
                  <a:srgbClr val="CCB00A"/>
                </a:solidFill>
                <a:latin typeface="Comic Sans MS" pitchFamily="66" charset="0"/>
                <a:ea typeface="Arial Unicode MS"/>
                <a:cs typeface="Arial Unicode MS"/>
              </a:rPr>
              <a:t>евтина среда за разработка </a:t>
            </a:r>
          </a:p>
          <a:p>
            <a:r>
              <a:rPr lang="bg-BG" b="1" dirty="0" smtClean="0">
                <a:solidFill>
                  <a:srgbClr val="CCB00A"/>
                </a:solidFill>
                <a:latin typeface="Comic Sans MS" pitchFamily="66" charset="0"/>
                <a:ea typeface="Arial Unicode MS"/>
                <a:cs typeface="Arial Unicode MS"/>
              </a:rPr>
              <a:t>преизползване на програмни знания</a:t>
            </a:r>
            <a:endParaRPr lang="bg-BG" dirty="0">
              <a:solidFill>
                <a:srgbClr val="CCB00A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ⓑ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0769">
            <a:off x="1221357" y="3020752"/>
            <a:ext cx="264937" cy="2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2708920"/>
            <a:ext cx="2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ⓒ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773">
            <a:off x="1808193" y="2727406"/>
            <a:ext cx="306519" cy="3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2217401" y="2875218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11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76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WS-Security</a:t>
            </a:r>
            <a:r>
              <a:rPr lang="bg-BG" dirty="0" smtClean="0"/>
              <a:t> концепции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авторизация (</a:t>
            </a:r>
            <a:r>
              <a:rPr lang="en-US" dirty="0" smtClean="0"/>
              <a:t>authorization</a:t>
            </a:r>
            <a:r>
              <a:rPr lang="bg-BG" dirty="0" smtClean="0"/>
              <a:t>)</a:t>
            </a:r>
            <a:endParaRPr lang="bg-B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91" y="2492896"/>
            <a:ext cx="6787820" cy="167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8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WS-Security</a:t>
            </a:r>
            <a:r>
              <a:rPr lang="bg-BG" dirty="0"/>
              <a:t> концепции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SSO </a:t>
            </a:r>
            <a:r>
              <a:rPr lang="en-US" sz="2000" dirty="0" smtClean="0"/>
              <a:t>(single sign-on)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SAML </a:t>
            </a:r>
            <a:r>
              <a:rPr lang="en-US" sz="2000" dirty="0"/>
              <a:t>(Security Assertion Markup Language)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15830"/>
            <a:ext cx="5832648" cy="392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7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/>
          <a:lstStyle/>
          <a:p>
            <a:r>
              <a:rPr lang="bg-BG" dirty="0" err="1" smtClean="0"/>
              <a:t>конфиденциалност</a:t>
            </a:r>
            <a:r>
              <a:rPr lang="bg-BG" dirty="0" smtClean="0"/>
              <a:t> </a:t>
            </a:r>
            <a:r>
              <a:rPr lang="en-US" dirty="0" smtClean="0"/>
              <a:t>(confidentiality)</a:t>
            </a:r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en-US" dirty="0" smtClean="0"/>
          </a:p>
          <a:p>
            <a:r>
              <a:rPr lang="bg-BG" dirty="0" smtClean="0"/>
              <a:t>интегритет </a:t>
            </a:r>
            <a:r>
              <a:rPr lang="en-US" dirty="0" smtClean="0"/>
              <a:t>(integrity)</a:t>
            </a:r>
            <a:endParaRPr lang="bg-BG" dirty="0" smtClean="0"/>
          </a:p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WS-Security</a:t>
            </a:r>
            <a:r>
              <a:rPr lang="bg-BG" dirty="0"/>
              <a:t> концепции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08" y="2492896"/>
            <a:ext cx="7079917" cy="161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mk:@MSITStore:C:\Users\petyo.dimitrov\Desktop\books\Service-Oriented%20Architecture%20-%20Concepts,%20Technology,%20and%20Design.chm::/0131858580/images/0131858580/graphics/07fig32.gif;431828"/>
          <p:cNvSpPr>
            <a:spLocks noChangeAspect="1" noChangeArrowheads="1"/>
          </p:cNvSpPr>
          <p:nvPr/>
        </p:nvSpPr>
        <p:spPr bwMode="auto">
          <a:xfrm>
            <a:off x="155575" y="-495300"/>
            <a:ext cx="47339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08" y="4797549"/>
            <a:ext cx="7137013" cy="16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6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сигурност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транспортна (само при пренос между участниците, например </a:t>
            </a:r>
            <a:r>
              <a:rPr lang="en-US" dirty="0" smtClean="0"/>
              <a:t>HTTPS</a:t>
            </a:r>
            <a:r>
              <a:rPr lang="bg-BG" dirty="0" smtClean="0"/>
              <a:t>)</a:t>
            </a:r>
          </a:p>
          <a:p>
            <a:endParaRPr lang="bg-BG" dirty="0"/>
          </a:p>
          <a:p>
            <a:r>
              <a:rPr lang="bg-BG" dirty="0" smtClean="0"/>
              <a:t>на ниво съобщение</a:t>
            </a:r>
            <a:r>
              <a:rPr lang="en-US" dirty="0" smtClean="0"/>
              <a:t> (</a:t>
            </a:r>
            <a:r>
              <a:rPr lang="bg-BG" dirty="0" smtClean="0"/>
              <a:t>звената по средата нямат достъп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33" y="3933056"/>
            <a:ext cx="5058343" cy="25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3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WS-Security </a:t>
            </a:r>
            <a:r>
              <a:rPr lang="bg-BG" dirty="0" smtClean="0"/>
              <a:t>детайли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err="1" smtClean="0"/>
              <a:t>фреймуърк</a:t>
            </a:r>
            <a:r>
              <a:rPr lang="bg-BG" dirty="0" smtClean="0"/>
              <a:t> състоящ се от 3 главни спецификации:</a:t>
            </a:r>
          </a:p>
          <a:p>
            <a:pPr lvl="1"/>
            <a:r>
              <a:rPr lang="en-US" dirty="0" smtClean="0"/>
              <a:t>WS</a:t>
            </a:r>
            <a:r>
              <a:rPr lang="bg-BG" dirty="0" smtClean="0"/>
              <a:t>-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XML-Encryption</a:t>
            </a:r>
          </a:p>
          <a:p>
            <a:pPr lvl="1"/>
            <a:r>
              <a:rPr lang="en-US" dirty="0" smtClean="0"/>
              <a:t>XML-</a:t>
            </a:r>
            <a:r>
              <a:rPr lang="en-US" dirty="0" err="1" smtClean="0"/>
              <a:t>DigitalSignature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bg-BG" dirty="0" smtClean="0"/>
              <a:t>дефинира </a:t>
            </a:r>
            <a:r>
              <a:rPr lang="en-US" dirty="0" smtClean="0"/>
              <a:t>XML </a:t>
            </a:r>
            <a:r>
              <a:rPr lang="bg-BG" dirty="0" smtClean="0"/>
              <a:t>елементи, които се използват в </a:t>
            </a:r>
            <a:r>
              <a:rPr lang="en-US" dirty="0" smtClean="0"/>
              <a:t>SOAP</a:t>
            </a:r>
            <a:r>
              <a:rPr lang="bg-BG" dirty="0" smtClean="0"/>
              <a:t> </a:t>
            </a:r>
            <a:r>
              <a:rPr lang="bg-BG" dirty="0" err="1" smtClean="0"/>
              <a:t>хедърите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WS-Security </a:t>
            </a:r>
            <a:r>
              <a:rPr lang="bg-BG" dirty="0" smtClean="0"/>
              <a:t>елементи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82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Security, </a:t>
            </a:r>
            <a:r>
              <a:rPr lang="en-US" dirty="0" err="1" smtClean="0"/>
              <a:t>UsernameToken</a:t>
            </a:r>
            <a:r>
              <a:rPr lang="en-US" dirty="0" smtClean="0"/>
              <a:t>, Username, Password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&lt;Header&gt;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wsse:Security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xmlns:wsse="http://schemas.xmlsoap.org/ws/2002/12/secext"&gt;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wsse:UsernameToken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wsse:Username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&gt;opa-user&lt;/wsse:Username&gt;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wsse:Password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Type="wsse:PasswordDigest"&gt;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93292348347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&lt;/wsse:Password&gt;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&lt;/wsse:UsernameToken&gt;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&lt;/wsse:Security&gt;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&lt;/Header&gt;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</a:t>
            </a:r>
            <a:r>
              <a:rPr lang="bg-BG" dirty="0" smtClean="0"/>
              <a:t>-</a:t>
            </a:r>
            <a:r>
              <a:rPr lang="en-US" dirty="0" smtClean="0"/>
              <a:t>Encryption </a:t>
            </a:r>
            <a:r>
              <a:rPr lang="bg-BG" dirty="0" smtClean="0"/>
              <a:t>елементи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EncryptedData</a:t>
            </a:r>
            <a:r>
              <a:rPr lang="en-US" dirty="0" smtClean="0"/>
              <a:t>, </a:t>
            </a:r>
            <a:r>
              <a:rPr lang="en-US" dirty="0" err="1" smtClean="0"/>
              <a:t>CipherData</a:t>
            </a:r>
            <a:r>
              <a:rPr lang="en-US" dirty="0" smtClean="0"/>
              <a:t>, </a:t>
            </a:r>
            <a:r>
              <a:rPr lang="en-US" smtClean="0"/>
              <a:t>CipherValue</a:t>
            </a:r>
            <a:endParaRPr lang="bg-BG" dirty="0" smtClean="0"/>
          </a:p>
          <a:p>
            <a:endParaRPr lang="bg-BG" dirty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&lt;InvoiceType&gt;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&lt;Number&gt;2322&lt;/Number&gt;</a:t>
            </a: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&lt;EncryptedData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xmlns="http://www.w3.org/2001/04/xmlenc#" Type="http://www.w3.org/2001/04/xmlenc#Element"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&lt;CipherData&gt;</a:t>
            </a: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 &lt;CipherValue&gt;R5J7UUI78&lt;/CipherValue&gt;</a:t>
            </a: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&lt;/CipherData&gt;</a:t>
            </a: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&lt;/EncryptedData&gt;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&lt;Date&gt;10.01.12&lt;/Date&gt;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&lt;/InvoiceType&gt;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XML-Signature </a:t>
            </a:r>
            <a:r>
              <a:rPr lang="bg-BG" dirty="0" smtClean="0"/>
              <a:t>елементи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8245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&lt;wsse: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Security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xmlns:wsse="http://schemas.xmlsoap.org/ws/2002/12/secext"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Signature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Id="opa123"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xmlns="http://www.w3.org/2000/09/xmldsig#"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SignedInfo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CanonicalizationMethod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noProof="1" smtClean="0">
                <a:latin typeface="Courier New" pitchFamily="49" charset="0"/>
                <a:cs typeface="Courier New" pitchFamily="49" charset="0"/>
              </a:rPr>
              <a:t>Algorithm="http://www.w3.org/TR/2001/REC-xml-c14n-20010315"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SignatureMethod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 smtClean="0">
                <a:latin typeface="Courier New" pitchFamily="49" charset="0"/>
                <a:cs typeface="Courier New" pitchFamily="49" charset="0"/>
              </a:rPr>
              <a:t>Algorithm="http://www.w3.org/2000/09/xmldsig#dsa-sha1"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Reference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URI="http://www.w3.org/TR/2000/REC-xhtml1-20000126/"&gt;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DigestMethod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Algorithm="http://www.w3.org/2000/09/xmldsig#sha1"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DigestValue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&gt;LLSFK032093548=&lt;/DigestValue&gt;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&lt;/Reference&gt;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&lt;/SignedInfo&gt;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noProof="1" smtClean="0">
                <a:latin typeface="Courier New" pitchFamily="49" charset="0"/>
                <a:cs typeface="Courier New" pitchFamily="49" charset="0"/>
              </a:rPr>
              <a:t>&lt;SignatureValue&gt;9879DFSS3=&lt;/SignatureValue&gt;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&lt;KeyInfo&gt;...&lt;/KeyInfo&gt;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&lt;/Signature&gt;</a:t>
            </a:r>
          </a:p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&lt;/wsse:Security&gt;</a:t>
            </a:r>
            <a:endParaRPr lang="en-US" sz="1600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WS-Coordination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916832"/>
            <a:ext cx="4176465" cy="4680520"/>
          </a:xfrm>
        </p:spPr>
        <p:txBody>
          <a:bodyPr>
            <a:normAutofit/>
          </a:bodyPr>
          <a:lstStyle/>
          <a:p>
            <a:r>
              <a:rPr lang="bg-BG" dirty="0" smtClean="0"/>
              <a:t>позволява комбинирането и координирането на няколко дейности </a:t>
            </a:r>
          </a:p>
          <a:p>
            <a:r>
              <a:rPr lang="bg-BG" dirty="0" smtClean="0"/>
              <a:t>управлява контекстната информация на услугите</a:t>
            </a:r>
          </a:p>
          <a:p>
            <a:r>
              <a:rPr lang="bg-BG" dirty="0" smtClean="0"/>
              <a:t>общ </a:t>
            </a:r>
            <a:r>
              <a:rPr lang="bg-BG" dirty="0" err="1" smtClean="0"/>
              <a:t>фреймуърк</a:t>
            </a:r>
            <a:r>
              <a:rPr lang="bg-BG" dirty="0" smtClean="0"/>
              <a:t> с имплементации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82217"/>
            <a:ext cx="4248291" cy="476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2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WS-Coordination</a:t>
            </a:r>
            <a:r>
              <a:rPr lang="bg-BG" dirty="0" smtClean="0"/>
              <a:t>: дейност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232248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абстрактно понятие (</a:t>
            </a:r>
            <a:r>
              <a:rPr lang="en-US" dirty="0" smtClean="0"/>
              <a:t>activity</a:t>
            </a:r>
            <a:r>
              <a:rPr lang="bg-BG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за количество работа извършвано от една или няколко уеб услуги</a:t>
            </a:r>
          </a:p>
          <a:p>
            <a:r>
              <a:rPr lang="bg-BG" dirty="0" smtClean="0"/>
              <a:t>разглежда се като неделимо цяло от консуматора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79" y="4437111"/>
            <a:ext cx="7574466" cy="18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</a:t>
            </a:r>
            <a:r>
              <a:rPr lang="bg-BG" dirty="0"/>
              <a:t>(продължение)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16832"/>
            <a:ext cx="4248472" cy="1584176"/>
          </a:xfrm>
        </p:spPr>
        <p:txBody>
          <a:bodyPr/>
          <a:lstStyle/>
          <a:p>
            <a:pPr marL="109728" indent="0"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XML-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базирани стандарти и спецификации</a:t>
            </a:r>
            <a:endParaRPr lang="bg-BG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2011712"/>
            <a:ext cx="4680520" cy="4145364"/>
            <a:chOff x="395536" y="2011712"/>
            <a:chExt cx="4680520" cy="4145364"/>
          </a:xfrm>
        </p:grpSpPr>
        <p:pic>
          <p:nvPicPr>
            <p:cNvPr id="1028" name="Picture 4" descr="C:\Documents and Settings\Administrator\Desktop\Copy of tree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11712"/>
              <a:ext cx="3996556" cy="376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5187581"/>
              <a:ext cx="633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CB00A"/>
                  </a:solidFill>
                  <a:latin typeface="Comic Sans MS" pitchFamily="66" charset="0"/>
                </a:rPr>
                <a:t>XML</a:t>
              </a:r>
              <a:endParaRPr lang="bg-BG" b="1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572" y="5526135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solidFill>
                    <a:srgbClr val="CCB00A"/>
                  </a:solidFill>
                  <a:latin typeface="Comic Sans MS" pitchFamily="66" charset="0"/>
                </a:rPr>
                <a:t>отворени</a:t>
              </a:r>
              <a:endParaRPr lang="bg-BG" b="1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8016" y="5773176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интерфейси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5603899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съобщения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557230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sync/</a:t>
              </a:r>
              <a:br>
                <a:rPr lang="en-US" sz="1600" dirty="0" smtClean="0">
                  <a:latin typeface="Comic Sans MS" pitchFamily="66" charset="0"/>
                </a:rPr>
              </a:br>
              <a:r>
                <a:rPr lang="en-US" sz="1600" dirty="0" err="1" smtClean="0">
                  <a:latin typeface="Comic Sans MS" pitchFamily="66" charset="0"/>
                </a:rPr>
                <a:t>async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2490" y="5233747"/>
              <a:ext cx="15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едрозърнести</a:t>
              </a:r>
              <a:endParaRPr lang="bg-BG" sz="1600" dirty="0"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7704" y="3573016"/>
            <a:ext cx="41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CCB00A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endParaRPr lang="bg-BG" b="1" dirty="0">
              <a:solidFill>
                <a:srgbClr val="CCB00A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076056" y="3356992"/>
            <a:ext cx="396044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ⓓ 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популярни уеб стандарти (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HTTP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)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883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CCB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ⓐ</a:t>
            </a:r>
            <a:endParaRPr lang="bg-BG" dirty="0">
              <a:solidFill>
                <a:srgbClr val="CCB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85">
            <a:off x="1104795" y="3702608"/>
            <a:ext cx="345677" cy="3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436096" y="4725144"/>
            <a:ext cx="3456384" cy="138658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bg-BG" sz="2600" b="1" dirty="0" smtClean="0">
                <a:solidFill>
                  <a:srgbClr val="CCB00A"/>
                </a:solidFill>
                <a:latin typeface="Comic Sans MS" pitchFamily="66" charset="0"/>
              </a:rPr>
              <a:t>малка инвестиция в нова инфраструктура</a:t>
            </a:r>
            <a:endParaRPr lang="bg-BG" sz="2600" b="1" dirty="0">
              <a:solidFill>
                <a:srgbClr val="CCB00A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ⓑ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0769">
            <a:off x="1221357" y="3020752"/>
            <a:ext cx="264937" cy="2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2708920"/>
            <a:ext cx="2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ⓒ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773">
            <a:off x="1808193" y="2727406"/>
            <a:ext cx="306519" cy="3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2217401" y="2875218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7704" y="3068960"/>
            <a:ext cx="1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ⓓ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02" y="3170373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12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41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11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WS-Coordination </a:t>
            </a:r>
            <a:r>
              <a:rPr lang="bg-BG" dirty="0" smtClean="0"/>
              <a:t>компоненти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i="1" dirty="0" smtClean="0"/>
              <a:t>активация</a:t>
            </a:r>
            <a:r>
              <a:rPr lang="bg-BG" dirty="0" smtClean="0"/>
              <a:t> – създава контекст и го асоциира с дадена дейност</a:t>
            </a:r>
          </a:p>
          <a:p>
            <a:r>
              <a:rPr lang="bg-BG" i="1" dirty="0" smtClean="0"/>
              <a:t>регистрация</a:t>
            </a:r>
            <a:r>
              <a:rPr lang="bg-BG" dirty="0" smtClean="0"/>
              <a:t> – позволява на услуги да се регистрират използвайки контекста от активационната услуга</a:t>
            </a:r>
            <a:endParaRPr lang="en-US" dirty="0"/>
          </a:p>
          <a:p>
            <a:r>
              <a:rPr lang="bg-BG" i="1" dirty="0" smtClean="0"/>
              <a:t>протоколни услуги </a:t>
            </a:r>
            <a:r>
              <a:rPr lang="bg-BG" dirty="0" smtClean="0"/>
              <a:t>– зависят от вида на координацията:</a:t>
            </a:r>
          </a:p>
          <a:p>
            <a:pPr lvl="1"/>
            <a:r>
              <a:rPr lang="en-US" dirty="0" smtClean="0"/>
              <a:t>WS-</a:t>
            </a:r>
            <a:r>
              <a:rPr lang="en-US" dirty="0" err="1" smtClean="0"/>
              <a:t>AtomicTransaction</a:t>
            </a:r>
            <a:endParaRPr lang="en-US" dirty="0" smtClean="0"/>
          </a:p>
          <a:p>
            <a:pPr lvl="1"/>
            <a:r>
              <a:rPr lang="en-US" dirty="0" smtClean="0"/>
              <a:t>WS-</a:t>
            </a:r>
            <a:r>
              <a:rPr lang="en-US" dirty="0" err="1" smtClean="0"/>
              <a:t>BusinessActivity</a:t>
            </a:r>
            <a:endParaRPr lang="bg-BG" dirty="0" smtClean="0"/>
          </a:p>
          <a:p>
            <a:r>
              <a:rPr lang="bg-BG" i="1" dirty="0" smtClean="0"/>
              <a:t>координатор</a:t>
            </a:r>
            <a:r>
              <a:rPr lang="bg-BG" dirty="0" smtClean="0"/>
              <a:t> – услуга управляваща композицията от дейности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72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WS-Coordination </a:t>
            </a:r>
            <a:r>
              <a:rPr lang="bg-BG" dirty="0" smtClean="0"/>
              <a:t>компоненти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768"/>
            <a:ext cx="4455083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9478"/>
            <a:ext cx="3951027" cy="51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1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79296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WS-Coordination</a:t>
            </a:r>
            <a:r>
              <a:rPr lang="bg-BG" dirty="0" smtClean="0"/>
              <a:t>, </a:t>
            </a:r>
            <a:r>
              <a:rPr lang="en-US" sz="3200" dirty="0" smtClean="0"/>
              <a:t>WS-</a:t>
            </a:r>
            <a:r>
              <a:rPr lang="en-US" sz="3200" dirty="0" err="1" smtClean="0"/>
              <a:t>AtomicTransaction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позволява изпълнението на </a:t>
            </a:r>
            <a:r>
              <a:rPr lang="en-US" dirty="0" smtClean="0"/>
              <a:t>ACID </a:t>
            </a:r>
            <a:r>
              <a:rPr lang="bg-BG" dirty="0" smtClean="0"/>
              <a:t>транзакции върху множество уеб услуги</a:t>
            </a:r>
            <a:endParaRPr lang="en-US" dirty="0" smtClean="0"/>
          </a:p>
          <a:p>
            <a:r>
              <a:rPr lang="bg-BG" dirty="0" smtClean="0"/>
              <a:t>използва 2</a:t>
            </a:r>
            <a:r>
              <a:rPr lang="en-US" dirty="0" smtClean="0"/>
              <a:t>PC (two-phase commit)</a:t>
            </a:r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645024"/>
            <a:ext cx="6138101" cy="29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2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</a:t>
            </a:r>
            <a:r>
              <a:rPr lang="en-US" dirty="0" err="1" smtClean="0"/>
              <a:t>AtomicTransaction</a:t>
            </a:r>
            <a:r>
              <a:rPr lang="en-US" dirty="0" smtClean="0"/>
              <a:t> </a:t>
            </a:r>
            <a:r>
              <a:rPr lang="bg-BG" dirty="0" smtClean="0"/>
              <a:t>стъпки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792088"/>
          </a:xfrm>
        </p:spPr>
        <p:txBody>
          <a:bodyPr/>
          <a:lstStyle/>
          <a:p>
            <a:r>
              <a:rPr lang="bg-BG" dirty="0" smtClean="0"/>
              <a:t>подготовка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677927" cy="35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3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068959"/>
            <a:ext cx="6677927" cy="353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</a:t>
            </a:r>
            <a:r>
              <a:rPr lang="en-US" dirty="0" err="1" smtClean="0"/>
              <a:t>AtomicTransaction</a:t>
            </a:r>
            <a:r>
              <a:rPr lang="en-US" dirty="0" smtClean="0"/>
              <a:t> </a:t>
            </a:r>
            <a:r>
              <a:rPr lang="bg-BG" dirty="0" smtClean="0"/>
              <a:t>стъпки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792088"/>
          </a:xfrm>
        </p:spPr>
        <p:txBody>
          <a:bodyPr/>
          <a:lstStyle/>
          <a:p>
            <a:r>
              <a:rPr lang="bg-BG" dirty="0" smtClean="0"/>
              <a:t>гласуване за </a:t>
            </a:r>
            <a:r>
              <a:rPr lang="en-US" dirty="0" smtClean="0"/>
              <a:t>commit </a:t>
            </a:r>
            <a:r>
              <a:rPr lang="bg-BG" dirty="0" smtClean="0"/>
              <a:t>или </a:t>
            </a:r>
            <a:r>
              <a:rPr lang="en-US" dirty="0" smtClean="0"/>
              <a:t>rollback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59"/>
            <a:ext cx="6679380" cy="35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</a:t>
            </a:r>
            <a:r>
              <a:rPr lang="en-US" dirty="0" err="1" smtClean="0"/>
              <a:t>AtomicTransaction</a:t>
            </a:r>
            <a:r>
              <a:rPr lang="en-US" dirty="0" smtClean="0"/>
              <a:t> </a:t>
            </a:r>
            <a:r>
              <a:rPr lang="bg-BG" dirty="0" smtClean="0"/>
              <a:t>стъпки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792088"/>
          </a:xfrm>
        </p:spPr>
        <p:txBody>
          <a:bodyPr/>
          <a:lstStyle/>
          <a:p>
            <a:r>
              <a:rPr lang="bg-BG" dirty="0" smtClean="0"/>
              <a:t>завършване с </a:t>
            </a:r>
            <a:r>
              <a:rPr lang="en-US" dirty="0"/>
              <a:t>commit </a:t>
            </a:r>
            <a:r>
              <a:rPr lang="bg-BG" dirty="0"/>
              <a:t>или </a:t>
            </a:r>
            <a:r>
              <a:rPr lang="en-US" dirty="0" smtClean="0"/>
              <a:t>rollback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WS-Notification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произхожда от </a:t>
            </a:r>
            <a:r>
              <a:rPr lang="en-US" dirty="0" smtClean="0"/>
              <a:t>pub/sub</a:t>
            </a:r>
            <a:r>
              <a:rPr lang="bg-BG" dirty="0" smtClean="0"/>
              <a:t> модела в </a:t>
            </a:r>
            <a:r>
              <a:rPr lang="en-US" dirty="0" smtClean="0"/>
              <a:t>MOM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565962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5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WS-Notification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2693614" cy="4680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notification consumer </a:t>
            </a:r>
            <a:r>
              <a:rPr lang="bg-BG" dirty="0" smtClean="0"/>
              <a:t>– уеб услуга приемаща събитията</a:t>
            </a:r>
          </a:p>
          <a:p>
            <a:endParaRPr lang="bg-BG" dirty="0"/>
          </a:p>
          <a:p>
            <a:r>
              <a:rPr lang="en-US" dirty="0" smtClean="0"/>
              <a:t>subscriber – </a:t>
            </a:r>
            <a:r>
              <a:rPr lang="bg-BG" dirty="0" smtClean="0"/>
              <a:t>абонира консуматора и може да са слети</a:t>
            </a:r>
            <a:endParaRPr lang="bg-B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5564113" cy="465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WS-Notification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68052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publisher</a:t>
            </a:r>
            <a:r>
              <a:rPr lang="en-US" dirty="0" smtClean="0"/>
              <a:t> </a:t>
            </a:r>
            <a:r>
              <a:rPr lang="bg-BG" dirty="0" smtClean="0"/>
              <a:t>– създава съобщенията, може да не е уеб услуга</a:t>
            </a:r>
          </a:p>
          <a:p>
            <a:r>
              <a:rPr lang="en-US" i="1" dirty="0" smtClean="0"/>
              <a:t>notification broker</a:t>
            </a:r>
            <a:r>
              <a:rPr lang="bg-BG" dirty="0" smtClean="0"/>
              <a:t> – уеб услуга представяща се като създател на съобщенията пред консуматорите </a:t>
            </a:r>
            <a:r>
              <a:rPr lang="en-US" dirty="0" smtClean="0"/>
              <a:t> </a:t>
            </a:r>
            <a:endParaRPr lang="bg-BG" dirty="0" smtClean="0"/>
          </a:p>
          <a:p>
            <a:r>
              <a:rPr lang="en-US" i="1" dirty="0" smtClean="0"/>
              <a:t>publisher </a:t>
            </a:r>
            <a:r>
              <a:rPr lang="en-US" i="1" dirty="0"/>
              <a:t>registration manager</a:t>
            </a:r>
            <a:r>
              <a:rPr lang="en-US" dirty="0"/>
              <a:t> </a:t>
            </a:r>
            <a:r>
              <a:rPr lang="bg-BG" dirty="0" smtClean="0"/>
              <a:t>– уеб услуга приемаща заявките на </a:t>
            </a:r>
            <a:r>
              <a:rPr lang="en-US" dirty="0" smtClean="0"/>
              <a:t>subscriber-a </a:t>
            </a:r>
            <a:r>
              <a:rPr lang="bg-BG" dirty="0" smtClean="0"/>
              <a:t>за регистрация, може да е заедно с </a:t>
            </a:r>
            <a:r>
              <a:rPr lang="en-US" dirty="0" smtClean="0"/>
              <a:t>notification broker</a:t>
            </a:r>
            <a:r>
              <a:rPr lang="bg-BG" dirty="0" smtClean="0"/>
              <a:t>-а</a:t>
            </a:r>
          </a:p>
          <a:p>
            <a:r>
              <a:rPr lang="en-US" i="1" dirty="0" smtClean="0"/>
              <a:t>subscription </a:t>
            </a:r>
            <a:r>
              <a:rPr lang="en-US" i="1" dirty="0"/>
              <a:t>manager</a:t>
            </a:r>
            <a:r>
              <a:rPr lang="en-US" dirty="0"/>
              <a:t> </a:t>
            </a:r>
            <a:r>
              <a:rPr lang="bg-BG" dirty="0" smtClean="0"/>
              <a:t>– уеб услуга управляваща информацията за регистрираните </a:t>
            </a:r>
            <a:r>
              <a:rPr lang="en-US" dirty="0" smtClean="0"/>
              <a:t>subscriber</a:t>
            </a:r>
            <a:r>
              <a:rPr lang="bg-BG" dirty="0" smtClean="0"/>
              <a:t>-и, може да е заедно </a:t>
            </a:r>
            <a:r>
              <a:rPr lang="bg-BG" dirty="0"/>
              <a:t>с </a:t>
            </a:r>
            <a:r>
              <a:rPr lang="en-US" dirty="0"/>
              <a:t>notification broker</a:t>
            </a:r>
            <a:r>
              <a:rPr lang="bg-BG" dirty="0"/>
              <a:t>-а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= WSIT + (JAX-WS + JAXB)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028384" cy="408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</a:t>
            </a:r>
            <a:r>
              <a:rPr lang="bg-BG" dirty="0"/>
              <a:t>(продължение)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16832"/>
            <a:ext cx="4248472" cy="1584176"/>
          </a:xfrm>
        </p:spPr>
        <p:txBody>
          <a:bodyPr/>
          <a:lstStyle/>
          <a:p>
            <a:pPr marL="109728" indent="0"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②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 функционално независими (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loosely coupled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)</a:t>
            </a:r>
            <a:endParaRPr lang="bg-BG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2011712"/>
            <a:ext cx="4680520" cy="4145364"/>
            <a:chOff x="395536" y="2011712"/>
            <a:chExt cx="4680520" cy="4145364"/>
          </a:xfrm>
        </p:grpSpPr>
        <p:pic>
          <p:nvPicPr>
            <p:cNvPr id="1028" name="Picture 4" descr="C:\Documents and Settings\Administrator\Desktop\Copy of tree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11712"/>
              <a:ext cx="3996556" cy="376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5187581"/>
              <a:ext cx="633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omic Sans MS" pitchFamily="66" charset="0"/>
                </a:rPr>
                <a:t>XML</a:t>
              </a:r>
              <a:endParaRPr lang="bg-BG" b="1" dirty="0"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572" y="5526135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Comic Sans MS" pitchFamily="66" charset="0"/>
                </a:rPr>
                <a:t>отворени</a:t>
              </a:r>
              <a:endParaRPr lang="bg-BG" b="1" dirty="0"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8016" y="5773176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rgbClr val="CCB00A"/>
                  </a:solidFill>
                  <a:latin typeface="Comic Sans MS" pitchFamily="66" charset="0"/>
                </a:rPr>
                <a:t>интерфейси</a:t>
              </a:r>
              <a:endParaRPr lang="bg-BG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5603899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rgbClr val="CCB00A"/>
                  </a:solidFill>
                  <a:latin typeface="Comic Sans MS" pitchFamily="66" charset="0"/>
                </a:rPr>
                <a:t>съобщения</a:t>
              </a:r>
              <a:endParaRPr lang="bg-BG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557230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CB00A"/>
                  </a:solidFill>
                  <a:latin typeface="Comic Sans MS" pitchFamily="66" charset="0"/>
                </a:rPr>
                <a:t>sync/</a:t>
              </a:r>
              <a:br>
                <a:rPr lang="en-US" sz="1600" dirty="0" smtClean="0">
                  <a:solidFill>
                    <a:srgbClr val="CCB00A"/>
                  </a:solidFill>
                  <a:latin typeface="Comic Sans MS" pitchFamily="66" charset="0"/>
                </a:rPr>
              </a:br>
              <a:r>
                <a:rPr lang="en-US" sz="1600" dirty="0" err="1" smtClean="0">
                  <a:solidFill>
                    <a:srgbClr val="CCB00A"/>
                  </a:solidFill>
                  <a:latin typeface="Comic Sans MS" pitchFamily="66" charset="0"/>
                </a:rPr>
                <a:t>async</a:t>
              </a:r>
              <a:endParaRPr lang="bg-BG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2490" y="5233747"/>
              <a:ext cx="15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едрозърнести</a:t>
              </a:r>
              <a:endParaRPr lang="bg-BG" sz="1600" dirty="0"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7704" y="3573016"/>
            <a:ext cx="41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CCB00A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endParaRPr lang="bg-BG" b="1" dirty="0">
              <a:solidFill>
                <a:srgbClr val="CCB00A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076056" y="3356992"/>
            <a:ext cx="3960440" cy="1080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ⓔ 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по-малко взаимозависимости и грешки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883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CCB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ⓐ</a:t>
            </a:r>
            <a:endParaRPr lang="bg-BG" dirty="0">
              <a:solidFill>
                <a:srgbClr val="CCB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85">
            <a:off x="1104795" y="3702608"/>
            <a:ext cx="345677" cy="3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436096" y="4725144"/>
            <a:ext cx="3707904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600" b="1" dirty="0" smtClean="0">
                <a:solidFill>
                  <a:srgbClr val="CCB00A"/>
                </a:solidFill>
                <a:latin typeface="Comic Sans MS" pitchFamily="66" charset="0"/>
              </a:rPr>
              <a:t>по-лесни промени</a:t>
            </a:r>
          </a:p>
          <a:p>
            <a:r>
              <a:rPr lang="bg-BG" sz="2600" b="1" dirty="0" smtClean="0">
                <a:solidFill>
                  <a:srgbClr val="CCB00A"/>
                </a:solidFill>
                <a:latin typeface="Comic Sans MS" pitchFamily="66" charset="0"/>
              </a:rPr>
              <a:t>по-малко средства за оправяне на дефекти</a:t>
            </a:r>
            <a:endParaRPr lang="bg-BG" sz="2600" b="1" dirty="0">
              <a:solidFill>
                <a:srgbClr val="CCB00A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ⓑ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0769">
            <a:off x="1221357" y="3020752"/>
            <a:ext cx="264937" cy="2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2708920"/>
            <a:ext cx="2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ⓒ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773">
            <a:off x="1808193" y="2727406"/>
            <a:ext cx="306519" cy="3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2217401" y="2875218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7704" y="3068960"/>
            <a:ext cx="1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ⓓ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02" y="3170373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3848" y="3652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34290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ⓔ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13" y="3652784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944">
            <a:off x="3483943" y="3666706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11760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②</a:t>
            </a:r>
            <a:endParaRPr lang="bg-BG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13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609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13" grpId="0"/>
      <p:bldP spid="18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yo.dimitrov\Desktop\Копие на 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663523"/>
            <a:ext cx="5459873" cy="9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yo.dimitrov\Desktop\Копие на 0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07" y="3367191"/>
            <a:ext cx="3233221" cy="16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yo.dimitrov\Desktop\Копие на 0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7" y="2924944"/>
            <a:ext cx="2249529" cy="200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tyo.dimitrov\Desktop\Копие на 0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65" y="2276872"/>
            <a:ext cx="3271348" cy="12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tyo.dimitrov\Desktop\Копие на 0(5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62" y="1484784"/>
            <a:ext cx="2264780" cy="14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etyo.dimitrov\Desktop\Копие на 0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82" y="4864024"/>
            <a:ext cx="5444622" cy="9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istrator\Desktop\Копие на WS-_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85" y="1196752"/>
            <a:ext cx="3384376" cy="13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620688"/>
            <a:ext cx="8507288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Разгледани</a:t>
            </a:r>
            <a:r>
              <a:rPr lang="bg-BG" i="1" dirty="0" smtClean="0"/>
              <a:t> </a:t>
            </a:r>
            <a:r>
              <a:rPr lang="bg-BG" dirty="0" smtClean="0"/>
              <a:t>спецификации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768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</a:t>
            </a:r>
            <a:r>
              <a:rPr lang="bg-BG" dirty="0"/>
              <a:t>(продължение)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16832"/>
            <a:ext cx="4248472" cy="1584176"/>
          </a:xfrm>
        </p:spPr>
        <p:txBody>
          <a:bodyPr/>
          <a:lstStyle/>
          <a:p>
            <a:pPr marL="109728" indent="0"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②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 функционално независими (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loosely coupled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)</a:t>
            </a:r>
            <a:endParaRPr lang="bg-BG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2011712"/>
            <a:ext cx="4680520" cy="4145364"/>
            <a:chOff x="395536" y="2011712"/>
            <a:chExt cx="4680520" cy="4145364"/>
          </a:xfrm>
        </p:grpSpPr>
        <p:pic>
          <p:nvPicPr>
            <p:cNvPr id="1028" name="Picture 4" descr="C:\Documents and Settings\Administrator\Desktop\Copy of tree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11712"/>
              <a:ext cx="3996556" cy="376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5187581"/>
              <a:ext cx="633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omic Sans MS" pitchFamily="66" charset="0"/>
                </a:rPr>
                <a:t>XML</a:t>
              </a:r>
              <a:endParaRPr lang="bg-BG" b="1" dirty="0"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572" y="5526135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Comic Sans MS" pitchFamily="66" charset="0"/>
                </a:rPr>
                <a:t>отворени</a:t>
              </a:r>
              <a:endParaRPr lang="bg-BG" b="1" dirty="0"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8016" y="5773176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rgbClr val="CCB00A"/>
                  </a:solidFill>
                  <a:latin typeface="Comic Sans MS" pitchFamily="66" charset="0"/>
                </a:rPr>
                <a:t>интерфейси</a:t>
              </a:r>
              <a:endParaRPr lang="bg-BG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5603899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rgbClr val="CCB00A"/>
                  </a:solidFill>
                  <a:latin typeface="Comic Sans MS" pitchFamily="66" charset="0"/>
                </a:rPr>
                <a:t>съобщения</a:t>
              </a:r>
              <a:endParaRPr lang="bg-BG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557230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CB00A"/>
                  </a:solidFill>
                  <a:latin typeface="Comic Sans MS" pitchFamily="66" charset="0"/>
                </a:rPr>
                <a:t>sync/</a:t>
              </a:r>
              <a:br>
                <a:rPr lang="en-US" sz="1600" dirty="0" smtClean="0">
                  <a:solidFill>
                    <a:srgbClr val="CCB00A"/>
                  </a:solidFill>
                  <a:latin typeface="Comic Sans MS" pitchFamily="66" charset="0"/>
                </a:rPr>
              </a:br>
              <a:r>
                <a:rPr lang="en-US" sz="1600" dirty="0" err="1" smtClean="0">
                  <a:solidFill>
                    <a:srgbClr val="CCB00A"/>
                  </a:solidFill>
                  <a:latin typeface="Comic Sans MS" pitchFamily="66" charset="0"/>
                </a:rPr>
                <a:t>async</a:t>
              </a:r>
              <a:endParaRPr lang="bg-BG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2490" y="5233747"/>
              <a:ext cx="15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едрозърнести</a:t>
              </a:r>
              <a:endParaRPr lang="bg-BG" sz="1600" dirty="0"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7704" y="3573016"/>
            <a:ext cx="41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CCB00A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endParaRPr lang="bg-BG" b="1" dirty="0">
              <a:solidFill>
                <a:srgbClr val="CCB00A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076056" y="3356992"/>
            <a:ext cx="3960440" cy="1080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ⓕ 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гъвкавост и лесно сработване (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interoperability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)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883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CCB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ⓐ</a:t>
            </a:r>
            <a:endParaRPr lang="bg-BG" dirty="0">
              <a:solidFill>
                <a:srgbClr val="CCB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85">
            <a:off x="1104795" y="3702608"/>
            <a:ext cx="345677" cy="3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436096" y="4725144"/>
            <a:ext cx="3707904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600" b="1" dirty="0">
                <a:solidFill>
                  <a:srgbClr val="CCB00A"/>
                </a:solidFill>
                <a:latin typeface="Comic Sans MS" pitchFamily="66" charset="0"/>
              </a:rPr>
              <a:t>без сложни приложения за миграция</a:t>
            </a:r>
          </a:p>
          <a:p>
            <a:r>
              <a:rPr lang="bg-BG" sz="2600" b="1" dirty="0" smtClean="0">
                <a:solidFill>
                  <a:srgbClr val="CCB00A"/>
                </a:solidFill>
                <a:latin typeface="Comic Sans MS" pitchFamily="66" charset="0"/>
              </a:rPr>
              <a:t>преизползване на код</a:t>
            </a:r>
            <a:endParaRPr lang="bg-BG" sz="2600" b="1" dirty="0">
              <a:solidFill>
                <a:srgbClr val="CCB00A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ⓑ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0769">
            <a:off x="1221357" y="3020752"/>
            <a:ext cx="264937" cy="2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2708920"/>
            <a:ext cx="2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ⓒ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773">
            <a:off x="1808193" y="2727406"/>
            <a:ext cx="306519" cy="3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2217401" y="2875218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7704" y="3068960"/>
            <a:ext cx="1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ⓓ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02" y="3170373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3848" y="3652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34290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ⓔ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13" y="3652784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944">
            <a:off x="3483943" y="3666706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92220" y="3068960"/>
            <a:ext cx="25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ⓕ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540">
            <a:off x="2977839" y="3104892"/>
            <a:ext cx="246874" cy="3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3282577" y="2920528"/>
            <a:ext cx="301633" cy="3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411760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②</a:t>
            </a:r>
            <a:endParaRPr lang="bg-BG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14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03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</a:t>
            </a:r>
            <a:r>
              <a:rPr lang="bg-BG" dirty="0"/>
              <a:t>(продължение)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16832"/>
            <a:ext cx="4248472" cy="1584176"/>
          </a:xfrm>
        </p:spPr>
        <p:txBody>
          <a:bodyPr/>
          <a:lstStyle/>
          <a:p>
            <a:pPr marL="109728" indent="0"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②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 функционално независими (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loosely coupled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)</a:t>
            </a:r>
            <a:endParaRPr lang="bg-BG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2011712"/>
            <a:ext cx="4680520" cy="4145364"/>
            <a:chOff x="395536" y="2011712"/>
            <a:chExt cx="4680520" cy="4145364"/>
          </a:xfrm>
        </p:grpSpPr>
        <p:pic>
          <p:nvPicPr>
            <p:cNvPr id="1028" name="Picture 4" descr="C:\Documents and Settings\Administrator\Desktop\Copy of tree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11712"/>
              <a:ext cx="3996556" cy="376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5187581"/>
              <a:ext cx="633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omic Sans MS" pitchFamily="66" charset="0"/>
                </a:rPr>
                <a:t>XML</a:t>
              </a:r>
              <a:endParaRPr lang="bg-BG" b="1" dirty="0"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572" y="5526135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Comic Sans MS" pitchFamily="66" charset="0"/>
                </a:rPr>
                <a:t>отворени</a:t>
              </a:r>
              <a:endParaRPr lang="bg-BG" b="1" dirty="0"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8016" y="5773176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rgbClr val="CCB00A"/>
                  </a:solidFill>
                  <a:latin typeface="Comic Sans MS" pitchFamily="66" charset="0"/>
                </a:rPr>
                <a:t>интерфейси</a:t>
              </a:r>
              <a:endParaRPr lang="bg-BG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5603899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rgbClr val="CCB00A"/>
                  </a:solidFill>
                  <a:latin typeface="Comic Sans MS" pitchFamily="66" charset="0"/>
                </a:rPr>
                <a:t>съобщения</a:t>
              </a:r>
              <a:endParaRPr lang="bg-BG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557230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CB00A"/>
                  </a:solidFill>
                  <a:latin typeface="Comic Sans MS" pitchFamily="66" charset="0"/>
                </a:rPr>
                <a:t>sync/</a:t>
              </a:r>
              <a:br>
                <a:rPr lang="en-US" sz="1600" dirty="0" smtClean="0">
                  <a:solidFill>
                    <a:srgbClr val="CCB00A"/>
                  </a:solidFill>
                  <a:latin typeface="Comic Sans MS" pitchFamily="66" charset="0"/>
                </a:rPr>
              </a:br>
              <a:r>
                <a:rPr lang="en-US" sz="1600" dirty="0" err="1" smtClean="0">
                  <a:solidFill>
                    <a:srgbClr val="CCB00A"/>
                  </a:solidFill>
                  <a:latin typeface="Comic Sans MS" pitchFamily="66" charset="0"/>
                </a:rPr>
                <a:t>async</a:t>
              </a:r>
              <a:endParaRPr lang="bg-BG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2490" y="5233747"/>
              <a:ext cx="15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едрозърнести</a:t>
              </a:r>
              <a:endParaRPr lang="bg-BG" sz="1600" dirty="0"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7704" y="3573016"/>
            <a:ext cx="41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CCB00A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endParaRPr lang="bg-BG" b="1" dirty="0">
              <a:solidFill>
                <a:srgbClr val="CCB00A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076056" y="3356992"/>
            <a:ext cx="396044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ⓖ 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лесно мащабиране (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scalability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)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883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CCB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ⓐ</a:t>
            </a:r>
            <a:endParaRPr lang="bg-BG" dirty="0">
              <a:solidFill>
                <a:srgbClr val="CCB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85">
            <a:off x="1104795" y="3702608"/>
            <a:ext cx="345677" cy="3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436096" y="4725144"/>
            <a:ext cx="3707904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bg-BG" sz="2600" b="1" dirty="0" smtClean="0">
                <a:solidFill>
                  <a:srgbClr val="CCB00A"/>
                </a:solidFill>
                <a:latin typeface="Comic Sans MS" pitchFamily="66" charset="0"/>
              </a:rPr>
              <a:t>адаптиране към бъдещи бизнес нужди без сложна реорганизация</a:t>
            </a:r>
            <a:endParaRPr lang="bg-BG" sz="2600" b="1" dirty="0">
              <a:solidFill>
                <a:srgbClr val="CCB00A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ⓑ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0769">
            <a:off x="1221357" y="3020752"/>
            <a:ext cx="264937" cy="2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2708920"/>
            <a:ext cx="2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ⓒ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773">
            <a:off x="1808193" y="2727406"/>
            <a:ext cx="306519" cy="3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2217401" y="2875218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7704" y="3068960"/>
            <a:ext cx="1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ⓓ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02" y="3170373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3848" y="3652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34290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ⓔ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13" y="3652784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944">
            <a:off x="3483943" y="3666706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92220" y="3068960"/>
            <a:ext cx="25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ⓕ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540">
            <a:off x="2977839" y="3104892"/>
            <a:ext cx="246874" cy="3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3282577" y="2920528"/>
            <a:ext cx="301633" cy="3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47864" y="3203684"/>
            <a:ext cx="18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ⓖ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921">
            <a:off x="3584514" y="3244946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411760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②</a:t>
            </a:r>
            <a:endParaRPr lang="bg-BG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15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94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</a:t>
            </a:r>
            <a:r>
              <a:rPr lang="bg-BG" dirty="0"/>
              <a:t>(продължение)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16832"/>
            <a:ext cx="4248472" cy="1584176"/>
          </a:xfrm>
        </p:spPr>
        <p:txBody>
          <a:bodyPr/>
          <a:lstStyle/>
          <a:p>
            <a:pPr marL="109728" indent="0"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③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 носят бизнес смисъл (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e.g. employee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)</a:t>
            </a:r>
            <a:endParaRPr lang="bg-BG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2011712"/>
            <a:ext cx="4680520" cy="4145364"/>
            <a:chOff x="395536" y="2011712"/>
            <a:chExt cx="4680520" cy="4145364"/>
          </a:xfrm>
        </p:grpSpPr>
        <p:pic>
          <p:nvPicPr>
            <p:cNvPr id="1028" name="Picture 4" descr="C:\Documents and Settings\Administrator\Desktop\Copy of tree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11712"/>
              <a:ext cx="3996556" cy="376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5187581"/>
              <a:ext cx="633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omic Sans MS" pitchFamily="66" charset="0"/>
                </a:rPr>
                <a:t>XML</a:t>
              </a:r>
              <a:endParaRPr lang="bg-BG" b="1" dirty="0"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572" y="5526135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latin typeface="Comic Sans MS" pitchFamily="66" charset="0"/>
                </a:rPr>
                <a:t>отворени</a:t>
              </a:r>
              <a:endParaRPr lang="bg-BG" b="1" dirty="0"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8016" y="5773176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интерфейси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5603899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съобщения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557230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sync/</a:t>
              </a:r>
              <a:br>
                <a:rPr lang="en-US" sz="1600" dirty="0" smtClean="0">
                  <a:latin typeface="Comic Sans MS" pitchFamily="66" charset="0"/>
                </a:rPr>
              </a:br>
              <a:r>
                <a:rPr lang="en-US" sz="1600" dirty="0" err="1" smtClean="0">
                  <a:latin typeface="Comic Sans MS" pitchFamily="66" charset="0"/>
                </a:rPr>
                <a:t>async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2490" y="5233747"/>
              <a:ext cx="15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solidFill>
                    <a:srgbClr val="CCB00A"/>
                  </a:solidFill>
                  <a:latin typeface="Comic Sans MS" pitchFamily="66" charset="0"/>
                </a:rPr>
                <a:t>едрозърнести</a:t>
              </a:r>
              <a:endParaRPr lang="bg-BG" sz="1600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7704" y="3573016"/>
            <a:ext cx="41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CCB00A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endParaRPr lang="bg-BG" b="1" dirty="0">
              <a:solidFill>
                <a:srgbClr val="CCB00A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076056" y="3356992"/>
            <a:ext cx="396044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883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CCB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ⓐ</a:t>
            </a:r>
            <a:endParaRPr lang="bg-BG" dirty="0">
              <a:solidFill>
                <a:srgbClr val="CCB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85">
            <a:off x="1104795" y="3702608"/>
            <a:ext cx="345677" cy="3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436096" y="4725144"/>
            <a:ext cx="3707904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bg-BG" sz="2600" b="1" dirty="0" smtClean="0">
                <a:solidFill>
                  <a:srgbClr val="CCB00A"/>
                </a:solidFill>
                <a:latin typeface="Comic Sans MS" pitchFamily="66" charset="0"/>
              </a:rPr>
              <a:t>по-добро проектиране и анализ на системата</a:t>
            </a:r>
            <a:endParaRPr lang="bg-BG" sz="2600" b="1" dirty="0">
              <a:solidFill>
                <a:srgbClr val="CCB00A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ⓑ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0769">
            <a:off x="1221357" y="3020752"/>
            <a:ext cx="264937" cy="2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2708920"/>
            <a:ext cx="2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ⓒ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773">
            <a:off x="1808193" y="2727406"/>
            <a:ext cx="306519" cy="3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2217401" y="2875218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7704" y="3068960"/>
            <a:ext cx="1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ⓓ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02" y="3170373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3848" y="3652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34290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ⓔ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13" y="3652784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944">
            <a:off x="3483943" y="3666706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92220" y="3068960"/>
            <a:ext cx="25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ⓕ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540">
            <a:off x="2977839" y="3104892"/>
            <a:ext cx="246874" cy="3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3282577" y="2920528"/>
            <a:ext cx="301633" cy="3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47864" y="3203684"/>
            <a:ext cx="18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ⓖ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921">
            <a:off x="3584514" y="3244946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393814" y="3652784"/>
            <a:ext cx="22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33" name="TextBox 32"/>
          <p:cNvSpPr txBox="1"/>
          <p:nvPr/>
        </p:nvSpPr>
        <p:spPr>
          <a:xfrm>
            <a:off x="2339752" y="3429000"/>
            <a:ext cx="19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③</a:t>
            </a:r>
            <a:endParaRPr lang="bg-BG" dirty="0"/>
          </a:p>
        </p:txBody>
      </p:sp>
      <p:sp>
        <p:nvSpPr>
          <p:cNvPr id="35" name="TextBox 34"/>
          <p:cNvSpPr txBox="1"/>
          <p:nvPr/>
        </p:nvSpPr>
        <p:spPr>
          <a:xfrm>
            <a:off x="2411760" y="371703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②</a:t>
            </a:r>
            <a:endParaRPr lang="bg-BG" dirty="0"/>
          </a:p>
        </p:txBody>
      </p:sp>
      <p:pic>
        <p:nvPicPr>
          <p:cNvPr id="36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4637">
            <a:off x="2654321" y="3348968"/>
            <a:ext cx="242789" cy="2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16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620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(край)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16832"/>
            <a:ext cx="4248472" cy="1584176"/>
          </a:xfrm>
        </p:spPr>
        <p:txBody>
          <a:bodyPr/>
          <a:lstStyle/>
          <a:p>
            <a:pPr marL="109728" indent="0">
              <a:buNone/>
            </a:pPr>
            <a:r>
              <a:rPr lang="bg-BG" dirty="0" smtClean="0"/>
              <a:t>обиране на плодовете</a:t>
            </a:r>
            <a:endParaRPr lang="bg-BG" dirty="0"/>
          </a:p>
        </p:txBody>
      </p:sp>
      <p:pic>
        <p:nvPicPr>
          <p:cNvPr id="1028" name="Picture 4" descr="C:\Documents and Settings\Administrator\Desktop\Copy of tre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1712"/>
            <a:ext cx="3996556" cy="37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076056" y="3356992"/>
            <a:ext cx="396044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bg-BG" dirty="0"/>
          </a:p>
        </p:txBody>
      </p:sp>
      <p:pic>
        <p:nvPicPr>
          <p:cNvPr id="23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85">
            <a:off x="1104795" y="3702608"/>
            <a:ext cx="345677" cy="3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0769">
            <a:off x="1221357" y="3020752"/>
            <a:ext cx="264937" cy="2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773">
            <a:off x="1808193" y="2727406"/>
            <a:ext cx="306519" cy="3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2217401" y="2875218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02" y="3170373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3848" y="36527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27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13" y="3652784"/>
            <a:ext cx="238151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944">
            <a:off x="3483943" y="3666706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540">
            <a:off x="2977839" y="3104892"/>
            <a:ext cx="246874" cy="3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143">
            <a:off x="3282577" y="2920528"/>
            <a:ext cx="301633" cy="3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921">
            <a:off x="3584514" y="3244946"/>
            <a:ext cx="339559" cy="3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393814" y="3652784"/>
            <a:ext cx="22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36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4637">
            <a:off x="2654321" y="3348968"/>
            <a:ext cx="242789" cy="2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17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661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00034 0.3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555 0.37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8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00417 0.333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6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00208 0.360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0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0521 0.36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84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0347 0.317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8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0277 0.27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36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00208 0.2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36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00503 0.293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46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0642 0.343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Страни в комуникацията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128792" cy="4680520"/>
          </a:xfrm>
        </p:spPr>
        <p:txBody>
          <a:bodyPr/>
          <a:lstStyle/>
          <a:p>
            <a:r>
              <a:rPr lang="en-US" i="1" dirty="0"/>
              <a:t>Service Broker </a:t>
            </a:r>
            <a:r>
              <a:rPr lang="en-US" dirty="0"/>
              <a:t>(registry) – </a:t>
            </a:r>
            <a:r>
              <a:rPr lang="bg-BG" dirty="0"/>
              <a:t>спомага</a:t>
            </a:r>
            <a:br>
              <a:rPr lang="bg-BG" dirty="0"/>
            </a:br>
            <a:r>
              <a:rPr lang="bg-BG" dirty="0"/>
              <a:t>за откриване на уеб </a:t>
            </a:r>
            <a:r>
              <a:rPr lang="bg-BG" dirty="0" smtClean="0"/>
              <a:t>услугата</a:t>
            </a:r>
            <a:endParaRPr lang="en-US" dirty="0" smtClean="0"/>
          </a:p>
          <a:p>
            <a:endParaRPr lang="bg-BG" dirty="0"/>
          </a:p>
          <a:p>
            <a:r>
              <a:rPr lang="en-US" i="1" dirty="0" smtClean="0"/>
              <a:t>Service </a:t>
            </a:r>
            <a:r>
              <a:rPr lang="en-US" i="1" dirty="0"/>
              <a:t>P</a:t>
            </a:r>
            <a:r>
              <a:rPr lang="en-US" i="1" dirty="0" smtClean="0"/>
              <a:t>rovider </a:t>
            </a:r>
            <a:r>
              <a:rPr lang="en-US" dirty="0" smtClean="0"/>
              <a:t>– </a:t>
            </a:r>
            <a:r>
              <a:rPr lang="bg-BG" dirty="0" smtClean="0"/>
              <a:t>предоставя за използване услугата</a:t>
            </a:r>
            <a:endParaRPr lang="en-US" dirty="0" smtClean="0"/>
          </a:p>
          <a:p>
            <a:endParaRPr lang="bg-BG" dirty="0" smtClean="0"/>
          </a:p>
          <a:p>
            <a:r>
              <a:rPr lang="en-US" i="1" dirty="0" smtClean="0"/>
              <a:t>Service Requester </a:t>
            </a:r>
            <a:r>
              <a:rPr lang="bg-BG" dirty="0" smtClean="0"/>
              <a:t>(</a:t>
            </a:r>
            <a:r>
              <a:rPr lang="en-US" dirty="0" smtClean="0"/>
              <a:t>consumer</a:t>
            </a:r>
            <a:r>
              <a:rPr lang="bg-BG" dirty="0" smtClean="0"/>
              <a:t>)</a:t>
            </a:r>
            <a:r>
              <a:rPr lang="en-US" dirty="0" smtClean="0"/>
              <a:t> –</a:t>
            </a:r>
            <a:br>
              <a:rPr lang="en-US" dirty="0" smtClean="0"/>
            </a:br>
            <a:r>
              <a:rPr lang="bg-BG" dirty="0" smtClean="0"/>
              <a:t>използва услугата</a:t>
            </a:r>
          </a:p>
        </p:txBody>
      </p:sp>
      <p:pic>
        <p:nvPicPr>
          <p:cNvPr id="14338" name="Picture 2" descr="C:\Documents and Settings\Administrator\Desktop\Webserv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62" y="2852936"/>
            <a:ext cx="3879034" cy="35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18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66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История на уеб услугите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2000</a:t>
            </a:r>
            <a:r>
              <a:rPr lang="bg-BG" dirty="0" smtClean="0"/>
              <a:t>г., Майкрософт разработва </a:t>
            </a:r>
            <a:r>
              <a:rPr lang="en-US" dirty="0" smtClean="0"/>
              <a:t>SOAP (a.k.a. Simple Object Access Protocol) </a:t>
            </a:r>
            <a:r>
              <a:rPr lang="bg-BG" dirty="0" smtClean="0"/>
              <a:t>за трансфер на данни, като алтернатива на съществуващи</a:t>
            </a:r>
            <a:r>
              <a:rPr lang="en-US" dirty="0" smtClean="0"/>
              <a:t> RPC </a:t>
            </a:r>
            <a:r>
              <a:rPr lang="bg-BG" dirty="0" smtClean="0"/>
              <a:t>решения (надделява над </a:t>
            </a:r>
            <a:r>
              <a:rPr lang="en-US" dirty="0" smtClean="0"/>
              <a:t>XML-RPC</a:t>
            </a:r>
            <a:r>
              <a:rPr lang="bg-BG" dirty="0" smtClean="0"/>
              <a:t>)</a:t>
            </a:r>
            <a:endParaRPr lang="en-US" dirty="0" smtClean="0"/>
          </a:p>
          <a:p>
            <a:endParaRPr lang="bg-BG" dirty="0" smtClean="0"/>
          </a:p>
          <a:p>
            <a:r>
              <a:rPr lang="bg-BG" dirty="0" smtClean="0"/>
              <a:t>бързо се включват други компании и в следващата година се появяват </a:t>
            </a:r>
            <a:r>
              <a:rPr lang="en-US" dirty="0" smtClean="0"/>
              <a:t>WSDL </a:t>
            </a:r>
            <a:r>
              <a:rPr lang="bg-BG" dirty="0" smtClean="0"/>
              <a:t>и </a:t>
            </a:r>
            <a:r>
              <a:rPr lang="en-US" dirty="0" smtClean="0"/>
              <a:t>UDDI</a:t>
            </a:r>
          </a:p>
          <a:p>
            <a:endParaRPr lang="en-US" dirty="0" smtClean="0"/>
          </a:p>
          <a:p>
            <a:r>
              <a:rPr lang="bg-BG" dirty="0" smtClean="0"/>
              <a:t>това е първото поколение от стандарти за уеб услуги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19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121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 на лекциите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323528" y="1916832"/>
            <a:ext cx="8686800" cy="446449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XML</a:t>
            </a:r>
            <a:r>
              <a:rPr lang="bg-BG" dirty="0"/>
              <a:t>,</a:t>
            </a:r>
            <a:r>
              <a:rPr lang="en-US" dirty="0"/>
              <a:t> XML Schema</a:t>
            </a:r>
            <a:r>
              <a:rPr lang="bg-BG" dirty="0"/>
              <a:t>, </a:t>
            </a:r>
            <a:r>
              <a:rPr lang="en-US" dirty="0"/>
              <a:t>XPath, XSLT</a:t>
            </a:r>
            <a:endParaRPr lang="bg-BG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bg-BG" dirty="0" smtClean="0"/>
              <a:t>История </a:t>
            </a:r>
            <a:r>
              <a:rPr lang="bg-BG" dirty="0"/>
              <a:t>на разпределените изчисления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i="1" dirty="0">
                <a:solidFill>
                  <a:srgbClr val="CCB00A"/>
                </a:solidFill>
              </a:rPr>
              <a:t>Уеб услуги и техните разширения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BPEL </a:t>
            </a:r>
            <a:r>
              <a:rPr lang="bg-BG" dirty="0"/>
              <a:t>оркестрации и </a:t>
            </a:r>
            <a:r>
              <a:rPr lang="en-US" dirty="0"/>
              <a:t>SCA</a:t>
            </a:r>
            <a:r>
              <a:rPr lang="bg-BG" dirty="0"/>
              <a:t> модел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REST </a:t>
            </a:r>
            <a:r>
              <a:rPr lang="bg-BG" dirty="0"/>
              <a:t>уеб услуги</a:t>
            </a:r>
            <a:endParaRPr lang="en-US" dirty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ESB</a:t>
            </a:r>
            <a:r>
              <a:rPr lang="bg-BG" dirty="0"/>
              <a:t> и </a:t>
            </a:r>
            <a:r>
              <a:rPr lang="en-US" dirty="0" smtClean="0"/>
              <a:t>SOA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62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История (продължение)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SOAP </a:t>
            </a:r>
            <a:r>
              <a:rPr lang="bg-BG" dirty="0" smtClean="0"/>
              <a:t>еволюира към пренос на съобщения вместо отдалечени извиквания и абревиатурата отпада (не е особено прост и не дава достъп до обекти???)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UDDI “bites the dust”</a:t>
            </a:r>
          </a:p>
          <a:p>
            <a:endParaRPr lang="en-US" dirty="0"/>
          </a:p>
          <a:p>
            <a:r>
              <a:rPr lang="bg-BG" dirty="0" smtClean="0"/>
              <a:t>под натиска на бизнеса започва разширяване и допълване на спецификациите </a:t>
            </a:r>
            <a:endParaRPr lang="en-US" dirty="0" smtClean="0"/>
          </a:p>
          <a:p>
            <a:endParaRPr lang="en-US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20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67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Играчи сред уеб услугите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W3C</a:t>
            </a:r>
            <a:r>
              <a:rPr lang="bg-BG" dirty="0" smtClean="0"/>
              <a:t> (</a:t>
            </a:r>
            <a:r>
              <a:rPr lang="en-US" dirty="0" smtClean="0"/>
              <a:t>World Wide Web Consortium</a:t>
            </a:r>
            <a:r>
              <a:rPr lang="bg-BG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OASIS (Organization for Advancement of Structured Information Standards)</a:t>
            </a:r>
          </a:p>
          <a:p>
            <a:endParaRPr lang="en-US" dirty="0" smtClean="0"/>
          </a:p>
          <a:p>
            <a:r>
              <a:rPr lang="en-US" dirty="0" smtClean="0"/>
              <a:t>WS-I</a:t>
            </a:r>
            <a:r>
              <a:rPr lang="bg-BG" dirty="0" smtClean="0"/>
              <a:t> (</a:t>
            </a:r>
            <a:r>
              <a:rPr lang="en-US" dirty="0" smtClean="0"/>
              <a:t>Web Services Interoperability Organization</a:t>
            </a:r>
            <a:r>
              <a:rPr lang="bg-BG" dirty="0" smtClean="0"/>
              <a:t>)</a:t>
            </a:r>
            <a:endParaRPr lang="bg-BG" dirty="0"/>
          </a:p>
          <a:p>
            <a:endParaRPr lang="bg-BG" dirty="0" smtClean="0"/>
          </a:p>
          <a:p>
            <a:r>
              <a:rPr lang="bg-BG" dirty="0" smtClean="0"/>
              <a:t>големите </a:t>
            </a:r>
            <a:r>
              <a:rPr lang="bg-BG" dirty="0"/>
              <a:t>софтуерни </a:t>
            </a:r>
            <a:r>
              <a:rPr lang="bg-BG" dirty="0" smtClean="0"/>
              <a:t>компании (противоречиви)</a:t>
            </a:r>
            <a:endParaRPr lang="en-US" dirty="0"/>
          </a:p>
          <a:p>
            <a:pPr marL="109728" indent="0">
              <a:buNone/>
            </a:pPr>
            <a:endParaRPr lang="bg-BG" dirty="0"/>
          </a:p>
        </p:txBody>
      </p:sp>
      <p:pic>
        <p:nvPicPr>
          <p:cNvPr id="15362" name="Picture 2" descr="C:\Documents and Settings\Administrator\Desktop\PRS\images\football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917618" cy="9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21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5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Играчи сред уеб услугите</a:t>
            </a:r>
            <a:endParaRPr lang="bg-B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749459"/>
              </p:ext>
            </p:extLst>
          </p:nvPr>
        </p:nvGraphicFramePr>
        <p:xfrm>
          <a:off x="468313" y="1916113"/>
          <a:ext cx="8229600" cy="397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383"/>
                <a:gridCol w="2232248"/>
                <a:gridCol w="2304256"/>
                <a:gridCol w="2325713"/>
              </a:tblGrid>
              <a:tr h="576783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създаване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1994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1998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2002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членове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400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600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200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цели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да стимулира еволюцията на мрежата, чрез </a:t>
                      </a:r>
                      <a:r>
                        <a:rPr lang="bg-BG" b="1" dirty="0" smtClean="0"/>
                        <a:t>фундаментални</a:t>
                      </a:r>
                      <a:r>
                        <a:rPr lang="bg-BG" dirty="0" smtClean="0"/>
                        <a:t> стандарти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да улеснява онлайн бизнесът чрез </a:t>
                      </a:r>
                      <a:r>
                        <a:rPr lang="bg-BG" sz="1800" b="1" dirty="0" smtClean="0"/>
                        <a:t>специализирани</a:t>
                      </a:r>
                      <a:r>
                        <a:rPr lang="bg-BG" sz="1800" dirty="0" smtClean="0"/>
                        <a:t> </a:t>
                      </a:r>
                      <a:r>
                        <a:rPr lang="bg-BG" dirty="0" smtClean="0"/>
                        <a:t>уеб услуги и стандарти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да подхранва стандартна </a:t>
                      </a:r>
                      <a:r>
                        <a:rPr lang="bg-BG" sz="1800" b="1" dirty="0" smtClean="0"/>
                        <a:t>съвместимост</a:t>
                      </a:r>
                      <a:r>
                        <a:rPr lang="bg-BG" sz="1800" dirty="0" smtClean="0"/>
                        <a:t> </a:t>
                      </a:r>
                      <a:r>
                        <a:rPr lang="bg-BG" dirty="0" smtClean="0"/>
                        <a:t>между уеб услугите</a:t>
                      </a:r>
                      <a:endParaRPr lang="bg-B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звезди </a:t>
                      </a:r>
                      <a:r>
                        <a:rPr lang="bg-BG" dirty="0" smtClean="0">
                          <a:sym typeface="Wingdings" pitchFamily="2" charset="2"/>
                        </a:rPr>
                        <a:t>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XML,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XMLSchema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XPath</a:t>
                      </a:r>
                      <a:r>
                        <a:rPr lang="en-US" baseline="0" dirty="0" smtClean="0"/>
                        <a:t>, XSLT, WSDL, SOAP, WS-Addressing, …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UDDI, SAML, WS-BPEL, WS-Security, …</a:t>
                      </a:r>
                    </a:p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Profile,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Basic Security Profile, …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5736" y="1916832"/>
            <a:ext cx="6085041" cy="555145"/>
            <a:chOff x="2195736" y="1916832"/>
            <a:chExt cx="6085041" cy="555145"/>
          </a:xfrm>
        </p:grpSpPr>
        <p:pic>
          <p:nvPicPr>
            <p:cNvPr id="1027" name="Picture 3" descr="C:\Documents and Settings\Administrator\Desktop\img_w3c_0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916832"/>
              <a:ext cx="1663954" cy="52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Documents and Settings\Administrator\Desktop\oasi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206" y="1916832"/>
              <a:ext cx="1663954" cy="542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Documents and Settings\Administrator\Desktop\WS-I-logo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916832"/>
              <a:ext cx="1692553" cy="55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743400" y="612386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така стигаме до второто поколение уеб услуги …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22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56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istrator\Desktop\innoQ WS-Standards Poster 2007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5234"/>
            <a:ext cx="8188598" cy="61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23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679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PRS\images\expandables\0.expanda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6" y="1124744"/>
            <a:ext cx="8180397" cy="5112748"/>
          </a:xfrm>
          <a:prstGeom prst="rect">
            <a:avLst/>
          </a:prstGeom>
          <a:noFill/>
          <a:ln w="63500">
            <a:solidFill>
              <a:srgbClr val="E7C8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24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047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482952" cy="1066800"/>
          </a:xfrm>
        </p:spPr>
        <p:txBody>
          <a:bodyPr/>
          <a:lstStyle/>
          <a:p>
            <a:r>
              <a:rPr lang="en-US" dirty="0" smtClean="0"/>
              <a:t>HTTP</a:t>
            </a:r>
            <a:r>
              <a:rPr lang="bg-BG" dirty="0" smtClean="0"/>
              <a:t>(</a:t>
            </a:r>
            <a:r>
              <a:rPr lang="en-US" dirty="0" smtClean="0"/>
              <a:t>S</a:t>
            </a:r>
            <a:r>
              <a:rPr lang="bg-BG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5112568" cy="4680520"/>
          </a:xfrm>
        </p:spPr>
        <p:txBody>
          <a:bodyPr/>
          <a:lstStyle/>
          <a:p>
            <a:r>
              <a:rPr lang="bg-BG" dirty="0" smtClean="0"/>
              <a:t>основен транспортен протокол в Интернет</a:t>
            </a:r>
          </a:p>
          <a:p>
            <a:r>
              <a:rPr lang="bg-BG" dirty="0" smtClean="0"/>
              <a:t>добре познат</a:t>
            </a:r>
          </a:p>
          <a:p>
            <a:r>
              <a:rPr lang="bg-BG" dirty="0"/>
              <a:t>надежден</a:t>
            </a:r>
          </a:p>
          <a:p>
            <a:r>
              <a:rPr lang="bg-BG" dirty="0" smtClean="0"/>
              <a:t>подържан от съвременните инфраструктури</a:t>
            </a:r>
          </a:p>
          <a:p>
            <a:r>
              <a:rPr lang="bg-BG" dirty="0" smtClean="0"/>
              <a:t>появява се 1996г.</a:t>
            </a:r>
          </a:p>
          <a:p>
            <a:endParaRPr lang="bg-BG" dirty="0"/>
          </a:p>
          <a:p>
            <a:r>
              <a:rPr lang="bg-BG" dirty="0" smtClean="0"/>
              <a:t>една от опциите за уеб услуги</a:t>
            </a:r>
            <a:endParaRPr lang="bg-BG" dirty="0"/>
          </a:p>
        </p:txBody>
      </p:sp>
      <p:pic>
        <p:nvPicPr>
          <p:cNvPr id="4098" name="Picture 2" descr="C:\Documents and Settings\Administrator\Desktop\PRS\images\expandables\1.nor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31984"/>
            <a:ext cx="3135130" cy="4643094"/>
          </a:xfrm>
          <a:prstGeom prst="rect">
            <a:avLst/>
          </a:prstGeom>
          <a:noFill/>
          <a:ln w="63500">
            <a:solidFill>
              <a:srgbClr val="E7C8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60232" y="980728"/>
            <a:ext cx="2199026" cy="72008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  <a:t>has counted to infinity… twice</a:t>
            </a:r>
            <a:endParaRPr lang="bg-BG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25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28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482952" cy="1066800"/>
          </a:xfrm>
        </p:spPr>
        <p:txBody>
          <a:bodyPr/>
          <a:lstStyle/>
          <a:p>
            <a:r>
              <a:rPr lang="en-US" dirty="0" smtClean="0"/>
              <a:t>XML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5112568" cy="4680520"/>
          </a:xfrm>
        </p:spPr>
        <p:txBody>
          <a:bodyPr>
            <a:normAutofit/>
          </a:bodyPr>
          <a:lstStyle/>
          <a:p>
            <a:r>
              <a:rPr lang="en-US" sz="2400" cap="small" dirty="0" smtClean="0"/>
              <a:t>Extensible Markup Language</a:t>
            </a:r>
          </a:p>
          <a:p>
            <a:r>
              <a:rPr lang="en-US" dirty="0"/>
              <a:t>extensible – </a:t>
            </a:r>
            <a:r>
              <a:rPr lang="bg-BG" dirty="0"/>
              <a:t>няма </a:t>
            </a:r>
            <a:r>
              <a:rPr lang="bg-BG" dirty="0" err="1"/>
              <a:t>предефинирани</a:t>
            </a:r>
            <a:r>
              <a:rPr lang="bg-BG" dirty="0"/>
              <a:t> тагове</a:t>
            </a:r>
          </a:p>
          <a:p>
            <a:r>
              <a:rPr lang="en-US" dirty="0" smtClean="0"/>
              <a:t>markup – </a:t>
            </a:r>
            <a:r>
              <a:rPr lang="bg-BG" dirty="0" smtClean="0"/>
              <a:t>текстов формат използващ тагове</a:t>
            </a:r>
          </a:p>
          <a:p>
            <a:r>
              <a:rPr lang="en-US" dirty="0" smtClean="0"/>
              <a:t>language </a:t>
            </a:r>
            <a:r>
              <a:rPr lang="bg-BG" dirty="0" smtClean="0"/>
              <a:t>– </a:t>
            </a:r>
            <a:r>
              <a:rPr lang="bg-BG" dirty="0" err="1" smtClean="0"/>
              <a:t>самоописателен</a:t>
            </a:r>
            <a:r>
              <a:rPr lang="bg-BG" dirty="0" smtClean="0"/>
              <a:t> (</a:t>
            </a:r>
            <a:r>
              <a:rPr lang="en-US" dirty="0" err="1" smtClean="0"/>
              <a:t>XMLSchema</a:t>
            </a:r>
            <a:r>
              <a:rPr lang="en-US" dirty="0" smtClean="0"/>
              <a:t> </a:t>
            </a:r>
            <a:r>
              <a:rPr lang="bg-BG" dirty="0" smtClean="0"/>
              <a:t>описва </a:t>
            </a:r>
            <a:r>
              <a:rPr lang="en-US" dirty="0" smtClean="0"/>
              <a:t>XML</a:t>
            </a:r>
            <a:r>
              <a:rPr lang="bg-BG" dirty="0" smtClean="0"/>
              <a:t>)</a:t>
            </a:r>
            <a:endParaRPr lang="en-US" dirty="0" smtClean="0"/>
          </a:p>
          <a:p>
            <a:r>
              <a:rPr lang="bg-BG" dirty="0" smtClean="0"/>
              <a:t>фокус върху структура и данни (</a:t>
            </a:r>
            <a:r>
              <a:rPr lang="en-US" dirty="0" smtClean="0"/>
              <a:t>vs. HTML</a:t>
            </a:r>
            <a:r>
              <a:rPr lang="bg-BG" dirty="0" smtClean="0"/>
              <a:t>)</a:t>
            </a:r>
            <a:endParaRPr lang="en-US" dirty="0" smtClean="0"/>
          </a:p>
          <a:p>
            <a:r>
              <a:rPr lang="en-US" sz="2400" dirty="0" smtClean="0"/>
              <a:t>GML</a:t>
            </a:r>
            <a:r>
              <a:rPr lang="bg-BG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SGML</a:t>
            </a:r>
            <a:r>
              <a:rPr lang="bg-BG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HTML</a:t>
            </a:r>
            <a:r>
              <a:rPr lang="bg-BG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XML</a:t>
            </a:r>
            <a:endParaRPr lang="bg-BG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84168" y="980728"/>
            <a:ext cx="2775090" cy="720080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500" i="1" dirty="0" smtClean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  <a:t>they drew first blood, not me </a:t>
            </a:r>
            <a:r>
              <a:rPr lang="en-US" sz="42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(Rambo)</a:t>
            </a:r>
            <a:endParaRPr lang="bg-BG" sz="42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 descr="C:\Documents and Settings\Administrator\Desktop\PRS\images\expandables\2.stall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31984"/>
            <a:ext cx="3135313" cy="4643094"/>
          </a:xfrm>
          <a:prstGeom prst="rect">
            <a:avLst/>
          </a:prstGeom>
          <a:noFill/>
          <a:ln w="63500">
            <a:solidFill>
              <a:srgbClr val="E7C8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26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18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482952" cy="1066800"/>
          </a:xfrm>
        </p:spPr>
        <p:txBody>
          <a:bodyPr/>
          <a:lstStyle/>
          <a:p>
            <a:r>
              <a:rPr lang="en-US" dirty="0" smtClean="0"/>
              <a:t>SOAP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5217798" cy="4680520"/>
          </a:xfrm>
        </p:spPr>
        <p:txBody>
          <a:bodyPr/>
          <a:lstStyle/>
          <a:p>
            <a:r>
              <a:rPr lang="bg-BG" dirty="0" smtClean="0"/>
              <a:t>дефинира стандартен формат за съобщения</a:t>
            </a:r>
          </a:p>
          <a:p>
            <a:endParaRPr lang="bg-BG" dirty="0"/>
          </a:p>
          <a:p>
            <a:r>
              <a:rPr lang="bg-BG" dirty="0" smtClean="0"/>
              <a:t>прост, но лесно разширяем</a:t>
            </a:r>
          </a:p>
          <a:p>
            <a:endParaRPr lang="bg-BG" dirty="0"/>
          </a:p>
          <a:p>
            <a:r>
              <a:rPr lang="bg-BG" dirty="0" smtClean="0"/>
              <a:t>езиково и платформено независим</a:t>
            </a:r>
          </a:p>
          <a:p>
            <a:endParaRPr lang="bg-BG" dirty="0"/>
          </a:p>
          <a:p>
            <a:r>
              <a:rPr lang="bg-BG" dirty="0" smtClean="0"/>
              <a:t>базиран на </a:t>
            </a:r>
            <a:r>
              <a:rPr lang="en-US" dirty="0" smtClean="0"/>
              <a:t>XML</a:t>
            </a:r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0232" y="980728"/>
            <a:ext cx="2199026" cy="72008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 smtClean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  <a:t>I’ll be back </a:t>
            </a:r>
            <a:r>
              <a:rPr lang="en-US" sz="26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(Terminator)</a:t>
            </a:r>
            <a:endParaRPr lang="bg-BG" sz="26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146" name="Picture 2" descr="C:\Documents and Settings\Administrator\Desktop\PRS\images\expandables\3.schwarzeneg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42" y="1931984"/>
            <a:ext cx="3135130" cy="4643094"/>
          </a:xfrm>
          <a:prstGeom prst="rect">
            <a:avLst/>
          </a:prstGeom>
          <a:noFill/>
          <a:ln w="63500">
            <a:solidFill>
              <a:srgbClr val="E7C8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27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18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468052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&lt;?xml version="1.0"?&gt;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&lt;soap:Envelope </a:t>
            </a:r>
            <a:r>
              <a:rPr lang="en-US" sz="2300" noProof="1" smtClean="0">
                <a:latin typeface="Courier New" pitchFamily="49" charset="0"/>
                <a:cs typeface="Courier New" pitchFamily="49" charset="0"/>
              </a:rPr>
              <a:t>xmlns:soap="http://www.w3.org/2001/12/soap-envelope"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&lt;soap:Header&gt;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&lt;/soap:Header&gt;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&lt;soap:Body&gt;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  &lt;soap:Fault&gt;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  ...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  &lt;/soap:Fault&gt;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&lt;/soap:Body&gt;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&lt;/soap:Envelope&gt;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email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87019"/>
            <a:ext cx="2535238" cy="25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464414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rush Script MT" pitchFamily="66" charset="0"/>
              </a:rPr>
              <a:t>to </a:t>
            </a:r>
            <a:r>
              <a:rPr lang="en-US" sz="1600" dirty="0">
                <a:latin typeface="Brush Script MT" pitchFamily="66" charset="0"/>
              </a:rPr>
              <a:t>Arnold </a:t>
            </a:r>
            <a:r>
              <a:rPr lang="en-US" sz="1600" dirty="0" err="1" smtClean="0">
                <a:latin typeface="Brush Script MT" pitchFamily="66" charset="0"/>
              </a:rPr>
              <a:t>Shwarzenegger</a:t>
            </a:r>
            <a:endParaRPr lang="bg-BG" sz="1600" dirty="0"/>
          </a:p>
        </p:txBody>
      </p:sp>
      <p:pic>
        <p:nvPicPr>
          <p:cNvPr id="1027" name="Picture 3" descr="C:\Users\petyo.dimitrov\Desktop\email_attachment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10" y="3271422"/>
            <a:ext cx="2932434" cy="29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istrator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10" y="3271422"/>
            <a:ext cx="28289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5358263" y="4355877"/>
            <a:ext cx="77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rush Script MT" pitchFamily="66" charset="0"/>
              </a:rPr>
              <a:t>body</a:t>
            </a:r>
            <a:endParaRPr lang="en-US" sz="2000" dirty="0">
              <a:latin typeface="Brush Script MT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7706" y="5093028"/>
            <a:ext cx="77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rush Script MT" pitchFamily="66" charset="0"/>
              </a:rPr>
              <a:t>fault</a:t>
            </a:r>
            <a:endParaRPr lang="en-US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28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669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>
                <a:cs typeface="Courier New" pitchFamily="49" charset="0"/>
              </a:rPr>
              <a:t>съдържат мета информация, която може да е необходима за съобщението:</a:t>
            </a:r>
          </a:p>
          <a:p>
            <a:pPr lvl="1"/>
            <a:r>
              <a:rPr lang="bg-BG" dirty="0">
                <a:cs typeface="Courier New" pitchFamily="49" charset="0"/>
              </a:rPr>
              <a:t>инструкции за обработка или пренасочване на съобщението</a:t>
            </a:r>
          </a:p>
          <a:p>
            <a:pPr lvl="1"/>
            <a:r>
              <a:rPr lang="bg-BG" dirty="0">
                <a:cs typeface="Courier New" pitchFamily="49" charset="0"/>
              </a:rPr>
              <a:t>условия за сигурност</a:t>
            </a:r>
          </a:p>
          <a:p>
            <a:pPr lvl="1"/>
            <a:r>
              <a:rPr lang="bg-BG" dirty="0">
                <a:cs typeface="Courier New" pitchFamily="49" charset="0"/>
              </a:rPr>
              <a:t>информация за корелация на съобщения</a:t>
            </a:r>
          </a:p>
          <a:p>
            <a:endParaRPr lang="bg-BG" dirty="0" smtClean="0">
              <a:cs typeface="Courier New" pitchFamily="49" charset="0"/>
            </a:endParaRPr>
          </a:p>
          <a:p>
            <a:r>
              <a:rPr lang="bg-BG" dirty="0" smtClean="0">
                <a:cs typeface="Courier New" pitchFamily="49" charset="0"/>
              </a:rPr>
              <a:t>правят съобщението независимо</a:t>
            </a:r>
          </a:p>
          <a:p>
            <a:endParaRPr lang="bg-BG" dirty="0" smtClean="0">
              <a:cs typeface="Courier New" pitchFamily="49" charset="0"/>
            </a:endParaRPr>
          </a:p>
          <a:p>
            <a:r>
              <a:rPr lang="bg-BG" dirty="0" smtClean="0">
                <a:cs typeface="Courier New" pitchFamily="49" charset="0"/>
              </a:rPr>
              <a:t>имат незадължителен характер</a:t>
            </a:r>
            <a:br>
              <a:rPr lang="bg-BG" dirty="0" smtClean="0">
                <a:cs typeface="Courier New" pitchFamily="49" charset="0"/>
              </a:rPr>
            </a:br>
            <a:endParaRPr lang="en-US" dirty="0" smtClean="0">
              <a:cs typeface="Courier New" pitchFamily="49" charset="0"/>
            </a:endParaRPr>
          </a:p>
          <a:p>
            <a:r>
              <a:rPr lang="bg-BG" dirty="0">
                <a:cs typeface="Courier New" pitchFamily="49" charset="0"/>
              </a:rPr>
              <a:t>стоят в основата на много от </a:t>
            </a:r>
            <a:r>
              <a:rPr lang="en-US" dirty="0">
                <a:cs typeface="Courier New" pitchFamily="49" charset="0"/>
              </a:rPr>
              <a:t>WS-</a:t>
            </a:r>
            <a:r>
              <a:rPr lang="bg-BG" dirty="0">
                <a:cs typeface="Courier New" pitchFamily="49" charset="0"/>
              </a:rPr>
              <a:t>* спецификациите</a:t>
            </a:r>
            <a:endParaRPr lang="en-US" dirty="0">
              <a:cs typeface="Courier New" pitchFamily="49" charset="0"/>
            </a:endParaRPr>
          </a:p>
          <a:p>
            <a:endParaRPr lang="bg-BG" dirty="0"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</a:t>
            </a:r>
            <a:r>
              <a:rPr lang="bg-BG" dirty="0" err="1" smtClean="0"/>
              <a:t>хедъри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29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345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323528" y="1916832"/>
            <a:ext cx="8686800" cy="417646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bg-BG" dirty="0"/>
              <a:t>Същност и характеристики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bg-BG" dirty="0"/>
              <a:t>История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SOAP </a:t>
            </a:r>
            <a:r>
              <a:rPr lang="bg-BG" dirty="0"/>
              <a:t>протокол и </a:t>
            </a:r>
            <a:r>
              <a:rPr lang="en-US" dirty="0"/>
              <a:t>WSDL </a:t>
            </a:r>
            <a:r>
              <a:rPr lang="bg-BG" dirty="0"/>
              <a:t>интерфейс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Java </a:t>
            </a:r>
            <a:r>
              <a:rPr lang="bg-BG" dirty="0"/>
              <a:t>имплементация</a:t>
            </a:r>
            <a:r>
              <a:rPr lang="en-US" dirty="0"/>
              <a:t>: SAAJ </a:t>
            </a:r>
            <a:r>
              <a:rPr lang="bg-BG" dirty="0"/>
              <a:t>и </a:t>
            </a:r>
            <a:r>
              <a:rPr lang="en-US" dirty="0"/>
              <a:t>JAX-WS</a:t>
            </a:r>
            <a:endParaRPr lang="bg-BG" dirty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bg-BG" dirty="0" smtClean="0"/>
              <a:t>Разширения към уеб услугите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endParaRPr lang="bg-BG" dirty="0" smtClean="0"/>
          </a:p>
          <a:p>
            <a:pPr marL="109728" indent="0">
              <a:buNone/>
            </a:pPr>
            <a:endParaRPr lang="bg-BG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264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+ Java = SAAJ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/>
              <a:t>SOAP with Attachments API for </a:t>
            </a:r>
            <a:r>
              <a:rPr lang="en-US" cap="small" dirty="0" smtClean="0"/>
              <a:t>Java</a:t>
            </a:r>
          </a:p>
          <a:p>
            <a:endParaRPr lang="en-US" dirty="0"/>
          </a:p>
          <a:p>
            <a:r>
              <a:rPr lang="en-US" dirty="0" smtClean="0"/>
              <a:t>API </a:t>
            </a:r>
            <a:r>
              <a:rPr lang="bg-BG" dirty="0" smtClean="0"/>
              <a:t>от по-ниско ниво позволяващо работа със </a:t>
            </a:r>
            <a:r>
              <a:rPr lang="en-US" dirty="0" smtClean="0"/>
              <a:t>SOAP </a:t>
            </a:r>
            <a:r>
              <a:rPr lang="bg-BG" dirty="0" smtClean="0"/>
              <a:t>съобщения</a:t>
            </a:r>
          </a:p>
          <a:p>
            <a:endParaRPr lang="bg-BG" dirty="0"/>
          </a:p>
          <a:p>
            <a:r>
              <a:rPr lang="bg-BG" dirty="0" smtClean="0"/>
              <a:t>стои в основата на </a:t>
            </a:r>
            <a:r>
              <a:rPr lang="en-US" dirty="0" smtClean="0"/>
              <a:t>JAX-RPC </a:t>
            </a:r>
            <a:r>
              <a:rPr lang="bg-BG" dirty="0" smtClean="0"/>
              <a:t>и </a:t>
            </a:r>
            <a:r>
              <a:rPr lang="en-US" dirty="0" smtClean="0"/>
              <a:t>JAX-WS</a:t>
            </a:r>
          </a:p>
          <a:p>
            <a:endParaRPr lang="en-US" dirty="0"/>
          </a:p>
          <a:p>
            <a:r>
              <a:rPr lang="bg-BG" dirty="0" smtClean="0"/>
              <a:t>поддържа </a:t>
            </a:r>
            <a:r>
              <a:rPr lang="en-US" dirty="0" smtClean="0"/>
              <a:t>SOAP </a:t>
            </a:r>
            <a:r>
              <a:rPr lang="bg-BG" dirty="0" smtClean="0"/>
              <a:t>и </a:t>
            </a:r>
            <a:r>
              <a:rPr lang="en-US" dirty="0" err="1" smtClean="0"/>
              <a:t>SwA</a:t>
            </a:r>
            <a:r>
              <a:rPr lang="en-US" dirty="0" smtClean="0"/>
              <a:t> </a:t>
            </a:r>
            <a:r>
              <a:rPr lang="bg-BG" dirty="0" smtClean="0"/>
              <a:t>спецификациите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30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25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SAAJ</a:t>
            </a:r>
            <a:r>
              <a:rPr lang="bg-BG" dirty="0" smtClean="0"/>
              <a:t>: създаване на съобщение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68052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SOAPMessage msg = MessageFactory.</a:t>
            </a:r>
            <a:r>
              <a:rPr lang="en-US" i="1" noProof="1">
                <a:latin typeface="Courier New" pitchFamily="49" charset="0"/>
                <a:cs typeface="Courier New" pitchFamily="49" charset="0"/>
              </a:rPr>
              <a:t>newInstance().createMessage();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SOAPPart part = message.getSOAPPart();</a:t>
            </a:r>
          </a:p>
          <a:p>
            <a:endParaRPr lang="bg-BG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SOAPEnvelope envelope = part.getEnvelope();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SOAPBody body = envelope.getBody();</a:t>
            </a:r>
          </a:p>
          <a:p>
            <a:endParaRPr lang="bg-BG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QName movieInfo = new QName(</a:t>
            </a:r>
            <a:r>
              <a:rPr lang="en-US" i="1" noProof="1">
                <a:latin typeface="Courier New" pitchFamily="49" charset="0"/>
                <a:cs typeface="Courier New" pitchFamily="49" charset="0"/>
              </a:rPr>
              <a:t>NS, "getMovieInfo", "e");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QName title = new QName(</a:t>
            </a:r>
            <a:r>
              <a:rPr lang="en-US" i="1" noProof="1">
                <a:latin typeface="Courier New" pitchFamily="49" charset="0"/>
                <a:cs typeface="Courier New" pitchFamily="49" charset="0"/>
              </a:rPr>
              <a:t>"title");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QName year = new QName(</a:t>
            </a:r>
            <a:r>
              <a:rPr lang="en-US" i="1" noProof="1">
                <a:latin typeface="Courier New" pitchFamily="49" charset="0"/>
                <a:cs typeface="Courier New" pitchFamily="49" charset="0"/>
              </a:rPr>
              <a:t>"year");</a:t>
            </a:r>
          </a:p>
          <a:p>
            <a:endParaRPr lang="bg-BG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SOAPBodyElement bodyEl = body.addBodyElement(movieInfo);</a:t>
            </a:r>
          </a:p>
          <a:p>
            <a:pPr marL="109728" indent="0">
              <a:buNone/>
            </a:pPr>
            <a:endParaRPr lang="en-US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bodyEl.addChildElement(title).setValue("Avengers");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bodyEl.addChildElement(year).setValue("2012"</a:t>
            </a:r>
            <a:r>
              <a:rPr lang="en-US" i="1" noProof="1">
                <a:latin typeface="Courier New" pitchFamily="49" charset="0"/>
                <a:cs typeface="Courier New" pitchFamily="49" charset="0"/>
              </a:rPr>
              <a:t>);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31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62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SAAJ: </a:t>
            </a:r>
            <a:r>
              <a:rPr lang="bg-BG" dirty="0" smtClean="0"/>
              <a:t>подготовка за изпращане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URL wsdl = new URL(ENDPOINT_URL + "?wsdl");</a:t>
            </a:r>
          </a:p>
          <a:p>
            <a:pPr marL="109728" indent="0">
              <a:buNone/>
            </a:pPr>
            <a:endParaRPr lang="en-US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QName serviceName = new QName(NS, "CinemaService");</a:t>
            </a: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Service service = Service.create(wsdl, serviceName);</a:t>
            </a:r>
          </a:p>
          <a:p>
            <a:pPr marL="109728" indent="0">
              <a:buNone/>
            </a:pPr>
            <a:endParaRPr lang="en-US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QName portName = new QName(NS, "CinemaPort");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Dispatch&lt;SOAPMessage&gt; dispatch = service.createDispatch(portName, SOAPMessage.class, Service.Mode.MESSAGE);</a:t>
            </a:r>
          </a:p>
          <a:p>
            <a:pPr marL="109728" indent="0">
              <a:buNone/>
            </a:pPr>
            <a:endParaRPr lang="en-US" b="1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b="1" noProof="1">
                <a:latin typeface="Courier New" pitchFamily="49" charset="0"/>
                <a:cs typeface="Courier New" pitchFamily="49" charset="0"/>
              </a:rPr>
              <a:t>SOAPMessage response = dispatch.invoke(request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="1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32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62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284984"/>
            <a:ext cx="5256584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&lt;?xml version="1.0"?&gt;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soap:Envelope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xmlns:soap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"..."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soap:Header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/&gt;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soap:Body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&lt;length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="http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://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opa/main"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143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&lt;/length&gt;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soap:Body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soap:Envelope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&gt;</a:t>
            </a:r>
            <a:endParaRPr lang="bg-BG" sz="2000" dirty="0"/>
          </a:p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3298606"/>
            <a:ext cx="525658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&lt;?xml version="1.0"?&gt;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&lt;soap:Envelope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xmlns:soap=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"..."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&lt;soap:Header/&gt;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&lt;soap:Body&gt;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&lt;title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xmlns="http://opa/main"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Avengers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&lt;/title&gt;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&lt;/soap:Body&gt;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&lt;/soap:Envelope&gt;</a:t>
            </a:r>
            <a:endParaRPr lang="en-US" sz="2000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SAAJ: </a:t>
            </a:r>
            <a:r>
              <a:rPr lang="bg-BG" dirty="0" smtClean="0"/>
              <a:t>заявка и отговор</a:t>
            </a:r>
            <a:endParaRPr lang="bg-BG" dirty="0"/>
          </a:p>
        </p:txBody>
      </p:sp>
      <p:pic>
        <p:nvPicPr>
          <p:cNvPr id="6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33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187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SAAJ: </a:t>
            </a:r>
            <a:r>
              <a:rPr lang="bg-BG" dirty="0" smtClean="0"/>
              <a:t>работа с </a:t>
            </a:r>
            <a:r>
              <a:rPr lang="bg-BG" dirty="0" err="1" smtClean="0"/>
              <a:t>хедъри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46449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SOAPHeader header = env.getHeader();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QName password = new QName("http://opa/main", "pass");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SOAPHeaderElement headerElement = header.addHeaderElement(password);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headerElement.addTextNode("opaopa")</a:t>
            </a: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headerElement.setActor("http://opa/auth");</a:t>
            </a:r>
            <a:endParaRPr lang="bg-BG" b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&lt;soap:Header&gt;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&lt;pass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xmlns="http://opa/main"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&gt;opaopa&lt;/pass&gt;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&lt;soap:Header&gt;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34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43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</a:t>
            </a:r>
            <a:r>
              <a:rPr lang="bg-BG" dirty="0" smtClean="0"/>
              <a:t>и бинарни данни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SOAP </a:t>
            </a:r>
            <a:r>
              <a:rPr lang="bg-BG" dirty="0" smtClean="0"/>
              <a:t>съобщенията са текст, но чест</a:t>
            </a:r>
            <a:r>
              <a:rPr lang="en-US" dirty="0" smtClean="0"/>
              <a:t>o </a:t>
            </a:r>
            <a:r>
              <a:rPr lang="bg-BG" dirty="0" smtClean="0"/>
              <a:t>пренасят бинарни данни</a:t>
            </a:r>
            <a:r>
              <a:rPr lang="en-US" dirty="0" smtClean="0"/>
              <a:t> (</a:t>
            </a:r>
            <a:r>
              <a:rPr lang="bg-BG" dirty="0" smtClean="0"/>
              <a:t>картинки, документи</a:t>
            </a:r>
            <a:r>
              <a:rPr lang="en-US" dirty="0" smtClean="0"/>
              <a:t>)</a:t>
            </a:r>
            <a:endParaRPr lang="bg-BG" dirty="0" smtClean="0"/>
          </a:p>
          <a:p>
            <a:endParaRPr lang="en-US" dirty="0"/>
          </a:p>
          <a:p>
            <a:r>
              <a:rPr lang="en-US" dirty="0" smtClean="0"/>
              <a:t>base64</a:t>
            </a:r>
            <a:endParaRPr lang="bg-BG" dirty="0" smtClean="0"/>
          </a:p>
          <a:p>
            <a:pPr lvl="1"/>
            <a:r>
              <a:rPr lang="bg-BG" dirty="0" smtClean="0"/>
              <a:t>конвертира бинарните данни до </a:t>
            </a:r>
            <a:r>
              <a:rPr lang="en-US" dirty="0" smtClean="0"/>
              <a:t>ASCII </a:t>
            </a:r>
            <a:r>
              <a:rPr lang="bg-BG" dirty="0" smtClean="0"/>
              <a:t>текст</a:t>
            </a:r>
          </a:p>
          <a:p>
            <a:pPr lvl="1"/>
            <a:r>
              <a:rPr lang="bg-BG" dirty="0" smtClean="0"/>
              <a:t>увеличава размера </a:t>
            </a:r>
            <a:r>
              <a:rPr lang="en-US" dirty="0" smtClean="0"/>
              <a:t>~</a:t>
            </a:r>
            <a:r>
              <a:rPr lang="bg-BG" dirty="0" smtClean="0"/>
              <a:t>30%</a:t>
            </a:r>
            <a:endParaRPr lang="en-US" dirty="0" smtClean="0"/>
          </a:p>
          <a:p>
            <a:pPr lvl="1"/>
            <a:r>
              <a:rPr lang="bg-BG" dirty="0" smtClean="0"/>
              <a:t>пример:</a:t>
            </a:r>
          </a:p>
          <a:p>
            <a:pPr marL="41148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&lt;image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imageType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jpg"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xsi:type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"base64binary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&gt;4f3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Е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9b0…&lt;/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image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35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19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</a:t>
            </a:r>
            <a:r>
              <a:rPr lang="bg-BG" dirty="0" smtClean="0"/>
              <a:t>и бинарни данни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94116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SwA</a:t>
            </a:r>
            <a:r>
              <a:rPr lang="bg-BG" dirty="0"/>
              <a:t> </a:t>
            </a:r>
            <a:r>
              <a:rPr lang="bg-BG" dirty="0" smtClean="0"/>
              <a:t>(</a:t>
            </a:r>
            <a:r>
              <a:rPr lang="en-US" dirty="0" smtClean="0"/>
              <a:t>SOAP with Attachments</a:t>
            </a:r>
            <a:r>
              <a:rPr lang="bg-BG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smtClean="0"/>
              <a:t>DIME</a:t>
            </a:r>
            <a:endParaRPr lang="bg-BG" dirty="0" smtClean="0"/>
          </a:p>
          <a:p>
            <a:pPr lvl="1"/>
            <a:r>
              <a:rPr lang="bg-BG" sz="2800" dirty="0" smtClean="0"/>
              <a:t>използват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2800" dirty="0" smtClean="0"/>
              <a:t> </a:t>
            </a:r>
            <a:r>
              <a:rPr lang="bg-BG" sz="2800" dirty="0" smtClean="0"/>
              <a:t>за да свържат съдържание извън </a:t>
            </a:r>
            <a:r>
              <a:rPr lang="en-US" sz="2800" dirty="0" smtClean="0"/>
              <a:t>XML </a:t>
            </a:r>
            <a:r>
              <a:rPr lang="bg-BG" sz="2800" dirty="0" smtClean="0"/>
              <a:t>съобщението</a:t>
            </a:r>
          </a:p>
          <a:p>
            <a:pPr lvl="1"/>
            <a:r>
              <a:rPr lang="bg-BG" sz="2800" dirty="0" smtClean="0"/>
              <a:t>същата идея като при </a:t>
            </a:r>
            <a:r>
              <a:rPr lang="en-US" sz="2800" dirty="0" smtClean="0"/>
              <a:t>e-mail</a:t>
            </a:r>
            <a:r>
              <a:rPr lang="bg-BG" sz="2800" dirty="0" smtClean="0"/>
              <a:t>-</a:t>
            </a:r>
            <a:r>
              <a:rPr lang="bg-BG" sz="2800" dirty="0" err="1" smtClean="0"/>
              <a:t>ите</a:t>
            </a:r>
            <a:endParaRPr lang="bg-BG" sz="2800" dirty="0" smtClean="0"/>
          </a:p>
          <a:p>
            <a:pPr lvl="1"/>
            <a:r>
              <a:rPr lang="bg-BG" sz="2800" dirty="0" smtClean="0"/>
              <a:t>прикачените данни не се считат за част от съобщението</a:t>
            </a:r>
            <a:endParaRPr lang="en-US" sz="2800" dirty="0" smtClean="0"/>
          </a:p>
          <a:p>
            <a:pPr lvl="1"/>
            <a:endParaRPr lang="bg-BG" sz="2800" dirty="0" smtClean="0"/>
          </a:p>
          <a:p>
            <a:pPr lvl="1"/>
            <a:r>
              <a:rPr lang="bg-BG" sz="2800" dirty="0" smtClean="0"/>
              <a:t>пример:</a:t>
            </a:r>
            <a:endParaRPr lang="en-US" sz="2800" dirty="0" smtClean="0"/>
          </a:p>
          <a:p>
            <a:pPr marL="41148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&lt;image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cid:image@test.com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41148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411480" lvl="1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MIME_boundary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1148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Content-Type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image/jpeg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1148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Content-Transfer-Encoding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binary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1148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Content-ID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 &lt;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image@test.com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&gt;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1148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binary JPG image...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411480" lvl="1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--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MIME_boundary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--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36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469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</a:t>
            </a:r>
            <a:r>
              <a:rPr lang="bg-BG" dirty="0" smtClean="0"/>
              <a:t>и бинарни данни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941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MTOM (Message Transmission Optimization Mechanism)</a:t>
            </a:r>
            <a:endParaRPr lang="bg-BG" dirty="0" smtClean="0"/>
          </a:p>
          <a:p>
            <a:pPr lvl="1"/>
            <a:r>
              <a:rPr lang="bg-BG" sz="2800" dirty="0" smtClean="0"/>
              <a:t>прехвърляните данни са същите като при </a:t>
            </a:r>
            <a:r>
              <a:rPr lang="en-US" sz="2800" dirty="0" err="1" smtClean="0"/>
              <a:t>SwA</a:t>
            </a:r>
            <a:endParaRPr lang="en-US" sz="2800" dirty="0" smtClean="0"/>
          </a:p>
          <a:p>
            <a:pPr lvl="1"/>
            <a:r>
              <a:rPr lang="bg-BG" sz="2800" dirty="0" smtClean="0"/>
              <a:t>прикачените данни са част от съобщението (</a:t>
            </a:r>
            <a:r>
              <a:rPr lang="en-US" sz="2800" dirty="0" smtClean="0"/>
              <a:t>SOAP </a:t>
            </a:r>
            <a:r>
              <a:rPr lang="en-US" sz="2800" dirty="0" err="1" smtClean="0"/>
              <a:t>infoset</a:t>
            </a:r>
            <a:r>
              <a:rPr lang="bg-BG" sz="2800" dirty="0" smtClean="0"/>
              <a:t>)</a:t>
            </a:r>
            <a:endParaRPr lang="en-US" sz="2800" dirty="0" smtClean="0"/>
          </a:p>
          <a:p>
            <a:pPr lvl="1"/>
            <a:endParaRPr lang="bg-BG" sz="2800" dirty="0" smtClean="0"/>
          </a:p>
          <a:p>
            <a:pPr lvl="1"/>
            <a:r>
              <a:rPr lang="bg-BG" sz="2800" dirty="0" smtClean="0"/>
              <a:t>пример:</a:t>
            </a:r>
            <a:endParaRPr lang="en-US" sz="2800" dirty="0" smtClean="0"/>
          </a:p>
          <a:p>
            <a:pPr marL="411480" lvl="1" indent="0">
              <a:buNone/>
            </a:pPr>
            <a:r>
              <a:rPr lang="fr-FR" sz="2000" noProof="1" smtClean="0">
                <a:latin typeface="Courier New" pitchFamily="49" charset="0"/>
                <a:cs typeface="Courier New" pitchFamily="49" charset="0"/>
              </a:rPr>
              <a:t>&lt;image xop-mime:content-type='image/jpeg'&gt;</a:t>
            </a:r>
          </a:p>
          <a:p>
            <a:pPr marL="411480" lvl="1" indent="0">
              <a:buNone/>
            </a:pPr>
            <a:r>
              <a:rPr lang="fr-FR" sz="2000" b="1" noProof="1" smtClean="0">
                <a:latin typeface="Courier New" pitchFamily="49" charset="0"/>
                <a:cs typeface="Courier New" pitchFamily="49" charset="0"/>
              </a:rPr>
              <a:t>   &lt;xop:Include href=</a:t>
            </a:r>
            <a:r>
              <a:rPr lang="fr-FR" sz="2000" noProof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b="1" noProof="1" smtClean="0">
                <a:latin typeface="Courier New" pitchFamily="49" charset="0"/>
                <a:cs typeface="Courier New" pitchFamily="49" charset="0"/>
              </a:rPr>
              <a:t>cid:image@test.com</a:t>
            </a:r>
            <a:r>
              <a:rPr lang="fr-FR" sz="2000" noProof="1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fr-FR" sz="2000" b="1" noProof="1" smtClean="0">
                <a:latin typeface="Courier New" pitchFamily="49" charset="0"/>
                <a:cs typeface="Courier New" pitchFamily="49" charset="0"/>
              </a:rPr>
              <a:t>/&gt;</a:t>
            </a:r>
            <a:r>
              <a:rPr lang="fr-FR" sz="2000" noProof="1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11480" lvl="1" indent="0">
              <a:buNone/>
            </a:pPr>
            <a:r>
              <a:rPr lang="fr-FR" sz="2000" noProof="1" smtClean="0">
                <a:latin typeface="Courier New" pitchFamily="49" charset="0"/>
                <a:cs typeface="Courier New" pitchFamily="49" charset="0"/>
              </a:rPr>
              <a:t>&lt;/image&gt;</a:t>
            </a:r>
          </a:p>
          <a:p>
            <a:pPr marL="411480" lvl="1" indent="0">
              <a:buNone/>
            </a:pPr>
            <a:r>
              <a:rPr lang="fr-FR" sz="2000" noProof="1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411480" lvl="1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--MIME_boundary</a:t>
            </a:r>
          </a:p>
          <a:p>
            <a:pPr marL="411480" lvl="1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37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2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</a:t>
            </a:r>
            <a:r>
              <a:rPr lang="bg-BG" dirty="0" smtClean="0"/>
              <a:t>грешки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536504"/>
          </a:xfrm>
        </p:spPr>
        <p:txBody>
          <a:bodyPr>
            <a:normAutofit fontScale="92500"/>
          </a:bodyPr>
          <a:lstStyle/>
          <a:p>
            <a:r>
              <a:rPr lang="bg-BG" sz="2400" dirty="0" smtClean="0">
                <a:cs typeface="Courier New" pitchFamily="49" charset="0"/>
              </a:rPr>
              <a:t>код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faultcode</a:t>
            </a:r>
            <a:r>
              <a:rPr lang="bg-BG" sz="2400" dirty="0" smtClean="0">
                <a:cs typeface="Courier New" pitchFamily="49" charset="0"/>
              </a:rPr>
              <a:t>)</a:t>
            </a:r>
            <a:r>
              <a:rPr lang="en-US" sz="2400" dirty="0" smtClean="0">
                <a:cs typeface="Courier New" pitchFamily="49" charset="0"/>
              </a:rPr>
              <a:t> – </a:t>
            </a:r>
            <a:r>
              <a:rPr lang="bg-BG" sz="2400" dirty="0" smtClean="0">
                <a:cs typeface="Courier New" pitchFamily="49" charset="0"/>
              </a:rPr>
              <a:t>класифицира грешката:</a:t>
            </a:r>
          </a:p>
          <a:p>
            <a:pPr lvl="1"/>
            <a:r>
              <a:rPr lang="en-US" sz="2200" dirty="0" smtClean="0">
                <a:cs typeface="Courier New" pitchFamily="49" charset="0"/>
              </a:rPr>
              <a:t>client</a:t>
            </a:r>
          </a:p>
          <a:p>
            <a:pPr lvl="1"/>
            <a:r>
              <a:rPr lang="en-US" sz="2200" dirty="0" smtClean="0">
                <a:cs typeface="Courier New" pitchFamily="49" charset="0"/>
              </a:rPr>
              <a:t>server</a:t>
            </a:r>
          </a:p>
          <a:p>
            <a:pPr lvl="1"/>
            <a:r>
              <a:rPr lang="en-US" sz="2200" dirty="0" err="1" smtClean="0">
                <a:cs typeface="Courier New" pitchFamily="49" charset="0"/>
              </a:rPr>
              <a:t>mustUnderstand</a:t>
            </a:r>
            <a:endParaRPr lang="en-US" sz="2200" dirty="0" smtClean="0">
              <a:cs typeface="Courier New" pitchFamily="49" charset="0"/>
            </a:endParaRPr>
          </a:p>
          <a:p>
            <a:pPr lvl="1"/>
            <a:r>
              <a:rPr lang="en-US" sz="2200" dirty="0" err="1" smtClean="0">
                <a:cs typeface="Courier New" pitchFamily="49" charset="0"/>
              </a:rPr>
              <a:t>versionMismatch</a:t>
            </a:r>
            <a:endParaRPr lang="en-US" sz="2200" dirty="0" smtClean="0">
              <a:cs typeface="Courier New" pitchFamily="49" charset="0"/>
            </a:endParaRPr>
          </a:p>
          <a:p>
            <a:pPr lvl="1"/>
            <a:endParaRPr lang="en-US" sz="2200" dirty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детайли</a:t>
            </a:r>
            <a:r>
              <a:rPr lang="en-US" sz="2400" dirty="0" smtClean="0">
                <a:cs typeface="Courier New" pitchFamily="49" charset="0"/>
              </a:rPr>
              <a:t> (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detail</a:t>
            </a:r>
            <a:r>
              <a:rPr lang="en-US" sz="2400" dirty="0" smtClean="0">
                <a:cs typeface="Courier New" pitchFamily="49" charset="0"/>
              </a:rPr>
              <a:t>)</a:t>
            </a:r>
            <a:r>
              <a:rPr lang="bg-BG" sz="2400" dirty="0" smtClean="0">
                <a:cs typeface="Courier New" pitchFamily="49" charset="0"/>
              </a:rPr>
              <a:t> – информация за грешката (</a:t>
            </a:r>
            <a:r>
              <a:rPr lang="en-US" sz="2400" dirty="0" err="1" smtClean="0">
                <a:cs typeface="Courier New" pitchFamily="49" charset="0"/>
              </a:rPr>
              <a:t>stacktrace</a:t>
            </a:r>
            <a:r>
              <a:rPr lang="bg-BG" sz="2400" dirty="0" smtClean="0">
                <a:cs typeface="Courier New" pitchFamily="49" charset="0"/>
              </a:rPr>
              <a:t>)</a:t>
            </a:r>
            <a:endParaRPr lang="en-US" sz="2400" dirty="0" smtClean="0">
              <a:cs typeface="Courier New" pitchFamily="49" charset="0"/>
            </a:endParaRPr>
          </a:p>
          <a:p>
            <a:endParaRPr lang="en-US" sz="2400" dirty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причина</a:t>
            </a:r>
            <a:r>
              <a:rPr lang="en-US" sz="2400" dirty="0" smtClean="0">
                <a:cs typeface="Courier New" pitchFamily="49" charset="0"/>
              </a:rPr>
              <a:t>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faultstring</a:t>
            </a:r>
            <a:r>
              <a:rPr lang="en-US" sz="2400" dirty="0" smtClean="0">
                <a:cs typeface="Courier New" pitchFamily="49" charset="0"/>
              </a:rPr>
              <a:t>)</a:t>
            </a:r>
            <a:r>
              <a:rPr lang="bg-BG" sz="2400" dirty="0" smtClean="0">
                <a:cs typeface="Courier New" pitchFamily="49" charset="0"/>
              </a:rPr>
              <a:t> – разбираемо текстово описание</a:t>
            </a:r>
          </a:p>
          <a:p>
            <a:endParaRPr lang="bg-BG" sz="2400" dirty="0">
              <a:cs typeface="Courier New" pitchFamily="49" charset="0"/>
            </a:endParaRPr>
          </a:p>
          <a:p>
            <a:r>
              <a:rPr lang="bg-BG" sz="2400" dirty="0" smtClean="0">
                <a:cs typeface="Courier New" pitchFamily="49" charset="0"/>
              </a:rPr>
              <a:t>актьор (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faultactor</a:t>
            </a:r>
            <a:r>
              <a:rPr lang="bg-BG" sz="2400" dirty="0" smtClean="0">
                <a:cs typeface="Courier New" pitchFamily="49" charset="0"/>
              </a:rPr>
              <a:t>)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bg-BG" sz="2400" dirty="0">
                <a:cs typeface="Courier New" pitchFamily="49" charset="0"/>
              </a:rPr>
              <a:t>–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bg-BG" sz="2400" dirty="0" smtClean="0">
                <a:cs typeface="Courier New" pitchFamily="49" charset="0"/>
              </a:rPr>
              <a:t>роля на обработващият по време на грешката</a:t>
            </a:r>
            <a:endParaRPr lang="en-US" sz="2200" dirty="0" smtClean="0"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67674" y="2035290"/>
            <a:ext cx="1808607" cy="1327517"/>
            <a:chOff x="6856438" y="2060848"/>
            <a:chExt cx="1808607" cy="1327517"/>
          </a:xfrm>
        </p:grpSpPr>
        <p:pic>
          <p:nvPicPr>
            <p:cNvPr id="1026" name="Picture 2" descr="C:\Documents and Settings\Administrator\Desktop\cartoon-soap-00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9592">
              <a:off x="6856438" y="2060848"/>
              <a:ext cx="1808607" cy="1327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26103">
              <a:off x="7621994" y="2895674"/>
              <a:ext cx="57606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</a:rPr>
                <a:t>1.1</a:t>
              </a:r>
              <a:endParaRPr lang="bg-BG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38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578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istrator\Desktop\BabyBubbleBath_Low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48" y="3506103"/>
            <a:ext cx="2986448" cy="29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1.2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680520"/>
          </a:xfrm>
        </p:spPr>
        <p:txBody>
          <a:bodyPr/>
          <a:lstStyle/>
          <a:p>
            <a:r>
              <a:rPr lang="bg-BG" dirty="0" smtClean="0"/>
              <a:t>позволява използването на други транспортни протоколи освен </a:t>
            </a:r>
            <a:r>
              <a:rPr lang="en-US" dirty="0" smtClean="0"/>
              <a:t>HTTP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bg-BG" dirty="0" smtClean="0"/>
              <a:t>не използва </a:t>
            </a:r>
            <a:r>
              <a:rPr lang="en-US" dirty="0" err="1" smtClean="0"/>
              <a:t>SOAPAction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bg-BG" dirty="0" smtClean="0"/>
              <a:t>нов </a:t>
            </a:r>
            <a:r>
              <a:rPr lang="en-US" dirty="0" smtClean="0"/>
              <a:t>content type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latin typeface="Courier New" pitchFamily="49" charset="0"/>
                <a:cs typeface="Courier New" pitchFamily="49" charset="0"/>
              </a:rPr>
              <a:t>application/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soap+xml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bg-BG" dirty="0" smtClean="0"/>
              <a:t>нов </a:t>
            </a:r>
            <a:r>
              <a:rPr lang="en-US" dirty="0" smtClean="0"/>
              <a:t>namespace</a:t>
            </a:r>
            <a:br>
              <a:rPr lang="en-US" dirty="0" smtClean="0"/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://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www.w3.org/2003/05/soap-envelope</a:t>
            </a:r>
          </a:p>
          <a:p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39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2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са уеб услуги?</a:t>
            </a:r>
            <a:endParaRPr lang="bg-B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77108"/>
            <a:ext cx="19256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32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122912" cy="1066800"/>
          </a:xfrm>
        </p:spPr>
        <p:txBody>
          <a:bodyPr/>
          <a:lstStyle/>
          <a:p>
            <a:r>
              <a:rPr lang="en-US" dirty="0" smtClean="0"/>
              <a:t>WSDL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5112568" cy="4680520"/>
          </a:xfrm>
        </p:spPr>
        <p:txBody>
          <a:bodyPr/>
          <a:lstStyle/>
          <a:p>
            <a:r>
              <a:rPr lang="bg-BG" dirty="0" smtClean="0"/>
              <a:t>позволявана услугите да са независими </a:t>
            </a:r>
            <a:r>
              <a:rPr lang="en-US" dirty="0" smtClean="0"/>
              <a:t>(loosely coupled)</a:t>
            </a:r>
          </a:p>
          <a:p>
            <a:r>
              <a:rPr lang="bg-BG" dirty="0" smtClean="0"/>
              <a:t>всяка услуга има описание</a:t>
            </a:r>
          </a:p>
          <a:p>
            <a:r>
              <a:rPr lang="bg-BG" dirty="0" smtClean="0"/>
              <a:t>за уеб услугата това е договор,</a:t>
            </a:r>
            <a:r>
              <a:rPr lang="en-US" dirty="0" smtClean="0"/>
              <a:t> </a:t>
            </a:r>
            <a:r>
              <a:rPr lang="bg-BG" dirty="0" smtClean="0"/>
              <a:t>който изпълнява</a:t>
            </a:r>
          </a:p>
          <a:p>
            <a:r>
              <a:rPr lang="bg-BG" dirty="0" smtClean="0"/>
              <a:t>за клиента това е наръчник как да комуникира с услугата</a:t>
            </a:r>
          </a:p>
          <a:p>
            <a:r>
              <a:rPr lang="bg-BG" dirty="0" smtClean="0"/>
              <a:t>базиран на </a:t>
            </a:r>
            <a:r>
              <a:rPr lang="en-US" dirty="0" smtClean="0"/>
              <a:t>XML</a:t>
            </a:r>
            <a:endParaRPr lang="bg-BG" dirty="0" smtClean="0"/>
          </a:p>
          <a:p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112" y="980728"/>
            <a:ext cx="3279146" cy="720080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  <a:t>Yippee 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  <a:t>ki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  <a:t>-yay, motherfucker </a:t>
            </a:r>
            <a:b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</a:b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(Die Hard)</a:t>
            </a:r>
            <a:endParaRPr lang="bg-BG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7170" name="Picture 2" descr="C:\Documents and Settings\Administrator\Desktop\PRS\images\expandables\4.wil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43" y="1931984"/>
            <a:ext cx="3135129" cy="4643094"/>
          </a:xfrm>
          <a:prstGeom prst="rect">
            <a:avLst/>
          </a:prstGeom>
          <a:noFill/>
          <a:ln w="63500">
            <a:solidFill>
              <a:srgbClr val="E7C8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40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18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Структура</a:t>
            </a:r>
            <a:r>
              <a:rPr lang="en-US" dirty="0" smtClean="0"/>
              <a:t> </a:t>
            </a:r>
            <a:r>
              <a:rPr lang="bg-BG" dirty="0" smtClean="0"/>
              <a:t>на </a:t>
            </a:r>
            <a:r>
              <a:rPr lang="en-US" dirty="0" smtClean="0"/>
              <a:t>WSDL </a:t>
            </a:r>
            <a:r>
              <a:rPr lang="bg-BG" dirty="0" smtClean="0"/>
              <a:t>документа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5184576" cy="468052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абстрактна част – описва интерфейса на уеб услугата без </a:t>
            </a:r>
            <a:r>
              <a:rPr lang="bg-BG" dirty="0" err="1" smtClean="0"/>
              <a:t>инфо</a:t>
            </a:r>
            <a:r>
              <a:rPr lang="bg-BG" dirty="0" smtClean="0"/>
              <a:t> за използваната технология</a:t>
            </a:r>
          </a:p>
          <a:p>
            <a:endParaRPr lang="bg-BG" dirty="0"/>
          </a:p>
          <a:p>
            <a:r>
              <a:rPr lang="bg-BG" dirty="0" smtClean="0"/>
              <a:t>конкретна част – съдържа </a:t>
            </a:r>
            <a:r>
              <a:rPr lang="bg-BG" dirty="0" err="1" smtClean="0"/>
              <a:t>имплементационни</a:t>
            </a:r>
            <a:r>
              <a:rPr lang="bg-BG" dirty="0" smtClean="0"/>
              <a:t> детайли за уеб услугата</a:t>
            </a:r>
          </a:p>
          <a:p>
            <a:endParaRPr lang="bg-BG" dirty="0"/>
          </a:p>
          <a:p>
            <a:r>
              <a:rPr lang="bg-BG" dirty="0" smtClean="0"/>
              <a:t>допълва се от </a:t>
            </a:r>
            <a:r>
              <a:rPr lang="en-US" dirty="0" smtClean="0"/>
              <a:t>XSD </a:t>
            </a:r>
            <a:r>
              <a:rPr lang="bg-BG" dirty="0" smtClean="0"/>
              <a:t>дефиниции и </a:t>
            </a:r>
            <a:r>
              <a:rPr lang="en-US" dirty="0" smtClean="0"/>
              <a:t>policy-</a:t>
            </a:r>
            <a:r>
              <a:rPr lang="bg-BG" dirty="0" smtClean="0"/>
              <a:t>та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38"/>
            <a:ext cx="3168353" cy="465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41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691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- </a:t>
            </a:r>
            <a:r>
              <a:rPr lang="en-US" dirty="0" smtClean="0"/>
              <a:t>definitions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752528"/>
          </a:xfrm>
        </p:spPr>
        <p:txBody>
          <a:bodyPr>
            <a:normAutofit/>
          </a:bodyPr>
          <a:lstStyle/>
          <a:p>
            <a:r>
              <a:rPr lang="bg-BG" sz="2400" noProof="1" smtClean="0">
                <a:cs typeface="Courier New" pitchFamily="49" charset="0"/>
              </a:rPr>
              <a:t>корен на всяка дефиниция на уеб услуга</a:t>
            </a:r>
          </a:p>
          <a:p>
            <a:r>
              <a:rPr lang="bg-BG" sz="2400" noProof="1" smtClean="0">
                <a:cs typeface="Courier New" pitchFamily="49" charset="0"/>
              </a:rPr>
              <a:t>важни са дефинираните </a:t>
            </a:r>
            <a:r>
              <a:rPr lang="en-US" sz="2400" noProof="1" smtClean="0">
                <a:cs typeface="Courier New" pitchFamily="49" charset="0"/>
              </a:rPr>
              <a:t>namespace</a:t>
            </a:r>
            <a:r>
              <a:rPr lang="bg-BG" sz="2400" noProof="1" smtClean="0">
                <a:cs typeface="Courier New" pitchFamily="49" charset="0"/>
              </a:rPr>
              <a:t>-и</a:t>
            </a:r>
            <a:endParaRPr lang="en-US" sz="2400" noProof="1" smtClean="0">
              <a:cs typeface="Courier New" pitchFamily="49" charset="0"/>
            </a:endParaRPr>
          </a:p>
          <a:p>
            <a:pPr marL="109728" indent="0">
              <a:buNone/>
            </a:pPr>
            <a:endParaRPr lang="en-US" sz="2400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b="1" noProof="1">
                <a:latin typeface="Courier New" pitchFamily="49" charset="0"/>
                <a:cs typeface="Courier New" pitchFamily="49" charset="0"/>
              </a:rPr>
              <a:t>definitions</a:t>
            </a:r>
            <a:r>
              <a:rPr lang="en-US" sz="2400" noProof="1">
                <a:latin typeface="Courier New" pitchFamily="49" charset="0"/>
                <a:cs typeface="Courier New" pitchFamily="49" charset="0"/>
              </a:rPr>
              <a:t> name="CinemaService" targetNamespace="http://opa/wsdl/" xmlns="http://schemas.xmlsoap.org/wsdl/" </a:t>
            </a: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xmlns:soap="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http://schemas.xmlsoap.org/wsdl/soap/</a:t>
            </a:r>
            <a:r>
              <a:rPr lang="en-US" sz="2400" noProof="1">
                <a:latin typeface="Courier New" pitchFamily="49" charset="0"/>
                <a:cs typeface="Courier New" pitchFamily="49" charset="0"/>
              </a:rPr>
              <a:t>" xmlns:tns="http://examples.musala.com/" xmlns:xsd="http://www.w3.org/2001/XMLSchema"&gt;</a:t>
            </a: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109728" indent="0">
              <a:buNone/>
            </a:pPr>
            <a:r>
              <a:rPr lang="en-US" sz="2400" noProof="1">
                <a:latin typeface="Courier New" pitchFamily="49" charset="0"/>
                <a:cs typeface="Courier New" pitchFamily="49" charset="0"/>
              </a:rPr>
              <a:t>&lt;/definitions&gt;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42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719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- </a:t>
            </a:r>
            <a:r>
              <a:rPr lang="en-US" dirty="0" smtClean="0"/>
              <a:t>types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незадължителен елемент (може да се ползва </a:t>
            </a:r>
            <a:r>
              <a:rPr lang="en-US" dirty="0" smtClean="0"/>
              <a:t>messages</a:t>
            </a:r>
            <a:r>
              <a:rPr lang="bg-BG" dirty="0" smtClean="0"/>
              <a:t>)</a:t>
            </a:r>
          </a:p>
          <a:p>
            <a:r>
              <a:rPr lang="en-US" dirty="0" err="1" smtClean="0"/>
              <a:t>xsd</a:t>
            </a:r>
            <a:r>
              <a:rPr lang="en-US" dirty="0" smtClean="0"/>
              <a:t> </a:t>
            </a:r>
            <a:r>
              <a:rPr lang="bg-BG" dirty="0" smtClean="0"/>
              <a:t>дефиниции</a:t>
            </a:r>
            <a:r>
              <a:rPr lang="en-US" dirty="0" smtClean="0"/>
              <a:t> </a:t>
            </a:r>
            <a:r>
              <a:rPr lang="bg-BG" dirty="0" smtClean="0"/>
              <a:t>и/или </a:t>
            </a:r>
            <a:r>
              <a:rPr lang="en-US" dirty="0" smtClean="0"/>
              <a:t>import</a:t>
            </a:r>
            <a:r>
              <a:rPr lang="bg-BG" dirty="0" smtClean="0"/>
              <a:t>-и на </a:t>
            </a:r>
            <a:r>
              <a:rPr lang="en-US" dirty="0" err="1" smtClean="0"/>
              <a:t>xsd</a:t>
            </a:r>
            <a:r>
              <a:rPr lang="en-US" dirty="0" smtClean="0"/>
              <a:t> </a:t>
            </a:r>
            <a:r>
              <a:rPr lang="bg-BG" dirty="0" smtClean="0"/>
              <a:t>документи</a:t>
            </a:r>
            <a:endParaRPr lang="en-US" dirty="0" smtClean="0"/>
          </a:p>
          <a:p>
            <a:endParaRPr lang="bg-BG" dirty="0" smtClean="0"/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types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&gt; 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schema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 xmlns="</a:t>
            </a:r>
            <a:r>
              <a:rPr lang="en-US" sz="2400" noProof="1">
                <a:latin typeface="Courier New" pitchFamily="49" charset="0"/>
                <a:cs typeface="Courier New" pitchFamily="49" charset="0"/>
              </a:rPr>
              <a:t>http://www.w3.org/2001/XMLSchema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" targetNamespace= "http://opa/schema/"&gt;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&lt;complexType name="getMovieInfo"&gt;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&lt;sequence&gt;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 &lt;element name="title" type="xsd:string"/&gt;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 &lt;element name="year" type="xsd:integer"/&gt;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&lt;/sequence&gt;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&lt;/complexType&gt;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&lt;/schema&gt;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&lt;/types&gt; 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43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292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- </a:t>
            </a:r>
            <a:r>
              <a:rPr lang="en-US" dirty="0" smtClean="0"/>
              <a:t>messages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message </a:t>
            </a:r>
            <a:r>
              <a:rPr lang="bg-BG" dirty="0" smtClean="0"/>
              <a:t>се създава за всяко обменяно съобщение</a:t>
            </a:r>
          </a:p>
          <a:p>
            <a:r>
              <a:rPr lang="bg-BG" dirty="0" smtClean="0"/>
              <a:t>всяко съобщение има един или няколко </a:t>
            </a:r>
            <a:r>
              <a:rPr lang="en-US" dirty="0" smtClean="0"/>
              <a:t>part </a:t>
            </a:r>
            <a:r>
              <a:rPr lang="bg-BG" dirty="0" smtClean="0"/>
              <a:t>елемента</a:t>
            </a:r>
          </a:p>
          <a:p>
            <a:r>
              <a:rPr lang="bg-BG" dirty="0" smtClean="0"/>
              <a:t>всеки </a:t>
            </a:r>
            <a:r>
              <a:rPr lang="en-US" dirty="0" smtClean="0"/>
              <a:t>part </a:t>
            </a:r>
            <a:r>
              <a:rPr lang="bg-BG" dirty="0" smtClean="0"/>
              <a:t>елемент има </a:t>
            </a:r>
            <a:r>
              <a:rPr lang="en-US" dirty="0" smtClean="0"/>
              <a:t>type </a:t>
            </a:r>
            <a:r>
              <a:rPr lang="bg-BG" dirty="0" smtClean="0"/>
              <a:t>или </a:t>
            </a:r>
            <a:r>
              <a:rPr lang="en-US" dirty="0" smtClean="0"/>
              <a:t>element </a:t>
            </a:r>
            <a:r>
              <a:rPr lang="bg-BG" dirty="0" smtClean="0"/>
              <a:t>атрибут</a:t>
            </a:r>
          </a:p>
          <a:p>
            <a:endParaRPr lang="bg-BG" dirty="0"/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 name="getMovieInfo"&gt;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part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 name="parameters" 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element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="tns:getMovieInfo"/&gt;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&lt;/message&gt;</a:t>
            </a:r>
            <a:br>
              <a:rPr lang="en-US" noProof="1">
                <a:latin typeface="Courier New" pitchFamily="49" charset="0"/>
                <a:cs typeface="Courier New" pitchFamily="49" charset="0"/>
              </a:rPr>
            </a:br>
            <a:endParaRPr lang="bg-BG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&lt;message name="getMovieInfoResponse"&gt;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&lt;part name="parameters" element="tns:getMovieInfoResponse"/&gt;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&lt;/message&gt;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44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7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- </a:t>
            </a:r>
            <a:r>
              <a:rPr lang="en-US" dirty="0" err="1" smtClean="0"/>
              <a:t>portType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интерфейса на уеб услугата дефиниращ операции</a:t>
            </a:r>
          </a:p>
          <a:p>
            <a:r>
              <a:rPr lang="bg-BG" dirty="0" smtClean="0"/>
              <a:t>позицията на </a:t>
            </a:r>
            <a:r>
              <a:rPr lang="en-US" dirty="0" smtClean="0"/>
              <a:t>input  </a:t>
            </a:r>
            <a:r>
              <a:rPr lang="bg-BG" dirty="0" smtClean="0"/>
              <a:t>и </a:t>
            </a:r>
            <a:r>
              <a:rPr lang="en-US" dirty="0" smtClean="0"/>
              <a:t>output </a:t>
            </a:r>
            <a:r>
              <a:rPr lang="bg-BG" dirty="0" smtClean="0"/>
              <a:t>определят </a:t>
            </a:r>
            <a:r>
              <a:rPr lang="en-US" dirty="0" smtClean="0"/>
              <a:t>MEP</a:t>
            </a:r>
            <a:endParaRPr lang="bg-BG" dirty="0" smtClean="0"/>
          </a:p>
          <a:p>
            <a:endParaRPr lang="bg-BG" dirty="0"/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portType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 name="ICinema"&gt;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operation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 name="getMovieInfo"&gt;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 message="tns:getMovieInfo"/&gt;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 message="tns:getMovieInfoResponse"/&gt;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&lt;/operation&gt;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&lt;/portType&gt;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45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7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- </a:t>
            </a:r>
            <a:r>
              <a:rPr lang="en-US" dirty="0" smtClean="0"/>
              <a:t>binding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 fontScale="70000" lnSpcReduction="20000"/>
          </a:bodyPr>
          <a:lstStyle/>
          <a:p>
            <a:r>
              <a:rPr lang="bg-BG" dirty="0"/>
              <a:t>конкретна информация</a:t>
            </a:r>
          </a:p>
          <a:p>
            <a:r>
              <a:rPr lang="bg-BG" dirty="0"/>
              <a:t>задава транспортния протокол и структурата на </a:t>
            </a:r>
            <a:r>
              <a:rPr lang="en-US" dirty="0"/>
              <a:t>SOAP </a:t>
            </a:r>
            <a:r>
              <a:rPr lang="bg-BG" dirty="0"/>
              <a:t>съобщенията</a:t>
            </a:r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binding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 name="</a:t>
            </a:r>
            <a:r>
              <a:rPr lang="en-US" sz="2900" noProof="1">
                <a:latin typeface="Courier New" pitchFamily="49" charset="0"/>
                <a:cs typeface="Courier New" pitchFamily="49" charset="0"/>
              </a:rPr>
              <a:t>CinemaBinding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" type="</a:t>
            </a:r>
            <a:r>
              <a:rPr lang="en-US" sz="2900" noProof="1">
                <a:latin typeface="Courier New" pitchFamily="49" charset="0"/>
                <a:cs typeface="Courier New" pitchFamily="49" charset="0"/>
              </a:rPr>
              <a:t>tns:ICinema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&lt;soap:binding 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style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="document" 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transport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600" noProof="1">
                <a:latin typeface="Courier New" pitchFamily="49" charset="0"/>
                <a:cs typeface="Courier New" pitchFamily="49" charset="0"/>
              </a:rPr>
              <a:t>http://schemas.xmlsoap.org/soap/http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&lt;operation name="getMovieInfo"&gt;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&lt;soap:operation 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soapAction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="..."/&gt;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&lt;input&gt;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 &lt;soap:body 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="literal"/&gt;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&lt;/input&gt;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&lt;output&gt;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 &lt;soap:body use="literal"/&gt;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&lt;/output&gt;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&lt;/operation&gt;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&lt;/binding&gt;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46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7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- </a:t>
            </a:r>
            <a:r>
              <a:rPr lang="en-US" dirty="0" smtClean="0"/>
              <a:t>service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оказва </a:t>
            </a:r>
            <a:r>
              <a:rPr lang="en-US" dirty="0"/>
              <a:t>endpoint</a:t>
            </a:r>
            <a:r>
              <a:rPr lang="bg-BG" dirty="0"/>
              <a:t>-а на услугата, тоест адреса където е достъпна</a:t>
            </a:r>
          </a:p>
          <a:p>
            <a:r>
              <a:rPr lang="bg-BG" dirty="0"/>
              <a:t>други елементи: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import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documentation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service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 name="CinemaService"&gt;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&lt;port name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="Cinema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" binding="tns:CinemaBinding" 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 &lt;soap:</a:t>
            </a:r>
            <a:r>
              <a:rPr lang="en-US" b="1" noProof="1">
                <a:latin typeface="Courier New" pitchFamily="49" charset="0"/>
                <a:cs typeface="Courier New" pitchFamily="49" charset="0"/>
              </a:rPr>
              <a:t>address</a:t>
            </a:r>
            <a:r>
              <a:rPr lang="en-US" noProof="1">
                <a:latin typeface="Courier New" pitchFamily="49" charset="0"/>
                <a:cs typeface="Courier New" pitchFamily="49" charset="0"/>
              </a:rPr>
              <a:t> location="http://localhost:8888/c"/&gt;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 &lt;/port&gt;</a:t>
            </a:r>
          </a:p>
          <a:p>
            <a:pPr marL="109728" indent="0">
              <a:buNone/>
            </a:pPr>
            <a:r>
              <a:rPr lang="en-US" noProof="1">
                <a:latin typeface="Courier New" pitchFamily="49" charset="0"/>
                <a:cs typeface="Courier New" pitchFamily="49" charset="0"/>
              </a:rPr>
              <a:t>&lt;/service&gt;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47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7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Exchange Pattern </a:t>
            </a:r>
            <a:r>
              <a:rPr lang="bg-BG" dirty="0" smtClean="0"/>
              <a:t>и </a:t>
            </a:r>
            <a:r>
              <a:rPr lang="en-US" dirty="0" smtClean="0"/>
              <a:t>WSDL</a:t>
            </a:r>
            <a:endParaRPr lang="bg-B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864096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определят се от реда на </a:t>
            </a:r>
            <a:r>
              <a:rPr lang="en-US" dirty="0" smtClean="0"/>
              <a:t>input </a:t>
            </a:r>
            <a:r>
              <a:rPr lang="bg-BG" dirty="0" smtClean="0"/>
              <a:t>и </a:t>
            </a:r>
            <a:r>
              <a:rPr lang="en-US" dirty="0" smtClean="0"/>
              <a:t>output </a:t>
            </a:r>
            <a:r>
              <a:rPr lang="bg-BG" dirty="0" smtClean="0"/>
              <a:t>елементите в </a:t>
            </a:r>
            <a:r>
              <a:rPr lang="en-US" dirty="0" smtClean="0"/>
              <a:t>WSDL-a</a:t>
            </a:r>
            <a:endParaRPr lang="bg-B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0056"/>
            <a:ext cx="7931413" cy="341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48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053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WSDL + Java = JAX-WS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824536"/>
          </a:xfrm>
        </p:spPr>
        <p:txBody>
          <a:bodyPr>
            <a:normAutofit fontScale="92500" lnSpcReduction="10000"/>
          </a:bodyPr>
          <a:lstStyle/>
          <a:p>
            <a:r>
              <a:rPr lang="en-US" cap="small" dirty="0"/>
              <a:t>Java API for XML Web </a:t>
            </a:r>
            <a:r>
              <a:rPr lang="en-US" cap="small" dirty="0" smtClean="0"/>
              <a:t>Services</a:t>
            </a:r>
            <a:endParaRPr lang="bg-BG" cap="small" dirty="0" smtClean="0"/>
          </a:p>
          <a:p>
            <a:endParaRPr lang="bg-BG" cap="small" dirty="0" smtClean="0"/>
          </a:p>
          <a:p>
            <a:r>
              <a:rPr lang="bg-BG" dirty="0" smtClean="0"/>
              <a:t>анотации обогатяват класа с </a:t>
            </a:r>
            <a:r>
              <a:rPr lang="bg-BG" dirty="0" err="1" smtClean="0"/>
              <a:t>инфо</a:t>
            </a:r>
            <a:r>
              <a:rPr lang="bg-BG" dirty="0" smtClean="0"/>
              <a:t> за уеб услугата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проектиране върху договор (</a:t>
            </a:r>
            <a:r>
              <a:rPr lang="en-US" dirty="0" smtClean="0"/>
              <a:t>WSDL</a:t>
            </a:r>
            <a:r>
              <a:rPr lang="bg-BG" dirty="0" smtClean="0"/>
              <a:t>) или код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 smtClean="0"/>
              <a:t>команда </a:t>
            </a:r>
            <a:r>
              <a:rPr lang="en-US" dirty="0" err="1" smtClean="0"/>
              <a:t>wsimport</a:t>
            </a:r>
            <a:r>
              <a:rPr lang="bg-BG" dirty="0" smtClean="0"/>
              <a:t> – за генерация на </a:t>
            </a:r>
            <a:r>
              <a:rPr lang="en-US" dirty="0" smtClean="0"/>
              <a:t>JAX-WS</a:t>
            </a:r>
            <a:r>
              <a:rPr lang="bg-BG" dirty="0" smtClean="0"/>
              <a:t> артефакти </a:t>
            </a:r>
            <a:r>
              <a:rPr lang="en-US" dirty="0" smtClean="0"/>
              <a:t>(SEI </a:t>
            </a:r>
            <a:r>
              <a:rPr lang="bg-BG" dirty="0" smtClean="0"/>
              <a:t>и </a:t>
            </a:r>
            <a:r>
              <a:rPr lang="en-US" dirty="0" smtClean="0"/>
              <a:t>SIB) </a:t>
            </a:r>
            <a:r>
              <a:rPr lang="bg-BG" dirty="0" smtClean="0"/>
              <a:t>и </a:t>
            </a:r>
            <a:r>
              <a:rPr lang="en-US" dirty="0" smtClean="0"/>
              <a:t>JAXB </a:t>
            </a:r>
            <a:r>
              <a:rPr lang="bg-BG" dirty="0" smtClean="0"/>
              <a:t>класове</a:t>
            </a:r>
            <a:br>
              <a:rPr lang="bg-BG" dirty="0" smtClean="0"/>
            </a:b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wsimport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-keep -verbose http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://localhost:9999</a:t>
            </a:r>
            <a:r>
              <a:rPr lang="bg-BG" sz="20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ws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?wsdl</a:t>
            </a:r>
            <a:r>
              <a:rPr lang="bg-BG" dirty="0" smtClean="0"/>
              <a:t/>
            </a:r>
            <a:br>
              <a:rPr lang="bg-BG" dirty="0" smtClean="0"/>
            </a:br>
            <a:endParaRPr lang="en-US" dirty="0"/>
          </a:p>
          <a:p>
            <a:r>
              <a:rPr lang="bg-BG" dirty="0" smtClean="0"/>
              <a:t>команда </a:t>
            </a:r>
            <a:r>
              <a:rPr lang="en-US" dirty="0" err="1" smtClean="0"/>
              <a:t>wsgen</a:t>
            </a:r>
            <a:r>
              <a:rPr lang="en-US" dirty="0" smtClean="0"/>
              <a:t> </a:t>
            </a:r>
            <a:r>
              <a:rPr lang="bg-BG" dirty="0" smtClean="0"/>
              <a:t>– за генерация на </a:t>
            </a:r>
            <a:r>
              <a:rPr lang="en-US" dirty="0" smtClean="0"/>
              <a:t>JAXB </a:t>
            </a:r>
            <a:r>
              <a:rPr lang="bg-BG" dirty="0" smtClean="0"/>
              <a:t>класове и </a:t>
            </a:r>
            <a:r>
              <a:rPr lang="en-US" dirty="0" smtClean="0"/>
              <a:t>WSDL </a:t>
            </a:r>
            <a:r>
              <a:rPr lang="bg-BG" dirty="0" smtClean="0"/>
              <a:t>и</a:t>
            </a:r>
            <a:r>
              <a:rPr lang="en-US" dirty="0" smtClean="0"/>
              <a:t> XSD </a:t>
            </a:r>
            <a:r>
              <a:rPr lang="bg-BG" dirty="0" smtClean="0"/>
              <a:t>дефиниции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49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77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Към </a:t>
            </a:r>
            <a:r>
              <a:rPr lang="en-US" dirty="0"/>
              <a:t>Wikipedia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i="1" dirty="0"/>
              <a:t>"a software system designed to support interoperable machine-to-machine interaction over a </a:t>
            </a:r>
            <a:r>
              <a:rPr lang="en-US" i="1" dirty="0" smtClean="0"/>
              <a:t>network“ </a:t>
            </a:r>
            <a:r>
              <a:rPr lang="en-US" dirty="0" smtClean="0"/>
              <a:t>(W3C)</a:t>
            </a:r>
            <a:endParaRPr lang="bg-BG" dirty="0"/>
          </a:p>
        </p:txBody>
      </p:sp>
      <p:pic>
        <p:nvPicPr>
          <p:cNvPr id="13315" name="Picture 3" descr="C:\Documents and Settings\Administrator\Desktop\ps_roboGames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182519" cy="32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52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с </a:t>
            </a:r>
            <a:r>
              <a:rPr lang="en-US" dirty="0" smtClean="0"/>
              <a:t>Java (SEI </a:t>
            </a:r>
            <a:r>
              <a:rPr lang="bg-BG" dirty="0" smtClean="0"/>
              <a:t>и </a:t>
            </a:r>
            <a:r>
              <a:rPr lang="en-US" dirty="0" smtClean="0"/>
              <a:t>SIB)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@WebService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@SOAPBinding(style = Style.DOCUMENT, use=Use.LITERAL)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public interface ICinema {  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@WebMethod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String getMovieInfo(String title);  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@WebService(endpointInterface="test.ICinema")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public class Cinema implements ICinema {  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public String getMovieInfo(String title) {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return "Info for " + name;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50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937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с </a:t>
            </a:r>
            <a:r>
              <a:rPr lang="en-US" dirty="0" smtClean="0"/>
              <a:t>Java (publisher)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/>
          </a:bodyPr>
          <a:lstStyle/>
          <a:p>
            <a:r>
              <a:rPr lang="bg-BG" noProof="1" smtClean="0">
                <a:cs typeface="Courier New" pitchFamily="49" charset="0"/>
              </a:rPr>
              <a:t>позволява тестване на </a:t>
            </a:r>
            <a:r>
              <a:rPr lang="en-US" noProof="1" smtClean="0">
                <a:cs typeface="Courier New" pitchFamily="49" charset="0"/>
              </a:rPr>
              <a:t>JAX</a:t>
            </a:r>
            <a:r>
              <a:rPr lang="bg-BG" noProof="1" smtClean="0">
                <a:cs typeface="Courier New" pitchFamily="49" charset="0"/>
              </a:rPr>
              <a:t>-</a:t>
            </a:r>
            <a:r>
              <a:rPr lang="en-US" noProof="1" smtClean="0">
                <a:cs typeface="Courier New" pitchFamily="49" charset="0"/>
              </a:rPr>
              <a:t>WS </a:t>
            </a:r>
            <a:r>
              <a:rPr lang="bg-BG" noProof="1" smtClean="0">
                <a:cs typeface="Courier New" pitchFamily="49" charset="0"/>
              </a:rPr>
              <a:t>уеб услугата локално без сървър</a:t>
            </a:r>
          </a:p>
          <a:p>
            <a:r>
              <a:rPr lang="bg-BG" noProof="1" smtClean="0">
                <a:cs typeface="Courier New" pitchFamily="49" charset="0"/>
              </a:rPr>
              <a:t>автоматично генерира </a:t>
            </a:r>
            <a:r>
              <a:rPr lang="en-US" noProof="1" smtClean="0">
                <a:cs typeface="Courier New" pitchFamily="49" charset="0"/>
              </a:rPr>
              <a:t>WSDL </a:t>
            </a:r>
            <a:r>
              <a:rPr lang="bg-BG" noProof="1" smtClean="0">
                <a:cs typeface="Courier New" pitchFamily="49" charset="0"/>
              </a:rPr>
              <a:t>и </a:t>
            </a:r>
            <a:r>
              <a:rPr lang="en-US" noProof="1" smtClean="0">
                <a:cs typeface="Courier New" pitchFamily="49" charset="0"/>
              </a:rPr>
              <a:t>XSD </a:t>
            </a:r>
            <a:r>
              <a:rPr lang="bg-BG" noProof="1" smtClean="0">
                <a:cs typeface="Courier New" pitchFamily="49" charset="0"/>
              </a:rPr>
              <a:t>дефиниции</a:t>
            </a:r>
          </a:p>
          <a:p>
            <a:pPr marL="109728" indent="0">
              <a:buNone/>
            </a:pPr>
            <a:endParaRPr lang="bg-BG" noProof="1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public class CinemaPublisher {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public static void main(String[] a) {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Endpoint.publish(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"http://localhost:9999/cinema"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, new Cinema());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09728" indent="0">
              <a:buNone/>
            </a:pP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51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59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 с </a:t>
            </a:r>
            <a:r>
              <a:rPr lang="en-US" dirty="0" smtClean="0"/>
              <a:t>Java (</a:t>
            </a:r>
            <a:r>
              <a:rPr lang="bg-BG" dirty="0" smtClean="0"/>
              <a:t>клиент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URL url = new URL("http://localhost:9999/cinema?wsdl");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QName qname = new QName("http://opa/", "CinemaService");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Service service = Service.create(url, qname);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ICinema cinema = service.getPort(ICinema.class);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String inf = cinema.getMovieInfo("Avengers");</a:t>
            </a:r>
            <a:endParaRPr lang="en-US" sz="2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52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86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WSDL 2.0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/>
          <a:lstStyle/>
          <a:p>
            <a:r>
              <a:rPr lang="en-US" i="1" dirty="0" smtClean="0"/>
              <a:t>definitions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description</a:t>
            </a:r>
          </a:p>
          <a:p>
            <a:r>
              <a:rPr lang="en-US" i="1" dirty="0" err="1" smtClean="0">
                <a:sym typeface="Wingdings" pitchFamily="2" charset="2"/>
              </a:rPr>
              <a:t>portType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i="1" dirty="0" smtClean="0">
                <a:sym typeface="Wingdings" pitchFamily="2" charset="2"/>
              </a:rPr>
              <a:t>interface</a:t>
            </a:r>
          </a:p>
          <a:p>
            <a:r>
              <a:rPr lang="en-US" i="1" dirty="0" smtClean="0">
                <a:sym typeface="Wingdings" pitchFamily="2" charset="2"/>
              </a:rPr>
              <a:t>port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i="1" dirty="0" smtClean="0">
                <a:sym typeface="Wingdings" pitchFamily="2" charset="2"/>
              </a:rPr>
              <a:t>endpoint</a:t>
            </a:r>
          </a:p>
          <a:p>
            <a:r>
              <a:rPr lang="en-US" i="1" dirty="0" smtClean="0">
                <a:sym typeface="Wingdings" pitchFamily="2" charset="2"/>
              </a:rPr>
              <a:t>messages</a:t>
            </a:r>
            <a:r>
              <a:rPr lang="bg-BG" dirty="0" smtClean="0">
                <a:sym typeface="Wingdings" pitchFamily="2" charset="2"/>
              </a:rPr>
              <a:t> е премахнат заради ограничената си </a:t>
            </a:r>
            <a:r>
              <a:rPr lang="en-US" i="1" dirty="0" smtClean="0">
                <a:sym typeface="Wingdings" pitchFamily="2" charset="2"/>
              </a:rPr>
              <a:t>RPC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bg-BG" dirty="0" smtClean="0">
                <a:sym typeface="Wingdings" pitchFamily="2" charset="2"/>
              </a:rPr>
              <a:t>употреба (</a:t>
            </a:r>
            <a:r>
              <a:rPr lang="en-US" dirty="0" smtClean="0">
                <a:sym typeface="Wingdings" pitchFamily="2" charset="2"/>
              </a:rPr>
              <a:t>part </a:t>
            </a:r>
            <a:r>
              <a:rPr lang="bg-BG" dirty="0" smtClean="0">
                <a:sym typeface="Wingdings" pitchFamily="2" charset="2"/>
              </a:rPr>
              <a:t>е предназначен за параметри) , за </a:t>
            </a:r>
            <a:r>
              <a:rPr lang="en-US" i="1" dirty="0" smtClean="0">
                <a:sym typeface="Wingdings" pitchFamily="2" charset="2"/>
              </a:rPr>
              <a:t>document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bg-BG" dirty="0" smtClean="0">
                <a:sym typeface="Wingdings" pitchFamily="2" charset="2"/>
              </a:rPr>
              <a:t>винаги се ползва </a:t>
            </a:r>
            <a:r>
              <a:rPr lang="en-US" dirty="0" smtClean="0">
                <a:sym typeface="Wingdings" pitchFamily="2" charset="2"/>
              </a:rPr>
              <a:t>XSD</a:t>
            </a:r>
            <a:endParaRPr lang="bg-BG" dirty="0" smtClean="0">
              <a:sym typeface="Wingdings" pitchFamily="2" charset="2"/>
            </a:endParaRPr>
          </a:p>
          <a:p>
            <a:r>
              <a:rPr lang="en-US" i="1" dirty="0" smtClean="0">
                <a:sym typeface="Wingdings" pitchFamily="2" charset="2"/>
              </a:rPr>
              <a:t>interface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bg-BG" dirty="0" smtClean="0">
                <a:sym typeface="Wingdings" pitchFamily="2" charset="2"/>
              </a:rPr>
              <a:t>има </a:t>
            </a:r>
            <a:r>
              <a:rPr lang="en-US" i="1" dirty="0" smtClean="0">
                <a:sym typeface="Wingdings" pitchFamily="2" charset="2"/>
              </a:rPr>
              <a:t>extends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bg-BG" dirty="0" smtClean="0">
                <a:sym typeface="Wingdings" pitchFamily="2" charset="2"/>
              </a:rPr>
              <a:t>атрибут (от ООП)</a:t>
            </a:r>
          </a:p>
          <a:p>
            <a:r>
              <a:rPr lang="en-US" i="1" dirty="0" smtClean="0">
                <a:sym typeface="Wingdings" pitchFamily="2" charset="2"/>
              </a:rPr>
              <a:t>operation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bg-BG" dirty="0" smtClean="0">
                <a:sym typeface="Wingdings" pitchFamily="2" charset="2"/>
              </a:rPr>
              <a:t>има </a:t>
            </a:r>
            <a:r>
              <a:rPr lang="en-US" i="1" dirty="0" smtClean="0">
                <a:sym typeface="Wingdings" pitchFamily="2" charset="2"/>
              </a:rPr>
              <a:t>pattern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bg-BG" dirty="0" smtClean="0">
                <a:sym typeface="Wingdings" pitchFamily="2" charset="2"/>
              </a:rPr>
              <a:t>атрибут (</a:t>
            </a:r>
            <a:r>
              <a:rPr lang="en-US" dirty="0" smtClean="0">
                <a:sym typeface="Wingdings" pitchFamily="2" charset="2"/>
              </a:rPr>
              <a:t>in-out, out-only</a:t>
            </a:r>
            <a:r>
              <a:rPr lang="bg-BG" dirty="0" smtClean="0"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bg-BG" dirty="0" smtClean="0">
                <a:sym typeface="Wingdings" pitchFamily="2" charset="2"/>
              </a:rPr>
              <a:t>и </a:t>
            </a:r>
            <a:r>
              <a:rPr lang="en-US" i="1" dirty="0" err="1" smtClean="0"/>
              <a:t>wsdlx:safe</a:t>
            </a:r>
            <a:r>
              <a:rPr lang="bg-BG" dirty="0" smtClean="0"/>
              <a:t> атрибут за </a:t>
            </a:r>
            <a:r>
              <a:rPr lang="bg-BG" dirty="0" err="1" smtClean="0"/>
              <a:t>идемпотентни</a:t>
            </a:r>
            <a:r>
              <a:rPr lang="bg-BG" dirty="0" smtClean="0"/>
              <a:t> операции</a:t>
            </a:r>
          </a:p>
          <a:p>
            <a:r>
              <a:rPr lang="en-US" i="1" dirty="0" smtClean="0"/>
              <a:t>fault</a:t>
            </a:r>
            <a:r>
              <a:rPr lang="en-US" dirty="0" smtClean="0"/>
              <a:t> </a:t>
            </a:r>
            <a:r>
              <a:rPr lang="bg-BG" dirty="0" smtClean="0"/>
              <a:t>се дефинира на ниво операция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53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88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WSDL 2.0</a:t>
            </a:r>
            <a:r>
              <a:rPr lang="bg-BG" dirty="0" smtClean="0"/>
              <a:t> пример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&lt;interface name="..." extends="..." styleDefault="..."&gt;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&lt;fault name="..." element="..." /&gt;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&lt;operation name="..." pattern="..." style="..." wsdlx:safe="..."&gt;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&lt;input messageLabel="..." element="..." /&gt;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&lt;output messageLabel="..." element="..." /&gt;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&lt;infault ref="..." messageLabel="..." /&gt;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&lt;outfault ref="..." messageLabel="..." /&gt;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&lt;/operation&gt;</a:t>
            </a:r>
            <a:endParaRPr lang="bg-BG" sz="24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&lt;/interface&gt;</a:t>
            </a:r>
            <a:endParaRPr lang="bg-BG" sz="24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54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901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Инструмент за работа с уеб услуги</a:t>
            </a:r>
            <a:endParaRPr lang="bg-B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0031"/>
            <a:ext cx="8059926" cy="502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4" y="1568023"/>
            <a:ext cx="8092062" cy="502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55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42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Характеристики на </a:t>
            </a:r>
            <a:r>
              <a:rPr lang="en-US" dirty="0" err="1" smtClean="0"/>
              <a:t>SoapUI</a:t>
            </a:r>
            <a:endParaRPr lang="bg-BG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/>
          <a:lstStyle/>
          <a:p>
            <a:r>
              <a:rPr lang="bg-BG" dirty="0" smtClean="0"/>
              <a:t>подаване на </a:t>
            </a:r>
            <a:r>
              <a:rPr lang="en-US" dirty="0" smtClean="0"/>
              <a:t>WSDL </a:t>
            </a:r>
            <a:r>
              <a:rPr lang="bg-BG" dirty="0" smtClean="0"/>
              <a:t>документ и автоматично определяна на операциите и формата на заявката</a:t>
            </a:r>
          </a:p>
          <a:p>
            <a:r>
              <a:rPr lang="bg-BG" dirty="0" smtClean="0"/>
              <a:t>пращане за заявки и показване на отговора</a:t>
            </a:r>
          </a:p>
          <a:p>
            <a:r>
              <a:rPr lang="bg-BG" dirty="0" smtClean="0"/>
              <a:t>създаване на заместител (</a:t>
            </a:r>
            <a:r>
              <a:rPr lang="en-US" dirty="0" smtClean="0"/>
              <a:t>mock) </a:t>
            </a:r>
            <a:r>
              <a:rPr lang="bg-BG" dirty="0" smtClean="0"/>
              <a:t>на уеб услуга</a:t>
            </a:r>
            <a:endParaRPr lang="en-US" dirty="0"/>
          </a:p>
          <a:p>
            <a:r>
              <a:rPr lang="bg-BG" dirty="0" smtClean="0"/>
              <a:t>добавяне на </a:t>
            </a:r>
            <a:r>
              <a:rPr lang="en-US" dirty="0" smtClean="0"/>
              <a:t>WS-</a:t>
            </a:r>
            <a:r>
              <a:rPr lang="bg-BG" dirty="0" smtClean="0"/>
              <a:t>* характеристики като </a:t>
            </a:r>
            <a:r>
              <a:rPr lang="en-US" dirty="0" smtClean="0"/>
              <a:t>WS-Addressing, WS-ReliableMessaging</a:t>
            </a:r>
          </a:p>
          <a:p>
            <a:r>
              <a:rPr lang="bg-BG" dirty="0" smtClean="0"/>
              <a:t>достъп до </a:t>
            </a:r>
            <a:r>
              <a:rPr lang="bg-BG" dirty="0" err="1" smtClean="0"/>
              <a:t>хедъри</a:t>
            </a:r>
            <a:r>
              <a:rPr lang="bg-BG" dirty="0" smtClean="0"/>
              <a:t>, </a:t>
            </a:r>
            <a:r>
              <a:rPr lang="en-US" dirty="0" smtClean="0"/>
              <a:t>authentication </a:t>
            </a:r>
            <a:r>
              <a:rPr lang="bg-BG" dirty="0" smtClean="0"/>
              <a:t>информация,…</a:t>
            </a:r>
          </a:p>
          <a:p>
            <a:r>
              <a:rPr lang="bg-BG" dirty="0" smtClean="0"/>
              <a:t>генериране на автоматизирани тестове</a:t>
            </a:r>
          </a:p>
          <a:p>
            <a:r>
              <a:rPr lang="bg-BG" dirty="0" smtClean="0"/>
              <a:t>генериране на програмни артефакти (</a:t>
            </a:r>
            <a:r>
              <a:rPr lang="en-US" dirty="0" smtClean="0"/>
              <a:t>JAXB</a:t>
            </a:r>
            <a:r>
              <a:rPr lang="bg-BG" dirty="0" smtClean="0"/>
              <a:t>)</a:t>
            </a:r>
            <a:endParaRPr lang="en-US" dirty="0"/>
          </a:p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56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21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Демонстрация</a:t>
            </a:r>
            <a:endParaRPr lang="bg-BG" dirty="0"/>
          </a:p>
        </p:txBody>
      </p:sp>
      <p:pic>
        <p:nvPicPr>
          <p:cNvPr id="1026" name="Picture 2" descr="C:\Users\petyo.dimitrov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56600"/>
            <a:ext cx="7343080" cy="3812753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57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721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122912" cy="1066800"/>
          </a:xfrm>
        </p:spPr>
        <p:txBody>
          <a:bodyPr/>
          <a:lstStyle/>
          <a:p>
            <a:r>
              <a:rPr lang="en-US" dirty="0" smtClean="0"/>
              <a:t>UDDI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72" y="1916832"/>
            <a:ext cx="5230856" cy="4680520"/>
          </a:xfrm>
        </p:spPr>
        <p:txBody>
          <a:bodyPr/>
          <a:lstStyle/>
          <a:p>
            <a:r>
              <a:rPr lang="en-US" cap="small" dirty="0"/>
              <a:t>Universal Description, Discovery, and </a:t>
            </a:r>
            <a:r>
              <a:rPr lang="en-US" cap="small" dirty="0" smtClean="0"/>
              <a:t>Integration</a:t>
            </a:r>
          </a:p>
          <a:p>
            <a:endParaRPr lang="en-US" dirty="0"/>
          </a:p>
          <a:p>
            <a:r>
              <a:rPr lang="en-US" sz="2400" dirty="0" smtClean="0"/>
              <a:t>UBR = UDDI Business Registry</a:t>
            </a:r>
            <a:r>
              <a:rPr lang="bg-BG" sz="2400" dirty="0" smtClean="0"/>
              <a:t> = </a:t>
            </a:r>
            <a:r>
              <a:rPr lang="bg-BG" dirty="0" smtClean="0"/>
              <a:t>публични "</a:t>
            </a:r>
            <a:r>
              <a:rPr lang="bg-BG" dirty="0" smtClean="0">
                <a:solidFill>
                  <a:srgbClr val="CCB00A"/>
                </a:solidFill>
              </a:rPr>
              <a:t>жълти страници</a:t>
            </a:r>
            <a:r>
              <a:rPr lang="bg-BG" dirty="0" smtClean="0"/>
              <a:t>" за уеб услуги</a:t>
            </a:r>
          </a:p>
          <a:p>
            <a:endParaRPr lang="en-US" dirty="0"/>
          </a:p>
          <a:p>
            <a:r>
              <a:rPr lang="bg-BG" dirty="0" smtClean="0"/>
              <a:t>позволяващ регистриране и автоматично търсене на уеб услуги</a:t>
            </a:r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112" y="980728"/>
            <a:ext cx="3279146" cy="720080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  <a:t>Are you man enough to fight with me?</a:t>
            </a:r>
            <a:b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</a:b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(Street Fighter)</a:t>
            </a:r>
            <a:endParaRPr lang="bg-BG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194" name="Picture 2" descr="C:\Documents and Settings\Administrator\Desktop\PRS\images\expandables\5.vandam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00" y="1931984"/>
            <a:ext cx="3122072" cy="4623756"/>
          </a:xfrm>
          <a:prstGeom prst="rect">
            <a:avLst/>
          </a:prstGeom>
          <a:noFill/>
          <a:ln w="63500">
            <a:solidFill>
              <a:srgbClr val="E7C8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58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27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UBR: Dead man walking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2006 </a:t>
            </a:r>
            <a:r>
              <a:rPr lang="bg-BG" dirty="0" smtClean="0"/>
              <a:t>г. </a:t>
            </a:r>
            <a:r>
              <a:rPr lang="en-US" dirty="0" smtClean="0"/>
              <a:t>IBM</a:t>
            </a:r>
            <a:r>
              <a:rPr lang="bg-BG" dirty="0" smtClean="0"/>
              <a:t>, </a:t>
            </a:r>
            <a:r>
              <a:rPr lang="en-US" dirty="0" smtClean="0"/>
              <a:t>SAP </a:t>
            </a:r>
            <a:r>
              <a:rPr lang="bg-BG" dirty="0" smtClean="0"/>
              <a:t>и </a:t>
            </a:r>
            <a:r>
              <a:rPr lang="en-US" dirty="0" smtClean="0"/>
              <a:t>Microsoft </a:t>
            </a:r>
            <a:r>
              <a:rPr lang="bg-BG" dirty="0" smtClean="0"/>
              <a:t>прекратяват поддръжката на публичните си </a:t>
            </a:r>
            <a:r>
              <a:rPr lang="en-US" dirty="0" smtClean="0"/>
              <a:t>UDDI</a:t>
            </a:r>
            <a:r>
              <a:rPr lang="bg-BG" dirty="0" smtClean="0"/>
              <a:t> регистри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причини за провала:</a:t>
            </a:r>
          </a:p>
          <a:p>
            <a:pPr lvl="1"/>
            <a:r>
              <a:rPr lang="bg-BG" dirty="0" smtClean="0"/>
              <a:t>сложен модел на данните </a:t>
            </a:r>
            <a:br>
              <a:rPr lang="bg-BG" dirty="0" smtClean="0"/>
            </a:br>
            <a:r>
              <a:rPr lang="bg-BG" dirty="0" smtClean="0"/>
              <a:t>(различни бизнеси)</a:t>
            </a:r>
          </a:p>
          <a:p>
            <a:pPr lvl="1"/>
            <a:r>
              <a:rPr lang="bg-BG" dirty="0" smtClean="0"/>
              <a:t>ограничено търсене</a:t>
            </a:r>
          </a:p>
          <a:p>
            <a:pPr lvl="1"/>
            <a:r>
              <a:rPr lang="bg-BG" dirty="0" smtClean="0"/>
              <a:t>сигурност</a:t>
            </a:r>
            <a:endParaRPr lang="en-US" dirty="0" smtClean="0"/>
          </a:p>
          <a:p>
            <a:pPr lvl="1"/>
            <a:r>
              <a:rPr lang="bg-BG" dirty="0" smtClean="0"/>
              <a:t>липса на поддръжка на </a:t>
            </a:r>
            <a:br>
              <a:rPr lang="bg-BG" dirty="0" smtClean="0"/>
            </a:br>
            <a:r>
              <a:rPr lang="bg-BG" dirty="0" smtClean="0"/>
              <a:t>регистрите</a:t>
            </a:r>
          </a:p>
        </p:txBody>
      </p:sp>
      <p:pic>
        <p:nvPicPr>
          <p:cNvPr id="4099" name="Picture 3" descr="C:\Documents and Settings\Administrator\Desktop\TripodWithTentac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60" y="2946400"/>
            <a:ext cx="3146177" cy="36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istrator\Desktop\toonbo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90" y="4922970"/>
            <a:ext cx="513556" cy="4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59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554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3528" y="1988840"/>
            <a:ext cx="8568952" cy="4320480"/>
            <a:chOff x="323528" y="1988840"/>
            <a:chExt cx="8568952" cy="4320480"/>
          </a:xfrm>
        </p:grpSpPr>
        <p:sp>
          <p:nvSpPr>
            <p:cNvPr id="8" name="Content Placeholder 3"/>
            <p:cNvSpPr txBox="1">
              <a:spLocks/>
            </p:cNvSpPr>
            <p:nvPr/>
          </p:nvSpPr>
          <p:spPr>
            <a:xfrm>
              <a:off x="323528" y="1988840"/>
              <a:ext cx="8568952" cy="432048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  <a:prstDash val="solid"/>
            </a:ln>
            <a:effectLst>
              <a:glow rad="101600">
                <a:schemeClr val="accent2">
                  <a:lumMod val="60000"/>
                  <a:lumOff val="40000"/>
                  <a:alpha val="60000"/>
                </a:schemeClr>
              </a:glow>
            </a:effectLst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0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0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buNone/>
              </a:pPr>
              <a:r>
                <a:rPr lang="bg-BG" dirty="0"/>
                <a:t> </a:t>
              </a:r>
              <a:r>
                <a:rPr lang="bg-BG" dirty="0" smtClean="0"/>
                <a:t>               Програмни </a:t>
              </a:r>
              <a:r>
                <a:rPr lang="bg-BG" dirty="0"/>
                <a:t>компоненти извършващи </a:t>
              </a:r>
            </a:p>
            <a:p>
              <a:pPr marL="109728" indent="0">
                <a:buNone/>
              </a:pPr>
              <a:r>
                <a:rPr lang="bg-BG" dirty="0" smtClean="0"/>
                <a:t>                дадена </a:t>
              </a:r>
              <a:r>
                <a:rPr lang="bg-BG" dirty="0"/>
                <a:t>„бизнес“ операция и предлагащи </a:t>
              </a:r>
              <a:endParaRPr lang="bg-BG" dirty="0" smtClean="0"/>
            </a:p>
            <a:p>
              <a:pPr marL="109728" indent="0">
                <a:buNone/>
              </a:pPr>
              <a:r>
                <a:rPr lang="bg-BG" dirty="0"/>
                <a:t> </a:t>
              </a:r>
              <a:r>
                <a:rPr lang="bg-BG" dirty="0" smtClean="0"/>
                <a:t>               уеб достъп до нея.</a:t>
              </a:r>
              <a:endParaRPr lang="bg-BG" dirty="0"/>
            </a:p>
            <a:p>
              <a:pPr marL="109728" indent="0">
                <a:buNone/>
              </a:pPr>
              <a:endParaRPr lang="bg-BG" dirty="0"/>
            </a:p>
            <a:p>
              <a:pPr marL="109728" indent="0">
                <a:buNone/>
              </a:pPr>
              <a:r>
                <a:rPr lang="bg-BG" dirty="0"/>
                <a:t>Набор от стандарти и спецификации за съвместна работа (</a:t>
              </a:r>
              <a:r>
                <a:rPr lang="en-US" dirty="0"/>
                <a:t>interoperability</a:t>
              </a:r>
              <a:r>
                <a:rPr lang="bg-BG" dirty="0"/>
                <a:t>)</a:t>
              </a:r>
              <a:r>
                <a:rPr lang="en-US" dirty="0"/>
                <a:t> </a:t>
              </a:r>
              <a:r>
                <a:rPr lang="bg-BG" dirty="0"/>
                <a:t>на множество системи. Те дефинират както формата за </a:t>
              </a:r>
              <a:r>
                <a:rPr lang="bg-BG" dirty="0" smtClean="0"/>
                <a:t>описание </a:t>
              </a:r>
              <a:r>
                <a:rPr lang="bg-BG" dirty="0"/>
                <a:t>на интерфейса на услугите, така и протокола за комуникация между тях.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19" y="2122152"/>
              <a:ext cx="1224136" cy="130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са уеб услуги?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41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Наследство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 lnSpcReduction="10000"/>
          </a:bodyPr>
          <a:lstStyle/>
          <a:p>
            <a:r>
              <a:rPr lang="en-US" cap="small" dirty="0"/>
              <a:t>Java API for XML Registries</a:t>
            </a:r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/>
              <a:t>ръчна настройка 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www.xmethods.net</a:t>
            </a:r>
            <a:r>
              <a:rPr lang="en-US" dirty="0" smtClean="0"/>
              <a:t>) </a:t>
            </a:r>
            <a:endParaRPr lang="en-US" dirty="0"/>
          </a:p>
          <a:p>
            <a:endParaRPr lang="bg-BG" dirty="0" smtClean="0"/>
          </a:p>
          <a:p>
            <a:r>
              <a:rPr lang="bg-BG" dirty="0" smtClean="0"/>
              <a:t>специфични решения (база данни, </a:t>
            </a:r>
            <a:r>
              <a:rPr lang="en-US" dirty="0" smtClean="0"/>
              <a:t>LDAP</a:t>
            </a:r>
            <a:r>
              <a:rPr lang="bg-BG" dirty="0" smtClean="0"/>
              <a:t>)</a:t>
            </a:r>
            <a:endParaRPr lang="bg-BG" dirty="0"/>
          </a:p>
          <a:p>
            <a:endParaRPr lang="en-US" dirty="0"/>
          </a:p>
          <a:p>
            <a:r>
              <a:rPr lang="bg-BG" dirty="0" smtClean="0"/>
              <a:t>вътрешни регистри (</a:t>
            </a:r>
            <a:r>
              <a:rPr lang="en-US" dirty="0" smtClean="0"/>
              <a:t>Apache </a:t>
            </a:r>
            <a:r>
              <a:rPr lang="en-US" dirty="0" err="1" smtClean="0"/>
              <a:t>jUDDI</a:t>
            </a:r>
            <a:r>
              <a:rPr lang="bg-BG" dirty="0" smtClean="0"/>
              <a:t>, </a:t>
            </a:r>
            <a:r>
              <a:rPr lang="en-US" dirty="0" smtClean="0"/>
              <a:t>WSRR</a:t>
            </a:r>
            <a:r>
              <a:rPr lang="bg-BG" dirty="0" smtClean="0"/>
              <a:t>)</a:t>
            </a:r>
          </a:p>
          <a:p>
            <a:endParaRPr lang="bg-BG" dirty="0"/>
          </a:p>
          <a:p>
            <a:r>
              <a:rPr lang="en-US" dirty="0" smtClean="0"/>
              <a:t>SOA Governance (</a:t>
            </a:r>
            <a:r>
              <a:rPr lang="bg-BG" dirty="0" smtClean="0"/>
              <a:t>фокус върху </a:t>
            </a:r>
            <a:r>
              <a:rPr lang="en-US" dirty="0" smtClean="0"/>
              <a:t>repository </a:t>
            </a:r>
            <a:r>
              <a:rPr lang="bg-BG" dirty="0" smtClean="0"/>
              <a:t>вместо </a:t>
            </a:r>
            <a:r>
              <a:rPr lang="en-US" dirty="0" smtClean="0"/>
              <a:t>registry</a:t>
            </a:r>
            <a:r>
              <a:rPr lang="bg-BG" dirty="0" smtClean="0"/>
              <a:t>*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60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635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122912" cy="1066800"/>
          </a:xfrm>
        </p:spPr>
        <p:txBody>
          <a:bodyPr/>
          <a:lstStyle/>
          <a:p>
            <a:r>
              <a:rPr lang="en-US" dirty="0" smtClean="0"/>
              <a:t>WS-BPEL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4968552" cy="4680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Business Process Execution </a:t>
            </a:r>
            <a:r>
              <a:rPr lang="en-US" dirty="0" smtClean="0"/>
              <a:t>Language</a:t>
            </a:r>
            <a:endParaRPr lang="bg-BG" dirty="0" smtClean="0"/>
          </a:p>
          <a:p>
            <a:endParaRPr lang="bg-BG" dirty="0"/>
          </a:p>
          <a:p>
            <a:r>
              <a:rPr lang="en-US" dirty="0" smtClean="0"/>
              <a:t>XML </a:t>
            </a:r>
            <a:r>
              <a:rPr lang="bg-BG" dirty="0" smtClean="0"/>
              <a:t>базиран</a:t>
            </a:r>
          </a:p>
          <a:p>
            <a:endParaRPr lang="bg-BG" dirty="0"/>
          </a:p>
          <a:p>
            <a:r>
              <a:rPr lang="bg-BG" dirty="0" smtClean="0"/>
              <a:t>оркестрира уеб услуги и други процеси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моделира бизнес процесите</a:t>
            </a:r>
            <a:r>
              <a:rPr lang="en-US" dirty="0" smtClean="0"/>
              <a:t> </a:t>
            </a:r>
            <a:r>
              <a:rPr lang="bg-BG" dirty="0" smtClean="0"/>
              <a:t>в една организация</a:t>
            </a:r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0112" y="980728"/>
            <a:ext cx="3279146" cy="72008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  <a:t>I cannot be defeated!</a:t>
            </a:r>
            <a:b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Harlow Solid Italic" pitchFamily="82" charset="0"/>
              </a:rPr>
            </a:b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(Rocky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V)</a:t>
            </a:r>
            <a:endParaRPr lang="bg-BG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9218" name="Picture 2" descr="C:\Documents and Settings\Administrator\Desktop\PRS\images\expandables\6.lundg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00" y="1931984"/>
            <a:ext cx="3122072" cy="4623756"/>
          </a:xfrm>
          <a:prstGeom prst="rect">
            <a:avLst/>
          </a:prstGeom>
          <a:noFill/>
          <a:ln w="63500">
            <a:solidFill>
              <a:srgbClr val="E7C8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61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70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122912" cy="1066800"/>
          </a:xfrm>
        </p:spPr>
        <p:txBody>
          <a:bodyPr/>
          <a:lstStyle/>
          <a:p>
            <a:r>
              <a:rPr lang="en-US" dirty="0" smtClean="0"/>
              <a:t>WS-</a:t>
            </a:r>
            <a:r>
              <a:rPr lang="en-US" dirty="0" err="1" smtClean="0"/>
              <a:t>ReliableMessaging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4968552" cy="482453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bg-BG" dirty="0" smtClean="0"/>
              <a:t>спецификация</a:t>
            </a:r>
          </a:p>
          <a:p>
            <a:pPr lvl="1"/>
            <a:r>
              <a:rPr lang="en-US" b="1" dirty="0" smtClean="0"/>
              <a:t>WS-</a:t>
            </a:r>
            <a:r>
              <a:rPr lang="en-US" b="1" dirty="0" err="1" smtClean="0"/>
              <a:t>ReliableMessaging</a:t>
            </a:r>
            <a:r>
              <a:rPr lang="en-US" dirty="0" smtClean="0"/>
              <a:t>: </a:t>
            </a:r>
            <a:r>
              <a:rPr lang="bg-BG" dirty="0" smtClean="0"/>
              <a:t>протокол за идентифициране, следене и управление на надеждната обмяна на съобщения м/у 2 страни</a:t>
            </a:r>
          </a:p>
          <a:p>
            <a:pPr lvl="1"/>
            <a:r>
              <a:rPr lang="en-US" b="1" dirty="0" smtClean="0"/>
              <a:t>WS-</a:t>
            </a:r>
            <a:r>
              <a:rPr lang="en-US" b="1" dirty="0" err="1" smtClean="0"/>
              <a:t>ReliableMessaging</a:t>
            </a:r>
            <a:r>
              <a:rPr lang="bg-BG" b="1" dirty="0" smtClean="0"/>
              <a:t> </a:t>
            </a:r>
            <a:r>
              <a:rPr lang="en-US" b="1" dirty="0" smtClean="0"/>
              <a:t>Policy</a:t>
            </a:r>
            <a:r>
              <a:rPr lang="en-US" dirty="0" smtClean="0"/>
              <a:t>: </a:t>
            </a:r>
            <a:r>
              <a:rPr lang="bg-BG" dirty="0" smtClean="0"/>
              <a:t>позволява услугата да обяви, че поддържа надеждни съобщения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10242" name="Picture 2" descr="C:\Documents and Settings\Administrator\Desktop\PRS\images\expandables\7.jet-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1911032"/>
            <a:ext cx="3130871" cy="4636820"/>
          </a:xfrm>
          <a:prstGeom prst="rect">
            <a:avLst/>
          </a:prstGeom>
          <a:noFill/>
          <a:ln w="63500">
            <a:solidFill>
              <a:srgbClr val="E7C8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62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17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Service 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/>
          <a:lstStyle/>
          <a:p>
            <a:r>
              <a:rPr lang="bg-BG" dirty="0" smtClean="0"/>
              <a:t>термина идва от компютърните мрежи и телефонията</a:t>
            </a:r>
          </a:p>
          <a:p>
            <a:endParaRPr lang="bg-BG" dirty="0"/>
          </a:p>
          <a:p>
            <a:r>
              <a:rPr lang="bg-BG" dirty="0" smtClean="0"/>
              <a:t>инфраструктура подобряваща надеждност, сигурност, производителност и обща продуктивност</a:t>
            </a:r>
          </a:p>
          <a:p>
            <a:endParaRPr lang="bg-BG" dirty="0"/>
          </a:p>
          <a:p>
            <a:r>
              <a:rPr lang="bg-BG" dirty="0" smtClean="0"/>
              <a:t> набор от спецификации</a:t>
            </a:r>
          </a:p>
          <a:p>
            <a:endParaRPr lang="bg-BG" dirty="0"/>
          </a:p>
          <a:p>
            <a:r>
              <a:rPr lang="en-US" dirty="0" smtClean="0"/>
              <a:t>SLA = Service Level Agreement</a:t>
            </a:r>
            <a:endParaRPr lang="en-US" dirty="0"/>
          </a:p>
        </p:txBody>
      </p:sp>
      <p:pic>
        <p:nvPicPr>
          <p:cNvPr id="1026" name="Picture 2" descr="C:\Users\petyo.dimitrov\Desktop\quality-s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33948"/>
            <a:ext cx="1571873" cy="15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63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026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Надеждност?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всички съобщения са доставени</a:t>
            </a:r>
            <a:endParaRPr lang="bg-BG" dirty="0"/>
          </a:p>
          <a:p>
            <a:r>
              <a:rPr lang="bg-BG" dirty="0" smtClean="0"/>
              <a:t>коректния ред на съобщенията е запазен</a:t>
            </a:r>
          </a:p>
          <a:p>
            <a:endParaRPr lang="bg-BG" dirty="0"/>
          </a:p>
          <a:p>
            <a:r>
              <a:rPr lang="bg-BG" dirty="0" smtClean="0"/>
              <a:t>за </a:t>
            </a:r>
            <a:r>
              <a:rPr lang="en-US" dirty="0" smtClean="0"/>
              <a:t>WS-</a:t>
            </a:r>
            <a:r>
              <a:rPr lang="en-US" dirty="0" err="1" smtClean="0"/>
              <a:t>ReliableMessaging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AtMostOnce</a:t>
            </a:r>
            <a:r>
              <a:rPr lang="en-US" dirty="0" smtClean="0"/>
              <a:t> – </a:t>
            </a:r>
            <a:r>
              <a:rPr lang="bg-BG" dirty="0" smtClean="0"/>
              <a:t>позволява загуби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AtLeastOnce</a:t>
            </a:r>
            <a:r>
              <a:rPr lang="en-US" dirty="0" smtClean="0"/>
              <a:t> – </a:t>
            </a:r>
            <a:r>
              <a:rPr lang="bg-BG" dirty="0" smtClean="0"/>
              <a:t>позволява </a:t>
            </a:r>
            <a:r>
              <a:rPr lang="bg-BG" dirty="0" smtClean="0"/>
              <a:t>повторение</a:t>
            </a:r>
            <a:endParaRPr lang="bg-BG" dirty="0" smtClean="0"/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ExactlyOnce</a:t>
            </a:r>
            <a:r>
              <a:rPr lang="en-US" dirty="0" smtClean="0"/>
              <a:t> – </a:t>
            </a:r>
            <a:r>
              <a:rPr lang="bg-BG" dirty="0" smtClean="0"/>
              <a:t>позволява разбъркване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InOrder</a:t>
            </a:r>
            <a:r>
              <a:rPr lang="en-US" dirty="0" smtClean="0"/>
              <a:t> – </a:t>
            </a:r>
            <a:r>
              <a:rPr lang="bg-BG" dirty="0" smtClean="0"/>
              <a:t>позволява загуби и </a:t>
            </a:r>
            <a:r>
              <a:rPr lang="bg-BG" dirty="0" smtClean="0"/>
              <a:t>повторение</a:t>
            </a:r>
            <a:br>
              <a:rPr lang="bg-BG" dirty="0" smtClean="0"/>
            </a:br>
            <a:r>
              <a:rPr lang="bg-BG" dirty="0" smtClean="0"/>
              <a:t>(</a:t>
            </a:r>
            <a:r>
              <a:rPr lang="bg-BG" dirty="0"/>
              <a:t>може </a:t>
            </a:r>
            <a:r>
              <a:rPr lang="bg-BG" dirty="0" smtClean="0"/>
              <a:t>да се комбинира с останалите)</a:t>
            </a:r>
          </a:p>
          <a:p>
            <a:pPr lvl="1"/>
            <a:endParaRPr lang="bg-BG" dirty="0"/>
          </a:p>
          <a:p>
            <a:r>
              <a:rPr lang="bg-BG" dirty="0" smtClean="0"/>
              <a:t> осъществява се чрез </a:t>
            </a:r>
            <a:r>
              <a:rPr lang="en-US" dirty="0" smtClean="0"/>
              <a:t>SOAP </a:t>
            </a:r>
            <a:r>
              <a:rPr lang="bg-BG" dirty="0" err="1" smtClean="0"/>
              <a:t>хедъри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64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502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AtMostOnce</a:t>
            </a:r>
            <a:r>
              <a:rPr lang="bg-BG" dirty="0" smtClean="0"/>
              <a:t> надеждност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762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65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286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AtLeastOnce</a:t>
            </a:r>
            <a:r>
              <a:rPr lang="bg-BG" dirty="0" smtClean="0"/>
              <a:t> надеждност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7339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66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19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ExactlyOnce</a:t>
            </a:r>
            <a:r>
              <a:rPr lang="bg-BG" dirty="0" smtClean="0"/>
              <a:t> надеждност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71" y="2492896"/>
            <a:ext cx="47339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67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182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InOrder</a:t>
            </a:r>
            <a:r>
              <a:rPr lang="en-US" smtClean="0"/>
              <a:t> </a:t>
            </a:r>
            <a:r>
              <a:rPr lang="bg-BG" smtClean="0"/>
              <a:t>надеждност*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46863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68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770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Логически ред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проверка на </a:t>
            </a:r>
            <a:r>
              <a:rPr lang="en-US" dirty="0" smtClean="0"/>
              <a:t>policy</a:t>
            </a:r>
            <a:r>
              <a:rPr lang="bg-BG" dirty="0" smtClean="0"/>
              <a:t> за надеждност между източник и дестинация</a:t>
            </a:r>
          </a:p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източника иска от дестинацията да създаде </a:t>
            </a:r>
            <a:r>
              <a:rPr lang="en-US" dirty="0" smtClean="0"/>
              <a:t>sequence</a:t>
            </a:r>
            <a:r>
              <a:rPr lang="bg-BG" dirty="0" smtClean="0"/>
              <a:t> (последователност)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дестинацията я създава като и дава </a:t>
            </a:r>
            <a:r>
              <a:rPr lang="en-US" dirty="0" smtClean="0"/>
              <a:t>ID </a:t>
            </a:r>
            <a:r>
              <a:rPr lang="bg-BG" dirty="0" smtClean="0"/>
              <a:t>и заделя памет</a:t>
            </a:r>
          </a:p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източника праща съобщение давайки </a:t>
            </a:r>
            <a:r>
              <a:rPr lang="en-US" dirty="0" smtClean="0"/>
              <a:t>ID</a:t>
            </a:r>
            <a:r>
              <a:rPr lang="bg-BG" dirty="0" smtClean="0"/>
              <a:t>-то на </a:t>
            </a:r>
            <a:r>
              <a:rPr lang="en-US" dirty="0" smtClean="0"/>
              <a:t>sequence</a:t>
            </a:r>
            <a:r>
              <a:rPr lang="bg-BG" dirty="0" smtClean="0"/>
              <a:t>-а и пореден номер на съобщението</a:t>
            </a:r>
          </a:p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източника праща други съобщения увеличавайки поредния номер…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69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495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Характеристики на </a:t>
            </a:r>
            <a:r>
              <a:rPr lang="bg-BG" dirty="0" smtClean="0"/>
              <a:t>уеб услугите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XML</a:t>
            </a:r>
            <a:r>
              <a:rPr lang="bg-BG" dirty="0" smtClean="0"/>
              <a:t>-базирани (в повечето случаи)</a:t>
            </a:r>
          </a:p>
          <a:p>
            <a:endParaRPr lang="bg-BG" dirty="0"/>
          </a:p>
          <a:p>
            <a:r>
              <a:rPr lang="bg-BG" dirty="0" smtClean="0"/>
              <a:t>отворени за широк кръг участници</a:t>
            </a:r>
          </a:p>
          <a:p>
            <a:endParaRPr lang="bg-BG" dirty="0"/>
          </a:p>
          <a:p>
            <a:r>
              <a:rPr lang="bg-BG" dirty="0" smtClean="0"/>
              <a:t>ясно дефиниран интерфейс</a:t>
            </a:r>
          </a:p>
          <a:p>
            <a:endParaRPr lang="bg-BG" dirty="0"/>
          </a:p>
          <a:p>
            <a:r>
              <a:rPr lang="bg-BG" dirty="0" smtClean="0"/>
              <a:t>ориентирани към обмен на съобщения </a:t>
            </a:r>
          </a:p>
          <a:p>
            <a:endParaRPr lang="bg-BG" dirty="0"/>
          </a:p>
          <a:p>
            <a:r>
              <a:rPr lang="bg-BG" dirty="0" smtClean="0"/>
              <a:t>асинхронни и синхронни извиквания</a:t>
            </a:r>
          </a:p>
          <a:p>
            <a:endParaRPr lang="bg-BG" dirty="0"/>
          </a:p>
          <a:p>
            <a:r>
              <a:rPr lang="bg-BG" dirty="0" smtClean="0"/>
              <a:t>едрозърнести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601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Логически ред (продължение)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 startAt="6"/>
            </a:pPr>
            <a:r>
              <a:rPr lang="bg-BG" dirty="0" smtClean="0"/>
              <a:t>източника обявява в </a:t>
            </a:r>
            <a:r>
              <a:rPr lang="bg-BG" dirty="0" err="1" smtClean="0"/>
              <a:t>хедъра</a:t>
            </a:r>
            <a:r>
              <a:rPr lang="bg-BG" dirty="0" smtClean="0"/>
              <a:t> на последното съобщение, че то е край за </a:t>
            </a:r>
            <a:r>
              <a:rPr lang="en-US" dirty="0" smtClean="0"/>
              <a:t>sequence</a:t>
            </a:r>
            <a:r>
              <a:rPr lang="bg-BG" dirty="0" smtClean="0"/>
              <a:t>-а</a:t>
            </a:r>
          </a:p>
          <a:p>
            <a:pPr marL="624078" indent="-514350">
              <a:buFont typeface="+mj-lt"/>
              <a:buAutoNum type="arabicPeriod" startAt="6"/>
            </a:pPr>
            <a:r>
              <a:rPr lang="bg-BG" dirty="0" smtClean="0"/>
              <a:t>дестинацията потвърждава всички налични съобщения и обявява загубените</a:t>
            </a:r>
          </a:p>
          <a:p>
            <a:pPr marL="624078" indent="-514350">
              <a:buFont typeface="+mj-lt"/>
              <a:buAutoNum type="arabicPeriod" startAt="6"/>
            </a:pPr>
            <a:r>
              <a:rPr lang="bg-BG" dirty="0" smtClean="0"/>
              <a:t>загубените се пращат повторно от източника и се потвърждават от дестинацията</a:t>
            </a:r>
          </a:p>
          <a:p>
            <a:pPr marL="624078" indent="-514350">
              <a:buFont typeface="+mj-lt"/>
              <a:buAutoNum type="arabicPeriod" startAt="6"/>
            </a:pPr>
            <a:r>
              <a:rPr lang="bg-BG" dirty="0" smtClean="0"/>
              <a:t>източника може да поиска </a:t>
            </a:r>
            <a:r>
              <a:rPr lang="bg-BG" dirty="0" smtClean="0"/>
              <a:t>отделно потвърждение</a:t>
            </a:r>
            <a:endParaRPr lang="bg-BG" dirty="0" smtClean="0"/>
          </a:p>
          <a:p>
            <a:pPr marL="624078" indent="-514350">
              <a:buFont typeface="+mj-lt"/>
              <a:buAutoNum type="arabicPeriod" startAt="6"/>
            </a:pPr>
            <a:r>
              <a:rPr lang="bg-BG" dirty="0" smtClean="0"/>
              <a:t>източника прекратява </a:t>
            </a:r>
            <a:r>
              <a:rPr lang="en-US" dirty="0" smtClean="0"/>
              <a:t>sequence</a:t>
            </a:r>
            <a:r>
              <a:rPr lang="bg-BG" dirty="0" smtClean="0"/>
              <a:t>-а и дестинацията освобождава ресурсите</a:t>
            </a:r>
          </a:p>
          <a:p>
            <a:pPr marL="624078" indent="-514350"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70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842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Сапунена имплементация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152128"/>
          </a:xfrm>
        </p:spPr>
        <p:txBody>
          <a:bodyPr/>
          <a:lstStyle/>
          <a:p>
            <a:r>
              <a:rPr lang="en-US" dirty="0" smtClean="0"/>
              <a:t>Sequence, Identifier, </a:t>
            </a:r>
            <a:r>
              <a:rPr lang="en-US" dirty="0" err="1" smtClean="0"/>
              <a:t>MessageNumber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err="1" smtClean="0"/>
              <a:t>LastMessage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924944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&lt;Envelope xmlns="http://schemas.xmlsoap.org/soap/envelope/" xmlns:wsu="http://schemas.xmlsoap.org/ws/2002/07/utility" xmlns:wsrm="http://schemas.xmlsoap.org/ws/2004/03/rm"&gt;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&lt;Header&gt;</a:t>
            </a:r>
          </a:p>
          <a:p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&lt;wsrm:Sequence&gt;</a:t>
            </a:r>
          </a:p>
          <a:p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 &lt;wsu:Identifier&gt;http://opa/seq22231&lt;/wsu:Identifier&gt;   </a:t>
            </a:r>
          </a:p>
          <a:p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 &lt;wsrm:MessageNumber&gt;12&lt;/wsrm:MessageNumber&gt; </a:t>
            </a:r>
          </a:p>
          <a:p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 &lt;wsrm:LastMessage/&gt; </a:t>
            </a:r>
          </a:p>
          <a:p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&lt;/wsrm:Sequence&gt;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&lt;/Header&gt;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&lt;Body&gt; ... &lt;/Body&gt;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&lt;/Envelope&gt; 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71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28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Сапунена </a:t>
            </a:r>
            <a:r>
              <a:rPr lang="bg-BG" dirty="0" smtClean="0"/>
              <a:t>имплементация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576064"/>
          </a:xfrm>
        </p:spPr>
        <p:txBody>
          <a:bodyPr/>
          <a:lstStyle/>
          <a:p>
            <a:r>
              <a:rPr lang="en-US" dirty="0" err="1" smtClean="0"/>
              <a:t>SequenceAcknowledgement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708920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&lt;Header&gt; 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&lt;wsrm:SequenceAcknowledgement&gt; 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&lt;wsu:Identifier&gt;http://opa/seq22231&lt;/wsu:Identifier&gt;</a:t>
            </a:r>
          </a:p>
          <a:p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&lt;wsrm:AcknowledgementRange Upper="4" Lower="1"/&gt;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&lt;wsrm:AcknowledgementRange Upper="8" Lower="6"/&gt; 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&lt;/wsrm:SequenceAcknowledgement&gt;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&lt;/Header&gt; 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84302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&lt;Header&gt; 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&lt;wsrm:SequenceAcknowledgement&gt; 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&lt;wsu:Identifier&gt;http://opa/seq22231&lt;/wsu:Identifier&gt;</a:t>
            </a:r>
          </a:p>
          <a:p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  &lt;wsrm:Nack&gt;5&lt;/wsrm:Nack&gt; 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&lt;/wsrm:SequenceAcknowledgement&gt;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&lt;/Header&gt; 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72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37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Сапунена имплементация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AckRequested</a:t>
            </a:r>
            <a:endParaRPr lang="en-US" dirty="0" smtClean="0"/>
          </a:p>
          <a:p>
            <a:pPr marL="109728" indent="0">
              <a:buNone/>
            </a:pP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&lt;Header&gt; </a:t>
            </a:r>
          </a:p>
          <a:p>
            <a:pPr marL="109728" indent="0">
              <a:buNone/>
            </a:pPr>
            <a:r>
              <a:rPr lang="en-US" sz="1800" b="1" noProof="1" smtClean="0">
                <a:latin typeface="Courier New" pitchFamily="49" charset="0"/>
                <a:cs typeface="Courier New" pitchFamily="49" charset="0"/>
              </a:rPr>
              <a:t> &lt;wsrm:AckRequested&gt;</a:t>
            </a:r>
          </a:p>
          <a:p>
            <a:pPr marL="109728" indent="0">
              <a:buNone/>
            </a:pP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 &lt;wsu:Identifier&gt;http://opa/seq22231&lt;/wsu:Identifier&gt;  </a:t>
            </a:r>
          </a:p>
          <a:p>
            <a:pPr marL="109728" indent="0">
              <a:buNone/>
            </a:pP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&lt;/wsrm:AckRequested&gt;</a:t>
            </a:r>
          </a:p>
          <a:p>
            <a:pPr marL="109728" indent="0">
              <a:buNone/>
            </a:pP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&lt;/Header&gt; </a:t>
            </a:r>
          </a:p>
          <a:p>
            <a:endParaRPr lang="en-US" dirty="0" smtClean="0"/>
          </a:p>
          <a:p>
            <a:r>
              <a:rPr lang="en-US" dirty="0" err="1" smtClean="0"/>
              <a:t>TerminateSequence</a:t>
            </a:r>
            <a:endParaRPr lang="en-US" dirty="0" smtClean="0"/>
          </a:p>
          <a:p>
            <a:pPr marL="109728" indent="0">
              <a:buNone/>
            </a:pP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&lt;Header&gt; </a:t>
            </a:r>
          </a:p>
          <a:p>
            <a:pPr marL="109728" indent="0">
              <a:buNone/>
            </a:pPr>
            <a:r>
              <a:rPr lang="en-US" sz="1800" b="1" noProof="1" smtClean="0">
                <a:latin typeface="Courier New" pitchFamily="49" charset="0"/>
                <a:cs typeface="Courier New" pitchFamily="49" charset="0"/>
              </a:rPr>
              <a:t> &lt;wsrm:TerminateSequence&gt;</a:t>
            </a:r>
          </a:p>
          <a:p>
            <a:pPr marL="109728" indent="0">
              <a:buNone/>
            </a:pP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 &lt;wsu:Identifier&gt;http://opa/seq22231&lt;/wsu:Identifier&gt;  </a:t>
            </a:r>
          </a:p>
          <a:p>
            <a:pPr marL="109728" indent="0">
              <a:buNone/>
            </a:pP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 &lt;/wsrm:TerminateSequence&gt;</a:t>
            </a:r>
          </a:p>
          <a:p>
            <a:pPr marL="109728" indent="0">
              <a:buNone/>
            </a:pPr>
            <a:r>
              <a:rPr lang="en-US" sz="1800" noProof="1" smtClean="0">
                <a:latin typeface="Courier New" pitchFamily="49" charset="0"/>
                <a:cs typeface="Courier New" pitchFamily="49" charset="0"/>
              </a:rPr>
              <a:t>&lt;/Header&gt; 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73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74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Сапунена имплементация:</a:t>
            </a:r>
            <a:r>
              <a:rPr lang="en-US" dirty="0" smtClean="0"/>
              <a:t> </a:t>
            </a:r>
            <a:r>
              <a:rPr lang="bg-BG" sz="3600" dirty="0" smtClean="0"/>
              <a:t>проблеми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680520"/>
          </a:xfrm>
        </p:spPr>
        <p:txBody>
          <a:bodyPr>
            <a:normAutofit/>
          </a:bodyPr>
          <a:lstStyle/>
          <a:p>
            <a:r>
              <a:rPr lang="bg-BG" dirty="0"/>
              <a:t>все още няма стандартизация в </a:t>
            </a:r>
            <a:r>
              <a:rPr lang="en-US" dirty="0"/>
              <a:t>Java (JAX-WS)</a:t>
            </a:r>
          </a:p>
          <a:p>
            <a:pPr lvl="1"/>
            <a:r>
              <a:rPr lang="bg-BG" dirty="0"/>
              <a:t>директна модификация на </a:t>
            </a:r>
            <a:r>
              <a:rPr lang="en-US" dirty="0"/>
              <a:t>WSDL-a</a:t>
            </a:r>
          </a:p>
          <a:p>
            <a:pPr lvl="1"/>
            <a:r>
              <a:rPr lang="bg-BG" dirty="0" err="1"/>
              <a:t>проприетарни</a:t>
            </a:r>
            <a:r>
              <a:rPr lang="bg-BG" dirty="0"/>
              <a:t> анотации в кода</a:t>
            </a:r>
          </a:p>
          <a:p>
            <a:pPr lvl="1"/>
            <a:r>
              <a:rPr lang="en-US" dirty="0"/>
              <a:t>checkbox </a:t>
            </a:r>
            <a:r>
              <a:rPr lang="bg-BG" dirty="0"/>
              <a:t>в </a:t>
            </a:r>
            <a:r>
              <a:rPr lang="en-US" dirty="0"/>
              <a:t>UI </a:t>
            </a:r>
            <a:r>
              <a:rPr lang="bg-BG" dirty="0"/>
              <a:t>ориентирани инструменти</a:t>
            </a:r>
            <a:endParaRPr lang="en-US" dirty="0"/>
          </a:p>
          <a:p>
            <a:endParaRPr lang="bg-BG" dirty="0"/>
          </a:p>
          <a:p>
            <a:r>
              <a:rPr lang="bg-BG" dirty="0" smtClean="0"/>
              <a:t>съобщенията „набъбват“</a:t>
            </a:r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6146" name="Picture 2" descr="C:\Users\petyo.dimitrov\Desktop\soap_bub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28009"/>
            <a:ext cx="3038748" cy="30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74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48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Сапунена имплементация</a:t>
            </a:r>
            <a:r>
              <a:rPr lang="bg-BG" dirty="0" smtClean="0"/>
              <a:t>: </a:t>
            </a:r>
            <a:r>
              <a:rPr lang="en-US" dirty="0" smtClean="0"/>
              <a:t>WSDL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&lt;definitions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xmlns:wsu="http://docs.oasis-open.org/wss/2004/01/oasis-200401-wss-security-utility-1.0.xsd" xmlns:wsp="http://www.w3.org/ns/ws-policy" xmlns:wsrm="http://schema.xmlsoap.org/ws/2005/02/rm/policy"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&lt;wsp:UsingPolicy required="true" /&gt;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&lt;wsp:Policy wsu:Id="Opa_Policy"&gt;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&lt;wsp:ExactlyOne&gt;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&lt;wsp:All&gt;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&lt;wsrm:RMAssertion&gt;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 &lt;wsrm:BaseRetransmissionInterval Miliseconds="5000" /&gt;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 &lt;/wsrm:RMAssertion&gt;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 &lt;/wsp:All&gt;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&lt;/wsp:ExactlyOne&gt;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&lt;/wsp:Policy&gt; 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&lt;binding ...&gt;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 &lt;wsp:PolicyReference URI="#Opa_Policy" /&gt;</a:t>
            </a:r>
          </a:p>
          <a:p>
            <a:pPr marL="109728" indent="0">
              <a:buNone/>
            </a:pP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noProof="1" smtClean="0">
                <a:latin typeface="Courier New" pitchFamily="49" charset="0"/>
                <a:cs typeface="Courier New" pitchFamily="49" charset="0"/>
              </a:rPr>
              <a:t>&lt;/binding&gt;</a:t>
            </a:r>
            <a:endParaRPr lang="bg-BG" sz="16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16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bg-BG" sz="1600" noProof="1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6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75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07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984"/>
            <a:ext cx="4968552" cy="4665368"/>
          </a:xfrm>
        </p:spPr>
        <p:txBody>
          <a:bodyPr/>
          <a:lstStyle/>
          <a:p>
            <a:r>
              <a:rPr lang="bg-BG" dirty="0" smtClean="0"/>
              <a:t>позволяват обогатяването на </a:t>
            </a:r>
            <a:r>
              <a:rPr lang="en-US" dirty="0" smtClean="0"/>
              <a:t>XML</a:t>
            </a:r>
            <a:r>
              <a:rPr lang="bg-BG" dirty="0" smtClean="0"/>
              <a:t>-</a:t>
            </a:r>
            <a:r>
              <a:rPr lang="bg-BG" dirty="0" err="1" smtClean="0"/>
              <a:t>ите</a:t>
            </a:r>
            <a:r>
              <a:rPr lang="bg-BG" dirty="0" smtClean="0"/>
              <a:t> със специфична информация</a:t>
            </a:r>
          </a:p>
          <a:p>
            <a:endParaRPr lang="bg-BG" dirty="0"/>
          </a:p>
          <a:p>
            <a:r>
              <a:rPr lang="en-US" dirty="0" smtClean="0"/>
              <a:t>WS-Policy </a:t>
            </a:r>
            <a:r>
              <a:rPr lang="bg-BG" dirty="0" smtClean="0"/>
              <a:t>е в основата на всички останали </a:t>
            </a:r>
            <a:r>
              <a:rPr lang="en-US" dirty="0" smtClean="0"/>
              <a:t>WS-* </a:t>
            </a:r>
            <a:r>
              <a:rPr lang="bg-BG" dirty="0" smtClean="0"/>
              <a:t>спецификации</a:t>
            </a:r>
            <a:endParaRPr lang="bg-BG" dirty="0"/>
          </a:p>
        </p:txBody>
      </p:sp>
      <p:pic>
        <p:nvPicPr>
          <p:cNvPr id="11266" name="Picture 2" descr="C:\Documents and Settings\Administrator\Desktop\PRS\images\expandables\8.stath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00" y="1931984"/>
            <a:ext cx="3122072" cy="4623756"/>
          </a:xfrm>
          <a:prstGeom prst="rect">
            <a:avLst/>
          </a:prstGeom>
          <a:noFill/>
          <a:ln w="63500">
            <a:solidFill>
              <a:srgbClr val="E7C8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/>
              <a:t>WS-Policy </a:t>
            </a:r>
            <a:r>
              <a:rPr lang="bg-BG" dirty="0"/>
              <a:t>и </a:t>
            </a:r>
            <a:r>
              <a:rPr lang="en-US" dirty="0"/>
              <a:t>WS-</a:t>
            </a:r>
            <a:r>
              <a:rPr lang="en-US" dirty="0" err="1"/>
              <a:t>MetadataExchange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76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17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WS-Policy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376264"/>
          </a:xfrm>
        </p:spPr>
        <p:txBody>
          <a:bodyPr/>
          <a:lstStyle/>
          <a:p>
            <a:r>
              <a:rPr lang="bg-BG" dirty="0" smtClean="0"/>
              <a:t>добавя характеристики и към уеб услугите</a:t>
            </a:r>
          </a:p>
          <a:p>
            <a:pPr lvl="1"/>
            <a:r>
              <a:rPr lang="bg-BG" dirty="0" smtClean="0"/>
              <a:t>поведенчески характеристики</a:t>
            </a:r>
          </a:p>
          <a:p>
            <a:pPr lvl="1"/>
            <a:r>
              <a:rPr lang="bg-BG" dirty="0" smtClean="0"/>
              <a:t>настройки</a:t>
            </a:r>
          </a:p>
          <a:p>
            <a:pPr lvl="1"/>
            <a:r>
              <a:rPr lang="bg-BG" dirty="0" smtClean="0"/>
              <a:t>ограничения и изисквания</a:t>
            </a:r>
          </a:p>
          <a:p>
            <a:pPr lvl="1"/>
            <a:r>
              <a:rPr lang="en-US" dirty="0" err="1" smtClean="0"/>
              <a:t>QoS</a:t>
            </a:r>
            <a:r>
              <a:rPr lang="bg-BG" dirty="0" smtClean="0"/>
              <a:t> характеристики</a:t>
            </a:r>
          </a:p>
          <a:p>
            <a:pPr marL="411480" lvl="1" indent="0">
              <a:buNone/>
            </a:pP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06117"/>
            <a:ext cx="6154588" cy="197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77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801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WS-Policy</a:t>
            </a:r>
            <a:r>
              <a:rPr lang="bg-BG" dirty="0" smtClean="0"/>
              <a:t> концепции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916832"/>
            <a:ext cx="7928917" cy="4680520"/>
          </a:xfrm>
        </p:spPr>
        <p:txBody>
          <a:bodyPr/>
          <a:lstStyle/>
          <a:p>
            <a:r>
              <a:rPr lang="bg-BG" dirty="0" smtClean="0"/>
              <a:t>всяка характеристика се състои от един или няколко </a:t>
            </a:r>
            <a:r>
              <a:rPr lang="en-US" i="1" dirty="0" smtClean="0"/>
              <a:t>policy assertion</a:t>
            </a:r>
          </a:p>
          <a:p>
            <a:r>
              <a:rPr lang="bg-BG" dirty="0" smtClean="0"/>
              <a:t>те се групират в </a:t>
            </a:r>
            <a:r>
              <a:rPr lang="en-US" i="1" dirty="0" smtClean="0"/>
              <a:t>policy </a:t>
            </a:r>
            <a:r>
              <a:rPr lang="bg-BG" i="1" dirty="0" smtClean="0"/>
              <a:t/>
            </a:r>
            <a:br>
              <a:rPr lang="bg-BG" i="1" dirty="0" smtClean="0"/>
            </a:br>
            <a:r>
              <a:rPr lang="en-US" i="1" dirty="0" smtClean="0"/>
              <a:t>alternative</a:t>
            </a:r>
            <a:r>
              <a:rPr lang="bg-BG" dirty="0" smtClean="0"/>
              <a:t>-и</a:t>
            </a:r>
          </a:p>
          <a:p>
            <a:r>
              <a:rPr lang="bg-BG" dirty="0" smtClean="0"/>
              <a:t>характеризират се с </a:t>
            </a:r>
            <a:r>
              <a:rPr lang="en-US" i="1" dirty="0" smtClean="0"/>
              <a:t>type</a:t>
            </a:r>
            <a:endParaRPr lang="bg-BG" i="1" dirty="0" smtClean="0"/>
          </a:p>
          <a:p>
            <a:r>
              <a:rPr lang="bg-BG" dirty="0" smtClean="0"/>
              <a:t>предназначението на </a:t>
            </a:r>
            <a:r>
              <a:rPr lang="en-US" dirty="0" smtClean="0"/>
              <a:t>policy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се нарича </a:t>
            </a:r>
            <a:r>
              <a:rPr lang="en-US" i="1" dirty="0" smtClean="0"/>
              <a:t>policy subject</a:t>
            </a:r>
            <a:endParaRPr lang="en-US" i="1" dirty="0"/>
          </a:p>
          <a:p>
            <a:r>
              <a:rPr lang="bg-BG" dirty="0" smtClean="0"/>
              <a:t>група от </a:t>
            </a:r>
            <a:r>
              <a:rPr lang="en-US" dirty="0" smtClean="0"/>
              <a:t>subject</a:t>
            </a:r>
            <a:r>
              <a:rPr lang="bg-BG" dirty="0" smtClean="0"/>
              <a:t>-и се нарича</a:t>
            </a:r>
            <a:br>
              <a:rPr lang="bg-BG" dirty="0" smtClean="0"/>
            </a:br>
            <a:r>
              <a:rPr lang="en-US" i="1" dirty="0" smtClean="0"/>
              <a:t>policy scope</a:t>
            </a:r>
            <a:endParaRPr lang="bg-BG" i="1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43786"/>
            <a:ext cx="26003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78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24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WS-Policy</a:t>
            </a:r>
            <a:r>
              <a:rPr lang="bg-BG" dirty="0" smtClean="0"/>
              <a:t> пример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8052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&lt;wsp:Policy </a:t>
            </a:r>
            <a:r>
              <a:rPr lang="en-US" sz="2100" noProof="1" smtClean="0">
                <a:latin typeface="Courier New" pitchFamily="49" charset="0"/>
                <a:cs typeface="Courier New" pitchFamily="49" charset="0"/>
              </a:rPr>
              <a:t>xmlns:wsp="http://schemas.xmlsoap.org/ws/2002/12/policy"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&lt;wsp:ExactlyOne&gt;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&lt;wsp:SpecVersion wsp:Usage="wsp:Required" wsp:Preference="10" wsp:URI= "http://schemas.xmlsoap.org/ws/2004/03/rm"/&gt;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&lt;wsp:SpecVersion wsp:Usage="wsp:Required" wsp:Preference="1" wsp:URI= "http://schemas.xmlsoap.org/ws/2003/02/rm"/&gt;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&lt;/wsp:ExactlyOne&gt;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&lt;/wsp:Policy&gt;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endParaRPr lang="bg-BG" dirty="0">
              <a:latin typeface="Courier New" pitchFamily="49" charset="0"/>
              <a:cs typeface="Courier New" pitchFamily="49" charset="0"/>
            </a:endParaRPr>
          </a:p>
          <a:p>
            <a:r>
              <a:rPr lang="bg-BG" dirty="0" smtClean="0">
                <a:cs typeface="Courier New" pitchFamily="49" charset="0"/>
              </a:rPr>
              <a:t>в основата на </a:t>
            </a:r>
            <a:r>
              <a:rPr lang="en-US" dirty="0" smtClean="0">
                <a:cs typeface="Courier New" pitchFamily="49" charset="0"/>
              </a:rPr>
              <a:t>WS-* </a:t>
            </a:r>
            <a:r>
              <a:rPr lang="bg-BG" dirty="0" smtClean="0">
                <a:cs typeface="Courier New" pitchFamily="49" charset="0"/>
              </a:rPr>
              <a:t>спецификациите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79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64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на уеб услугите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4176464" cy="43204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dirty="0" smtClean="0"/>
              <a:t>от бизнес гледна точка,  основната цел на уеб услугите е понижаване на ИТ разходите на организацията</a:t>
            </a:r>
          </a:p>
        </p:txBody>
      </p:sp>
      <p:pic>
        <p:nvPicPr>
          <p:cNvPr id="3074" name="Picture 2" descr="C:\Documents and Settings\Administrator\Desktop\Copy of tumblr_lnnj38hjbo1qccjaxo1_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46266"/>
            <a:ext cx="2384040" cy="26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309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WS-</a:t>
            </a:r>
            <a:r>
              <a:rPr lang="en-US" dirty="0" err="1" smtClean="0"/>
              <a:t>MetadataExchange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944216"/>
          </a:xfrm>
        </p:spPr>
        <p:txBody>
          <a:bodyPr>
            <a:normAutofit/>
          </a:bodyPr>
          <a:lstStyle/>
          <a:p>
            <a:r>
              <a:rPr lang="bg-BG" dirty="0" smtClean="0"/>
              <a:t>позволява на консуматора на услугата да поиска цялата (или частична) мета информация за нея</a:t>
            </a:r>
          </a:p>
          <a:p>
            <a:r>
              <a:rPr lang="bg-BG" dirty="0" smtClean="0"/>
              <a:t>не улеснява откриването на услуги</a:t>
            </a:r>
            <a:endParaRPr lang="bg-B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06117"/>
            <a:ext cx="6480340" cy="178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80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972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WS-</a:t>
            </a:r>
            <a:r>
              <a:rPr lang="en-US" dirty="0" err="1" smtClean="0"/>
              <a:t>MetadataExchange</a:t>
            </a:r>
            <a:r>
              <a:rPr lang="bg-BG" dirty="0" smtClean="0"/>
              <a:t> концепции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6504"/>
          </a:xfrm>
        </p:spPr>
        <p:txBody>
          <a:bodyPr>
            <a:normAutofit/>
          </a:bodyPr>
          <a:lstStyle/>
          <a:p>
            <a:r>
              <a:rPr lang="bg-BG" dirty="0" smtClean="0"/>
              <a:t>поддържани заявки:</a:t>
            </a:r>
          </a:p>
          <a:p>
            <a:pPr lvl="1"/>
            <a:r>
              <a:rPr lang="en-US" dirty="0" smtClean="0"/>
              <a:t>get </a:t>
            </a:r>
            <a:r>
              <a:rPr lang="en-US" dirty="0" err="1" smtClean="0"/>
              <a:t>wsdl</a:t>
            </a:r>
            <a:endParaRPr lang="en-US" dirty="0" smtClean="0"/>
          </a:p>
          <a:p>
            <a:pPr lvl="1"/>
            <a:r>
              <a:rPr lang="en-US" dirty="0" smtClean="0"/>
              <a:t>get schema</a:t>
            </a:r>
          </a:p>
          <a:p>
            <a:pPr lvl="1"/>
            <a:r>
              <a:rPr lang="en-US" dirty="0" smtClean="0"/>
              <a:t>get policy</a:t>
            </a:r>
          </a:p>
          <a:p>
            <a:pPr lvl="1"/>
            <a:r>
              <a:rPr lang="en-US" dirty="0" smtClean="0"/>
              <a:t>get metadata</a:t>
            </a:r>
            <a:r>
              <a:rPr lang="bg-BG" dirty="0" smtClean="0"/>
              <a:t>: взима цялата информация наведнъж като съдържание или набор от референции (на намаляване на размера)</a:t>
            </a:r>
            <a:endParaRPr lang="en-US" dirty="0" smtClean="0"/>
          </a:p>
          <a:p>
            <a:pPr lvl="1"/>
            <a:r>
              <a:rPr lang="en-US" dirty="0" smtClean="0"/>
              <a:t>get</a:t>
            </a:r>
            <a:r>
              <a:rPr lang="bg-BG" dirty="0" smtClean="0"/>
              <a:t>: взима информация по референция получена в отговор на </a:t>
            </a:r>
            <a:r>
              <a:rPr lang="en-US" i="1" dirty="0" smtClean="0"/>
              <a:t>get metadata</a:t>
            </a:r>
            <a:r>
              <a:rPr lang="bg-BG" dirty="0" smtClean="0"/>
              <a:t> (позволява автоматизация)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81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841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WS-</a:t>
            </a:r>
            <a:r>
              <a:rPr lang="en-US" dirty="0" err="1" smtClean="0"/>
              <a:t>MetadataExchange</a:t>
            </a:r>
            <a:r>
              <a:rPr lang="bg-BG" dirty="0" smtClean="0"/>
              <a:t> </a:t>
            </a:r>
            <a:r>
              <a:rPr lang="en-US" i="1" dirty="0" err="1" smtClean="0"/>
              <a:t>GetMetadata</a:t>
            </a:r>
            <a:endParaRPr lang="bg-BG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916832"/>
            <a:ext cx="2736304" cy="4680520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заявка за метаданни</a:t>
            </a:r>
          </a:p>
          <a:p>
            <a:pPr marL="624078" indent="-514350">
              <a:buFont typeface="+mj-lt"/>
              <a:buAutoNum type="arabicPeriod"/>
            </a:pPr>
            <a:endParaRPr lang="bg-BG" dirty="0"/>
          </a:p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асемблиране на данните</a:t>
            </a:r>
          </a:p>
          <a:p>
            <a:pPr marL="624078" indent="-514350">
              <a:buFont typeface="+mj-lt"/>
              <a:buAutoNum type="arabicPeriod"/>
            </a:pPr>
            <a:endParaRPr lang="bg-BG" dirty="0"/>
          </a:p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връщане на отговор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88" y="2348880"/>
            <a:ext cx="534516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82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38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WS-</a:t>
            </a:r>
            <a:r>
              <a:rPr lang="en-US" dirty="0" err="1" smtClean="0"/>
              <a:t>MetadataExchange</a:t>
            </a:r>
            <a:r>
              <a:rPr lang="bg-BG" dirty="0" smtClean="0"/>
              <a:t> </a:t>
            </a:r>
            <a:r>
              <a:rPr lang="en-US" i="1" dirty="0"/>
              <a:t>G</a:t>
            </a:r>
            <a:r>
              <a:rPr lang="en-US" i="1" dirty="0" smtClean="0"/>
              <a:t>et</a:t>
            </a:r>
            <a:endParaRPr lang="bg-BG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916832"/>
            <a:ext cx="2894844" cy="468052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заявка за </a:t>
            </a:r>
            <a:r>
              <a:rPr lang="bg-BG" i="1" dirty="0" smtClean="0"/>
              <a:t>съдържание</a:t>
            </a:r>
            <a:r>
              <a:rPr lang="bg-BG" dirty="0" smtClean="0"/>
              <a:t> на </a:t>
            </a:r>
            <a:r>
              <a:rPr lang="en-US" dirty="0" smtClean="0"/>
              <a:t>policy</a:t>
            </a:r>
            <a:endParaRPr lang="bg-BG" dirty="0" smtClean="0"/>
          </a:p>
          <a:p>
            <a:pPr marL="624078" indent="-514350">
              <a:buFont typeface="+mj-lt"/>
              <a:buAutoNum type="arabicPeriod"/>
            </a:pPr>
            <a:endParaRPr lang="bg-BG" dirty="0"/>
          </a:p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асемблиране на данните</a:t>
            </a:r>
          </a:p>
          <a:p>
            <a:pPr marL="624078" indent="-514350">
              <a:buFont typeface="+mj-lt"/>
              <a:buAutoNum type="arabicPeriod"/>
            </a:pPr>
            <a:endParaRPr lang="bg-BG" dirty="0"/>
          </a:p>
          <a:p>
            <a:pPr marL="624078" indent="-514350">
              <a:buFont typeface="+mj-lt"/>
              <a:buAutoNum type="arabicPeriod"/>
            </a:pPr>
            <a:r>
              <a:rPr lang="bg-BG" dirty="0" smtClean="0"/>
              <a:t>връщане на отговор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88" y="2348880"/>
            <a:ext cx="530290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83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97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79296" cy="1066800"/>
          </a:xfrm>
        </p:spPr>
        <p:txBody>
          <a:bodyPr/>
          <a:lstStyle/>
          <a:p>
            <a:r>
              <a:rPr lang="bg-BG" dirty="0"/>
              <a:t>Сапунена имплементация: </a:t>
            </a:r>
            <a:r>
              <a:rPr lang="en-US" sz="2400" i="1" dirty="0" err="1"/>
              <a:t>GetMetadata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536504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&lt;Header&gt;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&lt;wsa:Action&gt;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http://schemas.xmlsoap.org/ws/2004/09/mex/GetMetadata/Request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&lt;/wsa:Action&gt;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&lt;wsa:To&gt;http://opa/main&lt;/wsa:To&gt;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&lt;wsa:MessageID&gt;uuid:123&lt;/wsa:MessageID&gt;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&lt;wsa:ReplyTo&gt;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&lt;wsa:Address&gt;http://resp/&lt;/wsa:Address&gt;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&lt;/wsa:ReplyTo&gt;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&lt;/Header&gt;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84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3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/>
          <a:lstStyle/>
          <a:p>
            <a:r>
              <a:rPr lang="bg-BG" dirty="0"/>
              <a:t>Сапунена имплементация: </a:t>
            </a:r>
            <a:r>
              <a:rPr lang="en-US" sz="2400" i="1" dirty="0" err="1"/>
              <a:t>GetMetadata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752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Courier New" pitchFamily="49" charset="0"/>
              </a:rPr>
              <a:t>Dialect – </a:t>
            </a:r>
            <a:r>
              <a:rPr lang="bg-BG" dirty="0" smtClean="0">
                <a:cs typeface="Courier New" pitchFamily="49" charset="0"/>
              </a:rPr>
              <a:t>нужните мета данни (незадължителен)</a:t>
            </a:r>
          </a:p>
          <a:p>
            <a:r>
              <a:rPr lang="en-US" dirty="0" smtClean="0">
                <a:cs typeface="Courier New" pitchFamily="49" charset="0"/>
              </a:rPr>
              <a:t>Identifier – URI </a:t>
            </a:r>
            <a:r>
              <a:rPr lang="bg-BG" dirty="0" smtClean="0">
                <a:cs typeface="Courier New" pitchFamily="49" charset="0"/>
              </a:rPr>
              <a:t>до мета данните (незадължителен)</a:t>
            </a:r>
          </a:p>
          <a:p>
            <a:r>
              <a:rPr lang="bg-BG" dirty="0" smtClean="0">
                <a:cs typeface="Courier New" pitchFamily="49" charset="0"/>
              </a:rPr>
              <a:t>без тях ще се върнат всички мета данни</a:t>
            </a:r>
            <a:endParaRPr lang="en-US" dirty="0">
              <a:cs typeface="Courier New" pitchFamily="49" charset="0"/>
            </a:endParaRPr>
          </a:p>
          <a:p>
            <a:pPr marL="109728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&lt;wsx: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GetMetadata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&lt;wsx: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Dialect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&gt;http://www.w3.org/2001/XMLSchema&lt;/wsx:Dialect&gt; &lt;wsx: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Identifier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&gt;http://opa/xsd&lt;/wsx:Identifier&gt;  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&lt;/wsx:GetMetadata&gt;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&lt;/Body&gt; 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85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27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/>
              <a:t>Сапунена </a:t>
            </a:r>
            <a:r>
              <a:rPr lang="bg-BG" dirty="0" smtClean="0"/>
              <a:t>имплементация</a:t>
            </a:r>
            <a:r>
              <a:rPr lang="en-US" dirty="0" smtClean="0"/>
              <a:t>: </a:t>
            </a:r>
            <a:r>
              <a:rPr lang="bg-BG" dirty="0" smtClean="0"/>
              <a:t>отговор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68052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&lt;Body&gt;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&lt;wsx: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Metadata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&lt;wsx: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MetadataSection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...&gt;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&lt;wsdl:definitions&gt;&lt;/wsdl:definitions&gt;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&lt;/wsx:MetadataSection&gt;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&lt;wsx: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MetadataSection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...&gt;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&lt;wsx: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MetadataReference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&lt;wsa: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Address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200" b="1" noProof="1" smtClean="0">
                <a:latin typeface="Courier New" pitchFamily="49" charset="0"/>
                <a:cs typeface="Courier New" pitchFamily="49" charset="0"/>
              </a:rPr>
              <a:t>http://opa/xsd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&lt;/wsa:Address&gt;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&lt;/wsx:MetadataReference&gt;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&lt;/wsx:MetadataSection&gt;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&lt;/wsx:Metadata&gt;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&lt;/Body&gt; 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86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27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/>
          <a:lstStyle/>
          <a:p>
            <a:r>
              <a:rPr lang="bg-BG" dirty="0"/>
              <a:t>Сапунена имплементация: </a:t>
            </a:r>
            <a:r>
              <a:rPr lang="en-US" sz="2400" i="1" dirty="0" smtClean="0"/>
              <a:t>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7525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&lt;Header&gt;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&lt;wsa:Action&gt;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http://schemas.xmlsoap.org/ws/2004/09/mex/Get/Request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&lt;/wsa:Action&gt;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&lt;wsa:MessageID&gt;12345&lt;/wsa:MessageID&gt;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&lt;wsa:ReplyTo&gt;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&lt;wsa:Address&gt;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http://resp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&lt;/wsa:Address&gt;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&lt;/wsa:ReplyTo&gt;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&lt;wsa:To&gt;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http://opa/xsd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&lt;/wsa:To&gt;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&lt;/Header&gt; 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87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815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31984"/>
            <a:ext cx="4968552" cy="4665368"/>
          </a:xfrm>
        </p:spPr>
        <p:txBody>
          <a:bodyPr>
            <a:normAutofit/>
          </a:bodyPr>
          <a:lstStyle/>
          <a:p>
            <a:r>
              <a:rPr lang="bg-BG" dirty="0" smtClean="0"/>
              <a:t>позволява информацията за изпращане на съоб</a:t>
            </a:r>
            <a:r>
              <a:rPr lang="bg-BG" dirty="0"/>
              <a:t>щ</a:t>
            </a:r>
            <a:r>
              <a:rPr lang="bg-BG" dirty="0" smtClean="0"/>
              <a:t>ението да е част от самото съобщение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C:\Documents and Settings\Administrator\Desktop\PRS\images\expandables\9.cre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17" y="1931984"/>
            <a:ext cx="3122255" cy="4623756"/>
          </a:xfrm>
          <a:prstGeom prst="rect">
            <a:avLst/>
          </a:prstGeom>
          <a:noFill/>
          <a:ln w="63500">
            <a:solidFill>
              <a:srgbClr val="E7C8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en-US" dirty="0" smtClean="0"/>
              <a:t>WS-Addressing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88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17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WS-Addressing</a:t>
            </a:r>
            <a:r>
              <a:rPr lang="bg-BG" dirty="0" smtClean="0"/>
              <a:t> информация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откъде идва съобщението</a:t>
            </a:r>
          </a:p>
          <a:p>
            <a:endParaRPr lang="bg-BG" dirty="0"/>
          </a:p>
          <a:p>
            <a:r>
              <a:rPr lang="bg-BG" dirty="0" smtClean="0"/>
              <a:t>за къде е съобщението</a:t>
            </a:r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на кого трябва да се отговори</a:t>
            </a:r>
          </a:p>
          <a:p>
            <a:endParaRPr lang="bg-BG" dirty="0"/>
          </a:p>
          <a:p>
            <a:r>
              <a:rPr lang="bg-BG" dirty="0" smtClean="0"/>
              <a:t>кой трябва да го получи</a:t>
            </a:r>
          </a:p>
          <a:p>
            <a:endParaRPr lang="bg-BG" dirty="0"/>
          </a:p>
          <a:p>
            <a:r>
              <a:rPr lang="bg-BG" dirty="0" smtClean="0"/>
              <a:t>къде да иде при проблем </a:t>
            </a:r>
            <a:br>
              <a:rPr lang="bg-BG" dirty="0" smtClean="0"/>
            </a:br>
            <a:r>
              <a:rPr lang="bg-BG" dirty="0" smtClean="0"/>
              <a:t>с доставянето</a:t>
            </a:r>
            <a:endParaRPr lang="bg-BG" dirty="0"/>
          </a:p>
        </p:txBody>
      </p:sp>
      <p:pic>
        <p:nvPicPr>
          <p:cNvPr id="1026" name="Picture 2" descr="C:\Users\petyo.dimitrov\Desktop\6336932775_21c1c103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083723" cy="22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89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920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Характеристики </a:t>
            </a:r>
            <a:r>
              <a:rPr lang="bg-BG" dirty="0"/>
              <a:t>(продължение)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916832"/>
            <a:ext cx="4248472" cy="1584176"/>
          </a:xfrm>
        </p:spPr>
        <p:txBody>
          <a:bodyPr/>
          <a:lstStyle/>
          <a:p>
            <a:pPr marL="109728" indent="0"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XML-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базирани стандарти и спецификации</a:t>
            </a:r>
            <a:endParaRPr lang="bg-BG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2011712"/>
            <a:ext cx="4680520" cy="4145364"/>
            <a:chOff x="395536" y="2011712"/>
            <a:chExt cx="4680520" cy="4145364"/>
          </a:xfrm>
        </p:grpSpPr>
        <p:pic>
          <p:nvPicPr>
            <p:cNvPr id="1028" name="Picture 4" descr="C:\Documents and Settings\Administrator\Desktop\Copy of tree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11712"/>
              <a:ext cx="3996556" cy="376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5187581"/>
              <a:ext cx="633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CB00A"/>
                  </a:solidFill>
                  <a:latin typeface="Comic Sans MS" pitchFamily="66" charset="0"/>
                </a:rPr>
                <a:t>XML</a:t>
              </a:r>
              <a:endParaRPr lang="bg-BG" b="1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572" y="5526135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b="1" dirty="0" smtClean="0">
                  <a:solidFill>
                    <a:srgbClr val="CCB00A"/>
                  </a:solidFill>
                  <a:latin typeface="Comic Sans MS" pitchFamily="66" charset="0"/>
                </a:rPr>
                <a:t>отворени</a:t>
              </a:r>
              <a:endParaRPr lang="bg-BG" b="1" dirty="0">
                <a:solidFill>
                  <a:srgbClr val="CCB00A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8016" y="5773176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интерфейси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5603899"/>
              <a:ext cx="1418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съобщения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1880" y="557230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sync/</a:t>
              </a:r>
              <a:br>
                <a:rPr lang="en-US" sz="1600" dirty="0" smtClean="0">
                  <a:latin typeface="Comic Sans MS" pitchFamily="66" charset="0"/>
                </a:rPr>
              </a:br>
              <a:r>
                <a:rPr lang="en-US" sz="1600" dirty="0" err="1" smtClean="0">
                  <a:latin typeface="Comic Sans MS" pitchFamily="66" charset="0"/>
                </a:rPr>
                <a:t>async</a:t>
              </a:r>
              <a:endParaRPr lang="bg-BG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2490" y="5233747"/>
              <a:ext cx="15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600" dirty="0" smtClean="0">
                  <a:latin typeface="Comic Sans MS" pitchFamily="66" charset="0"/>
                </a:rPr>
                <a:t>едрозърнести</a:t>
              </a:r>
              <a:endParaRPr lang="bg-BG" sz="1600" dirty="0"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7704" y="3573016"/>
            <a:ext cx="41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CCB00A"/>
                </a:solidFill>
                <a:latin typeface="Arial Unicode MS"/>
                <a:ea typeface="Arial Unicode MS"/>
                <a:cs typeface="Arial Unicode MS"/>
              </a:rPr>
              <a:t>①</a:t>
            </a:r>
            <a:endParaRPr lang="bg-BG" b="1" dirty="0">
              <a:solidFill>
                <a:srgbClr val="CCB00A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076056" y="3356992"/>
            <a:ext cx="3816424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bg-BG" b="1" dirty="0" smtClean="0">
                <a:solidFill>
                  <a:srgbClr val="E7C80B"/>
                </a:solidFill>
                <a:latin typeface="Arial Unicode MS"/>
                <a:ea typeface="Arial Unicode MS"/>
                <a:cs typeface="Arial Unicode MS"/>
              </a:rPr>
              <a:t>ⓐ</a:t>
            </a:r>
            <a:r>
              <a:rPr lang="bg-BG" dirty="0" smtClean="0">
                <a:latin typeface="Arial Unicode MS"/>
                <a:ea typeface="Arial Unicode MS"/>
                <a:cs typeface="Arial Unicode MS"/>
              </a:rPr>
              <a:t> лесни за научаване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3883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CCB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ⓐ</a:t>
            </a:r>
            <a:endParaRPr lang="bg-BG" dirty="0">
              <a:solidFill>
                <a:srgbClr val="CCB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7" descr="C:\Documents and Settings\Administrator\Desktop\tumblr_lnnj38hjbo1qccjaxo1_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85">
            <a:off x="1104795" y="3702608"/>
            <a:ext cx="345677" cy="3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436096" y="4784567"/>
            <a:ext cx="3456384" cy="115788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bg-BG" b="1" dirty="0" smtClean="0">
                <a:solidFill>
                  <a:srgbClr val="CCB00A"/>
                </a:solidFill>
                <a:latin typeface="Comic Sans MS" pitchFamily="66" charset="0"/>
                <a:ea typeface="Arial Unicode MS"/>
                <a:cs typeface="Arial Unicode MS"/>
              </a:rPr>
              <a:t>малка инвестиция в курсове и сертификация</a:t>
            </a:r>
            <a:endParaRPr lang="bg-BG" dirty="0">
              <a:solidFill>
                <a:srgbClr val="CCB00A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96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1" grpId="0"/>
      <p:bldP spid="9" grpId="0"/>
      <p:bldP spid="2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WS-Addressing</a:t>
            </a:r>
            <a:r>
              <a:rPr lang="bg-BG" dirty="0" smtClean="0"/>
              <a:t> концепции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941168"/>
          </a:xfrm>
        </p:spPr>
        <p:txBody>
          <a:bodyPr>
            <a:normAutofit/>
          </a:bodyPr>
          <a:lstStyle/>
          <a:p>
            <a:r>
              <a:rPr lang="en-US" dirty="0" smtClean="0"/>
              <a:t>endpoint reference – </a:t>
            </a:r>
            <a:r>
              <a:rPr lang="bg-BG" dirty="0" smtClean="0"/>
              <a:t>адрес позволяващ да се идентифицира конкретна инстанция на уеб услуга и нейни метаданни:</a:t>
            </a:r>
          </a:p>
          <a:p>
            <a:pPr lvl="1"/>
            <a:r>
              <a:rPr lang="en-US" b="1" dirty="0" smtClean="0"/>
              <a:t>URL </a:t>
            </a:r>
            <a:r>
              <a:rPr lang="bg-BG" b="1" dirty="0" smtClean="0"/>
              <a:t>до уеб услугата</a:t>
            </a:r>
          </a:p>
          <a:p>
            <a:pPr lvl="1"/>
            <a:r>
              <a:rPr lang="en-US" dirty="0" smtClean="0"/>
              <a:t>reference  properties – </a:t>
            </a:r>
            <a:r>
              <a:rPr lang="bg-BG" dirty="0" smtClean="0"/>
              <a:t>за идентификация на инстанция</a:t>
            </a:r>
          </a:p>
          <a:p>
            <a:pPr lvl="1"/>
            <a:r>
              <a:rPr lang="en-US" dirty="0" smtClean="0"/>
              <a:t>reference parameters – </a:t>
            </a:r>
            <a:r>
              <a:rPr lang="bg-BG" dirty="0" smtClean="0"/>
              <a:t>за обменяна на прости данни с услугата</a:t>
            </a:r>
          </a:p>
          <a:p>
            <a:pPr lvl="1"/>
            <a:r>
              <a:rPr lang="en-US" dirty="0" smtClean="0"/>
              <a:t>port type – </a:t>
            </a:r>
            <a:r>
              <a:rPr lang="bg-BG" dirty="0" smtClean="0"/>
              <a:t>мястото на описанието на услугата на извикващата страна, полезна при отговора</a:t>
            </a:r>
          </a:p>
          <a:p>
            <a:pPr lvl="1"/>
            <a:r>
              <a:rPr lang="en-US" dirty="0" smtClean="0"/>
              <a:t>policy – </a:t>
            </a:r>
            <a:r>
              <a:rPr lang="bg-BG" dirty="0" smtClean="0"/>
              <a:t>мета информация за обмена</a:t>
            </a:r>
          </a:p>
          <a:p>
            <a:pPr lvl="1"/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90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3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/>
              <a:t>Сапунена имплементация: </a:t>
            </a:r>
            <a:r>
              <a:rPr lang="en-US" sz="1800" dirty="0" err="1" smtClean="0"/>
              <a:t>EndpointReference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94116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&lt;wsa: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EndpointReference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&lt;wsa: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Address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&gt;http://opa&lt;/wsa:Address&gt; &lt;wsa: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ReferenceProperties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18872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&lt;app:id&gt;unn:AFJK323llws&lt;/app:id&gt;</a:t>
            </a:r>
          </a:p>
          <a:p>
            <a:pPr marL="118872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&lt;/wsa:ReferenceProperties&gt;  </a:t>
            </a:r>
          </a:p>
          <a:p>
            <a:pPr marL="118872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&lt;wsa: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ReferenceParameters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18872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&lt;app:sesno&gt;12345&lt;/app:sesno&gt;</a:t>
            </a:r>
          </a:p>
          <a:p>
            <a:pPr marL="118872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&lt;/wsa:ReferenceParameters&gt; &lt;/wsa:EndpointReference&gt;</a:t>
            </a:r>
          </a:p>
          <a:p>
            <a:pPr marL="576072" indent="-457200"/>
            <a:r>
              <a:rPr lang="bg-BG" noProof="1" smtClean="0">
                <a:cs typeface="Courier New" pitchFamily="49" charset="0"/>
              </a:rPr>
              <a:t>други: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PortType, ServiceType, ServiceName, Policy</a:t>
            </a:r>
            <a:endParaRPr lang="bg-BG" sz="2000" noProof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91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80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WS-Addressing</a:t>
            </a:r>
            <a:r>
              <a:rPr lang="bg-BG" dirty="0" smtClean="0"/>
              <a:t> концепции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92488"/>
          </a:xfrm>
        </p:spPr>
        <p:txBody>
          <a:bodyPr>
            <a:normAutofit/>
          </a:bodyPr>
          <a:lstStyle/>
          <a:p>
            <a:r>
              <a:rPr lang="en-US" dirty="0" smtClean="0"/>
              <a:t>message information headers – </a:t>
            </a:r>
            <a:r>
              <a:rPr lang="bg-BG" dirty="0" err="1" smtClean="0"/>
              <a:t>хедърите</a:t>
            </a:r>
            <a:r>
              <a:rPr lang="bg-BG" dirty="0" smtClean="0"/>
              <a:t> добавяни към едно съобщение:</a:t>
            </a:r>
          </a:p>
          <a:p>
            <a:pPr lvl="1"/>
            <a:r>
              <a:rPr lang="bg-BG" dirty="0" smtClean="0"/>
              <a:t>дестинация (</a:t>
            </a:r>
            <a:r>
              <a:rPr lang="en-US" dirty="0" err="1" smtClean="0"/>
              <a:t>url</a:t>
            </a:r>
            <a:r>
              <a:rPr lang="bg-BG" dirty="0" smtClean="0"/>
              <a:t>)</a:t>
            </a:r>
            <a:endParaRPr lang="en-US" dirty="0" smtClean="0"/>
          </a:p>
          <a:p>
            <a:pPr lvl="1"/>
            <a:r>
              <a:rPr lang="bg-BG" dirty="0" smtClean="0"/>
              <a:t>източник (</a:t>
            </a:r>
            <a:r>
              <a:rPr lang="en-US" dirty="0" smtClean="0"/>
              <a:t>endpoint reference</a:t>
            </a:r>
            <a:r>
              <a:rPr lang="bg-BG" dirty="0" smtClean="0"/>
              <a:t>)</a:t>
            </a:r>
            <a:endParaRPr lang="en-US" dirty="0" smtClean="0"/>
          </a:p>
          <a:p>
            <a:pPr lvl="1"/>
            <a:r>
              <a:rPr lang="bg-BG" dirty="0" smtClean="0"/>
              <a:t>адрес за отговор </a:t>
            </a:r>
            <a:r>
              <a:rPr lang="bg-BG" dirty="0"/>
              <a:t>(</a:t>
            </a:r>
            <a:r>
              <a:rPr lang="en-US" dirty="0"/>
              <a:t>endpoint reference</a:t>
            </a:r>
            <a:r>
              <a:rPr lang="bg-BG" dirty="0" smtClean="0"/>
              <a:t>)</a:t>
            </a:r>
          </a:p>
          <a:p>
            <a:pPr lvl="1"/>
            <a:r>
              <a:rPr lang="bg-BG" dirty="0" smtClean="0"/>
              <a:t>адрес за грешка </a:t>
            </a:r>
            <a:r>
              <a:rPr lang="bg-BG" dirty="0"/>
              <a:t>(</a:t>
            </a:r>
            <a:r>
              <a:rPr lang="en-US" dirty="0"/>
              <a:t>endpoint reference</a:t>
            </a:r>
            <a:r>
              <a:rPr lang="bg-BG" dirty="0" smtClean="0"/>
              <a:t>)</a:t>
            </a:r>
          </a:p>
          <a:p>
            <a:pPr lvl="1"/>
            <a:r>
              <a:rPr lang="bg-BG" dirty="0" smtClean="0"/>
              <a:t>идентификатор на съобщението (</a:t>
            </a:r>
            <a:r>
              <a:rPr lang="en-US" dirty="0" smtClean="0"/>
              <a:t>id</a:t>
            </a:r>
            <a:r>
              <a:rPr lang="bg-BG" dirty="0" smtClean="0"/>
              <a:t>)</a:t>
            </a:r>
          </a:p>
          <a:p>
            <a:pPr lvl="1"/>
            <a:r>
              <a:rPr lang="bg-BG" dirty="0" smtClean="0"/>
              <a:t>корелация между заявка и отговор (</a:t>
            </a:r>
            <a:r>
              <a:rPr lang="en-US" dirty="0" smtClean="0"/>
              <a:t>id</a:t>
            </a:r>
            <a:r>
              <a:rPr lang="bg-BG" dirty="0" smtClean="0"/>
              <a:t>)</a:t>
            </a:r>
          </a:p>
          <a:p>
            <a:pPr lvl="1"/>
            <a:r>
              <a:rPr lang="en-US" dirty="0" smtClean="0"/>
              <a:t>action </a:t>
            </a:r>
            <a:r>
              <a:rPr lang="bg-BG" dirty="0" smtClean="0"/>
              <a:t>– показва целта на съобщението (</a:t>
            </a:r>
            <a:r>
              <a:rPr lang="en-US" dirty="0" err="1" smtClean="0"/>
              <a:t>url</a:t>
            </a:r>
            <a:r>
              <a:rPr lang="bg-BG" dirty="0" smtClean="0"/>
              <a:t>)</a:t>
            </a:r>
          </a:p>
          <a:p>
            <a:pPr lvl="1"/>
            <a:endParaRPr lang="bg-BG" dirty="0" smtClean="0"/>
          </a:p>
          <a:p>
            <a:pPr lvl="1"/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92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328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/>
              <a:t>Сапунена имплементация: </a:t>
            </a:r>
            <a:r>
              <a:rPr lang="bg-BG" sz="2800" dirty="0" err="1" smtClean="0"/>
              <a:t>хедъри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6552728" cy="4941168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&lt;/Header&gt;</a:t>
            </a:r>
            <a:endParaRPr lang="en-US" sz="2000" noProof="1" smtClean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</a:t>
            </a:r>
            <a:r>
              <a:rPr lang="en-US" sz="2000" b="1" noProof="1">
                <a:latin typeface="Courier New" pitchFamily="49" charset="0"/>
                <a:cs typeface="Courier New" pitchFamily="49" charset="0"/>
              </a:rPr>
              <a:t>Action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&gt;http://opa/submit&lt;/wsa:Action&gt;</a:t>
            </a:r>
          </a:p>
          <a:p>
            <a:pPr marL="118872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</a:t>
            </a:r>
            <a:r>
              <a:rPr lang="en-US" sz="2000" b="1" noProof="1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&gt;http://opa&lt;/wsa:To&gt;</a:t>
            </a:r>
          </a:p>
          <a:p>
            <a:pPr marL="118872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</a:t>
            </a:r>
            <a:r>
              <a:rPr lang="en-US" sz="2000" b="1" noProof="1"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&gt; </a:t>
            </a:r>
            <a:endParaRPr lang="en-US" sz="2000" noProof="1" smtClean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en-US" sz="20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</a:t>
            </a:r>
            <a:r>
              <a:rPr lang="en-US" sz="2000" b="1" noProof="1">
                <a:latin typeface="Courier New" pitchFamily="49" charset="0"/>
                <a:cs typeface="Courier New" pitchFamily="49" charset="0"/>
              </a:rPr>
              <a:t>Address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&gt;http://men&lt;/wsa:Address&gt;</a:t>
            </a:r>
          </a:p>
          <a:p>
            <a:pPr marL="118872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</a:t>
            </a:r>
            <a:r>
              <a:rPr lang="en-US" sz="2000" b="1" noProof="1">
                <a:latin typeface="Courier New" pitchFamily="49" charset="0"/>
                <a:cs typeface="Courier New" pitchFamily="49" charset="0"/>
              </a:rPr>
              <a:t>ReferenceProperties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18872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app:id&gt;unn:AFJK323llws&lt;/app:id&gt;</a:t>
            </a:r>
          </a:p>
          <a:p>
            <a:pPr marL="118872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wsa:ReferenceProperties&gt;</a:t>
            </a:r>
          </a:p>
          <a:p>
            <a:pPr marL="118872" indent="0">
              <a:buNone/>
            </a:pPr>
            <a:r>
              <a:rPr lang="en-US" sz="2000" noProof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</a:t>
            </a:r>
            <a:r>
              <a:rPr lang="en-US" sz="2000" b="1" noProof="1">
                <a:latin typeface="Courier New" pitchFamily="49" charset="0"/>
                <a:cs typeface="Courier New" pitchFamily="49" charset="0"/>
              </a:rPr>
              <a:t>ReferenceParameters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18872" indent="0">
              <a:buNone/>
            </a:pPr>
            <a:r>
              <a:rPr lang="en-US" sz="2000" noProof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app:sesno&gt;22322447&lt;/app:sesno&gt;</a:t>
            </a:r>
          </a:p>
          <a:p>
            <a:pPr marL="118872" indent="0">
              <a:buNone/>
            </a:pPr>
            <a:r>
              <a:rPr lang="en-US" sz="2000" noProof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wsa:ReferenceParameters&gt; </a:t>
            </a:r>
            <a:endParaRPr lang="en-US" sz="2000" noProof="1" smtClean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wsa:From&gt;</a:t>
            </a:r>
          </a:p>
          <a:p>
            <a:pPr marL="118872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</a:t>
            </a:r>
            <a:r>
              <a:rPr lang="en-US" sz="2000" b="1" noProof="1">
                <a:latin typeface="Courier New" pitchFamily="49" charset="0"/>
                <a:cs typeface="Courier New" pitchFamily="49" charset="0"/>
              </a:rPr>
              <a:t>MessageID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&gt;uuid:2432&lt;/wsa:MessageID&gt;</a:t>
            </a:r>
          </a:p>
          <a:p>
            <a:pPr marL="118872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</a:t>
            </a:r>
            <a:r>
              <a:rPr lang="en-US" sz="2000" b="1" noProof="1">
                <a:latin typeface="Courier New" pitchFamily="49" charset="0"/>
                <a:cs typeface="Courier New" pitchFamily="49" charset="0"/>
              </a:rPr>
              <a:t>ReplyTo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&gt;...ER...&lt;/wsa:ReplyTo&gt;</a:t>
            </a:r>
          </a:p>
          <a:p>
            <a:pPr marL="118872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wsa:</a:t>
            </a:r>
            <a:r>
              <a:rPr lang="en-US" sz="2000" b="1" noProof="1">
                <a:latin typeface="Courier New" pitchFamily="49" charset="0"/>
                <a:cs typeface="Courier New" pitchFamily="49" charset="0"/>
              </a:rPr>
              <a:t>FaultTo</a:t>
            </a:r>
            <a:r>
              <a:rPr lang="en-US" sz="2000" noProof="1">
                <a:latin typeface="Courier New" pitchFamily="49" charset="0"/>
                <a:cs typeface="Courier New" pitchFamily="49" charset="0"/>
              </a:rPr>
              <a:t>&gt;...ER...&lt;/wsa:FaultTo&gt;</a:t>
            </a:r>
          </a:p>
          <a:p>
            <a:pPr marL="118872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&lt;/Header&gt;</a:t>
            </a:r>
            <a:endParaRPr lang="bg-BG" sz="2000" noProof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3789040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RelatesTo</a:t>
            </a:r>
            <a:r>
              <a:rPr lang="bg-BG" dirty="0" smtClean="0"/>
              <a:t> се използва при отговори и ще съдържа стойността на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MessageID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93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19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WS-Addressing</a:t>
            </a:r>
            <a:r>
              <a:rPr lang="bg-BG" dirty="0" smtClean="0"/>
              <a:t> и </a:t>
            </a:r>
            <a:r>
              <a:rPr lang="en-US" dirty="0" smtClean="0"/>
              <a:t>Java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25282" cy="4708858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@WebService</a:t>
            </a:r>
          </a:p>
          <a:p>
            <a:pPr marL="118872" indent="0">
              <a:buNone/>
            </a:pP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@Addressing(enabled=true, required=true)</a:t>
            </a:r>
          </a:p>
          <a:p>
            <a:pPr marL="118872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public class Opa implements IOpa {</a:t>
            </a:r>
          </a:p>
          <a:p>
            <a:pPr marL="118872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@Action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(input="http://opa/input", output="http://opa/output")</a:t>
            </a:r>
          </a:p>
          <a:p>
            <a:pPr marL="118872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  public int test(int number1, int number2) { ... }</a:t>
            </a:r>
          </a:p>
          <a:p>
            <a:pPr marL="118872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8872" indent="0">
              <a:buNone/>
            </a:pPr>
            <a:endParaRPr lang="en-US" sz="2400" noProof="1" smtClean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IOpa opa = (IOpa) service.getPort(IOpa.class, 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new AddressingFeature()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118872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opa.test(1, 2);</a:t>
            </a:r>
          </a:p>
        </p:txBody>
      </p:sp>
      <p:pic>
        <p:nvPicPr>
          <p:cNvPr id="4" name="Picture 2" descr="C:\Documents and Settings\Administrator\Desktop\j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748418" cy="7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94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534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WS-I Basic Profile </a:t>
            </a:r>
            <a:r>
              <a:rPr lang="bg-BG" dirty="0" smtClean="0"/>
              <a:t>спецификация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i="1" dirty="0" smtClean="0"/>
              <a:t>профил за съвместимост между уеб услуги 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bg-BG" dirty="0" smtClean="0"/>
              <a:t>версия 2.0 </a:t>
            </a:r>
            <a:r>
              <a:rPr lang="en-US" dirty="0" smtClean="0"/>
              <a:t>e </a:t>
            </a:r>
            <a:r>
              <a:rPr lang="bg-BG" dirty="0" smtClean="0"/>
              <a:t>публикувана на ноември 2010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WSDL 1.1</a:t>
            </a:r>
          </a:p>
          <a:p>
            <a:r>
              <a:rPr lang="en-US" dirty="0" smtClean="0"/>
              <a:t>SOAP 1.2</a:t>
            </a:r>
            <a:endParaRPr lang="bg-BG" dirty="0" smtClean="0"/>
          </a:p>
          <a:p>
            <a:r>
              <a:rPr lang="bg-BG" dirty="0" smtClean="0"/>
              <a:t>МТОМ</a:t>
            </a:r>
          </a:p>
          <a:p>
            <a:r>
              <a:rPr lang="en-US" dirty="0" smtClean="0"/>
              <a:t>WS-Addressing</a:t>
            </a:r>
          </a:p>
          <a:p>
            <a:r>
              <a:rPr lang="en-US" dirty="0" smtClean="0"/>
              <a:t>UDDI 3.0</a:t>
            </a:r>
          </a:p>
          <a:p>
            <a:r>
              <a:rPr lang="bg-BG" dirty="0" smtClean="0"/>
              <a:t>други изисквания: </a:t>
            </a:r>
            <a:r>
              <a:rPr lang="en-US" dirty="0" smtClean="0"/>
              <a:t>HTTP </a:t>
            </a:r>
            <a:r>
              <a:rPr lang="bg-BG" dirty="0" smtClean="0"/>
              <a:t>протокол</a:t>
            </a:r>
            <a:r>
              <a:rPr lang="en-US" dirty="0" smtClean="0"/>
              <a:t> (POST)</a:t>
            </a:r>
            <a:r>
              <a:rPr lang="bg-BG" dirty="0" smtClean="0"/>
              <a:t>, </a:t>
            </a:r>
            <a:r>
              <a:rPr lang="en-US" dirty="0" err="1" smtClean="0"/>
              <a:t>rpc</a:t>
            </a:r>
            <a:r>
              <a:rPr lang="en-US" dirty="0" smtClean="0"/>
              <a:t>/literal </a:t>
            </a:r>
            <a:r>
              <a:rPr lang="bg-BG" dirty="0" smtClean="0"/>
              <a:t>или </a:t>
            </a:r>
            <a:r>
              <a:rPr lang="en-US" dirty="0" smtClean="0"/>
              <a:t>document/literal (wrapped), </a:t>
            </a:r>
            <a:r>
              <a:rPr lang="bg-BG" dirty="0" smtClean="0"/>
              <a:t>само </a:t>
            </a:r>
            <a:r>
              <a:rPr lang="en-US" dirty="0" smtClean="0"/>
              <a:t>request/response </a:t>
            </a:r>
            <a:r>
              <a:rPr lang="bg-BG" dirty="0" smtClean="0"/>
              <a:t>и </a:t>
            </a:r>
            <a:r>
              <a:rPr lang="en-US" dirty="0" smtClean="0"/>
              <a:t>one-way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95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82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93" y="2316592"/>
            <a:ext cx="3429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Въпроси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96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858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976" y="2506216"/>
            <a:ext cx="6903201" cy="1066800"/>
          </a:xfrm>
        </p:spPr>
        <p:txBody>
          <a:bodyPr/>
          <a:lstStyle/>
          <a:p>
            <a:r>
              <a:rPr lang="bg-BG" dirty="0" smtClean="0"/>
              <a:t>Благодаря за вниманието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82BF-74F1-48CB-AE4B-A18301E863B0}" type="slidenum">
              <a:rPr lang="bg-BG" smtClean="0"/>
              <a:pPr/>
              <a:t>97</a:t>
            </a:fld>
            <a:r>
              <a:rPr lang="bg-BG" smtClean="0"/>
              <a:t>/97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25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Document, literal, RPC, encoded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style </a:t>
            </a:r>
            <a:r>
              <a:rPr lang="bg-BG" dirty="0" smtClean="0"/>
              <a:t>бива:</a:t>
            </a:r>
          </a:p>
          <a:p>
            <a:pPr lvl="1"/>
            <a:r>
              <a:rPr lang="en-US" dirty="0" err="1" smtClean="0"/>
              <a:t>rpc</a:t>
            </a:r>
            <a:r>
              <a:rPr lang="en-US" dirty="0" smtClean="0"/>
              <a:t> (remote procedure call)</a:t>
            </a:r>
          </a:p>
          <a:p>
            <a:pPr lvl="1"/>
            <a:r>
              <a:rPr lang="en-US" dirty="0" smtClean="0"/>
              <a:t>document (message centric)</a:t>
            </a:r>
          </a:p>
          <a:p>
            <a:pPr lvl="1"/>
            <a:endParaRPr lang="en-US" dirty="0"/>
          </a:p>
          <a:p>
            <a:r>
              <a:rPr lang="en-US" dirty="0" smtClean="0"/>
              <a:t>use </a:t>
            </a:r>
            <a:r>
              <a:rPr lang="bg-BG" dirty="0" smtClean="0"/>
              <a:t>бива:</a:t>
            </a:r>
          </a:p>
          <a:p>
            <a:pPr lvl="1"/>
            <a:r>
              <a:rPr lang="en-US" dirty="0" smtClean="0"/>
              <a:t>encoded (</a:t>
            </a:r>
            <a:r>
              <a:rPr lang="en-US" dirty="0" err="1" smtClean="0"/>
              <a:t>xsd</a:t>
            </a:r>
            <a:r>
              <a:rPr lang="en-US" dirty="0" smtClean="0"/>
              <a:t> </a:t>
            </a:r>
            <a:r>
              <a:rPr lang="bg-BG" dirty="0" smtClean="0"/>
              <a:t>в </a:t>
            </a:r>
            <a:r>
              <a:rPr lang="en-US" dirty="0" smtClean="0"/>
              <a:t>SOAP </a:t>
            </a:r>
            <a:r>
              <a:rPr lang="bg-BG" dirty="0" smtClean="0"/>
              <a:t>съобщенията</a:t>
            </a:r>
            <a:r>
              <a:rPr lang="en-US" dirty="0" smtClean="0"/>
              <a:t>)</a:t>
            </a:r>
            <a:endParaRPr lang="bg-BG" dirty="0" smtClean="0"/>
          </a:p>
          <a:p>
            <a:pPr lvl="1"/>
            <a:r>
              <a:rPr lang="en-US" dirty="0" smtClean="0"/>
              <a:t>literal</a:t>
            </a:r>
          </a:p>
          <a:p>
            <a:pPr lvl="1"/>
            <a:endParaRPr lang="en-US" dirty="0"/>
          </a:p>
          <a:p>
            <a:r>
              <a:rPr lang="bg-BG" dirty="0" smtClean="0"/>
              <a:t>комбинации</a:t>
            </a:r>
            <a:r>
              <a:rPr lang="en-US" dirty="0" smtClean="0"/>
              <a:t>: </a:t>
            </a:r>
            <a:r>
              <a:rPr lang="en-US" dirty="0" err="1" smtClean="0"/>
              <a:t>rpc</a:t>
            </a:r>
            <a:r>
              <a:rPr lang="en-US" dirty="0" smtClean="0"/>
              <a:t>/encoded, </a:t>
            </a:r>
            <a:r>
              <a:rPr lang="en-US" dirty="0"/>
              <a:t>document/literal, </a:t>
            </a:r>
            <a:r>
              <a:rPr lang="en-US" dirty="0" err="1" smtClean="0"/>
              <a:t>rpc</a:t>
            </a:r>
            <a:r>
              <a:rPr lang="en-US" dirty="0" smtClean="0"/>
              <a:t>/literal (</a:t>
            </a:r>
            <a:r>
              <a:rPr lang="bg-BG" dirty="0" smtClean="0"/>
              <a:t>рядко</a:t>
            </a:r>
            <a:r>
              <a:rPr lang="en-US" dirty="0" smtClean="0"/>
              <a:t>)</a:t>
            </a:r>
            <a:r>
              <a:rPr lang="bg-BG" dirty="0" smtClean="0"/>
              <a:t>, </a:t>
            </a:r>
            <a:r>
              <a:rPr lang="en-US" dirty="0" smtClean="0"/>
              <a:t>document/encoded (</a:t>
            </a:r>
            <a:r>
              <a:rPr lang="bg-BG" dirty="0" smtClean="0"/>
              <a:t>няма</a:t>
            </a:r>
            <a:r>
              <a:rPr lang="en-US" dirty="0" smtClean="0"/>
              <a:t>) + 1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41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</a:t>
            </a:r>
            <a:r>
              <a:rPr lang="bg-BG" dirty="0" smtClean="0"/>
              <a:t>/</a:t>
            </a:r>
            <a:r>
              <a:rPr lang="en-US" dirty="0" smtClean="0"/>
              <a:t>encoded: WSDL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&lt;message name="myMethodRequest"&gt;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&lt;part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name="x" type="xsd:int"/&gt;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&lt;part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name="y" type="xsd:float"/&gt;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&lt;/message&gt;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&lt;message name="empty"/&gt;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&lt;portType name="PT"&gt;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&lt;operation name="myMethod"&gt;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&lt;input message="myMethodRequest"/&gt;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&lt;output message="empty"/&gt;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&lt;/operation&gt;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&lt;/portType&gt;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9364</TotalTime>
  <Words>5465</Words>
  <Application>Microsoft Office PowerPoint</Application>
  <PresentationFormat>On-screen Show (4:3)</PresentationFormat>
  <Paragraphs>1243</Paragraphs>
  <Slides>130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1" baseType="lpstr">
      <vt:lpstr>Urban</vt:lpstr>
      <vt:lpstr>Web Services</vt:lpstr>
      <vt:lpstr>Съдържание на лекциите</vt:lpstr>
      <vt:lpstr>Съдържание</vt:lpstr>
      <vt:lpstr>Какво са уеб услуги?</vt:lpstr>
      <vt:lpstr>Към Wikipedia</vt:lpstr>
      <vt:lpstr>Какво са уеб услуги?</vt:lpstr>
      <vt:lpstr>Характеристики на уеб услугите</vt:lpstr>
      <vt:lpstr>Характеристики на уеб услугите</vt:lpstr>
      <vt:lpstr>Характеристики (продължение)</vt:lpstr>
      <vt:lpstr>Характеристики (продължение)</vt:lpstr>
      <vt:lpstr>Характеристики (продължение)</vt:lpstr>
      <vt:lpstr>Характеристики (продължение)</vt:lpstr>
      <vt:lpstr>Характеристики (продължение)</vt:lpstr>
      <vt:lpstr>Характеристики (продължение)</vt:lpstr>
      <vt:lpstr>Характеристики (продължение)</vt:lpstr>
      <vt:lpstr>Характеристики (продължение)</vt:lpstr>
      <vt:lpstr>Характеристики (край)</vt:lpstr>
      <vt:lpstr>Страни в комуникацията</vt:lpstr>
      <vt:lpstr>История на уеб услугите</vt:lpstr>
      <vt:lpstr>История (продължение)</vt:lpstr>
      <vt:lpstr>Играчи сред уеб услугите</vt:lpstr>
      <vt:lpstr>Играчи сред уеб услугите</vt:lpstr>
      <vt:lpstr>PowerPoint Presentation</vt:lpstr>
      <vt:lpstr>PowerPoint Presentation</vt:lpstr>
      <vt:lpstr>HTTP(S)</vt:lpstr>
      <vt:lpstr>XML</vt:lpstr>
      <vt:lpstr>SOAP</vt:lpstr>
      <vt:lpstr>Структура</vt:lpstr>
      <vt:lpstr>SOAP хедъри</vt:lpstr>
      <vt:lpstr>SOAP + Java = SAAJ</vt:lpstr>
      <vt:lpstr>SAAJ: създаване на съобщение </vt:lpstr>
      <vt:lpstr>SAAJ: подготовка за изпращане</vt:lpstr>
      <vt:lpstr>SAAJ: заявка и отговор</vt:lpstr>
      <vt:lpstr>SAAJ: работа с хедъри</vt:lpstr>
      <vt:lpstr>SOAP и бинарни данни</vt:lpstr>
      <vt:lpstr>SOAP и бинарни данни</vt:lpstr>
      <vt:lpstr>SOAP и бинарни данни</vt:lpstr>
      <vt:lpstr>SOAP грешки</vt:lpstr>
      <vt:lpstr>SOAP 1.2</vt:lpstr>
      <vt:lpstr>WSDL</vt:lpstr>
      <vt:lpstr>Структура на WSDL документа</vt:lpstr>
      <vt:lpstr>Структура - definitions</vt:lpstr>
      <vt:lpstr>Структура - types</vt:lpstr>
      <vt:lpstr>Структура - messages</vt:lpstr>
      <vt:lpstr>Структура - portType</vt:lpstr>
      <vt:lpstr>Структура - binding</vt:lpstr>
      <vt:lpstr>Структура - service</vt:lpstr>
      <vt:lpstr>Message Exchange Pattern и WSDL</vt:lpstr>
      <vt:lpstr>WSDL + Java = JAX-WS</vt:lpstr>
      <vt:lpstr>Пример с Java (SEI и SIB)</vt:lpstr>
      <vt:lpstr>Пример с Java (publisher)</vt:lpstr>
      <vt:lpstr>Пример с Java (клиент)</vt:lpstr>
      <vt:lpstr>WSDL 2.0</vt:lpstr>
      <vt:lpstr>WSDL 2.0 пример</vt:lpstr>
      <vt:lpstr>Инструмент за работа с уеб услуги</vt:lpstr>
      <vt:lpstr>Характеристики на SoapUI</vt:lpstr>
      <vt:lpstr>Демонстрация</vt:lpstr>
      <vt:lpstr>UDDI</vt:lpstr>
      <vt:lpstr>UBR: Dead man walking</vt:lpstr>
      <vt:lpstr>Наследство</vt:lpstr>
      <vt:lpstr>WS-BPEL</vt:lpstr>
      <vt:lpstr>WS-ReliableMessaging</vt:lpstr>
      <vt:lpstr>Quality Of Service (QoS)</vt:lpstr>
      <vt:lpstr>Надеждност?</vt:lpstr>
      <vt:lpstr>AtMostOnce надеждност</vt:lpstr>
      <vt:lpstr>AtLeastOnce надеждност</vt:lpstr>
      <vt:lpstr>ExactlyOnce надеждност </vt:lpstr>
      <vt:lpstr>InOrder надеждност*</vt:lpstr>
      <vt:lpstr>Логически ред</vt:lpstr>
      <vt:lpstr>Логически ред (продължение)</vt:lpstr>
      <vt:lpstr>Сапунена имплементация</vt:lpstr>
      <vt:lpstr>Сапунена имплементация</vt:lpstr>
      <vt:lpstr>Сапунена имплементация</vt:lpstr>
      <vt:lpstr>Сапунена имплементация: проблеми</vt:lpstr>
      <vt:lpstr>Сапунена имплементация: WSDL</vt:lpstr>
      <vt:lpstr>WS-Policy и WS-MetadataExchange</vt:lpstr>
      <vt:lpstr>WS-Policy</vt:lpstr>
      <vt:lpstr>WS-Policy концепции</vt:lpstr>
      <vt:lpstr>WS-Policy пример</vt:lpstr>
      <vt:lpstr>WS-MetadataExchange</vt:lpstr>
      <vt:lpstr>WS-MetadataExchange концепции</vt:lpstr>
      <vt:lpstr>WS-MetadataExchange GetMetadata</vt:lpstr>
      <vt:lpstr>WS-MetadataExchange Get</vt:lpstr>
      <vt:lpstr>Сапунена имплементация: GetMetadata</vt:lpstr>
      <vt:lpstr>Сапунена имплементация: GetMetadata</vt:lpstr>
      <vt:lpstr>Сапунена имплементация: отговор</vt:lpstr>
      <vt:lpstr>Сапунена имплементация: Get</vt:lpstr>
      <vt:lpstr>WS-Addressing</vt:lpstr>
      <vt:lpstr>WS-Addressing информация</vt:lpstr>
      <vt:lpstr>WS-Addressing концепции</vt:lpstr>
      <vt:lpstr>Сапунена имплементация: EndpointReference</vt:lpstr>
      <vt:lpstr>WS-Addressing концепции</vt:lpstr>
      <vt:lpstr>Сапунена имплементация: хедъри</vt:lpstr>
      <vt:lpstr>WS-Addressing и Java</vt:lpstr>
      <vt:lpstr>WS-I Basic Profile спецификация</vt:lpstr>
      <vt:lpstr>Въпроси</vt:lpstr>
      <vt:lpstr>Благодаря за вниманието</vt:lpstr>
      <vt:lpstr>Document, literal, RPC, encoded</vt:lpstr>
      <vt:lpstr>RPC/encoded: WSDL</vt:lpstr>
      <vt:lpstr>RPC/encoded: SOAP</vt:lpstr>
      <vt:lpstr>RPC/encoded особености</vt:lpstr>
      <vt:lpstr>Document/literal: WSDL</vt:lpstr>
      <vt:lpstr>Document/literal: SOAP</vt:lpstr>
      <vt:lpstr>Document/literal особености</vt:lpstr>
      <vt:lpstr>Document/literal wrapped: WSDL</vt:lpstr>
      <vt:lpstr>Document/literal wrapped: SOAP</vt:lpstr>
      <vt:lpstr>Document/literal wrapped особености</vt:lpstr>
      <vt:lpstr>Други WS-* спецификации</vt:lpstr>
      <vt:lpstr>WS-Security концепции</vt:lpstr>
      <vt:lpstr>WS-Security концепции</vt:lpstr>
      <vt:lpstr>WS-Security концепции</vt:lpstr>
      <vt:lpstr>WS-Security концепции</vt:lpstr>
      <vt:lpstr>Видове сигурност</vt:lpstr>
      <vt:lpstr>WS-Security детайли</vt:lpstr>
      <vt:lpstr>WS-Security елементи</vt:lpstr>
      <vt:lpstr>XML-Encryption елементи</vt:lpstr>
      <vt:lpstr>XML-Signature елементи</vt:lpstr>
      <vt:lpstr>WS-Coordination</vt:lpstr>
      <vt:lpstr>WS-Coordination: дейност</vt:lpstr>
      <vt:lpstr>WS-Coordination компоненти</vt:lpstr>
      <vt:lpstr>WS-Coordination компоненти</vt:lpstr>
      <vt:lpstr>WS-Coordination, WS-AtomicTransaction</vt:lpstr>
      <vt:lpstr>WS-AtomicTransaction стъпки</vt:lpstr>
      <vt:lpstr>WS-AtomicTransaction стъпки</vt:lpstr>
      <vt:lpstr>WS-AtomicTransaction стъпки</vt:lpstr>
      <vt:lpstr>WS-Notification</vt:lpstr>
      <vt:lpstr>WS-Notification</vt:lpstr>
      <vt:lpstr>WS-Notification</vt:lpstr>
      <vt:lpstr>Metro = WSIT + (JAX-WS + JAXB)</vt:lpstr>
      <vt:lpstr>PowerPoint Presentation</vt:lpstr>
    </vt:vector>
  </TitlesOfParts>
  <Company>sofia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 and WS-*</dc:title>
  <dc:subject>Distributed Systems</dc:subject>
  <dc:creator>Petyo D. Dimitrov</dc:creator>
  <cp:lastModifiedBy>Petyo D. Dimitrov</cp:lastModifiedBy>
  <cp:revision>6577</cp:revision>
  <dcterms:created xsi:type="dcterms:W3CDTF">2012-02-17T21:31:20Z</dcterms:created>
  <dcterms:modified xsi:type="dcterms:W3CDTF">2013-10-23T22:24:06Z</dcterms:modified>
  <cp:category>TU lectures</cp:category>
</cp:coreProperties>
</file>