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0"/>
  </p:notesMasterIdLst>
  <p:sldIdLst>
    <p:sldId id="256" r:id="rId2"/>
    <p:sldId id="257" r:id="rId3"/>
    <p:sldId id="258" r:id="rId4"/>
    <p:sldId id="291" r:id="rId5"/>
    <p:sldId id="292" r:id="rId6"/>
    <p:sldId id="262" r:id="rId7"/>
    <p:sldId id="310" r:id="rId8"/>
    <p:sldId id="259" r:id="rId9"/>
    <p:sldId id="294" r:id="rId10"/>
    <p:sldId id="295" r:id="rId11"/>
    <p:sldId id="289" r:id="rId12"/>
    <p:sldId id="296" r:id="rId13"/>
    <p:sldId id="297" r:id="rId14"/>
    <p:sldId id="299" r:id="rId15"/>
    <p:sldId id="298" r:id="rId16"/>
    <p:sldId id="307" r:id="rId17"/>
    <p:sldId id="313" r:id="rId18"/>
    <p:sldId id="308" r:id="rId19"/>
    <p:sldId id="309" r:id="rId20"/>
    <p:sldId id="300" r:id="rId21"/>
    <p:sldId id="301" r:id="rId22"/>
    <p:sldId id="312" r:id="rId23"/>
    <p:sldId id="304" r:id="rId24"/>
    <p:sldId id="343" r:id="rId25"/>
    <p:sldId id="345" r:id="rId26"/>
    <p:sldId id="344" r:id="rId27"/>
    <p:sldId id="346" r:id="rId28"/>
    <p:sldId id="347" r:id="rId29"/>
    <p:sldId id="303" r:id="rId30"/>
    <p:sldId id="302" r:id="rId31"/>
    <p:sldId id="286" r:id="rId32"/>
    <p:sldId id="287" r:id="rId33"/>
    <p:sldId id="315" r:id="rId34"/>
    <p:sldId id="318" r:id="rId35"/>
    <p:sldId id="316" r:id="rId36"/>
    <p:sldId id="317" r:id="rId37"/>
    <p:sldId id="327" r:id="rId38"/>
    <p:sldId id="319" r:id="rId39"/>
    <p:sldId id="320" r:id="rId40"/>
    <p:sldId id="326" r:id="rId41"/>
    <p:sldId id="321" r:id="rId42"/>
    <p:sldId id="324" r:id="rId43"/>
    <p:sldId id="325" r:id="rId44"/>
    <p:sldId id="329" r:id="rId45"/>
    <p:sldId id="328" r:id="rId46"/>
    <p:sldId id="260" r:id="rId47"/>
    <p:sldId id="331" r:id="rId48"/>
    <p:sldId id="314" r:id="rId49"/>
    <p:sldId id="332" r:id="rId50"/>
    <p:sldId id="335" r:id="rId51"/>
    <p:sldId id="341" r:id="rId52"/>
    <p:sldId id="337" r:id="rId53"/>
    <p:sldId id="336" r:id="rId54"/>
    <p:sldId id="339" r:id="rId55"/>
    <p:sldId id="340" r:id="rId56"/>
    <p:sldId id="261" r:id="rId57"/>
    <p:sldId id="342" r:id="rId58"/>
    <p:sldId id="333" r:id="rId5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9F3A8-82BC-482D-8578-BD9565B3AE03}" type="datetimeFigureOut">
              <a:rPr lang="bg-BG" smtClean="0"/>
              <a:t>6.11.2013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C96A1-9304-41AB-8276-BD0A08DC10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872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POX = Plain</a:t>
            </a:r>
            <a:r>
              <a:rPr lang="en-US" baseline="0" dirty="0" smtClean="0"/>
              <a:t> Old XML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6957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JSON-LD</a:t>
            </a:r>
            <a:r>
              <a:rPr lang="en-US" b="0" baseline="0" dirty="0" smtClean="0"/>
              <a:t> = </a:t>
            </a:r>
            <a:r>
              <a:rPr lang="en-US" b="1" dirty="0" smtClean="0"/>
              <a:t>J</a:t>
            </a:r>
            <a:r>
              <a:rPr lang="en-US" dirty="0" smtClean="0"/>
              <a:t>ava</a:t>
            </a:r>
            <a:r>
              <a:rPr lang="en-US" b="1" dirty="0" smtClean="0"/>
              <a:t>S</a:t>
            </a:r>
            <a:r>
              <a:rPr lang="en-US" dirty="0" smtClean="0"/>
              <a:t>cript </a:t>
            </a:r>
            <a:r>
              <a:rPr lang="en-US" b="1" dirty="0" smtClean="0"/>
              <a:t>O</a:t>
            </a:r>
            <a:r>
              <a:rPr lang="en-US" dirty="0" smtClean="0"/>
              <a:t>bject </a:t>
            </a:r>
            <a:r>
              <a:rPr lang="en-US" b="1" dirty="0" smtClean="0"/>
              <a:t>N</a:t>
            </a:r>
            <a:r>
              <a:rPr lang="en-US" dirty="0" smtClean="0"/>
              <a:t>otation for </a:t>
            </a:r>
            <a:r>
              <a:rPr lang="en-US" b="1" dirty="0" smtClean="0"/>
              <a:t>L</a:t>
            </a:r>
            <a:r>
              <a:rPr lang="en-US" dirty="0" smtClean="0"/>
              <a:t>inking </a:t>
            </a:r>
            <a:r>
              <a:rPr lang="en-US" b="1" dirty="0" smtClean="0"/>
              <a:t>D</a:t>
            </a:r>
            <a:r>
              <a:rPr lang="en-US" dirty="0" smtClean="0"/>
              <a:t>ata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2540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JAX-RS 2.0: client</a:t>
            </a:r>
            <a:r>
              <a:rPr lang="en-US" baseline="0" dirty="0" smtClean="0"/>
              <a:t> API, filters, transitional links (</a:t>
            </a:r>
            <a:r>
              <a:rPr lang="en-US" baseline="0" dirty="0" err="1" smtClean="0"/>
              <a:t>hateoas</a:t>
            </a:r>
            <a:r>
              <a:rPr lang="en-US" baseline="0" dirty="0" smtClean="0"/>
              <a:t>), validation, asynchronous invocation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3115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GSON - </a:t>
            </a:r>
            <a:r>
              <a:rPr lang="bg-BG" dirty="0" smtClean="0"/>
              <a:t>библиотека</a:t>
            </a:r>
            <a:r>
              <a:rPr lang="bg-BG" baseline="0" dirty="0" smtClean="0"/>
              <a:t> за сериализиране/</a:t>
            </a:r>
            <a:r>
              <a:rPr lang="bg-BG" baseline="0" dirty="0" err="1" smtClean="0"/>
              <a:t>десериализиране</a:t>
            </a:r>
            <a:r>
              <a:rPr lang="bg-BG" baseline="0" dirty="0" smtClean="0"/>
              <a:t> на </a:t>
            </a:r>
            <a:r>
              <a:rPr lang="en-US" baseline="0" dirty="0" smtClean="0"/>
              <a:t>JSON (</a:t>
            </a:r>
            <a:r>
              <a:rPr lang="en-US" dirty="0" smtClean="0"/>
              <a:t>http://code.google.com/p/google-gson/)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3334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RESTClient</a:t>
            </a:r>
            <a:r>
              <a:rPr lang="en-US" baseline="0" dirty="0" smtClean="0"/>
              <a:t> Firefox plugin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5162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мож</a:t>
            </a:r>
            <a:r>
              <a:rPr lang="bg-BG" baseline="0" dirty="0" smtClean="0"/>
              <a:t>е да използваме </a:t>
            </a:r>
            <a:r>
              <a:rPr lang="en-US" baseline="0" dirty="0" smtClean="0"/>
              <a:t>XSD </a:t>
            </a:r>
            <a:r>
              <a:rPr lang="bg-BG" baseline="0" dirty="0" smtClean="0"/>
              <a:t>дефиниции и за </a:t>
            </a:r>
            <a:r>
              <a:rPr lang="en-US" baseline="0" dirty="0" smtClean="0"/>
              <a:t>JSON </a:t>
            </a:r>
            <a:r>
              <a:rPr lang="bg-BG" baseline="0" dirty="0" smtClean="0"/>
              <a:t>съобщения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5780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Една</a:t>
            </a:r>
            <a:r>
              <a:rPr lang="bg-BG" baseline="0" dirty="0" smtClean="0"/>
              <a:t> от конвенциите за заявка на </a:t>
            </a:r>
            <a:r>
              <a:rPr lang="en-US" baseline="0" dirty="0" smtClean="0"/>
              <a:t>WADL </a:t>
            </a:r>
            <a:r>
              <a:rPr lang="bg-BG" baseline="0" dirty="0" smtClean="0"/>
              <a:t>е да се използва 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application.wadl</a:t>
            </a:r>
            <a:r>
              <a:rPr lang="en-US" baseline="0" dirty="0" smtClean="0"/>
              <a:t> </a:t>
            </a:r>
            <a:r>
              <a:rPr lang="bg-BG" baseline="0" dirty="0" smtClean="0"/>
              <a:t>в заявката към </a:t>
            </a:r>
            <a:r>
              <a:rPr lang="en-US" baseline="0" dirty="0" smtClean="0"/>
              <a:t>endpoint-</a:t>
            </a:r>
            <a:r>
              <a:rPr lang="bg-BG" baseline="0" dirty="0" smtClean="0"/>
              <a:t>а (сходно с </a:t>
            </a:r>
            <a:r>
              <a:rPr lang="en-US" baseline="0" dirty="0" smtClean="0"/>
              <a:t>?</a:t>
            </a:r>
            <a:r>
              <a:rPr lang="en-US" baseline="0" dirty="0" err="1" smtClean="0"/>
              <a:t>wsdl</a:t>
            </a:r>
            <a:r>
              <a:rPr lang="bg-BG" baseline="0" dirty="0" smtClean="0"/>
              <a:t>)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4773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5209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5209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0713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WOA = Web Oriented Architecture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084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 </a:t>
            </a:r>
            <a:r>
              <a:rPr lang="bg-BG" dirty="0" smtClean="0"/>
              <a:t>е</a:t>
            </a:r>
            <a:r>
              <a:rPr lang="bg-BG" baseline="0" dirty="0" smtClean="0"/>
              <a:t> като </a:t>
            </a:r>
            <a:r>
              <a:rPr lang="en-US" baseline="0" dirty="0" smtClean="0"/>
              <a:t>SQL </a:t>
            </a:r>
            <a:r>
              <a:rPr lang="bg-BG" baseline="0" dirty="0" smtClean="0"/>
              <a:t>за мрежата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114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WOA = Web Oriented Architecture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084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други </a:t>
            </a:r>
            <a:r>
              <a:rPr lang="en-US" dirty="0" smtClean="0"/>
              <a:t>HTTP </a:t>
            </a:r>
            <a:r>
              <a:rPr lang="bg-BG" dirty="0" smtClean="0"/>
              <a:t>методи: </a:t>
            </a:r>
            <a:r>
              <a:rPr lang="en-US" dirty="0" smtClean="0"/>
              <a:t>HEAD, OPTIONS, TRACE, CONNECT, PATCH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903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f-ZA" noProof="0" dirty="0" smtClean="0"/>
              <a:t>Например когато четем/ъпдейтваме един REST widget ние получаваме/пращаме JSON съобщение.</a:t>
            </a:r>
          </a:p>
          <a:p>
            <a:endParaRPr lang="af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090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noProof="0" dirty="0" smtClean="0"/>
              <a:t>иначе създаваме RPC </a:t>
            </a:r>
            <a:r>
              <a:rPr lang="bg-BG" noProof="0" dirty="0" err="1" smtClean="0"/>
              <a:t>фреймуърк</a:t>
            </a:r>
            <a:r>
              <a:rPr lang="bg-BG" noProof="0" dirty="0" smtClean="0"/>
              <a:t> използващ HT</a:t>
            </a:r>
            <a:r>
              <a:rPr lang="en-US" noProof="0" dirty="0" smtClean="0"/>
              <a:t>T</a:t>
            </a:r>
            <a:r>
              <a:rPr lang="bg-BG" noProof="0" dirty="0" smtClean="0"/>
              <a:t>P и неформален непубликуван интерфейс дефиниран от нас</a:t>
            </a:r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238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238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ако една заявка е безопасна тя е и </a:t>
            </a:r>
            <a:r>
              <a:rPr lang="bg-BG" dirty="0" err="1" smtClean="0"/>
              <a:t>идемпотентна</a:t>
            </a:r>
            <a:endParaRPr lang="en-US" dirty="0" smtClean="0"/>
          </a:p>
          <a:p>
            <a:r>
              <a:rPr lang="bg-BG" dirty="0" smtClean="0"/>
              <a:t>други</a:t>
            </a:r>
            <a:r>
              <a:rPr lang="bg-BG" baseline="0" dirty="0" smtClean="0"/>
              <a:t> имена за безопасни заявки са </a:t>
            </a:r>
            <a:r>
              <a:rPr lang="en-US" baseline="0" dirty="0" err="1" smtClean="0"/>
              <a:t>nullipotent</a:t>
            </a:r>
            <a:r>
              <a:rPr lang="en-US" baseline="0" dirty="0" smtClean="0"/>
              <a:t> </a:t>
            </a:r>
            <a:r>
              <a:rPr lang="bg-BG" baseline="0" dirty="0" smtClean="0"/>
              <a:t>и "</a:t>
            </a:r>
            <a:r>
              <a:rPr lang="en-US" baseline="0" dirty="0" smtClean="0"/>
              <a:t>no-side-effect</a:t>
            </a:r>
            <a:r>
              <a:rPr lang="bg-BG" baseline="0" dirty="0" smtClean="0"/>
              <a:t>" заявки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732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Алтернативи: автоматично</a:t>
            </a:r>
            <a:r>
              <a:rPr lang="bg-BG" baseline="0" dirty="0" smtClean="0"/>
              <a:t> конвертиране на </a:t>
            </a:r>
            <a:r>
              <a:rPr lang="en-US" baseline="0" dirty="0" smtClean="0"/>
              <a:t>Java </a:t>
            </a:r>
            <a:r>
              <a:rPr lang="bg-BG" baseline="0" dirty="0" smtClean="0"/>
              <a:t>обекти към </a:t>
            </a:r>
            <a:r>
              <a:rPr lang="en-US" baseline="0" dirty="0" smtClean="0"/>
              <a:t>JSON </a:t>
            </a:r>
            <a:r>
              <a:rPr lang="bg-BG" baseline="0" dirty="0" smtClean="0"/>
              <a:t>обекти (чрез </a:t>
            </a:r>
            <a:r>
              <a:rPr lang="en-US" baseline="0" dirty="0" err="1" smtClean="0"/>
              <a:t>JAXB+Jackson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Gson</a:t>
            </a:r>
            <a:r>
              <a:rPr lang="bg-BG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3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Алтернативи: автоматично</a:t>
            </a:r>
            <a:r>
              <a:rPr lang="bg-BG" baseline="0" dirty="0" smtClean="0"/>
              <a:t> конвертиране на </a:t>
            </a:r>
            <a:r>
              <a:rPr lang="en-US" baseline="0" dirty="0" smtClean="0"/>
              <a:t>Java </a:t>
            </a:r>
            <a:r>
              <a:rPr lang="bg-BG" baseline="0" dirty="0" smtClean="0"/>
              <a:t>обекти към </a:t>
            </a:r>
            <a:r>
              <a:rPr lang="en-US" baseline="0" dirty="0" smtClean="0"/>
              <a:t>JSON </a:t>
            </a:r>
            <a:r>
              <a:rPr lang="bg-BG" baseline="0" dirty="0" smtClean="0"/>
              <a:t>обекти (чрез </a:t>
            </a:r>
            <a:r>
              <a:rPr lang="en-US" baseline="0" dirty="0" err="1" smtClean="0"/>
              <a:t>JAXB+Jackson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Gson</a:t>
            </a:r>
            <a:r>
              <a:rPr lang="bg-BG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3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B56FBFE-72D4-428C-8976-08AD8741CE9C}" type="datetime1">
              <a:rPr lang="bg-BG" smtClean="0"/>
              <a:t>7.11.2013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9929-103A-425D-8940-383F0A185266}" type="datetime1">
              <a:rPr lang="bg-BG" smtClean="0"/>
              <a:t>7.11.2013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DA86-EC0E-4122-901A-7F940402103F}" type="datetime1">
              <a:rPr lang="bg-BG" smtClean="0"/>
              <a:t>7.11.2013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BDE1-F7BC-4EEB-A60D-C1D7C6ABE40D}" type="datetime1">
              <a:rPr lang="bg-BG" smtClean="0"/>
              <a:t>7.11.2013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2272"/>
            <a:ext cx="980360" cy="365760"/>
          </a:xfrm>
        </p:spPr>
        <p:txBody>
          <a:bodyPr/>
          <a:lstStyle/>
          <a:p>
            <a:fld id="{B07A82BF-74F1-48CB-AE4B-A18301E863B0}" type="slidenum">
              <a:rPr lang="bg-BG" smtClean="0"/>
              <a:pPr/>
              <a:t>‹#›</a:t>
            </a:fld>
            <a:r>
              <a:rPr lang="en-US" dirty="0" smtClean="0"/>
              <a:t>/58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B960-C742-43D6-B736-7901EC16D76B}" type="datetime1">
              <a:rPr lang="bg-BG" smtClean="0"/>
              <a:t>7.11.2013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B101-6866-42F2-86C4-C0E20F8C31F2}" type="datetime1">
              <a:rPr lang="bg-BG" smtClean="0"/>
              <a:t>7.11.2013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5EE20D-ACC1-457A-A114-8BB392C53C21}" type="datetime1">
              <a:rPr lang="bg-BG" smtClean="0"/>
              <a:t>7.11.2013 г.</a:t>
            </a:fld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D73430B-2080-4A22-8197-E80B7B2C3889}" type="datetime1">
              <a:rPr lang="bg-BG" smtClean="0"/>
              <a:t>7.11.2013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0B08-C693-4047-A1B6-71331F70D7F9}" type="datetime1">
              <a:rPr lang="bg-BG" smtClean="0"/>
              <a:t>7.11.2013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F84C-F994-4107-AEE0-279278A8170D}" type="datetime1">
              <a:rPr lang="bg-BG" smtClean="0"/>
              <a:t>7.11.2013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F20-5A71-4A74-9F4E-C22F29E0AB49}" type="datetime1">
              <a:rPr lang="bg-BG" smtClean="0"/>
              <a:t>7.11.2013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296380-E1BF-4012-A236-8333E9797C1A}" type="datetime1">
              <a:rPr lang="bg-BG" smtClean="0"/>
              <a:t>7.11.2013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07A82BF-74F1-48CB-AE4B-A18301E863B0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tlet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jersey.java.ne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553200" cy="457200"/>
          </a:xfrm>
        </p:spPr>
        <p:txBody>
          <a:bodyPr/>
          <a:lstStyle/>
          <a:p>
            <a:r>
              <a:rPr lang="bg-BG" i="1" dirty="0">
                <a:solidFill>
                  <a:schemeClr val="bg1"/>
                </a:solidFill>
              </a:rPr>
              <a:t>… </a:t>
            </a:r>
            <a:r>
              <a:rPr lang="bg-BG" i="1" dirty="0" smtClean="0">
                <a:solidFill>
                  <a:schemeClr val="bg1"/>
                </a:solidFill>
              </a:rPr>
              <a:t>или</a:t>
            </a:r>
            <a:r>
              <a:rPr lang="en-US" i="1" dirty="0" smtClean="0">
                <a:solidFill>
                  <a:schemeClr val="bg1"/>
                </a:solidFill>
              </a:rPr>
              <a:t> SQL </a:t>
            </a:r>
            <a:r>
              <a:rPr lang="bg-BG" i="1" dirty="0" smtClean="0">
                <a:solidFill>
                  <a:schemeClr val="bg1"/>
                </a:solidFill>
              </a:rPr>
              <a:t>интерфейса на Интернет</a:t>
            </a:r>
            <a:endParaRPr lang="bg-BG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295456" cy="823912"/>
          </a:xfrm>
        </p:spPr>
        <p:txBody>
          <a:bodyPr>
            <a:normAutofit/>
          </a:bodyPr>
          <a:lstStyle/>
          <a:p>
            <a:r>
              <a:rPr lang="en-US" dirty="0"/>
              <a:t>Representational State Transfer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5811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Петьо Димитров</a:t>
            </a:r>
          </a:p>
          <a:p>
            <a:endParaRPr lang="bg-BG" dirty="0" smtClean="0"/>
          </a:p>
          <a:p>
            <a:r>
              <a:rPr lang="bg-BG" i="1" dirty="0" smtClean="0"/>
              <a:t>01 Октомври 201</a:t>
            </a:r>
            <a:r>
              <a:rPr lang="en-US" i="1" dirty="0" smtClean="0"/>
              <a:t>3</a:t>
            </a:r>
            <a:endParaRPr lang="bg-BG" i="1" dirty="0"/>
          </a:p>
        </p:txBody>
      </p:sp>
      <p:pic>
        <p:nvPicPr>
          <p:cNvPr id="5" name="Picture 2" descr="C:\Users\petyo.dimitrov\Desktop\hi-bounce-diamond-ball-extralarge-91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4843"/>
            <a:ext cx="1780977" cy="17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Унифициран интерфейс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r>
              <a:rPr lang="bg-BG" dirty="0" smtClean="0"/>
              <a:t>не </a:t>
            </a:r>
            <a:r>
              <a:rPr lang="bg-BG" dirty="0"/>
              <a:t>се разчита на определен протокол (няма </a:t>
            </a:r>
            <a:r>
              <a:rPr lang="en-US" dirty="0" smtClean="0"/>
              <a:t>WSDL </a:t>
            </a:r>
            <a:r>
              <a:rPr lang="bg-BG" dirty="0" smtClean="0"/>
              <a:t>и не би трябвало да зависи от </a:t>
            </a:r>
            <a:r>
              <a:rPr lang="en-US" dirty="0" smtClean="0"/>
              <a:t>HTTP)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ясно дефиниран интерфейс, </a:t>
            </a:r>
            <a:br>
              <a:rPr lang="bg-BG" dirty="0" smtClean="0"/>
            </a:br>
            <a:r>
              <a:rPr lang="bg-BG" dirty="0" smtClean="0"/>
              <a:t>например </a:t>
            </a:r>
            <a:r>
              <a:rPr lang="en-US" dirty="0" smtClean="0"/>
              <a:t>HTTP </a:t>
            </a:r>
            <a:r>
              <a:rPr lang="bg-BG" dirty="0" smtClean="0"/>
              <a:t>методите </a:t>
            </a:r>
            <a:br>
              <a:rPr lang="bg-BG" dirty="0" smtClean="0"/>
            </a:br>
            <a:r>
              <a:rPr lang="en-US" dirty="0" smtClean="0"/>
              <a:t>GET</a:t>
            </a:r>
            <a:r>
              <a:rPr lang="en-US" dirty="0"/>
              <a:t>, PUT, POST, </a:t>
            </a:r>
            <a:r>
              <a:rPr lang="en-US" dirty="0" smtClean="0"/>
              <a:t>DELETE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само-описателни съобщения </a:t>
            </a:r>
            <a:br>
              <a:rPr lang="bg-BG" dirty="0" smtClean="0"/>
            </a:br>
            <a:r>
              <a:rPr lang="bg-BG" dirty="0" smtClean="0"/>
              <a:t>(чрез </a:t>
            </a:r>
            <a:r>
              <a:rPr lang="en-US" dirty="0" smtClean="0"/>
              <a:t>mime type,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application/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json</a:t>
            </a:r>
            <a:r>
              <a:rPr lang="bg-BG" dirty="0" smtClean="0"/>
              <a:t>)</a:t>
            </a:r>
            <a:endParaRPr lang="bg-BG" dirty="0"/>
          </a:p>
        </p:txBody>
      </p:sp>
      <p:pic>
        <p:nvPicPr>
          <p:cNvPr id="3074" name="Picture 2" descr="C:\Users\petyo.dimitrov\Desktop\11145415_d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0383"/>
            <a:ext cx="2354412" cy="3235673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10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77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tyo.dimitrov\Desktop\Business-Woman-medit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56" y="3284778"/>
            <a:ext cx="4296544" cy="36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Ресурси </a:t>
            </a:r>
            <a:r>
              <a:rPr lang="bg-BG" dirty="0"/>
              <a:t>и </a:t>
            </a:r>
            <a:r>
              <a:rPr lang="bg-BG" dirty="0" smtClean="0"/>
              <a:t>Репрезентации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ресурса е абстрактно понятие имащо състояние и уникален адрес за достъп</a:t>
            </a:r>
            <a:endParaRPr lang="en-US" dirty="0" smtClean="0"/>
          </a:p>
          <a:p>
            <a:r>
              <a:rPr lang="bg-BG" dirty="0" smtClean="0"/>
              <a:t>всичко, което може да се именува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11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021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/>
              <a:t>Репрезентации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79296" cy="4536504"/>
          </a:xfrm>
        </p:spPr>
        <p:txBody>
          <a:bodyPr>
            <a:normAutofit/>
          </a:bodyPr>
          <a:lstStyle/>
          <a:p>
            <a:r>
              <a:rPr lang="bg-BG" dirty="0" smtClean="0"/>
              <a:t>репрезентацията е физическото изражение на ресурса</a:t>
            </a:r>
          </a:p>
          <a:p>
            <a:endParaRPr lang="bg-BG" dirty="0" smtClean="0"/>
          </a:p>
          <a:p>
            <a:r>
              <a:rPr lang="bg-BG" dirty="0" smtClean="0"/>
              <a:t>един ресурс може да има много репрезентации: XML, HTML, JSON, PNG и т.н.</a:t>
            </a:r>
          </a:p>
          <a:p>
            <a:r>
              <a:rPr lang="bg-BG" dirty="0" smtClean="0"/>
              <a:t>ресурса се манипулира чрез неговите репрезентации</a:t>
            </a:r>
          </a:p>
          <a:p>
            <a:r>
              <a:rPr lang="bg-BG" dirty="0" smtClean="0"/>
              <a:t>сърфирането в мрежата е обхождане на HTML репрезентациите на свързани ресурси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12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743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Идентификатори на ресурсите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отделните ресурси НЕ трябва да имат фиксирани идентификатори</a:t>
            </a:r>
          </a:p>
          <a:p>
            <a:r>
              <a:rPr lang="bg-BG" dirty="0" smtClean="0"/>
              <a:t>всяко приложение трябва да има един фиксиран идентификатор (входен адрес)</a:t>
            </a:r>
          </a:p>
          <a:p>
            <a:r>
              <a:rPr lang="bg-BG" dirty="0" smtClean="0"/>
              <a:t>клиента трябва да "разпитва" докато открие нужния идентификатор</a:t>
            </a:r>
          </a:p>
          <a:p>
            <a:r>
              <a:rPr lang="bg-BG" dirty="0" smtClean="0"/>
              <a:t>при всяка заявка клиента трябва да получава идентификаторите на свързаните ресурси</a:t>
            </a:r>
            <a:r>
              <a:rPr lang="bg-BG" dirty="0"/>
              <a:t> </a:t>
            </a:r>
            <a:r>
              <a:rPr lang="bg-BG" dirty="0" smtClean="0"/>
              <a:t>(като част от репрезентацията)</a:t>
            </a:r>
          </a:p>
          <a:p>
            <a:r>
              <a:rPr lang="bg-BG" dirty="0" smtClean="0"/>
              <a:t>идентификаторите са четими</a:t>
            </a:r>
            <a:r>
              <a:rPr lang="en-US" dirty="0" smtClean="0"/>
              <a:t> URI </a:t>
            </a:r>
            <a:r>
              <a:rPr lang="bg-BG" dirty="0" smtClean="0"/>
              <a:t>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13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743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Cookies!!!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536504"/>
          </a:xfrm>
        </p:spPr>
        <p:txBody>
          <a:bodyPr>
            <a:normAutofit/>
          </a:bodyPr>
          <a:lstStyle/>
          <a:p>
            <a:r>
              <a:rPr lang="bg-BG" dirty="0" smtClean="0"/>
              <a:t>проблем</a:t>
            </a:r>
            <a:r>
              <a:rPr lang="en-US" dirty="0" smtClean="0"/>
              <a:t>:</a:t>
            </a:r>
            <a:r>
              <a:rPr lang="bg-BG" dirty="0" smtClean="0"/>
              <a:t> съхраняват състояние при клиента</a:t>
            </a:r>
          </a:p>
          <a:p>
            <a:r>
              <a:rPr lang="bg-BG" dirty="0" smtClean="0"/>
              <a:t>алтернативи (пример с </a:t>
            </a:r>
            <a:r>
              <a:rPr lang="bg-BG" dirty="0" err="1" smtClean="0"/>
              <a:t>shoping</a:t>
            </a:r>
            <a:r>
              <a:rPr lang="bg-BG" dirty="0" smtClean="0"/>
              <a:t> </a:t>
            </a:r>
            <a:r>
              <a:rPr lang="bg-BG" dirty="0" err="1" smtClean="0"/>
              <a:t>cart</a:t>
            </a:r>
            <a:r>
              <a:rPr lang="bg-BG" dirty="0" smtClean="0"/>
              <a:t>): </a:t>
            </a:r>
          </a:p>
          <a:p>
            <a:pPr lvl="1"/>
            <a:r>
              <a:rPr lang="bg-BG" dirty="0" smtClean="0"/>
              <a:t>всеки продукт е ресурс и има идентификатор </a:t>
            </a:r>
          </a:p>
          <a:p>
            <a:pPr lvl="1"/>
            <a:r>
              <a:rPr lang="bg-BG" dirty="0" smtClean="0"/>
              <a:t>клиента съхранява идентификаторите на избраните продукти и ги праща в последната заявка</a:t>
            </a:r>
          </a:p>
          <a:p>
            <a:pPr lvl="1"/>
            <a:r>
              <a:rPr lang="bg-BG" dirty="0" smtClean="0"/>
              <a:t>количката може да се разгледа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като ресурс,  да може да се добавят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продукти в нея и да се изпълни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операция </a:t>
            </a:r>
            <a:r>
              <a:rPr lang="bg-BG" dirty="0" err="1" smtClean="0"/>
              <a:t>checkout</a:t>
            </a:r>
            <a:endParaRPr lang="bg-BG" dirty="0" smtClean="0"/>
          </a:p>
        </p:txBody>
      </p:sp>
      <p:pic>
        <p:nvPicPr>
          <p:cNvPr id="5122" name="Picture 2" descr="C:\Users\petyo.dimitrov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5091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14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41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79296" cy="1066800"/>
          </a:xfrm>
        </p:spPr>
        <p:txBody>
          <a:bodyPr>
            <a:normAutofit/>
          </a:bodyPr>
          <a:lstStyle/>
          <a:p>
            <a:r>
              <a:rPr lang="bg-BG" dirty="0"/>
              <a:t>Предимства </a:t>
            </a:r>
            <a:r>
              <a:rPr lang="bg-BG" dirty="0" smtClean="0"/>
              <a:t>и недостатъци на </a:t>
            </a:r>
            <a:r>
              <a:rPr lang="en-US" dirty="0" smtClean="0"/>
              <a:t>REST</a:t>
            </a:r>
            <a:endParaRPr lang="bg-BG" dirty="0"/>
          </a:p>
        </p:txBody>
      </p:sp>
      <p:pic>
        <p:nvPicPr>
          <p:cNvPr id="3074" name="Picture 2" descr="C:\Users\petyo.dimitrov\Desktop\alamogoodbadugly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445801" cy="45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15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683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REST: the good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824535"/>
          </a:xfrm>
        </p:spPr>
        <p:txBody>
          <a:bodyPr>
            <a:normAutofit/>
          </a:bodyPr>
          <a:lstStyle/>
          <a:p>
            <a:r>
              <a:rPr lang="bg-BG" i="1" dirty="0" smtClean="0"/>
              <a:t>унифициран</a:t>
            </a:r>
            <a:br>
              <a:rPr lang="bg-BG" i="1" dirty="0" smtClean="0"/>
            </a:br>
            <a:r>
              <a:rPr lang="bg-BG" i="1" dirty="0" smtClean="0"/>
              <a:t>интерфейс </a:t>
            </a:r>
            <a:r>
              <a:rPr lang="bg-BG" dirty="0" smtClean="0">
                <a:sym typeface="Wingdings" pitchFamily="2" charset="2"/>
              </a:rPr>
              <a:t> ясно</a:t>
            </a:r>
            <a:br>
              <a:rPr lang="bg-BG" dirty="0" smtClean="0">
                <a:sym typeface="Wingdings" pitchFamily="2" charset="2"/>
              </a:rPr>
            </a:br>
            <a:r>
              <a:rPr lang="bg-BG" dirty="0" smtClean="0">
                <a:sym typeface="Wingdings" pitchFamily="2" charset="2"/>
              </a:rPr>
              <a:t>разделение между </a:t>
            </a:r>
            <a:br>
              <a:rPr lang="bg-BG" dirty="0" smtClean="0">
                <a:sym typeface="Wingdings" pitchFamily="2" charset="2"/>
              </a:rPr>
            </a:br>
            <a:r>
              <a:rPr lang="bg-BG" dirty="0" smtClean="0">
                <a:sym typeface="Wingdings" pitchFamily="2" charset="2"/>
              </a:rPr>
              <a:t>клиент и сървър:</a:t>
            </a:r>
          </a:p>
          <a:p>
            <a:pPr lvl="1"/>
            <a:r>
              <a:rPr lang="bg-BG" dirty="0" smtClean="0">
                <a:sym typeface="Wingdings" pitchFamily="2" charset="2"/>
              </a:rPr>
              <a:t>подобрено </a:t>
            </a:r>
            <a:r>
              <a:rPr lang="en-US" dirty="0" smtClean="0">
                <a:sym typeface="Wingdings" pitchFamily="2" charset="2"/>
              </a:rPr>
              <a:t>portability </a:t>
            </a:r>
            <a:r>
              <a:rPr lang="bg-BG" dirty="0" smtClean="0">
                <a:sym typeface="Wingdings" pitchFamily="2" charset="2"/>
              </a:rPr>
              <a:t>на клиента</a:t>
            </a:r>
            <a:r>
              <a:rPr lang="bg-BG" sz="2400" dirty="0" smtClean="0">
                <a:sym typeface="Wingdings" pitchFamily="2" charset="2"/>
              </a:rPr>
              <a:t> </a:t>
            </a:r>
            <a:r>
              <a:rPr lang="bg-BG" sz="2000" dirty="0" smtClean="0">
                <a:sym typeface="Wingdings" pitchFamily="2" charset="2"/>
              </a:rPr>
              <a:t>(не знае за сървъра)</a:t>
            </a:r>
          </a:p>
          <a:p>
            <a:pPr lvl="1"/>
            <a:r>
              <a:rPr lang="bg-BG" dirty="0" smtClean="0">
                <a:sym typeface="Wingdings" pitchFamily="2" charset="2"/>
              </a:rPr>
              <a:t>по-прост и </a:t>
            </a:r>
            <a:r>
              <a:rPr lang="en-US" dirty="0" smtClean="0">
                <a:sym typeface="Wingdings" pitchFamily="2" charset="2"/>
              </a:rPr>
              <a:t>scalable </a:t>
            </a:r>
            <a:r>
              <a:rPr lang="bg-BG" dirty="0" smtClean="0">
                <a:sym typeface="Wingdings" pitchFamily="2" charset="2"/>
              </a:rPr>
              <a:t>сървър</a:t>
            </a:r>
            <a:r>
              <a:rPr lang="bg-BG" sz="2400" dirty="0" smtClean="0">
                <a:sym typeface="Wingdings" pitchFamily="2" charset="2"/>
              </a:rPr>
              <a:t> </a:t>
            </a:r>
            <a:r>
              <a:rPr lang="bg-BG" sz="2000" dirty="0" smtClean="0">
                <a:sym typeface="Wingdings" pitchFamily="2" charset="2"/>
              </a:rPr>
              <a:t>(не се грижи за клиента)</a:t>
            </a:r>
          </a:p>
          <a:p>
            <a:pPr lvl="1"/>
            <a:endParaRPr lang="bg-BG" sz="2000" dirty="0">
              <a:sym typeface="Wingdings" pitchFamily="2" charset="2"/>
            </a:endParaRPr>
          </a:p>
          <a:p>
            <a:r>
              <a:rPr lang="en-US" i="1" dirty="0" smtClean="0">
                <a:sym typeface="Wingdings" pitchFamily="2" charset="2"/>
              </a:rPr>
              <a:t>stateless </a:t>
            </a:r>
            <a:r>
              <a:rPr lang="bg-BG" i="1" dirty="0" smtClean="0">
                <a:sym typeface="Wingdings" pitchFamily="2" charset="2"/>
              </a:rPr>
              <a:t>комуникация</a:t>
            </a:r>
            <a:r>
              <a:rPr lang="bg-BG" dirty="0" smtClean="0">
                <a:sym typeface="Wingdings" pitchFamily="2" charset="2"/>
              </a:rPr>
              <a:t>:</a:t>
            </a:r>
          </a:p>
          <a:p>
            <a:pPr lvl="1"/>
            <a:r>
              <a:rPr lang="bg-BG" dirty="0" smtClean="0">
                <a:sym typeface="Wingdings" pitchFamily="2" charset="2"/>
              </a:rPr>
              <a:t>подобрена производителност на сървъра (не трябва да се грижи за състоянието)</a:t>
            </a:r>
          </a:p>
          <a:p>
            <a:pPr lvl="1"/>
            <a:r>
              <a:rPr lang="bg-BG" dirty="0">
                <a:sym typeface="Wingdings" pitchFamily="2" charset="2"/>
              </a:rPr>
              <a:t>по-прост и </a:t>
            </a:r>
            <a:r>
              <a:rPr lang="en-US" dirty="0">
                <a:sym typeface="Wingdings" pitchFamily="2" charset="2"/>
              </a:rPr>
              <a:t>scalable </a:t>
            </a:r>
            <a:r>
              <a:rPr lang="bg-BG" dirty="0">
                <a:sym typeface="Wingdings" pitchFamily="2" charset="2"/>
              </a:rPr>
              <a:t>сървър</a:t>
            </a:r>
            <a:r>
              <a:rPr lang="bg-BG" sz="2400" dirty="0">
                <a:sym typeface="Wingdings" pitchFamily="2" charset="2"/>
              </a:rPr>
              <a:t> </a:t>
            </a:r>
            <a:r>
              <a:rPr lang="bg-BG" sz="2000" dirty="0">
                <a:sym typeface="Wingdings" pitchFamily="2" charset="2"/>
              </a:rPr>
              <a:t>(не се грижи за клиента</a:t>
            </a:r>
            <a:r>
              <a:rPr lang="bg-BG" sz="2000" dirty="0" smtClean="0">
                <a:sym typeface="Wingdings" pitchFamily="2" charset="2"/>
              </a:rPr>
              <a:t>)</a:t>
            </a:r>
            <a:endParaRPr lang="bg-BG" sz="2000" dirty="0"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3"/>
            <a:ext cx="4427488" cy="14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16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686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REST: the good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16833"/>
            <a:ext cx="8686800" cy="4824535"/>
          </a:xfrm>
        </p:spPr>
        <p:txBody>
          <a:bodyPr>
            <a:normAutofit lnSpcReduction="10000"/>
          </a:bodyPr>
          <a:lstStyle/>
          <a:p>
            <a:r>
              <a:rPr lang="bg-BG" i="1" dirty="0" smtClean="0"/>
              <a:t>независими ресурси с ясни идентификатори :</a:t>
            </a:r>
            <a:endParaRPr lang="bg-BG" dirty="0" smtClean="0">
              <a:sym typeface="Wingdings" pitchFamily="2" charset="2"/>
            </a:endParaRPr>
          </a:p>
          <a:p>
            <a:pPr lvl="1"/>
            <a:r>
              <a:rPr lang="bg-BG" dirty="0" smtClean="0">
                <a:sym typeface="Wingdings" pitchFamily="2" charset="2"/>
              </a:rPr>
              <a:t>подобрено хоризонтално </a:t>
            </a:r>
            <a:r>
              <a:rPr lang="en-US" dirty="0" smtClean="0">
                <a:sym typeface="Wingdings" pitchFamily="2" charset="2"/>
              </a:rPr>
              <a:t>scalability 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bg-BG" sz="2400" dirty="0" smtClean="0">
                <a:sym typeface="Wingdings" pitchFamily="2" charset="2"/>
              </a:rPr>
              <a:t>повече машини чрез </a:t>
            </a:r>
            <a:r>
              <a:rPr lang="en-US" sz="2400" dirty="0" smtClean="0">
                <a:sym typeface="Wingdings" pitchFamily="2" charset="2"/>
              </a:rPr>
              <a:t>URL </a:t>
            </a:r>
            <a:r>
              <a:rPr lang="bg-BG" sz="2400" dirty="0" smtClean="0">
                <a:sym typeface="Wingdings" pitchFamily="2" charset="2"/>
              </a:rPr>
              <a:t>разделение</a:t>
            </a:r>
            <a:r>
              <a:rPr lang="en-US" sz="2400" dirty="0" smtClean="0">
                <a:sym typeface="Wingdings" pitchFamily="2" charset="2"/>
              </a:rPr>
              <a:t>)</a:t>
            </a:r>
            <a:endParaRPr lang="bg-BG" dirty="0">
              <a:sym typeface="Wingdings" pitchFamily="2" charset="2"/>
            </a:endParaRPr>
          </a:p>
          <a:p>
            <a:pPr lvl="1"/>
            <a:r>
              <a:rPr lang="bg-BG" dirty="0" smtClean="0">
                <a:sym typeface="Wingdings" pitchFamily="2" charset="2"/>
              </a:rPr>
              <a:t>подобрено </a:t>
            </a:r>
            <a:r>
              <a:rPr lang="en-US" dirty="0" smtClean="0">
                <a:sym typeface="Wingdings" pitchFamily="2" charset="2"/>
              </a:rPr>
              <a:t>availability 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bg-BG" sz="2400" dirty="0" smtClean="0">
                <a:sym typeface="Wingdings" pitchFamily="2" charset="2"/>
              </a:rPr>
              <a:t>опростена </a:t>
            </a:r>
            <a:r>
              <a:rPr lang="en-US" sz="2400" dirty="0" smtClean="0">
                <a:sym typeface="Wingdings" pitchFamily="2" charset="2"/>
              </a:rPr>
              <a:t>failover </a:t>
            </a:r>
            <a:r>
              <a:rPr lang="bg-BG" sz="2400" dirty="0" smtClean="0">
                <a:sym typeface="Wingdings" pitchFamily="2" charset="2"/>
              </a:rPr>
              <a:t>политика)</a:t>
            </a:r>
          </a:p>
          <a:p>
            <a:pPr lvl="1"/>
            <a:endParaRPr lang="bg-BG" sz="2400" dirty="0">
              <a:sym typeface="Wingdings" pitchFamily="2" charset="2"/>
            </a:endParaRPr>
          </a:p>
          <a:p>
            <a:r>
              <a:rPr lang="bg-BG" i="1" dirty="0" smtClean="0">
                <a:sym typeface="Wingdings" pitchFamily="2" charset="2"/>
              </a:rPr>
              <a:t>наличие на една или повече стабилни репрезентаци</a:t>
            </a:r>
            <a:r>
              <a:rPr lang="bg-BG" i="1" dirty="0">
                <a:sym typeface="Wingdings" pitchFamily="2" charset="2"/>
              </a:rPr>
              <a:t>и</a:t>
            </a:r>
            <a:r>
              <a:rPr lang="bg-BG" i="1" dirty="0" smtClean="0">
                <a:sym typeface="Wingdings" pitchFamily="2" charset="2"/>
              </a:rPr>
              <a:t> на ресурсите</a:t>
            </a:r>
            <a:r>
              <a:rPr lang="bg-BG" dirty="0" smtClean="0">
                <a:sym typeface="Wingdings" pitchFamily="2" charset="2"/>
              </a:rPr>
              <a:t>:</a:t>
            </a:r>
          </a:p>
          <a:p>
            <a:pPr lvl="1"/>
            <a:r>
              <a:rPr lang="bg-BG" dirty="0" smtClean="0">
                <a:sym typeface="Wingdings" pitchFamily="2" charset="2"/>
              </a:rPr>
              <a:t>подобрена възможност за кеширане на заявки  подобрена производителност</a:t>
            </a:r>
          </a:p>
          <a:p>
            <a:pPr lvl="1"/>
            <a:r>
              <a:rPr lang="bg-BG" dirty="0" smtClean="0">
                <a:sym typeface="Wingdings" pitchFamily="2" charset="2"/>
              </a:rPr>
              <a:t>улеснява </a:t>
            </a:r>
            <a:r>
              <a:rPr lang="en-US" dirty="0" smtClean="0">
                <a:sym typeface="Wingdings" pitchFamily="2" charset="2"/>
              </a:rPr>
              <a:t>search engine</a:t>
            </a:r>
            <a:r>
              <a:rPr lang="bg-BG" dirty="0" smtClean="0">
                <a:sym typeface="Wingdings" pitchFamily="2" charset="2"/>
              </a:rPr>
              <a:t>-</a:t>
            </a:r>
            <a:r>
              <a:rPr lang="bg-BG" dirty="0" err="1" smtClean="0">
                <a:sym typeface="Wingdings" pitchFamily="2" charset="2"/>
              </a:rPr>
              <a:t>ите</a:t>
            </a:r>
            <a:r>
              <a:rPr lang="bg-BG" dirty="0" smtClean="0">
                <a:sym typeface="Wingdings" pitchFamily="2" charset="2"/>
              </a:rPr>
              <a:t>  повече входни точки към приложението </a:t>
            </a:r>
            <a:r>
              <a:rPr lang="bg-BG" sz="2400" dirty="0" smtClean="0">
                <a:sym typeface="Wingdings" pitchFamily="2" charset="2"/>
              </a:rPr>
              <a:t>(дори и временни)</a:t>
            </a:r>
          </a:p>
          <a:p>
            <a:pPr lvl="1"/>
            <a:r>
              <a:rPr lang="bg-BG" dirty="0" smtClean="0">
                <a:sym typeface="Wingdings" pitchFamily="2" charset="2"/>
              </a:rPr>
              <a:t>подобрено </a:t>
            </a:r>
            <a:r>
              <a:rPr lang="en-US" dirty="0" smtClean="0">
                <a:sym typeface="Wingdings" pitchFamily="2" charset="2"/>
              </a:rPr>
              <a:t>usability </a:t>
            </a:r>
            <a:r>
              <a:rPr lang="en-US" sz="2200" dirty="0" smtClean="0">
                <a:sym typeface="Wingdings" pitchFamily="2" charset="2"/>
              </a:rPr>
              <a:t>(</a:t>
            </a:r>
            <a:r>
              <a:rPr lang="bg-BG" sz="2200" dirty="0" smtClean="0">
                <a:sym typeface="Wingdings" pitchFamily="2" charset="2"/>
              </a:rPr>
              <a:t>клиента има избор от формати</a:t>
            </a:r>
            <a:r>
              <a:rPr lang="en-US" sz="2200" dirty="0" smtClean="0">
                <a:sym typeface="Wingdings" pitchFamily="2" charset="2"/>
              </a:rPr>
              <a:t>)</a:t>
            </a:r>
            <a:endParaRPr lang="bg-BG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17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227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REST: the bad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536504"/>
          </a:xfrm>
        </p:spPr>
        <p:txBody>
          <a:bodyPr>
            <a:normAutofit lnSpcReduction="10000"/>
          </a:bodyPr>
          <a:lstStyle/>
          <a:p>
            <a:r>
              <a:rPr lang="bg-BG" i="1" dirty="0" smtClean="0"/>
              <a:t>кеширане на заявки</a:t>
            </a:r>
            <a:r>
              <a:rPr lang="bg-BG" dirty="0" smtClean="0"/>
              <a:t>:</a:t>
            </a:r>
          </a:p>
          <a:p>
            <a:pPr lvl="1"/>
            <a:r>
              <a:rPr lang="bg-BG" dirty="0" smtClean="0"/>
              <a:t>намалено </a:t>
            </a:r>
            <a:r>
              <a:rPr lang="bg-BG" dirty="0" err="1" smtClean="0"/>
              <a:t>reliability</a:t>
            </a:r>
            <a:r>
              <a:rPr lang="bg-BG" dirty="0" smtClean="0"/>
              <a:t> (не е гарантирано, че съобщението е получено или отговора е от кеша)</a:t>
            </a:r>
          </a:p>
          <a:p>
            <a:endParaRPr lang="en-US" i="1" dirty="0" smtClean="0"/>
          </a:p>
          <a:p>
            <a:r>
              <a:rPr lang="bg-BG" i="1" dirty="0" smtClean="0"/>
              <a:t>езикови проблеми</a:t>
            </a:r>
            <a:r>
              <a:rPr lang="bg-BG" dirty="0" smtClean="0"/>
              <a:t>:</a:t>
            </a:r>
          </a:p>
          <a:p>
            <a:pPr lvl="1"/>
            <a:r>
              <a:rPr lang="bg-BG" dirty="0" smtClean="0"/>
              <a:t>сложни </a:t>
            </a:r>
            <a:r>
              <a:rPr lang="bg-BG" dirty="0" err="1" smtClean="0"/>
              <a:t>мапинги</a:t>
            </a:r>
            <a:r>
              <a:rPr lang="bg-BG" dirty="0" smtClean="0"/>
              <a:t> </a:t>
            </a:r>
            <a:br>
              <a:rPr lang="bg-BG" dirty="0" smtClean="0"/>
            </a:br>
            <a:r>
              <a:rPr lang="bg-BG" dirty="0" smtClean="0"/>
              <a:t>между </a:t>
            </a:r>
            <a:r>
              <a:rPr lang="en-US" dirty="0" smtClean="0"/>
              <a:t>URI </a:t>
            </a:r>
            <a:r>
              <a:rPr lang="bg-BG" dirty="0" smtClean="0"/>
              <a:t>и </a:t>
            </a:r>
            <a:br>
              <a:rPr lang="bg-BG" dirty="0" smtClean="0"/>
            </a:br>
            <a:r>
              <a:rPr lang="bg-BG" dirty="0" smtClean="0"/>
              <a:t>ресурси</a:t>
            </a:r>
          </a:p>
          <a:p>
            <a:endParaRPr lang="bg-BG" dirty="0"/>
          </a:p>
          <a:p>
            <a:r>
              <a:rPr lang="en-US" i="1" dirty="0"/>
              <a:t>stateless </a:t>
            </a:r>
            <a:r>
              <a:rPr lang="bg-BG" i="1" dirty="0"/>
              <a:t>комуникация</a:t>
            </a:r>
            <a:r>
              <a:rPr lang="bg-BG" dirty="0"/>
              <a:t>:</a:t>
            </a:r>
          </a:p>
          <a:p>
            <a:pPr lvl="1"/>
            <a:r>
              <a:rPr lang="bg-BG" dirty="0">
                <a:sym typeface="Wingdings" pitchFamily="2" charset="2"/>
              </a:rPr>
              <a:t>намалена </a:t>
            </a:r>
            <a:r>
              <a:rPr lang="bg-BG" dirty="0" smtClean="0">
                <a:sym typeface="Wingdings" pitchFamily="2" charset="2"/>
              </a:rPr>
              <a:t>ефективност </a:t>
            </a:r>
            <a:r>
              <a:rPr lang="bg-BG" dirty="0">
                <a:sym typeface="Wingdings" pitchFamily="2" charset="2"/>
              </a:rPr>
              <a:t>на </a:t>
            </a:r>
            <a:r>
              <a:rPr lang="bg-BG" dirty="0" smtClean="0">
                <a:sym typeface="Wingdings" pitchFamily="2" charset="2"/>
              </a:rPr>
              <a:t>мрежовия обмен</a:t>
            </a:r>
            <a:endParaRPr lang="bg-BG" dirty="0"/>
          </a:p>
          <a:p>
            <a:endParaRPr lang="bg-BG" dirty="0" smtClean="0"/>
          </a:p>
          <a:p>
            <a:pPr marL="109728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01955"/>
            <a:ext cx="4464496" cy="14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18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36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REST: the ugly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REST </a:t>
            </a:r>
            <a:r>
              <a:rPr lang="bg-BG" dirty="0" smtClean="0"/>
              <a:t>като "</a:t>
            </a:r>
            <a:r>
              <a:rPr lang="en-US" dirty="0" smtClean="0"/>
              <a:t>buzz word</a:t>
            </a:r>
            <a:r>
              <a:rPr lang="bg-BG" dirty="0" smtClean="0"/>
              <a:t>"</a:t>
            </a:r>
            <a:r>
              <a:rPr lang="en-US" dirty="0" smtClean="0"/>
              <a:t> </a:t>
            </a:r>
            <a:r>
              <a:rPr lang="bg-BG" dirty="0" smtClean="0"/>
              <a:t>и стремежа да се използва за всичко</a:t>
            </a:r>
            <a:r>
              <a:rPr lang="en-US" dirty="0" smtClean="0"/>
              <a:t> </a:t>
            </a:r>
            <a:r>
              <a:rPr lang="bg-BG" dirty="0" smtClean="0"/>
              <a:t>и на всяка цена</a:t>
            </a:r>
          </a:p>
          <a:p>
            <a:endParaRPr lang="bg-BG" dirty="0" smtClean="0"/>
          </a:p>
          <a:p>
            <a:r>
              <a:rPr lang="bg-BG" dirty="0" smtClean="0"/>
              <a:t>нова и абстрактна идея (а не спецификация):</a:t>
            </a:r>
          </a:p>
          <a:p>
            <a:pPr lvl="1"/>
            <a:r>
              <a:rPr lang="bg-BG" dirty="0" smtClean="0"/>
              <a:t>неразбиране на концепцията</a:t>
            </a:r>
          </a:p>
          <a:p>
            <a:pPr lvl="1"/>
            <a:r>
              <a:rPr lang="en-US" dirty="0" smtClean="0"/>
              <a:t>REST </a:t>
            </a:r>
            <a:r>
              <a:rPr lang="bg-BG" dirty="0" smtClean="0"/>
              <a:t>като </a:t>
            </a:r>
            <a:r>
              <a:rPr lang="en-US" i="1" dirty="0" smtClean="0"/>
              <a:t>POX over HTTP</a:t>
            </a:r>
            <a:endParaRPr lang="bg-BG" i="1" dirty="0"/>
          </a:p>
          <a:p>
            <a:pPr lvl="1"/>
            <a:r>
              <a:rPr lang="en-US" dirty="0" smtClean="0"/>
              <a:t>Lo-</a:t>
            </a:r>
            <a:r>
              <a:rPr lang="en-US" dirty="0" err="1" smtClean="0"/>
              <a:t>RES</a:t>
            </a:r>
            <a:r>
              <a:rPr lang="en-US" dirty="0" err="1"/>
              <a:t>t</a:t>
            </a:r>
            <a:r>
              <a:rPr lang="en-US" i="1" dirty="0" smtClean="0"/>
              <a:t> </a:t>
            </a:r>
            <a:r>
              <a:rPr lang="en-US" sz="2400" dirty="0" smtClean="0"/>
              <a:t>(</a:t>
            </a:r>
            <a:r>
              <a:rPr lang="bg-BG" sz="2400" dirty="0" smtClean="0"/>
              <a:t>само</a:t>
            </a:r>
            <a:br>
              <a:rPr lang="bg-BG" sz="2400" dirty="0" smtClean="0"/>
            </a:br>
            <a:r>
              <a:rPr lang="en-US" sz="2400" dirty="0" smtClean="0"/>
              <a:t>GET </a:t>
            </a:r>
            <a:r>
              <a:rPr lang="bg-BG" sz="2400" dirty="0" smtClean="0"/>
              <a:t>и </a:t>
            </a:r>
            <a:r>
              <a:rPr lang="en-US" sz="2400" dirty="0" smtClean="0"/>
              <a:t>POST </a:t>
            </a:r>
            <a:r>
              <a:rPr lang="bg-BG" sz="2400" dirty="0" smtClean="0"/>
              <a:t>заявки</a:t>
            </a:r>
            <a:r>
              <a:rPr lang="en-US" sz="2400" dirty="0" smtClean="0"/>
              <a:t>)</a:t>
            </a:r>
            <a:endParaRPr lang="en-US" dirty="0" smtClean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4414788" cy="143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19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96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r>
              <a:rPr lang="en-US" dirty="0" smtClean="0"/>
              <a:t> </a:t>
            </a:r>
            <a:r>
              <a:rPr lang="bg-BG" dirty="0" smtClean="0"/>
              <a:t>на лекциите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mtClean="0"/>
              <a:t>XML</a:t>
            </a:r>
            <a:r>
              <a:rPr lang="bg-BG" dirty="0"/>
              <a:t>,</a:t>
            </a:r>
            <a:r>
              <a:rPr lang="en-US" dirty="0"/>
              <a:t> XML Schema</a:t>
            </a:r>
            <a:r>
              <a:rPr lang="bg-BG" dirty="0"/>
              <a:t>, </a:t>
            </a:r>
            <a:r>
              <a:rPr lang="en-US" dirty="0"/>
              <a:t>XPath, XSLT</a:t>
            </a:r>
            <a:endParaRPr lang="bg-BG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История </a:t>
            </a:r>
            <a:r>
              <a:rPr lang="bg-BG" dirty="0"/>
              <a:t>на разпределените изчисления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/>
              <a:t>Уеб услуги и техните разширения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BPEL </a:t>
            </a:r>
            <a:r>
              <a:rPr lang="bg-BG" dirty="0"/>
              <a:t>оркестрации и </a:t>
            </a:r>
            <a:r>
              <a:rPr lang="en-US" dirty="0"/>
              <a:t>SCA</a:t>
            </a:r>
            <a:r>
              <a:rPr lang="bg-BG" dirty="0"/>
              <a:t> модел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i="1" dirty="0">
                <a:solidFill>
                  <a:schemeClr val="accent2"/>
                </a:solidFill>
              </a:rPr>
              <a:t>REST </a:t>
            </a:r>
            <a:r>
              <a:rPr lang="bg-BG" i="1" dirty="0">
                <a:solidFill>
                  <a:schemeClr val="accent2"/>
                </a:solidFill>
              </a:rPr>
              <a:t>уеб услуги</a:t>
            </a:r>
            <a:endParaRPr lang="en-US" i="1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ESB</a:t>
            </a:r>
            <a:r>
              <a:rPr lang="bg-BG" dirty="0"/>
              <a:t> и </a:t>
            </a:r>
            <a:r>
              <a:rPr lang="en-US" dirty="0"/>
              <a:t>SOA</a:t>
            </a:r>
            <a:endParaRPr lang="bg-BG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62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Семантика на </a:t>
            </a:r>
            <a:r>
              <a:rPr lang="en-US" dirty="0" smtClean="0"/>
              <a:t>HTTP </a:t>
            </a:r>
            <a:r>
              <a:rPr lang="bg-BG" dirty="0" smtClean="0"/>
              <a:t>заявките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68052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ако ресурсът е колекция</a:t>
            </a:r>
            <a:r>
              <a:rPr lang="en-US" dirty="0" smtClean="0"/>
              <a:t> (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http://opa/books</a:t>
            </a:r>
            <a:r>
              <a:rPr lang="en-US" dirty="0" smtClean="0"/>
              <a:t>)</a:t>
            </a:r>
            <a:r>
              <a:rPr lang="bg-BG" dirty="0" smtClean="0"/>
              <a:t>:</a:t>
            </a:r>
          </a:p>
          <a:p>
            <a:pPr lvl="1"/>
            <a:r>
              <a:rPr lang="en-US" dirty="0" smtClean="0"/>
              <a:t>GET – </a:t>
            </a:r>
            <a:r>
              <a:rPr lang="bg-BG" dirty="0" smtClean="0"/>
              <a:t>връща идентификаторите на всички елементи в колекцията</a:t>
            </a:r>
            <a:endParaRPr lang="en-US" dirty="0" smtClean="0"/>
          </a:p>
          <a:p>
            <a:pPr lvl="1"/>
            <a:r>
              <a:rPr lang="en-US" dirty="0" smtClean="0"/>
              <a:t>PUT – </a:t>
            </a:r>
            <a:r>
              <a:rPr lang="bg-BG" dirty="0" smtClean="0"/>
              <a:t>заменя колекцията с нова </a:t>
            </a:r>
            <a:endParaRPr lang="en-US" dirty="0" smtClean="0"/>
          </a:p>
          <a:p>
            <a:pPr lvl="1"/>
            <a:r>
              <a:rPr lang="en-US" dirty="0" smtClean="0"/>
              <a:t>POST – </a:t>
            </a:r>
            <a:r>
              <a:rPr lang="bg-BG" dirty="0" smtClean="0"/>
              <a:t>добавя елемент в колекцията </a:t>
            </a:r>
            <a:endParaRPr lang="en-US" dirty="0" smtClean="0"/>
          </a:p>
          <a:p>
            <a:pPr lvl="1"/>
            <a:r>
              <a:rPr lang="en-US" dirty="0" smtClean="0"/>
              <a:t>DELETE – </a:t>
            </a:r>
            <a:r>
              <a:rPr lang="bg-BG" dirty="0" smtClean="0"/>
              <a:t>изтрива колекцията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bg-BG" dirty="0" smtClean="0"/>
              <a:t>ако ресурсът е елемент</a:t>
            </a:r>
            <a:r>
              <a:rPr lang="en-US" dirty="0" smtClean="0"/>
              <a:t> (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http://opa/books/12</a:t>
            </a:r>
            <a:r>
              <a:rPr lang="en-US" dirty="0" smtClean="0"/>
              <a:t>)</a:t>
            </a:r>
            <a:r>
              <a:rPr lang="bg-BG" dirty="0" smtClean="0"/>
              <a:t>:</a:t>
            </a:r>
          </a:p>
          <a:p>
            <a:pPr lvl="1"/>
            <a:r>
              <a:rPr lang="en-US" dirty="0" smtClean="0"/>
              <a:t>GET – </a:t>
            </a:r>
            <a:r>
              <a:rPr lang="bg-BG" dirty="0" smtClean="0"/>
              <a:t>връща репрезентация на ресурса</a:t>
            </a:r>
            <a:endParaRPr lang="en-US" dirty="0" smtClean="0"/>
          </a:p>
          <a:p>
            <a:pPr lvl="1"/>
            <a:r>
              <a:rPr lang="en-US" dirty="0" smtClean="0"/>
              <a:t>PUT – </a:t>
            </a:r>
            <a:r>
              <a:rPr lang="bg-BG" dirty="0" smtClean="0"/>
              <a:t>създава или модифицира ресурса</a:t>
            </a:r>
            <a:endParaRPr lang="en-US" dirty="0" smtClean="0"/>
          </a:p>
          <a:p>
            <a:pPr lvl="1"/>
            <a:r>
              <a:rPr lang="en-US" dirty="0" smtClean="0"/>
              <a:t>POST – </a:t>
            </a:r>
            <a:r>
              <a:rPr lang="bg-BG" dirty="0" smtClean="0"/>
              <a:t>създава елемент </a:t>
            </a:r>
            <a:r>
              <a:rPr lang="bg-BG" b="1" i="1" dirty="0" smtClean="0"/>
              <a:t>в ресурса</a:t>
            </a:r>
            <a:r>
              <a:rPr lang="bg-BG" dirty="0" smtClean="0"/>
              <a:t> (вече колекция)</a:t>
            </a:r>
            <a:endParaRPr lang="en-US" dirty="0" smtClean="0"/>
          </a:p>
          <a:p>
            <a:pPr lvl="1"/>
            <a:r>
              <a:rPr lang="en-US" dirty="0" smtClean="0"/>
              <a:t>DELETE – </a:t>
            </a:r>
            <a:r>
              <a:rPr lang="bg-BG" dirty="0" smtClean="0"/>
              <a:t>изтрива ресурса от колекцията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20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77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И</a:t>
            </a:r>
            <a:r>
              <a:rPr lang="bg-BG" b="1" dirty="0" err="1" smtClean="0"/>
              <a:t>де</a:t>
            </a:r>
            <a:r>
              <a:rPr lang="bg-BG" dirty="0" err="1" smtClean="0"/>
              <a:t>мпотентност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Idempotency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79296" cy="4536504"/>
          </a:xfrm>
        </p:spPr>
        <p:txBody>
          <a:bodyPr>
            <a:normAutofit/>
          </a:bodyPr>
          <a:lstStyle/>
          <a:p>
            <a:r>
              <a:rPr lang="bg-BG" dirty="0" smtClean="0"/>
              <a:t>безопасни (</a:t>
            </a:r>
            <a:r>
              <a:rPr lang="en-US" dirty="0" smtClean="0"/>
              <a:t>safe</a:t>
            </a:r>
            <a:r>
              <a:rPr lang="bg-BG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заявки – не променят състоянието на системата</a:t>
            </a:r>
            <a:endParaRPr lang="en-US" dirty="0" smtClean="0"/>
          </a:p>
          <a:p>
            <a:r>
              <a:rPr lang="bg-BG" dirty="0" err="1" smtClean="0"/>
              <a:t>идемпотентни</a:t>
            </a:r>
            <a:r>
              <a:rPr lang="bg-BG" dirty="0" smtClean="0"/>
              <a:t> – множество еднакви заявки имат същия ефект като една единствена заявка</a:t>
            </a:r>
          </a:p>
          <a:p>
            <a:endParaRPr lang="bg-BG" dirty="0"/>
          </a:p>
          <a:p>
            <a:r>
              <a:rPr lang="bg-BG" dirty="0" smtClean="0"/>
              <a:t>в </a:t>
            </a:r>
            <a:r>
              <a:rPr lang="en-US" dirty="0" smtClean="0"/>
              <a:t>HTTP:</a:t>
            </a:r>
            <a:endParaRPr lang="bg-BG" dirty="0" smtClean="0"/>
          </a:p>
          <a:p>
            <a:pPr lvl="1"/>
            <a:r>
              <a:rPr lang="bg-BG" dirty="0" smtClean="0"/>
              <a:t>безопасни: </a:t>
            </a:r>
            <a:r>
              <a:rPr lang="en-US" dirty="0" smtClean="0"/>
              <a:t>GET</a:t>
            </a:r>
            <a:r>
              <a:rPr lang="bg-BG" dirty="0" smtClean="0"/>
              <a:t>, </a:t>
            </a:r>
            <a:r>
              <a:rPr lang="en-US" dirty="0" smtClean="0"/>
              <a:t>HEAD</a:t>
            </a:r>
            <a:r>
              <a:rPr lang="bg-BG" dirty="0" smtClean="0"/>
              <a:t>, </a:t>
            </a:r>
            <a:br>
              <a:rPr lang="bg-BG" dirty="0" smtClean="0"/>
            </a:br>
            <a:r>
              <a:rPr lang="en-US" dirty="0" smtClean="0"/>
              <a:t>OPTIONS</a:t>
            </a:r>
            <a:r>
              <a:rPr lang="bg-BG" dirty="0" smtClean="0"/>
              <a:t>, </a:t>
            </a:r>
            <a:r>
              <a:rPr lang="en-US" dirty="0" smtClean="0"/>
              <a:t>TRACE</a:t>
            </a:r>
            <a:endParaRPr lang="bg-BG" dirty="0" smtClean="0"/>
          </a:p>
          <a:p>
            <a:pPr lvl="1"/>
            <a:r>
              <a:rPr lang="bg-BG" dirty="0" err="1" smtClean="0"/>
              <a:t>идемпотентни</a:t>
            </a:r>
            <a:r>
              <a:rPr lang="bg-BG" dirty="0" smtClean="0"/>
              <a:t>: </a:t>
            </a:r>
            <a:r>
              <a:rPr lang="en-US" dirty="0" smtClean="0"/>
              <a:t>PUT, DELETE</a:t>
            </a:r>
            <a:endParaRPr lang="bg-BG" dirty="0" smtClean="0"/>
          </a:p>
          <a:p>
            <a:pPr lvl="1"/>
            <a:r>
              <a:rPr lang="bg-BG" dirty="0" err="1" smtClean="0"/>
              <a:t>не-идемпотентни</a:t>
            </a:r>
            <a:r>
              <a:rPr lang="bg-BG" dirty="0" smtClean="0"/>
              <a:t>: </a:t>
            </a:r>
            <a:r>
              <a:rPr lang="en-US" dirty="0" smtClean="0"/>
              <a:t>POST</a:t>
            </a:r>
            <a:endParaRPr lang="bg-BG" dirty="0"/>
          </a:p>
        </p:txBody>
      </p:sp>
      <p:pic>
        <p:nvPicPr>
          <p:cNvPr id="6147" name="Picture 3" descr="C:\Users\petyo.dimitrov\Desktop\viagra_blue_pills_sjpg7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82986"/>
            <a:ext cx="3034308" cy="18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21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77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Формат на данните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79296" cy="4680520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алтернативи</a:t>
            </a:r>
            <a:r>
              <a:rPr lang="bg-BG" dirty="0" smtClean="0"/>
              <a:t>:</a:t>
            </a:r>
          </a:p>
          <a:p>
            <a:pPr lvl="1"/>
            <a:r>
              <a:rPr lang="en-US" dirty="0" smtClean="0"/>
              <a:t>XML</a:t>
            </a:r>
          </a:p>
          <a:p>
            <a:pPr lvl="1"/>
            <a:r>
              <a:rPr lang="en-US" dirty="0" smtClean="0"/>
              <a:t>JSON </a:t>
            </a:r>
            <a:r>
              <a:rPr lang="bg-BG" dirty="0" smtClean="0"/>
              <a:t>(</a:t>
            </a:r>
            <a:r>
              <a:rPr lang="en-US" dirty="0" smtClean="0"/>
              <a:t>JavaScript Object Notation</a:t>
            </a:r>
            <a:r>
              <a:rPr lang="bg-BG" dirty="0" smtClean="0"/>
              <a:t>)</a:t>
            </a:r>
            <a:endParaRPr lang="en-US" dirty="0"/>
          </a:p>
          <a:p>
            <a:pPr marL="109728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"title": "Avengers",</a:t>
            </a:r>
          </a:p>
          <a:p>
            <a:pPr marL="109728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"length": 143,</a:t>
            </a:r>
          </a:p>
          <a:p>
            <a:pPr marL="109728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"synopsis":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…описание на филма…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,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cast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 [</a:t>
            </a:r>
          </a:p>
          <a:p>
            <a:pPr marL="109728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{"first": "Robert", "last": "Downey Jr."},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{"first": "Chris", "last": "Evans"}, …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]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22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25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Детайли за </a:t>
            </a:r>
            <a:r>
              <a:rPr lang="en-US" dirty="0" smtClean="0"/>
              <a:t>JSON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формат: двойки име-стойност разделени със запетаи</a:t>
            </a:r>
            <a:endParaRPr lang="en-US" dirty="0" smtClean="0"/>
          </a:p>
          <a:p>
            <a:r>
              <a:rPr lang="bg-BG" dirty="0" smtClean="0"/>
              <a:t>типове данни: числа, стрингове</a:t>
            </a:r>
            <a:r>
              <a:rPr lang="en-US" dirty="0" smtClean="0"/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""</a:t>
            </a:r>
            <a:r>
              <a:rPr lang="bg-BG" dirty="0" smtClean="0"/>
              <a:t>, булеви стойности</a:t>
            </a:r>
            <a:r>
              <a:rPr lang="en-US" dirty="0" smtClean="0"/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true/false</a:t>
            </a:r>
            <a:r>
              <a:rPr lang="bg-BG" dirty="0" smtClean="0"/>
              <a:t>, масиви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bg-BG" dirty="0" smtClean="0"/>
              <a:t>, обекти</a:t>
            </a:r>
            <a:r>
              <a:rPr lang="en-US" dirty="0" smtClean="0"/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{}</a:t>
            </a:r>
            <a:r>
              <a:rPr lang="bg-BG" dirty="0" smtClean="0"/>
              <a:t> и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null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mime </a:t>
            </a:r>
            <a:r>
              <a:rPr lang="en-US" dirty="0"/>
              <a:t>type: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application/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json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bg-BG" dirty="0" err="1" smtClean="0"/>
              <a:t>парсват</a:t>
            </a:r>
            <a:r>
              <a:rPr lang="bg-BG" dirty="0" smtClean="0"/>
              <a:t> се чрез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bg-BG" dirty="0" err="1" smtClean="0"/>
              <a:t>валидация</a:t>
            </a:r>
            <a:r>
              <a:rPr lang="bg-BG" dirty="0" smtClean="0"/>
              <a:t>: </a:t>
            </a:r>
            <a:r>
              <a:rPr lang="en-US" dirty="0" smtClean="0"/>
              <a:t>JSON Schema</a:t>
            </a:r>
          </a:p>
          <a:p>
            <a:r>
              <a:rPr lang="bg-BG" dirty="0" smtClean="0"/>
              <a:t>свързване на документи: </a:t>
            </a:r>
            <a:r>
              <a:rPr lang="en-US" dirty="0" smtClean="0"/>
              <a:t>JSON-LD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23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77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Работа с </a:t>
            </a:r>
            <a:r>
              <a:rPr lang="en-US" dirty="0" smtClean="0"/>
              <a:t>JSON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bject Model API</a:t>
            </a:r>
            <a:r>
              <a:rPr lang="bg-BG" dirty="0" smtClean="0"/>
              <a:t>:</a:t>
            </a:r>
          </a:p>
          <a:p>
            <a:pPr lvl="1"/>
            <a:r>
              <a:rPr lang="bg-BG" dirty="0" smtClean="0"/>
              <a:t>аналогичен с </a:t>
            </a:r>
            <a:r>
              <a:rPr lang="en-US" dirty="0" smtClean="0"/>
              <a:t>DOM </a:t>
            </a:r>
            <a:r>
              <a:rPr lang="bg-BG" dirty="0" smtClean="0"/>
              <a:t>за </a:t>
            </a:r>
            <a:r>
              <a:rPr lang="en-US" dirty="0" smtClean="0"/>
              <a:t>XML</a:t>
            </a:r>
            <a:endParaRPr lang="bg-BG" dirty="0" smtClean="0"/>
          </a:p>
          <a:p>
            <a:pPr lvl="1"/>
            <a:r>
              <a:rPr lang="bg-BG" dirty="0" smtClean="0"/>
              <a:t>позволява четене и писане</a:t>
            </a:r>
            <a:endParaRPr lang="en-US" dirty="0" smtClean="0"/>
          </a:p>
          <a:p>
            <a:pPr lvl="1"/>
            <a:r>
              <a:rPr lang="bg-BG" dirty="0" smtClean="0"/>
              <a:t>съхранява цялото </a:t>
            </a:r>
            <a:r>
              <a:rPr lang="en-US" dirty="0" smtClean="0"/>
              <a:t>JSON </a:t>
            </a:r>
            <a:r>
              <a:rPr lang="bg-BG" dirty="0" smtClean="0"/>
              <a:t>дърво в паметта</a:t>
            </a:r>
          </a:p>
          <a:p>
            <a:pPr lvl="1"/>
            <a:r>
              <a:rPr lang="bg-BG" dirty="0" smtClean="0"/>
              <a:t>лесен за работа, но използва повече памет</a:t>
            </a:r>
          </a:p>
          <a:p>
            <a:r>
              <a:rPr lang="en-US" dirty="0" smtClean="0"/>
              <a:t>Streaming API:</a:t>
            </a:r>
          </a:p>
          <a:p>
            <a:pPr lvl="1"/>
            <a:r>
              <a:rPr lang="bg-BG" dirty="0" smtClean="0"/>
              <a:t>аналогичен с </a:t>
            </a:r>
            <a:r>
              <a:rPr lang="en-US" dirty="0" smtClean="0"/>
              <a:t>StAX </a:t>
            </a:r>
            <a:r>
              <a:rPr lang="bg-BG" dirty="0" smtClean="0"/>
              <a:t>за </a:t>
            </a:r>
            <a:r>
              <a:rPr lang="en-US" dirty="0" smtClean="0"/>
              <a:t>XML</a:t>
            </a:r>
            <a:r>
              <a:rPr lang="bg-BG" dirty="0" smtClean="0"/>
              <a:t> (</a:t>
            </a:r>
            <a:r>
              <a:rPr lang="en-US" dirty="0" smtClean="0"/>
              <a:t>event based</a:t>
            </a:r>
            <a:r>
              <a:rPr lang="bg-BG" dirty="0" smtClean="0"/>
              <a:t>)</a:t>
            </a:r>
            <a:endParaRPr lang="en-US" dirty="0" smtClean="0"/>
          </a:p>
          <a:p>
            <a:pPr lvl="1"/>
            <a:r>
              <a:rPr lang="bg-BG" dirty="0" smtClean="0"/>
              <a:t>позволява четене и писане</a:t>
            </a:r>
            <a:endParaRPr lang="en-US" dirty="0" smtClean="0"/>
          </a:p>
          <a:p>
            <a:pPr lvl="1"/>
            <a:r>
              <a:rPr lang="bg-BG" dirty="0" smtClean="0"/>
              <a:t>по-малко необходима памет</a:t>
            </a:r>
            <a:r>
              <a:rPr lang="en-US" dirty="0" smtClean="0"/>
              <a:t> (</a:t>
            </a:r>
            <a:r>
              <a:rPr lang="bg-BG" dirty="0" smtClean="0"/>
              <a:t>само за текущо четените/писаните данни, не за целия </a:t>
            </a:r>
            <a:r>
              <a:rPr lang="en-US" dirty="0" smtClean="0"/>
              <a:t>JSON)</a:t>
            </a:r>
          </a:p>
          <a:p>
            <a:pPr lvl="1"/>
            <a:r>
              <a:rPr lang="bg-BG" dirty="0" smtClean="0"/>
              <a:t>малко по-сложен за работа</a:t>
            </a:r>
          </a:p>
          <a:p>
            <a:pPr lvl="1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24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39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Java API for JSON Processing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60440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 Model API</a:t>
            </a:r>
            <a:r>
              <a:rPr lang="bg-BG" dirty="0" smtClean="0"/>
              <a:t>:</a:t>
            </a:r>
          </a:p>
          <a:p>
            <a:pPr lvl="1"/>
            <a:r>
              <a:rPr lang="en-US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JsonReader</a:t>
            </a:r>
            <a:r>
              <a:rPr lang="en-US" noProof="1" smtClean="0"/>
              <a:t>, </a:t>
            </a:r>
            <a:r>
              <a:rPr lang="en-US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JsonWriter</a:t>
            </a:r>
            <a:endParaRPr lang="bg-BG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JsonStructure</a:t>
            </a:r>
            <a:r>
              <a:rPr lang="en-US" noProof="1" smtClean="0"/>
              <a:t>, </a:t>
            </a:r>
            <a:r>
              <a:rPr lang="en-US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JsonObject</a:t>
            </a:r>
            <a:r>
              <a:rPr lang="en-US" noProof="1" smtClean="0"/>
              <a:t>, </a:t>
            </a:r>
            <a:r>
              <a:rPr lang="en-US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JsonArray</a:t>
            </a:r>
            <a:endParaRPr lang="bg-BG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noProof="1" smtClean="0"/>
              <a:t> </a:t>
            </a:r>
            <a:r>
              <a:rPr lang="en-US" dirty="0" smtClean="0"/>
              <a:t>(factory)</a:t>
            </a:r>
            <a:endParaRPr lang="bg-BG" dirty="0" smtClean="0"/>
          </a:p>
          <a:p>
            <a:r>
              <a:rPr lang="en-US" dirty="0" smtClean="0"/>
              <a:t>Streaming API:</a:t>
            </a:r>
          </a:p>
          <a:p>
            <a:pPr lvl="1"/>
            <a:r>
              <a:rPr lang="en-US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JsonParser</a:t>
            </a:r>
          </a:p>
          <a:p>
            <a:pPr lvl="1"/>
            <a:r>
              <a:rPr lang="en-US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JsonGenerator</a:t>
            </a:r>
          </a:p>
          <a:p>
            <a:pPr lvl="1"/>
            <a:r>
              <a:rPr lang="en-US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noProof="1" smtClean="0"/>
              <a:t> </a:t>
            </a:r>
            <a:r>
              <a:rPr lang="en-US" dirty="0"/>
              <a:t>(factory)</a:t>
            </a:r>
            <a:endParaRPr lang="bg-BG" dirty="0"/>
          </a:p>
          <a:p>
            <a:pPr lvl="1"/>
            <a:endParaRPr lang="bg-BG" dirty="0" smtClean="0"/>
          </a:p>
          <a:p>
            <a:pPr lvl="1"/>
            <a:endParaRPr lang="bg-BG" dirty="0"/>
          </a:p>
        </p:txBody>
      </p:sp>
      <p:pic>
        <p:nvPicPr>
          <p:cNvPr id="5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25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28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Пример </a:t>
            </a:r>
            <a:r>
              <a:rPr lang="bg-BG" dirty="0" smtClean="0"/>
              <a:t>с </a:t>
            </a:r>
            <a:r>
              <a:rPr lang="en-US" dirty="0" smtClean="0"/>
              <a:t>Object Model API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700808"/>
            <a:ext cx="8535626" cy="5157192"/>
          </a:xfrm>
        </p:spPr>
        <p:txBody>
          <a:bodyPr>
            <a:noAutofit/>
          </a:bodyPr>
          <a:lstStyle/>
          <a:p>
            <a:r>
              <a:rPr lang="bg-BG" dirty="0" smtClean="0"/>
              <a:t>четене: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JsonReader reader = Json.createReader(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new FileReader("example.json")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JsonStructure structure = reader.read();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if (structure instanceof JsonObject) {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JsonObject object = (JsonObject) structure;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System.out.println(object.keySet());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1600" noProof="1" smtClean="0">
              <a:latin typeface="Courier New" pitchFamily="49" charset="0"/>
              <a:cs typeface="Courier New" pitchFamily="49" charset="0"/>
            </a:endParaRPr>
          </a:p>
          <a:p>
            <a:r>
              <a:rPr lang="bg-BG" dirty="0" smtClean="0"/>
              <a:t>писане: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JsonObject model 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Json.createObjectBuilder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109728" indent="0"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add("title", "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Avengers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")</a:t>
            </a:r>
            <a:endParaRPr lang="bg-BG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1600" noProof="1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add("length", 143)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	.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cast"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Json.createArrayBuilder()</a:t>
            </a:r>
            <a:endParaRPr lang="bg-BG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1600" noProof="1">
                <a:latin typeface="Courier New" pitchFamily="49" charset="0"/>
                <a:cs typeface="Courier New" pitchFamily="49" charset="0"/>
              </a:rPr>
              <a:t>	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.add(Json.createObjectBuilder()</a:t>
            </a:r>
            <a:endParaRPr lang="bg-BG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1600" noProof="1">
                <a:latin typeface="Courier New" pitchFamily="49" charset="0"/>
                <a:cs typeface="Courier New" pitchFamily="49" charset="0"/>
              </a:rPr>
              <a:t>	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add("first", "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Robert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")</a:t>
            </a:r>
            <a:endParaRPr lang="bg-BG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1600" noProof="1">
                <a:latin typeface="Courier New" pitchFamily="49" charset="0"/>
                <a:cs typeface="Courier New" pitchFamily="49" charset="0"/>
              </a:rPr>
              <a:t>	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.add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("last", "Downey 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Jr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."))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build();</a:t>
            </a:r>
            <a:endParaRPr lang="bg-BG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noProof="1">
                <a:latin typeface="Courier New" pitchFamily="49" charset="0"/>
                <a:cs typeface="Courier New" pitchFamily="49" charset="0"/>
              </a:rPr>
              <a:t>JsonWriter writer = Json.createWriter(System.out);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writer.write(model</a:t>
            </a:r>
            <a:r>
              <a:rPr lang="en-US" sz="1600" noProof="1">
                <a:latin typeface="Courier New" pitchFamily="49" charset="0"/>
                <a:cs typeface="Courier New" pitchFamily="49" charset="0"/>
              </a:rPr>
              <a:t>);</a:t>
            </a:r>
            <a:endParaRPr lang="en-US" sz="16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26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457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Пример </a:t>
            </a:r>
            <a:r>
              <a:rPr lang="bg-BG" dirty="0" smtClean="0"/>
              <a:t>със </a:t>
            </a:r>
            <a:r>
              <a:rPr lang="en-US" dirty="0" smtClean="0"/>
              <a:t>Streaming API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700808"/>
            <a:ext cx="8535626" cy="5157192"/>
          </a:xfrm>
        </p:spPr>
        <p:txBody>
          <a:bodyPr>
            <a:noAutofit/>
          </a:bodyPr>
          <a:lstStyle/>
          <a:p>
            <a:r>
              <a:rPr lang="bg-BG" dirty="0" smtClean="0"/>
              <a:t>четене:</a:t>
            </a:r>
            <a:endParaRPr lang="en-US" dirty="0" smtClean="0"/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JsonParser parser = Json.createParser(new FileReader("example.json"));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while (parser.hasNext()) {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JsonParser.Event event = parser.next();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switch (event) {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case KEY_NAME: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	parser.getString() + " - ");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	break;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case VALUE_FALSE: case VALUE_NULL: case VALUE_TRUE: </a:t>
            </a:r>
            <a:br>
              <a:rPr lang="en-US" sz="16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case VALUE_STRING: case VALUE_NUMBER: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	System.out.println(parser.getString());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	break;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bg-BG" sz="2400" dirty="0" smtClean="0"/>
              <a:t>други събития</a:t>
            </a:r>
            <a:r>
              <a:rPr lang="bg-BG" sz="1600" dirty="0" smtClean="0"/>
              <a:t>: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START_ARRAY, END_ARRAY, START_OBJECT, END_OBJECT</a:t>
            </a: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27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957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Пример </a:t>
            </a:r>
            <a:r>
              <a:rPr lang="bg-BG" dirty="0" smtClean="0"/>
              <a:t>със </a:t>
            </a:r>
            <a:r>
              <a:rPr lang="en-US" dirty="0" smtClean="0"/>
              <a:t>Streaming API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700808"/>
            <a:ext cx="8535626" cy="5157192"/>
          </a:xfrm>
        </p:spPr>
        <p:txBody>
          <a:bodyPr>
            <a:noAutofit/>
          </a:bodyPr>
          <a:lstStyle/>
          <a:p>
            <a:r>
              <a:rPr lang="bg-BG" dirty="0" smtClean="0"/>
              <a:t>писане:</a:t>
            </a:r>
          </a:p>
          <a:p>
            <a:pPr marL="109728" indent="0">
              <a:buNone/>
            </a:pP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JsonGenerator gen = Json.createGenerator(System.out);</a:t>
            </a:r>
          </a:p>
          <a:p>
            <a:pPr marL="109728" indent="0">
              <a:buNone/>
            </a:pP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gen.writeStartObject()</a:t>
            </a:r>
            <a:endParaRPr lang="bg-BG" sz="18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.write("title", "Avengers")</a:t>
            </a:r>
            <a:endParaRPr lang="bg-BG" sz="18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.write("length", 143) 				.writeStartArray("cast")</a:t>
            </a:r>
            <a:endParaRPr lang="bg-BG" sz="18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.writeStartObject()</a:t>
            </a:r>
            <a:endParaRPr lang="bg-BG" sz="18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.write("first", "Robert")</a:t>
            </a:r>
            <a:endParaRPr lang="bg-BG" sz="18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.write("last", "Downey Jr.")</a:t>
            </a: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.writeEnd()</a:t>
            </a:r>
            <a:endParaRPr lang="bg-BG" sz="18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.writeStartObject()</a:t>
            </a:r>
            <a:endParaRPr lang="bg-BG" sz="18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.write("first", "Chris")</a:t>
            </a:r>
            <a:endParaRPr lang="bg-BG" sz="18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.write("last", "Evans")</a:t>
            </a:r>
            <a:endParaRPr lang="bg-BG" sz="18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.writeEnd()</a:t>
            </a:r>
            <a:endParaRPr lang="bg-BG" sz="1800" noProof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bg-BG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.writeEnd()</a:t>
            </a:r>
          </a:p>
          <a:p>
            <a:pPr marL="109728" indent="0">
              <a:buNone/>
            </a:pPr>
            <a:r>
              <a:rPr lang="en-US" sz="18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.writeEnd();</a:t>
            </a: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28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188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istrator\Desktop\temp\temp\freddy.vs.ja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94" y="2049268"/>
            <a:ext cx="3033152" cy="4558015"/>
          </a:xfrm>
          <a:prstGeom prst="rect">
            <a:avLst/>
          </a:prstGeom>
          <a:noFill/>
          <a:effectLst>
            <a:glow rad="190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XML vs. JSON</a:t>
            </a:r>
            <a:endParaRPr lang="bg-BG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104630" y="2016870"/>
            <a:ext cx="3039370" cy="4688730"/>
          </a:xfrm>
        </p:spPr>
        <p:txBody>
          <a:bodyPr>
            <a:normAutofit/>
          </a:bodyPr>
          <a:lstStyle/>
          <a:p>
            <a:r>
              <a:rPr lang="bg-BG" dirty="0" smtClean="0"/>
              <a:t>прост</a:t>
            </a:r>
            <a:r>
              <a:rPr lang="en-US" dirty="0" smtClean="0"/>
              <a:t> </a:t>
            </a:r>
            <a:r>
              <a:rPr lang="bg-BG" dirty="0" smtClean="0"/>
              <a:t>и лесен за използване</a:t>
            </a:r>
            <a:endParaRPr lang="en-US" dirty="0" smtClean="0"/>
          </a:p>
          <a:p>
            <a:r>
              <a:rPr lang="bg-BG" dirty="0" smtClean="0"/>
              <a:t>по-четим</a:t>
            </a:r>
            <a:endParaRPr lang="en-US" dirty="0"/>
          </a:p>
          <a:p>
            <a:r>
              <a:rPr lang="bg-BG" dirty="0" smtClean="0"/>
              <a:t>поддържа </a:t>
            </a:r>
            <a:r>
              <a:rPr lang="en-US" dirty="0" smtClean="0"/>
              <a:t>URI </a:t>
            </a:r>
            <a:r>
              <a:rPr lang="bg-BG" dirty="0" smtClean="0"/>
              <a:t>чрез </a:t>
            </a:r>
            <a:r>
              <a:rPr lang="en-US" dirty="0" smtClean="0"/>
              <a:t>JSON-LD</a:t>
            </a:r>
            <a:endParaRPr lang="bg-BG" dirty="0" smtClean="0"/>
          </a:p>
          <a:p>
            <a:r>
              <a:rPr lang="bg-BG" dirty="0" smtClean="0"/>
              <a:t>съвместим с </a:t>
            </a:r>
            <a:r>
              <a:rPr lang="en-US" dirty="0" smtClean="0"/>
              <a:t>WEB</a:t>
            </a:r>
          </a:p>
          <a:p>
            <a:r>
              <a:rPr lang="bg-BG" dirty="0" smtClean="0"/>
              <a:t>няма резервирани думи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0" y="2014440"/>
            <a:ext cx="3106940" cy="4843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hypermedia</a:t>
            </a:r>
          </a:p>
          <a:p>
            <a:r>
              <a:rPr lang="bg-BG" dirty="0" err="1" smtClean="0"/>
              <a:t>валидация</a:t>
            </a:r>
            <a:r>
              <a:rPr lang="bg-BG" dirty="0" smtClean="0"/>
              <a:t> и проверка на типове</a:t>
            </a:r>
            <a:endParaRPr lang="en-US" dirty="0" smtClean="0"/>
          </a:p>
          <a:p>
            <a:r>
              <a:rPr lang="bg-BG" dirty="0" smtClean="0"/>
              <a:t>разнородни данни</a:t>
            </a:r>
          </a:p>
          <a:p>
            <a:r>
              <a:rPr lang="bg-BG" dirty="0" smtClean="0"/>
              <a:t>много инструменти и спецификации </a:t>
            </a:r>
            <a:r>
              <a:rPr lang="bg-BG" sz="2000" dirty="0" smtClean="0"/>
              <a:t>(</a:t>
            </a:r>
            <a:r>
              <a:rPr lang="en-US" sz="2000" dirty="0" smtClean="0"/>
              <a:t>XSLT, </a:t>
            </a:r>
            <a:r>
              <a:rPr lang="en-US" sz="2000" dirty="0" err="1" smtClean="0"/>
              <a:t>XPath</a:t>
            </a:r>
            <a:r>
              <a:rPr lang="en-US" sz="2000" dirty="0" smtClean="0"/>
              <a:t>, DOM</a:t>
            </a:r>
            <a:r>
              <a:rPr lang="bg-BG" sz="2000" dirty="0" smtClean="0"/>
              <a:t>)</a:t>
            </a:r>
            <a:endParaRPr lang="bg-BG" dirty="0" smtClean="0"/>
          </a:p>
          <a:p>
            <a:pPr marL="109728" indent="0">
              <a:buFont typeface="Georgia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29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77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dirty="0" smtClean="0"/>
              <a:t>Какво е </a:t>
            </a:r>
            <a:r>
              <a:rPr lang="en-US" dirty="0" smtClean="0"/>
              <a:t>REST?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err="1" smtClean="0"/>
              <a:t>RESTful</a:t>
            </a:r>
            <a:r>
              <a:rPr lang="en-US" dirty="0" smtClean="0"/>
              <a:t> </a:t>
            </a:r>
            <a:r>
              <a:rPr lang="bg-BG" dirty="0" smtClean="0"/>
              <a:t>принципи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bg-BG" dirty="0" smtClean="0"/>
              <a:t>Предимства и недостатъци на </a:t>
            </a:r>
            <a:r>
              <a:rPr lang="en-US" dirty="0" smtClean="0"/>
              <a:t>REST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REST </a:t>
            </a:r>
            <a:r>
              <a:rPr lang="bg-BG" dirty="0" smtClean="0"/>
              <a:t>чрез </a:t>
            </a:r>
            <a:r>
              <a:rPr lang="en-US" dirty="0" smtClean="0"/>
              <a:t>HTTP </a:t>
            </a:r>
            <a:r>
              <a:rPr lang="bg-BG" dirty="0" smtClean="0"/>
              <a:t>и </a:t>
            </a:r>
            <a:r>
              <a:rPr lang="en-US" dirty="0" smtClean="0"/>
              <a:t>JSON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JAX-RS</a:t>
            </a:r>
            <a:endParaRPr lang="bg-BG" dirty="0" smtClean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71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REST </a:t>
            </a:r>
            <a:r>
              <a:rPr lang="bg-BG" dirty="0" smtClean="0"/>
              <a:t>имплементации в </a:t>
            </a:r>
            <a:r>
              <a:rPr lang="en-US" dirty="0" smtClean="0"/>
              <a:t>Java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JAX-RS (JSR 311):</a:t>
            </a:r>
          </a:p>
          <a:p>
            <a:pPr lvl="1"/>
            <a:r>
              <a:rPr lang="en-US" dirty="0" smtClean="0"/>
              <a:t>Jersey (Sun reference implementation)</a:t>
            </a:r>
          </a:p>
          <a:p>
            <a:pPr lvl="1"/>
            <a:r>
              <a:rPr lang="en-US" dirty="0" err="1"/>
              <a:t>Restlet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http://www.restlet.org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RESTEasy</a:t>
            </a:r>
            <a:r>
              <a:rPr lang="en-US" dirty="0" smtClean="0"/>
              <a:t> (</a:t>
            </a:r>
            <a:r>
              <a:rPr lang="en-US" dirty="0" err="1" smtClean="0"/>
              <a:t>JBoss</a:t>
            </a:r>
            <a:r>
              <a:rPr lang="en-US" dirty="0" smtClean="0"/>
              <a:t> implementation)</a:t>
            </a:r>
          </a:p>
          <a:p>
            <a:pPr lvl="1"/>
            <a:r>
              <a:rPr lang="en-US" dirty="0" smtClean="0"/>
              <a:t>Apache WINK</a:t>
            </a:r>
          </a:p>
          <a:p>
            <a:pPr lvl="1"/>
            <a:endParaRPr lang="en-US" dirty="0"/>
          </a:p>
          <a:p>
            <a:r>
              <a:rPr lang="en-US" dirty="0" smtClean="0"/>
              <a:t>Atom</a:t>
            </a:r>
          </a:p>
          <a:p>
            <a:endParaRPr lang="en-US" dirty="0"/>
          </a:p>
          <a:p>
            <a:r>
              <a:rPr lang="en-US" smtClean="0"/>
              <a:t>Apache CXF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30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77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JAX-RS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536504"/>
          </a:xfrm>
        </p:spPr>
        <p:txBody>
          <a:bodyPr>
            <a:normAutofit/>
          </a:bodyPr>
          <a:lstStyle/>
          <a:p>
            <a:r>
              <a:rPr lang="en-US" cap="small" dirty="0"/>
              <a:t>Java API for </a:t>
            </a:r>
            <a:r>
              <a:rPr lang="en-US" cap="small" dirty="0" err="1"/>
              <a:t>RESTful</a:t>
            </a:r>
            <a:r>
              <a:rPr lang="en-US" cap="small" dirty="0"/>
              <a:t> Web </a:t>
            </a:r>
            <a:r>
              <a:rPr lang="en-US" cap="small" dirty="0" smtClean="0"/>
              <a:t>Services</a:t>
            </a:r>
          </a:p>
          <a:p>
            <a:endParaRPr lang="en-US" dirty="0"/>
          </a:p>
          <a:p>
            <a:r>
              <a:rPr lang="en-US" dirty="0" smtClean="0"/>
              <a:t>Java </a:t>
            </a:r>
            <a:r>
              <a:rPr lang="bg-BG" dirty="0" smtClean="0"/>
              <a:t>спецификация за създаване на уеб услуги според принципите на </a:t>
            </a:r>
            <a:r>
              <a:rPr lang="en-US" dirty="0" smtClean="0"/>
              <a:t>REST</a:t>
            </a:r>
          </a:p>
          <a:p>
            <a:endParaRPr lang="en-US" dirty="0"/>
          </a:p>
          <a:p>
            <a:r>
              <a:rPr lang="bg-BG" dirty="0" smtClean="0"/>
              <a:t>разчита на анотации приложени върху </a:t>
            </a:r>
            <a:r>
              <a:rPr lang="en-US" dirty="0" smtClean="0"/>
              <a:t>POJO</a:t>
            </a:r>
            <a:r>
              <a:rPr lang="bg-BG" dirty="0" smtClean="0"/>
              <a:t>-та</a:t>
            </a:r>
          </a:p>
          <a:p>
            <a:endParaRPr lang="bg-BG" dirty="0"/>
          </a:p>
          <a:p>
            <a:r>
              <a:rPr lang="bg-BG" dirty="0" smtClean="0"/>
              <a:t>част</a:t>
            </a:r>
            <a:r>
              <a:rPr lang="en-US" dirty="0" smtClean="0"/>
              <a:t> </a:t>
            </a:r>
            <a:r>
              <a:rPr lang="bg-BG" dirty="0" smtClean="0"/>
              <a:t>от </a:t>
            </a:r>
            <a:r>
              <a:rPr lang="en-US" dirty="0" smtClean="0"/>
              <a:t>Java EE</a:t>
            </a:r>
            <a:r>
              <a:rPr lang="bg-BG" dirty="0" smtClean="0"/>
              <a:t> 6 </a:t>
            </a:r>
            <a:r>
              <a:rPr lang="bg-BG" dirty="0" smtClean="0">
                <a:sym typeface="Wingdings" pitchFamily="2" charset="2"/>
              </a:rPr>
              <a:t> работи без допълнителна конфигурация в съвместими сървъри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31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21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Jersey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418414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reference </a:t>
            </a:r>
            <a:r>
              <a:rPr lang="bg-BG" dirty="0" smtClean="0"/>
              <a:t>имплементация на </a:t>
            </a:r>
            <a:r>
              <a:rPr lang="en-US" dirty="0" smtClean="0"/>
              <a:t>JAX-RS</a:t>
            </a:r>
          </a:p>
          <a:p>
            <a:endParaRPr lang="en-US" dirty="0"/>
          </a:p>
          <a:p>
            <a:r>
              <a:rPr lang="bg-BG" dirty="0" smtClean="0"/>
              <a:t>част от </a:t>
            </a:r>
            <a:r>
              <a:rPr lang="en-US" dirty="0" err="1" smtClean="0"/>
              <a:t>GlassFish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документация:</a:t>
            </a:r>
            <a:br>
              <a:rPr lang="bg-BG" dirty="0" smtClean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jersey.java.net</a:t>
            </a:r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en-US" dirty="0"/>
          </a:p>
        </p:txBody>
      </p:sp>
      <p:pic>
        <p:nvPicPr>
          <p:cNvPr id="2050" name="Picture 2" descr="C:\Users\petyo.dimitrov\Desktop\713px-Europe-Jersey.sv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943574" cy="331857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32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842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Инсталация на </a:t>
            </a:r>
            <a:r>
              <a:rPr lang="en-US" dirty="0" smtClean="0"/>
              <a:t>Glassfish </a:t>
            </a:r>
            <a:r>
              <a:rPr lang="bg-BG" dirty="0" smtClean="0"/>
              <a:t>и </a:t>
            </a:r>
            <a:r>
              <a:rPr lang="en-US" dirty="0" smtClean="0"/>
              <a:t>Jersey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инсталирайте </a:t>
            </a:r>
            <a:r>
              <a:rPr lang="en-US" dirty="0" err="1" smtClean="0"/>
              <a:t>GlassFish</a:t>
            </a:r>
            <a:r>
              <a:rPr lang="en-US" dirty="0" smtClean="0"/>
              <a:t> (</a:t>
            </a:r>
            <a:r>
              <a:rPr lang="bg-BG" dirty="0" smtClean="0"/>
              <a:t>или друг </a:t>
            </a:r>
            <a:r>
              <a:rPr lang="en-US" dirty="0" smtClean="0"/>
              <a:t>JEE6 </a:t>
            </a:r>
            <a:r>
              <a:rPr lang="bg-BG" dirty="0" smtClean="0"/>
              <a:t>съвместим сървър</a:t>
            </a:r>
            <a:r>
              <a:rPr lang="en-US" dirty="0" smtClean="0"/>
              <a:t>)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добавете </a:t>
            </a:r>
            <a:r>
              <a:rPr lang="en-US" dirty="0" err="1" smtClean="0"/>
              <a:t>GlassFish</a:t>
            </a:r>
            <a:r>
              <a:rPr lang="en-US" dirty="0" smtClean="0"/>
              <a:t> </a:t>
            </a:r>
            <a:r>
              <a:rPr lang="bg-BG" dirty="0" smtClean="0"/>
              <a:t>сървъра в </a:t>
            </a:r>
            <a:r>
              <a:rPr lang="en-US" dirty="0" smtClean="0"/>
              <a:t>Eclipse</a:t>
            </a:r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en-US" dirty="0" smtClean="0"/>
          </a:p>
          <a:p>
            <a:r>
              <a:rPr lang="bg-BG" dirty="0" smtClean="0"/>
              <a:t>(по избор) добавете </a:t>
            </a:r>
            <a:r>
              <a:rPr lang="en-US" dirty="0" err="1" smtClean="0"/>
              <a:t>GlassFish</a:t>
            </a:r>
            <a:r>
              <a:rPr lang="en-US" dirty="0" smtClean="0"/>
              <a:t> </a:t>
            </a:r>
            <a:r>
              <a:rPr lang="bg-BG" dirty="0" err="1" smtClean="0"/>
              <a:t>плъгина</a:t>
            </a:r>
            <a:r>
              <a:rPr lang="bg-BG" dirty="0" smtClean="0"/>
              <a:t> за </a:t>
            </a:r>
            <a:r>
              <a:rPr lang="en-US" dirty="0" smtClean="0"/>
              <a:t>Eclipse (</a:t>
            </a:r>
            <a:r>
              <a:rPr lang="en-US" dirty="0"/>
              <a:t>http://</a:t>
            </a:r>
            <a:r>
              <a:rPr lang="en-US" dirty="0" smtClean="0"/>
              <a:t>download.java.net/glassfish/eclipse/helios)</a:t>
            </a:r>
            <a:endParaRPr lang="bg-BG" dirty="0" smtClean="0"/>
          </a:p>
          <a:p>
            <a:endParaRPr lang="bg-BG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06" y="4022576"/>
            <a:ext cx="4100786" cy="1016124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33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978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Създаване на </a:t>
            </a:r>
            <a:r>
              <a:rPr lang="en-US" dirty="0" smtClean="0"/>
              <a:t>JAX-RS </a:t>
            </a:r>
            <a:r>
              <a:rPr lang="bg-BG" dirty="0" smtClean="0"/>
              <a:t>приложение</a:t>
            </a:r>
            <a:endParaRPr lang="bg-BG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1897757"/>
            <a:ext cx="4748428" cy="4716909"/>
            <a:chOff x="539552" y="1897757"/>
            <a:chExt cx="4748428" cy="47169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897757"/>
              <a:ext cx="3639708" cy="3062486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067" y="3212976"/>
              <a:ext cx="3578253" cy="2448694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980" y="4214366"/>
              <a:ext cx="2286000" cy="2400300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5580112" y="1916832"/>
            <a:ext cx="3563888" cy="4536504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направете стандартно уеб приложение</a:t>
            </a:r>
            <a:endParaRPr lang="en-US" dirty="0" smtClean="0"/>
          </a:p>
          <a:p>
            <a:r>
              <a:rPr lang="bg-BG" dirty="0" smtClean="0"/>
              <a:t>добавете библиотека </a:t>
            </a:r>
            <a:r>
              <a:rPr lang="en-US" dirty="0" smtClean="0"/>
              <a:t>GSON</a:t>
            </a:r>
          </a:p>
          <a:p>
            <a:r>
              <a:rPr lang="bg-BG" dirty="0" smtClean="0"/>
              <a:t>редактирайте </a:t>
            </a:r>
            <a:r>
              <a:rPr lang="en-US" dirty="0" smtClean="0"/>
              <a:t>web.xml</a:t>
            </a:r>
            <a:endParaRPr lang="bg-BG" dirty="0" smtClean="0"/>
          </a:p>
          <a:p>
            <a:r>
              <a:rPr lang="bg-BG" dirty="0" smtClean="0"/>
              <a:t>имплементирайте приложението</a:t>
            </a:r>
          </a:p>
          <a:p>
            <a:r>
              <a:rPr lang="bg-BG" dirty="0" err="1" smtClean="0"/>
              <a:t>деплойнете</a:t>
            </a:r>
            <a:r>
              <a:rPr lang="bg-BG" dirty="0" smtClean="0"/>
              <a:t> на сървъра</a:t>
            </a:r>
            <a:endParaRPr lang="en-US" dirty="0" smtClean="0"/>
          </a:p>
          <a:p>
            <a:endParaRPr lang="en-US" dirty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34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052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Примерно </a:t>
            </a:r>
            <a:r>
              <a:rPr lang="en-US" dirty="0" smtClean="0"/>
              <a:t>REST </a:t>
            </a:r>
            <a:r>
              <a:rPr lang="bg-BG" dirty="0" smtClean="0"/>
              <a:t>приложение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79296" cy="4680520"/>
          </a:xfrm>
        </p:spPr>
        <p:txBody>
          <a:bodyPr>
            <a:normAutofit fontScale="70000" lnSpcReduction="20000"/>
          </a:bodyPr>
          <a:lstStyle/>
          <a:p>
            <a:r>
              <a:rPr lang="bg-BG" sz="3400" dirty="0" smtClean="0">
                <a:cs typeface="Courier New" pitchFamily="49" charset="0"/>
              </a:rPr>
              <a:t>регистрира се </a:t>
            </a:r>
            <a:r>
              <a:rPr lang="en-US" sz="3400" dirty="0" smtClean="0">
                <a:cs typeface="Courier New" pitchFamily="49" charset="0"/>
              </a:rPr>
              <a:t>Jersey </a:t>
            </a:r>
            <a:r>
              <a:rPr lang="bg-BG" sz="3400" dirty="0" smtClean="0">
                <a:cs typeface="Courier New" pitchFamily="49" charset="0"/>
              </a:rPr>
              <a:t>контролера</a:t>
            </a:r>
            <a:endParaRPr lang="en-US" sz="3400" dirty="0" smtClean="0">
              <a:cs typeface="Courier New" pitchFamily="49" charset="0"/>
            </a:endParaRPr>
          </a:p>
          <a:p>
            <a:pPr marL="109728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&lt;?xml version=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"1.0" encoding="UTF-8"?&gt;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&lt;web-app …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&lt;display-name&gt;TestREST&lt;/display-name&gt;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&lt;servlet&gt;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&lt;servlet-name&gt;JerseyController&lt;/servlet-name&gt;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&lt;servlet-class&gt;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com.sun.jersey.spi.container.servlet.ServletContainer</a:t>
            </a:r>
            <a:br>
              <a:rPr lang="en-US" b="1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&lt;/servlet-class&gt;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&lt;/servlet&gt;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&lt;servlet-mapping&gt;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&lt;servlet-name&gt;JerseyController&lt;/servlet-name&gt;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&lt;url-pattern&gt;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/distributed-systems/*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&lt;/url-pattern&gt;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&lt;/servlet-mapping&gt;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&lt;/web-app&gt;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35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37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Примерно </a:t>
            </a:r>
            <a:r>
              <a:rPr lang="en-US" dirty="0" smtClean="0"/>
              <a:t>REST </a:t>
            </a:r>
            <a:r>
              <a:rPr lang="bg-BG" dirty="0" smtClean="0"/>
              <a:t>приложение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@Path("/lectures")</a:t>
            </a:r>
          </a:p>
          <a:p>
            <a:pPr marL="109728" indent="0">
              <a:buNone/>
            </a:pP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class DistributesSystems {</a:t>
            </a:r>
          </a:p>
          <a:p>
            <a:pPr marL="109728" indent="0">
              <a:buNone/>
            </a:pPr>
            <a:r>
              <a:rPr lang="bg-BG" sz="1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@GET</a:t>
            </a:r>
          </a:p>
          <a:p>
            <a:pPr marL="109728" indent="0">
              <a:buNone/>
            </a:pPr>
            <a:r>
              <a:rPr lang="bg-BG" sz="1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@Produces("application/json")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String getJson() {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return new Gson().toJson(LectureManager.</a:t>
            </a:r>
            <a:r>
              <a:rPr lang="en-US" sz="1400" i="1" noProof="1" smtClean="0">
                <a:latin typeface="Courier New" pitchFamily="49" charset="0"/>
                <a:cs typeface="Courier New" pitchFamily="49" charset="0"/>
              </a:rPr>
              <a:t>getInstances());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bg-BG" sz="1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@POST</a:t>
            </a:r>
          </a:p>
          <a:p>
            <a:pPr marL="109728" indent="0">
              <a:buNone/>
            </a:pPr>
            <a:r>
              <a:rPr lang="bg-BG" sz="1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@Consumes("application/json")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Response postJson(String content) {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400" noProof="1" smtClean="0">
                <a:latin typeface="Courier New" pitchFamily="49" charset="0"/>
                <a:cs typeface="Courier New" pitchFamily="49" charset="0"/>
              </a:rPr>
              <a:t>Lecture lecture = new Gson().fromJson(content, Lecture.class);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LectureManager.</a:t>
            </a:r>
            <a:r>
              <a:rPr lang="en-US" sz="1400" i="1" noProof="1" smtClean="0">
                <a:latin typeface="Courier New" pitchFamily="49" charset="0"/>
                <a:cs typeface="Courier New" pitchFamily="49" charset="0"/>
              </a:rPr>
              <a:t>addInstance(lecture);</a:t>
            </a:r>
            <a:endParaRPr lang="bg-BG" sz="1400" i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1400" i="1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URI uri =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UriBuilder.</a:t>
            </a:r>
            <a:r>
              <a:rPr lang="en-US" sz="1400" b="1" i="1" noProof="1" smtClean="0">
                <a:latin typeface="Courier New" pitchFamily="49" charset="0"/>
                <a:cs typeface="Courier New" pitchFamily="49" charset="0"/>
              </a:rPr>
              <a:t>fromPath(lecture.getID()).build(lecture)</a:t>
            </a:r>
            <a:r>
              <a:rPr lang="bg-BG" sz="1400" b="1" i="1" noProof="1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09728" indent="0">
              <a:buNone/>
            </a:pPr>
            <a:r>
              <a:rPr lang="bg-BG" sz="1400" i="1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return Response.</a:t>
            </a:r>
            <a:r>
              <a:rPr lang="en-US" sz="1400" i="1" noProof="1" smtClean="0">
                <a:latin typeface="Courier New" pitchFamily="49" charset="0"/>
                <a:cs typeface="Courier New" pitchFamily="49" charset="0"/>
              </a:rPr>
              <a:t>created(uri).build();</a:t>
            </a: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bg-BG" sz="1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@Path("{id}")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Lecture getLecture(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@PathParam("id")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String id) {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return LectureManager.</a:t>
            </a:r>
            <a:r>
              <a:rPr lang="en-US" sz="1400" i="1" noProof="1" smtClean="0">
                <a:latin typeface="Courier New" pitchFamily="49" charset="0"/>
                <a:cs typeface="Courier New" pitchFamily="49" charset="0"/>
              </a:rPr>
              <a:t>getInstance(id);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1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36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98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Примерно </a:t>
            </a:r>
            <a:r>
              <a:rPr lang="en-US" dirty="0" smtClean="0"/>
              <a:t>REST </a:t>
            </a:r>
            <a:r>
              <a:rPr lang="bg-BG" dirty="0" smtClean="0"/>
              <a:t>приложение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68052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class Lecture {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private String id;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private String title;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private int slideCount;</a:t>
            </a: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...</a:t>
            </a:r>
            <a:endParaRPr lang="en-US" sz="1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1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@GET</a:t>
            </a:r>
          </a:p>
          <a:p>
            <a:pPr marL="109728" indent="0">
              <a:buNone/>
            </a:pPr>
            <a:r>
              <a:rPr lang="bg-BG" sz="1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@Produces("application/json")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String getJson() {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return new Gson().toJson(this);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bg-BG" sz="1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@PUT</a:t>
            </a:r>
          </a:p>
          <a:p>
            <a:pPr marL="109728" indent="0">
              <a:buNone/>
            </a:pPr>
            <a:r>
              <a:rPr lang="bg-BG" sz="1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@Consumes("application/json")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void putJson(String content) {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Lecture modifiedLecture = new Gson().fromJson(content, Lecture.class);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title = modifiedLecture.title;</a:t>
            </a: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slideCount = modifiedLecture.slideCount;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bg-BG" sz="1400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@DELETE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void delete() {</a:t>
            </a: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LectureManager.removeInstance(id);</a:t>
            </a: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109728" indent="0">
              <a:buNone/>
            </a:pPr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sz="1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37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319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Тестване с </a:t>
            </a:r>
            <a:r>
              <a:rPr lang="en-US" dirty="0" smtClean="0"/>
              <a:t>REST </a:t>
            </a:r>
            <a:r>
              <a:rPr lang="bg-BG" dirty="0" smtClean="0"/>
              <a:t>клиент</a:t>
            </a:r>
            <a:endParaRPr lang="bg-BG" dirty="0"/>
          </a:p>
        </p:txBody>
      </p:sp>
      <p:grpSp>
        <p:nvGrpSpPr>
          <p:cNvPr id="3" name="Group 2"/>
          <p:cNvGrpSpPr/>
          <p:nvPr/>
        </p:nvGrpSpPr>
        <p:grpSpPr>
          <a:xfrm>
            <a:off x="539552" y="1689338"/>
            <a:ext cx="8064896" cy="4939293"/>
            <a:chOff x="539552" y="1689338"/>
            <a:chExt cx="8064896" cy="493929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689338"/>
              <a:ext cx="4536504" cy="2603758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988840"/>
              <a:ext cx="4327293" cy="4473031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048" y="3933056"/>
              <a:ext cx="3962400" cy="2695575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38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23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Тестване с </a:t>
            </a:r>
            <a:r>
              <a:rPr lang="en-US" dirty="0" smtClean="0"/>
              <a:t>REST </a:t>
            </a:r>
            <a:r>
              <a:rPr lang="bg-BG" dirty="0" smtClean="0"/>
              <a:t>клиент</a:t>
            </a:r>
            <a:endParaRPr lang="bg-BG" dirty="0"/>
          </a:p>
        </p:txBody>
      </p:sp>
      <p:grpSp>
        <p:nvGrpSpPr>
          <p:cNvPr id="3" name="Group 2"/>
          <p:cNvGrpSpPr/>
          <p:nvPr/>
        </p:nvGrpSpPr>
        <p:grpSpPr>
          <a:xfrm>
            <a:off x="539552" y="1826842"/>
            <a:ext cx="8280920" cy="4482478"/>
            <a:chOff x="539552" y="1628800"/>
            <a:chExt cx="8280920" cy="448247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628800"/>
              <a:ext cx="4593704" cy="3170135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969" y="2204864"/>
              <a:ext cx="5126335" cy="328509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068960"/>
              <a:ext cx="4689525" cy="2669328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648" y="5157192"/>
              <a:ext cx="4022824" cy="954086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39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236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Какво е </a:t>
            </a:r>
            <a:r>
              <a:rPr lang="en-US" dirty="0" smtClean="0"/>
              <a:t>REST?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dirty="0" smtClean="0">
                <a:latin typeface="Cambria" pitchFamily="18" charset="0"/>
              </a:rPr>
              <a:t>Отишъл </a:t>
            </a:r>
            <a:r>
              <a:rPr lang="bg-BG" dirty="0" err="1" smtClean="0">
                <a:latin typeface="Cambria" pitchFamily="18" charset="0"/>
              </a:rPr>
              <a:t>чукча</a:t>
            </a:r>
            <a:r>
              <a:rPr lang="bg-BG" dirty="0" smtClean="0">
                <a:latin typeface="Cambria" pitchFamily="18" charset="0"/>
              </a:rPr>
              <a:t> на екскурзия в Африка. Връща се след един месец и синът му го пита:</a:t>
            </a:r>
          </a:p>
          <a:p>
            <a:pPr marL="109728" indent="0">
              <a:buNone/>
            </a:pPr>
            <a:r>
              <a:rPr lang="bg-BG" dirty="0" smtClean="0">
                <a:latin typeface="Cambria" pitchFamily="18" charset="0"/>
              </a:rPr>
              <a:t>- Тате </a:t>
            </a:r>
            <a:r>
              <a:rPr lang="bg-BG" dirty="0" err="1" smtClean="0">
                <a:latin typeface="Cambria" pitchFamily="18" charset="0"/>
              </a:rPr>
              <a:t>тате</a:t>
            </a:r>
            <a:r>
              <a:rPr lang="bg-BG" dirty="0" smtClean="0">
                <a:latin typeface="Cambria" pitchFamily="18" charset="0"/>
              </a:rPr>
              <a:t>, видя ли крокодил?</a:t>
            </a:r>
          </a:p>
          <a:p>
            <a:pPr marL="109728" indent="0">
              <a:buNone/>
            </a:pPr>
            <a:r>
              <a:rPr lang="bg-BG" dirty="0" smtClean="0">
                <a:latin typeface="Cambria" pitchFamily="18" charset="0"/>
              </a:rPr>
              <a:t>- Видях.</a:t>
            </a:r>
          </a:p>
          <a:p>
            <a:pPr marL="109728" indent="0">
              <a:buNone/>
            </a:pPr>
            <a:r>
              <a:rPr lang="bg-BG" dirty="0" smtClean="0">
                <a:latin typeface="Cambria" pitchFamily="18" charset="0"/>
              </a:rPr>
              <a:t>- И как изглежда?</a:t>
            </a:r>
          </a:p>
          <a:p>
            <a:pPr marL="109728" indent="0">
              <a:buNone/>
            </a:pPr>
            <a:r>
              <a:rPr lang="bg-BG" dirty="0" smtClean="0">
                <a:latin typeface="Cambria" pitchFamily="18" charset="0"/>
              </a:rPr>
              <a:t>- Нали си виждал северен елен?</a:t>
            </a:r>
          </a:p>
          <a:p>
            <a:pPr marL="109728" indent="0">
              <a:buNone/>
            </a:pPr>
            <a:r>
              <a:rPr lang="bg-BG" dirty="0" smtClean="0">
                <a:latin typeface="Cambria" pitchFamily="18" charset="0"/>
              </a:rPr>
              <a:t>- Виждал съм.</a:t>
            </a:r>
          </a:p>
          <a:p>
            <a:pPr marL="109728" indent="0">
              <a:buNone/>
            </a:pPr>
            <a:r>
              <a:rPr lang="bg-BG" dirty="0" smtClean="0">
                <a:latin typeface="Cambria" pitchFamily="18" charset="0"/>
              </a:rPr>
              <a:t>- Е, северния елен няма нищо </a:t>
            </a:r>
            <a:br>
              <a:rPr lang="bg-BG" dirty="0" smtClean="0">
                <a:latin typeface="Cambria" pitchFamily="18" charset="0"/>
              </a:rPr>
            </a:br>
            <a:r>
              <a:rPr lang="bg-BG" dirty="0" smtClean="0">
                <a:latin typeface="Cambria" pitchFamily="18" charset="0"/>
              </a:rPr>
              <a:t>общо с крокодила. </a:t>
            </a:r>
            <a:endParaRPr lang="bg-BG" dirty="0">
              <a:latin typeface="Cambria" pitchFamily="18" charset="0"/>
            </a:endParaRPr>
          </a:p>
        </p:txBody>
      </p:sp>
      <p:pic>
        <p:nvPicPr>
          <p:cNvPr id="1026" name="Picture 2" descr="C:\Users\petyo.dimitrov\Desktop\CoolClips_vc065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3645024"/>
            <a:ext cx="2965301" cy="30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54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Демонстрация</a:t>
            </a:r>
            <a:endParaRPr lang="bg-BG" dirty="0"/>
          </a:p>
        </p:txBody>
      </p:sp>
      <p:pic>
        <p:nvPicPr>
          <p:cNvPr id="1027" name="Picture 3" descr="C:\Users\petyo.dimitrov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" y="2060848"/>
            <a:ext cx="8002588" cy="4248150"/>
          </a:xfrm>
          <a:prstGeom prst="rect">
            <a:avLst/>
          </a:prstGeom>
          <a:noFill/>
          <a:effectLst>
            <a:glow rad="190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40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568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JAX-RS </a:t>
            </a:r>
            <a:r>
              <a:rPr lang="bg-BG" dirty="0" smtClean="0"/>
              <a:t>анотации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53650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Path </a:t>
            </a:r>
            <a:r>
              <a:rPr lang="en-US" dirty="0" smtClean="0"/>
              <a:t>- </a:t>
            </a:r>
            <a:r>
              <a:rPr lang="bg-BG" dirty="0" smtClean="0"/>
              <a:t>относителен път до ресурс</a:t>
            </a:r>
            <a:endParaRPr lang="en-US" dirty="0"/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@GET, @PUT, @POST, @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@HEAD</a:t>
            </a:r>
            <a:r>
              <a:rPr lang="bg-B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dirty="0" smtClean="0"/>
              <a:t>- името на </a:t>
            </a:r>
            <a:r>
              <a:rPr lang="en-US" dirty="0" smtClean="0"/>
              <a:t>HTTP </a:t>
            </a:r>
            <a:r>
              <a:rPr lang="bg-BG" dirty="0" smtClean="0"/>
              <a:t>метода достъпващ ресурса</a:t>
            </a:r>
            <a:endParaRPr lang="en-US" dirty="0"/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Produces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dirty="0" smtClean="0"/>
              <a:t>- типът на връщаната репрезентация</a:t>
            </a:r>
            <a:r>
              <a:rPr lang="en-US" dirty="0" smtClean="0"/>
              <a:t> </a:t>
            </a:r>
            <a:r>
              <a:rPr lang="bg-BG" dirty="0" smtClean="0"/>
              <a:t>на ресурс</a:t>
            </a:r>
          </a:p>
          <a:p>
            <a:pPr lvl="1"/>
            <a:r>
              <a:rPr lang="bg-BG" dirty="0" smtClean="0"/>
              <a:t>ако се поддържат няколко, избора се прави чрез хедър </a:t>
            </a:r>
            <a:r>
              <a:rPr lang="en-US" dirty="0" smtClean="0"/>
              <a:t>Accept-Type</a:t>
            </a:r>
            <a:endParaRPr lang="en-US" dirty="0"/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Consumes </a:t>
            </a:r>
            <a:r>
              <a:rPr lang="bg-BG" dirty="0" smtClean="0"/>
              <a:t>- типът на приеманата репрезентация за модификация на ресурс</a:t>
            </a:r>
          </a:p>
          <a:p>
            <a:pPr lvl="1"/>
            <a:r>
              <a:rPr lang="bg-BG" dirty="0" smtClean="0"/>
              <a:t>ако се поддържат няколко, избора се прави чрез хедър </a:t>
            </a:r>
            <a:r>
              <a:rPr lang="en-US" dirty="0" smtClean="0"/>
              <a:t>Content-Type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41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06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JAX-RS </a:t>
            </a:r>
            <a:r>
              <a:rPr lang="bg-BG" dirty="0" smtClean="0"/>
              <a:t>анотации (продължение)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7971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PathParam</a:t>
            </a:r>
            <a:r>
              <a:rPr lang="en-US" dirty="0" smtClean="0"/>
              <a:t> </a:t>
            </a:r>
            <a:r>
              <a:rPr lang="bg-BG" dirty="0" smtClean="0"/>
              <a:t>- свързва параметър с </a:t>
            </a:r>
            <a:r>
              <a:rPr lang="en-US" dirty="0" smtClean="0"/>
              <a:t>URL</a:t>
            </a:r>
            <a:r>
              <a:rPr lang="bg-BG" dirty="0"/>
              <a:t> </a:t>
            </a:r>
            <a:r>
              <a:rPr lang="bg-BG" dirty="0" smtClean="0"/>
              <a:t>сегмент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QueryParam</a:t>
            </a:r>
            <a:r>
              <a:rPr lang="en-US" dirty="0" smtClean="0"/>
              <a:t> </a:t>
            </a:r>
            <a:r>
              <a:rPr lang="bg-BG" dirty="0" smtClean="0"/>
              <a:t>- свързва параметър с </a:t>
            </a:r>
            <a:r>
              <a:rPr lang="en-US" dirty="0" smtClean="0"/>
              <a:t>HTTP query </a:t>
            </a:r>
            <a:r>
              <a:rPr lang="bg-BG" dirty="0" smtClean="0"/>
              <a:t>параметър</a:t>
            </a:r>
            <a:endParaRPr lang="en-US" dirty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HeaderParam</a:t>
            </a:r>
            <a:r>
              <a:rPr lang="en-US" dirty="0" smtClean="0"/>
              <a:t> </a:t>
            </a:r>
            <a:r>
              <a:rPr lang="bg-BG" dirty="0" smtClean="0"/>
              <a:t> </a:t>
            </a:r>
            <a:r>
              <a:rPr lang="bg-BG" dirty="0" smtClean="0"/>
              <a:t>- свързва параметър с </a:t>
            </a:r>
            <a:r>
              <a:rPr lang="en-US" dirty="0" smtClean="0"/>
              <a:t>HTTP </a:t>
            </a:r>
            <a:r>
              <a:rPr lang="bg-BG" dirty="0" smtClean="0"/>
              <a:t>хедър</a:t>
            </a:r>
            <a:endParaRPr lang="en-US" dirty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CookieParam</a:t>
            </a:r>
            <a:r>
              <a:rPr lang="en-US" dirty="0" smtClean="0"/>
              <a:t> </a:t>
            </a:r>
            <a:r>
              <a:rPr lang="bg-BG" dirty="0" smtClean="0"/>
              <a:t>- свързва параметър с </a:t>
            </a:r>
            <a:r>
              <a:rPr lang="en-US" dirty="0" smtClean="0"/>
              <a:t>cookie</a:t>
            </a:r>
            <a:endParaRPr lang="en-US" dirty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FormParam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bg-BG" dirty="0" smtClean="0"/>
              <a:t>свързва параметър с </a:t>
            </a:r>
            <a:r>
              <a:rPr lang="en-US" dirty="0" smtClean="0"/>
              <a:t>form </a:t>
            </a:r>
            <a:r>
              <a:rPr lang="bg-BG" dirty="0" smtClean="0"/>
              <a:t>параметър</a:t>
            </a:r>
            <a:endParaRPr lang="en-US" dirty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DefaultValue</a:t>
            </a:r>
            <a:r>
              <a:rPr lang="en-US" dirty="0" smtClean="0"/>
              <a:t> </a:t>
            </a:r>
            <a:r>
              <a:rPr lang="bg-BG" dirty="0" smtClean="0"/>
              <a:t> </a:t>
            </a:r>
            <a:r>
              <a:rPr lang="bg-BG" dirty="0" smtClean="0"/>
              <a:t>- задава </a:t>
            </a:r>
            <a:r>
              <a:rPr lang="en-US" dirty="0" smtClean="0"/>
              <a:t>default </a:t>
            </a:r>
            <a:r>
              <a:rPr lang="bg-BG" dirty="0" smtClean="0"/>
              <a:t>стойност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Context</a:t>
            </a:r>
            <a:r>
              <a:rPr lang="bg-BG" dirty="0" smtClean="0"/>
              <a:t> </a:t>
            </a:r>
            <a:r>
              <a:rPr lang="bg-BG" dirty="0" smtClean="0"/>
              <a:t>- инжектира контекст с информация за приложението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42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30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Клас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Response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множество статични методи връщащи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ResponseBuilder</a:t>
            </a:r>
          </a:p>
          <a:p>
            <a:endParaRPr lang="bg-BG" dirty="0" smtClean="0"/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created(uri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- </a:t>
            </a:r>
            <a:r>
              <a:rPr lang="bg-BG" dirty="0" smtClean="0"/>
              <a:t>при създаване на ресурс</a:t>
            </a:r>
            <a:endParaRPr lang="en-US" dirty="0" smtClean="0"/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ok()</a:t>
            </a:r>
            <a:r>
              <a:rPr lang="bg-BG" noProof="1" smtClean="0">
                <a:cs typeface="Courier New" pitchFamily="49" charset="0"/>
              </a:rPr>
              <a:t> </a:t>
            </a:r>
            <a:r>
              <a:rPr lang="bg-BG" dirty="0" smtClean="0"/>
              <a:t>- </a:t>
            </a:r>
            <a:r>
              <a:rPr lang="bg-BG" dirty="0" smtClean="0"/>
              <a:t>връщане на 200 отговор (може да върне и обект)</a:t>
            </a:r>
            <a:endParaRPr lang="en-US" dirty="0" smtClean="0"/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notModified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bg-BG" dirty="0" smtClean="0">
                <a:cs typeface="Courier New" pitchFamily="49" charset="0"/>
              </a:rPr>
              <a:t> </a:t>
            </a:r>
            <a:r>
              <a:rPr lang="bg-BG" dirty="0" smtClean="0"/>
              <a:t>- връщане на 304</a:t>
            </a:r>
            <a:endParaRPr lang="en-US" dirty="0" smtClean="0"/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serverError()</a:t>
            </a:r>
            <a:r>
              <a:rPr lang="bg-BG" noProof="1" smtClean="0">
                <a:cs typeface="Courier New" pitchFamily="49" charset="0"/>
              </a:rPr>
              <a:t> </a:t>
            </a:r>
            <a:r>
              <a:rPr lang="bg-BG" dirty="0" smtClean="0"/>
              <a:t>- </a:t>
            </a:r>
            <a:r>
              <a:rPr lang="bg-BG" dirty="0" smtClean="0"/>
              <a:t>за връщане на 500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status(number)</a:t>
            </a:r>
            <a:r>
              <a:rPr lang="bg-BG" dirty="0" smtClean="0">
                <a:cs typeface="Courier New" pitchFamily="49" charset="0"/>
              </a:rPr>
              <a:t> </a:t>
            </a:r>
            <a:r>
              <a:rPr lang="bg-BG" dirty="0"/>
              <a:t>- за </a:t>
            </a:r>
            <a:r>
              <a:rPr lang="bg-BG" dirty="0" smtClean="0"/>
              <a:t>връщане на произволен </a:t>
            </a:r>
            <a:r>
              <a:rPr lang="en-US" dirty="0" smtClean="0"/>
              <a:t>HTTP </a:t>
            </a:r>
            <a:r>
              <a:rPr lang="bg-BG" dirty="0" smtClean="0"/>
              <a:t>код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43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10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smtClean="0"/>
              <a:t>Клас</a:t>
            </a:r>
            <a:r>
              <a:rPr lang="en-US" smtClean="0"/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ResponseBuilder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53650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entity(object)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- </a:t>
            </a:r>
            <a:r>
              <a:rPr lang="bg-BG" dirty="0" smtClean="0"/>
              <a:t>прикачва репрезентация към отговора</a:t>
            </a:r>
          </a:p>
          <a:p>
            <a:endParaRPr lang="bg-BG" dirty="0" smtClean="0"/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cookie(NewCookie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- </a:t>
            </a:r>
            <a:r>
              <a:rPr lang="bg-BG" dirty="0" smtClean="0"/>
              <a:t>добавя </a:t>
            </a:r>
            <a:r>
              <a:rPr lang="en-US" dirty="0" smtClean="0"/>
              <a:t>cookies</a:t>
            </a:r>
            <a:endParaRPr lang="en-US" dirty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expires(date) </a:t>
            </a:r>
            <a:r>
              <a:rPr lang="en-US" dirty="0" smtClean="0"/>
              <a:t>- </a:t>
            </a:r>
            <a:r>
              <a:rPr lang="bg-BG" dirty="0" smtClean="0"/>
              <a:t>задава </a:t>
            </a:r>
            <a:r>
              <a:rPr lang="en-US" dirty="0" smtClean="0"/>
              <a:t>HTTP </a:t>
            </a:r>
            <a:r>
              <a:rPr lang="bg-BG" dirty="0" smtClean="0"/>
              <a:t>хедър </a:t>
            </a:r>
            <a:r>
              <a:rPr lang="en-US" dirty="0" smtClean="0"/>
              <a:t>Expires</a:t>
            </a:r>
            <a:endParaRPr lang="bg-BG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header(name, value)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- </a:t>
            </a:r>
            <a:r>
              <a:rPr lang="bg-BG" dirty="0" smtClean="0"/>
              <a:t>задава произволен </a:t>
            </a:r>
            <a:r>
              <a:rPr lang="en-US" dirty="0" smtClean="0"/>
              <a:t>HTTP </a:t>
            </a:r>
            <a:r>
              <a:rPr lang="bg-BG" dirty="0" smtClean="0"/>
              <a:t>хедър</a:t>
            </a:r>
            <a:endParaRPr lang="en-US" dirty="0" smtClean="0"/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lastModified(date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- </a:t>
            </a:r>
            <a:r>
              <a:rPr lang="bg-BG" dirty="0" smtClean="0"/>
              <a:t>задава последна промяна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location(uri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- </a:t>
            </a:r>
            <a:r>
              <a:rPr lang="bg-BG" dirty="0" smtClean="0"/>
              <a:t>задава </a:t>
            </a:r>
            <a:r>
              <a:rPr lang="en-US" dirty="0" smtClean="0"/>
              <a:t>ID</a:t>
            </a:r>
            <a:r>
              <a:rPr lang="bg-BG" dirty="0"/>
              <a:t> </a:t>
            </a:r>
            <a:r>
              <a:rPr lang="bg-BG" dirty="0" smtClean="0"/>
              <a:t>на ресурс</a:t>
            </a:r>
            <a:endParaRPr lang="en-US" dirty="0" smtClean="0"/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type(mediaType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- </a:t>
            </a:r>
            <a:r>
              <a:rPr lang="bg-BG" dirty="0" smtClean="0"/>
              <a:t>задава </a:t>
            </a:r>
            <a:r>
              <a:rPr lang="en-US" dirty="0" smtClean="0"/>
              <a:t>mime type</a:t>
            </a:r>
            <a:r>
              <a:rPr lang="bg-BG" dirty="0" smtClean="0"/>
              <a:t>-а на отговора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44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94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JAX-RS </a:t>
            </a:r>
            <a:r>
              <a:rPr lang="bg-BG" dirty="0" smtClean="0"/>
              <a:t>и </a:t>
            </a:r>
            <a:r>
              <a:rPr lang="en-US" dirty="0" smtClean="0"/>
              <a:t>JAX-B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608512"/>
          </a:xfrm>
        </p:spPr>
        <p:txBody>
          <a:bodyPr>
            <a:normAutofit fontScale="62500" lnSpcReduction="20000"/>
          </a:bodyPr>
          <a:lstStyle/>
          <a:p>
            <a:r>
              <a:rPr lang="bg-BG" sz="3800" dirty="0" err="1" smtClean="0"/>
              <a:t>анотираме</a:t>
            </a:r>
            <a:r>
              <a:rPr lang="bg-BG" sz="3800" dirty="0" smtClean="0"/>
              <a:t> </a:t>
            </a:r>
            <a:r>
              <a:rPr lang="en-US" sz="3800" dirty="0" smtClean="0"/>
              <a:t>POJO </a:t>
            </a:r>
            <a:r>
              <a:rPr lang="bg-BG" sz="3800" dirty="0" smtClean="0"/>
              <a:t>клас с </a:t>
            </a:r>
            <a:r>
              <a:rPr lang="en-US" sz="3800" dirty="0" smtClean="0"/>
              <a:t>JAX-B </a:t>
            </a:r>
            <a:r>
              <a:rPr lang="bg-BG" sz="3800" dirty="0" smtClean="0"/>
              <a:t>анотации</a:t>
            </a:r>
            <a:endParaRPr lang="en-US" sz="3800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@XmlRootElement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public class Lecturer {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@XmlElement(name="firstName")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String firstName;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@XmlElement(name="lastName")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String lastName;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3200" b="1" noProof="1" smtClean="0">
                <a:latin typeface="Courier New" pitchFamily="49" charset="0"/>
                <a:cs typeface="Courier New" pitchFamily="49" charset="0"/>
              </a:rPr>
              <a:t>@GET</a:t>
            </a:r>
          </a:p>
          <a:p>
            <a:pPr marL="109728" indent="0">
              <a:buNone/>
            </a:pPr>
            <a:r>
              <a:rPr lang="en-US" sz="3200" b="1" noProof="1" smtClean="0">
                <a:latin typeface="Courier New" pitchFamily="49" charset="0"/>
                <a:cs typeface="Courier New" pitchFamily="49" charset="0"/>
              </a:rPr>
              <a:t>@Path("{name}")</a:t>
            </a:r>
          </a:p>
          <a:p>
            <a:pPr marL="109728" indent="0">
              <a:buNone/>
            </a:pPr>
            <a:r>
              <a:rPr lang="en-US" sz="3200" b="1" noProof="1" smtClean="0">
                <a:latin typeface="Courier New" pitchFamily="49" charset="0"/>
                <a:cs typeface="Courier New" pitchFamily="49" charset="0"/>
              </a:rPr>
              <a:t>@Produces("application/xml")</a:t>
            </a:r>
          </a:p>
          <a:p>
            <a:pPr marL="109728" indent="0">
              <a:buNone/>
            </a:pPr>
            <a:r>
              <a:rPr lang="en-US" sz="3200" noProof="1" smtClean="0">
                <a:latin typeface="Courier New" pitchFamily="49" charset="0"/>
                <a:cs typeface="Courier New" pitchFamily="49" charset="0"/>
              </a:rPr>
              <a:t>public Lecturer </a:t>
            </a:r>
            <a:r>
              <a:rPr lang="en-US" sz="2900" noProof="1" smtClean="0">
                <a:latin typeface="Courier New" pitchFamily="49" charset="0"/>
                <a:cs typeface="Courier New" pitchFamily="49" charset="0"/>
              </a:rPr>
              <a:t>getLecturer</a:t>
            </a:r>
            <a:r>
              <a:rPr lang="en-US" sz="3200" noProof="1" smtClean="0">
                <a:latin typeface="Courier New" pitchFamily="49" charset="0"/>
                <a:cs typeface="Courier New" pitchFamily="49" charset="0"/>
              </a:rPr>
              <a:t>(@PathParam("{name}") name) {</a:t>
            </a:r>
          </a:p>
          <a:p>
            <a:pPr marL="109728" indent="0">
              <a:buNone/>
            </a:pPr>
            <a:r>
              <a:rPr lang="en-US" sz="3200" noProof="1" smtClean="0">
                <a:latin typeface="Courier New" pitchFamily="49" charset="0"/>
                <a:cs typeface="Courier New" pitchFamily="49" charset="0"/>
              </a:rPr>
              <a:t>	return emps.get(name);</a:t>
            </a:r>
          </a:p>
          <a:p>
            <a:pPr marL="109728" indent="0">
              <a:buNone/>
            </a:pPr>
            <a:r>
              <a:rPr lang="en-US" sz="32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45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358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WADL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608512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Web Application Description Language</a:t>
            </a:r>
          </a:p>
          <a:p>
            <a:endParaRPr lang="en-US" cap="small" dirty="0" smtClean="0"/>
          </a:p>
          <a:p>
            <a:r>
              <a:rPr lang="en-US" dirty="0" smtClean="0"/>
              <a:t>XML </a:t>
            </a:r>
            <a:r>
              <a:rPr lang="bg-BG" dirty="0" smtClean="0"/>
              <a:t>формат описващ </a:t>
            </a:r>
            <a:r>
              <a:rPr lang="en-US" dirty="0" smtClean="0"/>
              <a:t>HTTP </a:t>
            </a:r>
            <a:r>
              <a:rPr lang="bg-BG" dirty="0" smtClean="0"/>
              <a:t>базирани приложения (</a:t>
            </a:r>
            <a:r>
              <a:rPr lang="en-US" dirty="0" smtClean="0"/>
              <a:t>WSDL </a:t>
            </a:r>
            <a:r>
              <a:rPr lang="bg-BG" dirty="0" smtClean="0"/>
              <a:t>за </a:t>
            </a:r>
            <a:r>
              <a:rPr lang="en-US" dirty="0" smtClean="0"/>
              <a:t>REST</a:t>
            </a:r>
            <a:r>
              <a:rPr lang="bg-BG" dirty="0" smtClean="0"/>
              <a:t>)</a:t>
            </a:r>
          </a:p>
          <a:p>
            <a:r>
              <a:rPr lang="bg-BG" dirty="0" smtClean="0"/>
              <a:t>създаден от </a:t>
            </a:r>
            <a:r>
              <a:rPr lang="en-US" dirty="0" smtClean="0"/>
              <a:t>Sun </a:t>
            </a:r>
            <a:r>
              <a:rPr lang="bg-BG" dirty="0" smtClean="0"/>
              <a:t>2006 г, но не е стандартизиран</a:t>
            </a:r>
          </a:p>
          <a:p>
            <a:r>
              <a:rPr lang="bg-BG" dirty="0" smtClean="0"/>
              <a:t>приложението се описва като набор от свързани ресурси</a:t>
            </a:r>
          </a:p>
          <a:p>
            <a:r>
              <a:rPr lang="bg-BG" dirty="0" smtClean="0"/>
              <a:t>всеки ресурс има </a:t>
            </a:r>
            <a:r>
              <a:rPr lang="en-US" i="1" dirty="0" smtClean="0"/>
              <a:t>method</a:t>
            </a:r>
            <a:r>
              <a:rPr lang="en-US" dirty="0" smtClean="0"/>
              <a:t> </a:t>
            </a:r>
            <a:r>
              <a:rPr lang="bg-BG" dirty="0" smtClean="0"/>
              <a:t>елементи описващи</a:t>
            </a:r>
            <a:r>
              <a:rPr lang="en-US" dirty="0" smtClean="0"/>
              <a:t> </a:t>
            </a:r>
            <a:r>
              <a:rPr lang="bg-BG" dirty="0" smtClean="0"/>
              <a:t>репрезентацията на входа и изхода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wadl2java</a:t>
            </a:r>
            <a:r>
              <a:rPr lang="en-US" dirty="0" smtClean="0"/>
              <a:t> </a:t>
            </a:r>
            <a:r>
              <a:rPr lang="bg-BG" dirty="0" smtClean="0"/>
              <a:t>е </a:t>
            </a:r>
            <a:r>
              <a:rPr lang="en-US" dirty="0" smtClean="0"/>
              <a:t>tool</a:t>
            </a:r>
            <a:r>
              <a:rPr lang="bg-BG" dirty="0" smtClean="0"/>
              <a:t> за генериране на </a:t>
            </a:r>
            <a:r>
              <a:rPr lang="en-US" dirty="0" smtClean="0"/>
              <a:t>Java </a:t>
            </a:r>
            <a:r>
              <a:rPr lang="bg-BG" dirty="0" smtClean="0"/>
              <a:t>код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46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158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WADL</a:t>
            </a:r>
            <a:r>
              <a:rPr lang="bg-BG" dirty="0" smtClean="0"/>
              <a:t> пример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79296" cy="4680520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OPTIONS: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http://localhost:8080/TestREST/distributed-systems/lectures/1</a:t>
            </a:r>
            <a:endParaRPr lang="bg-BG" sz="20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&lt;?xml version="1.0" encoding="UTF-8" standalone="yes"?&gt;</a:t>
            </a: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&lt;application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...&gt;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&lt;resources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base="http://localhost:8080/TestREST/distributed-systems/"&gt;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&lt;resource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path="lectures/1"&gt;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&lt;method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id="delete" name="DELETE"/&gt;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&lt;method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id="getJson" name="GET"&gt;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&lt;response&gt;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&lt;representation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mediaType="application/json"/&gt;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  &lt;/response&gt;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&lt;/method&gt;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&lt;method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id="putJson" name="PUT"&gt;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&lt;request&gt;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    &lt;representation mediaType="application/json"/&gt;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  &lt;/request&gt;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&lt;/method&gt;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&lt;/resource&gt;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&lt;/resources&gt;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&lt;/application&gt;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47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49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Atom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Atom Syndication Format – XML </a:t>
            </a:r>
            <a:r>
              <a:rPr lang="bg-BG" dirty="0" smtClean="0"/>
              <a:t>език за уеб </a:t>
            </a:r>
            <a:r>
              <a:rPr lang="en-US" dirty="0" smtClean="0"/>
              <a:t>feed</a:t>
            </a:r>
            <a:r>
              <a:rPr lang="bg-BG" dirty="0" smtClean="0"/>
              <a:t>-</a:t>
            </a:r>
            <a:r>
              <a:rPr lang="bg-BG" dirty="0" err="1" smtClean="0"/>
              <a:t>ове</a:t>
            </a:r>
            <a:r>
              <a:rPr lang="en-US" dirty="0" smtClean="0"/>
              <a:t> </a:t>
            </a:r>
            <a:r>
              <a:rPr lang="bg-BG" dirty="0" smtClean="0"/>
              <a:t>(подобен на </a:t>
            </a:r>
            <a:r>
              <a:rPr lang="en-US" dirty="0" smtClean="0"/>
              <a:t>RSS</a:t>
            </a:r>
            <a:r>
              <a:rPr lang="bg-BG" dirty="0" smtClean="0"/>
              <a:t>)</a:t>
            </a:r>
            <a:endParaRPr lang="en-US" dirty="0" smtClean="0"/>
          </a:p>
          <a:p>
            <a:r>
              <a:rPr lang="en-US" dirty="0" smtClean="0"/>
              <a:t>Atom Publishing Protocol (APP, </a:t>
            </a:r>
            <a:r>
              <a:rPr lang="en-US" dirty="0" err="1" smtClean="0"/>
              <a:t>AtomPub</a:t>
            </a:r>
            <a:r>
              <a:rPr lang="en-US" dirty="0" smtClean="0"/>
              <a:t>) – HTTP </a:t>
            </a:r>
            <a:r>
              <a:rPr lang="bg-BG" dirty="0" smtClean="0"/>
              <a:t>протокол за създаване и обновяване на уеб ресурси</a:t>
            </a:r>
          </a:p>
          <a:p>
            <a:endParaRPr lang="bg-BG" dirty="0"/>
          </a:p>
          <a:p>
            <a:r>
              <a:rPr lang="en-US" dirty="0" smtClean="0"/>
              <a:t>feed – </a:t>
            </a:r>
            <a:r>
              <a:rPr lang="bg-BG" dirty="0" smtClean="0"/>
              <a:t>списък от скорошни "статии" (</a:t>
            </a:r>
            <a:r>
              <a:rPr lang="en-US" dirty="0" smtClean="0"/>
              <a:t>entries</a:t>
            </a:r>
            <a:r>
              <a:rPr lang="bg-BG" dirty="0" smtClean="0"/>
              <a:t>) публикуван от собственика и консумиран от </a:t>
            </a:r>
            <a:r>
              <a:rPr lang="en-US" dirty="0" smtClean="0"/>
              <a:t>syndication </a:t>
            </a:r>
            <a:r>
              <a:rPr lang="bg-BG" dirty="0" smtClean="0"/>
              <a:t>софтуер или </a:t>
            </a:r>
            <a:r>
              <a:rPr lang="en-US" dirty="0"/>
              <a:t>feed </a:t>
            </a:r>
            <a:r>
              <a:rPr lang="bg-BG" dirty="0" smtClean="0"/>
              <a:t>четци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48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622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ASF </a:t>
            </a:r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68052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&lt;feed xmlns="http://www.w3.org/2005/Atom" xml:lang="en" xml:base="http://opa"&gt;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&lt;id&gt;http://opa/myfeed&lt;/id&gt;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&lt;title&gt;My Simple Feed&lt;/title&gt;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&lt;updated&gt;2005-07-15T12:00:00Z&lt;/updated&gt;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&lt;link href="/blog" 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&lt;link rel="self" href="/myfeed" 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&lt;entry&gt;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&lt;id&gt;http://opa/entries/1&lt;/id&gt;</a:t>
            </a:r>
            <a:endParaRPr lang="bg-BG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&lt;link rel="edit" href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http://opa/entries/1" 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&lt;title&gt;A simple blog entry&lt;/title&gt;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&lt;link href="/blog/2005/07/1" 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&lt;updated&gt;2005-07-15T12:00:00Z&lt;/updated&gt;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&lt;summary&gt;This is a simple blog entry&lt;/summary&gt;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&lt;/entry&gt;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&lt;/feed&gt;</a:t>
            </a:r>
            <a:endParaRPr lang="en-US" sz="16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49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768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Какво е не е </a:t>
            </a:r>
            <a:r>
              <a:rPr lang="en-US" dirty="0" smtClean="0"/>
              <a:t>REST?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REST </a:t>
            </a:r>
            <a:r>
              <a:rPr lang="bg-BG" dirty="0" smtClean="0"/>
              <a:t>не е </a:t>
            </a:r>
            <a:r>
              <a:rPr lang="bg-BG" dirty="0" err="1" smtClean="0"/>
              <a:t>фреймуърк</a:t>
            </a:r>
            <a:r>
              <a:rPr lang="bg-BG" dirty="0" smtClean="0"/>
              <a:t> или библиотека за създаване на приложения</a:t>
            </a:r>
          </a:p>
          <a:p>
            <a:endParaRPr lang="bg-BG" dirty="0"/>
          </a:p>
          <a:p>
            <a:r>
              <a:rPr lang="en-US" dirty="0" smtClean="0"/>
              <a:t>REST </a:t>
            </a:r>
            <a:r>
              <a:rPr lang="bg-BG" dirty="0" smtClean="0"/>
              <a:t>не е технология разработвана от </a:t>
            </a:r>
            <a:r>
              <a:rPr lang="en-US" dirty="0" smtClean="0"/>
              <a:t>Microsoft, IBM, </a:t>
            </a:r>
            <a:r>
              <a:rPr lang="bg-BG" dirty="0" smtClean="0"/>
              <a:t>или друга софтуерна компания</a:t>
            </a:r>
          </a:p>
          <a:p>
            <a:endParaRPr lang="bg-BG" dirty="0"/>
          </a:p>
          <a:p>
            <a:r>
              <a:rPr lang="en-US" dirty="0" smtClean="0"/>
              <a:t>REST </a:t>
            </a:r>
            <a:r>
              <a:rPr lang="bg-BG" dirty="0" smtClean="0"/>
              <a:t>не е спецификация или група от спецификации</a:t>
            </a:r>
          </a:p>
          <a:p>
            <a:endParaRPr lang="bg-BG" dirty="0"/>
          </a:p>
          <a:p>
            <a:r>
              <a:rPr lang="en-US" dirty="0" smtClean="0"/>
              <a:t>REST </a:t>
            </a:r>
            <a:r>
              <a:rPr lang="bg-BG" dirty="0" smtClean="0"/>
              <a:t>не е </a:t>
            </a:r>
            <a:r>
              <a:rPr lang="en-US" dirty="0" smtClean="0"/>
              <a:t>POX </a:t>
            </a:r>
            <a:r>
              <a:rPr lang="bg-BG" dirty="0" smtClean="0"/>
              <a:t>през </a:t>
            </a:r>
            <a:r>
              <a:rPr lang="en-US" dirty="0" smtClean="0"/>
              <a:t>HTTP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40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feed</a:t>
            </a:r>
            <a:r>
              <a:rPr lang="bg-BG" dirty="0" smtClean="0"/>
              <a:t>-а е </a:t>
            </a:r>
            <a:r>
              <a:rPr lang="en-US" dirty="0" smtClean="0"/>
              <a:t>XML </a:t>
            </a:r>
            <a:r>
              <a:rPr lang="bg-BG" dirty="0" smtClean="0"/>
              <a:t>елемент съдържащ множество </a:t>
            </a:r>
            <a:r>
              <a:rPr lang="en-US" dirty="0" smtClean="0"/>
              <a:t>entry</a:t>
            </a:r>
            <a:r>
              <a:rPr lang="bg-BG" dirty="0" smtClean="0"/>
              <a:t>-та </a:t>
            </a:r>
          </a:p>
          <a:p>
            <a:endParaRPr lang="bg-BG" dirty="0" smtClean="0"/>
          </a:p>
          <a:p>
            <a:r>
              <a:rPr lang="bg-BG" dirty="0" smtClean="0"/>
              <a:t>всеки </a:t>
            </a:r>
            <a:r>
              <a:rPr lang="en-US" dirty="0" smtClean="0"/>
              <a:t>feed</a:t>
            </a:r>
            <a:r>
              <a:rPr lang="bg-BG" dirty="0" smtClean="0"/>
              <a:t>/</a:t>
            </a:r>
            <a:r>
              <a:rPr lang="en-US" dirty="0" smtClean="0"/>
              <a:t>entry </a:t>
            </a:r>
            <a:r>
              <a:rPr lang="bg-BG" dirty="0" smtClean="0"/>
              <a:t>има </a:t>
            </a:r>
            <a:r>
              <a:rPr lang="en-US" dirty="0" smtClean="0"/>
              <a:t>id, title </a:t>
            </a:r>
            <a:r>
              <a:rPr lang="bg-BG" dirty="0" smtClean="0"/>
              <a:t>и </a:t>
            </a:r>
            <a:r>
              <a:rPr lang="en-US" dirty="0" smtClean="0"/>
              <a:t>updated </a:t>
            </a:r>
            <a:r>
              <a:rPr lang="bg-BG" dirty="0" smtClean="0"/>
              <a:t>маркер</a:t>
            </a:r>
          </a:p>
          <a:p>
            <a:endParaRPr lang="bg-BG" dirty="0" smtClean="0"/>
          </a:p>
          <a:p>
            <a:r>
              <a:rPr lang="bg-BG" dirty="0" smtClean="0"/>
              <a:t>поддържа различно съдържание: </a:t>
            </a:r>
            <a:br>
              <a:rPr lang="bg-BG" dirty="0" smtClean="0"/>
            </a:br>
            <a:r>
              <a:rPr lang="en-US" dirty="0" smtClean="0"/>
              <a:t>plaintext,</a:t>
            </a:r>
            <a:r>
              <a:rPr lang="bg-BG" dirty="0" smtClean="0"/>
              <a:t> </a:t>
            </a:r>
            <a:r>
              <a:rPr lang="en-US" dirty="0" smtClean="0"/>
              <a:t>escaped HTML, XML,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en-US" dirty="0" smtClean="0"/>
              <a:t>base64 </a:t>
            </a:r>
            <a:r>
              <a:rPr lang="bg-BG" dirty="0" smtClean="0"/>
              <a:t>бинарни данни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ASF </a:t>
            </a:r>
            <a:r>
              <a:rPr lang="bg-BG" dirty="0" smtClean="0"/>
              <a:t>характеристики</a:t>
            </a:r>
            <a:endParaRPr lang="bg-BG" dirty="0"/>
          </a:p>
        </p:txBody>
      </p:sp>
      <p:pic>
        <p:nvPicPr>
          <p:cNvPr id="2051" name="Picture 3" descr="C:\Users\petyo.dimitrov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22" y="4863802"/>
            <a:ext cx="1809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50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0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ASF </a:t>
            </a:r>
            <a:r>
              <a:rPr lang="bg-BG" dirty="0" smtClean="0"/>
              <a:t>характеристики</a:t>
            </a:r>
            <a:r>
              <a:rPr lang="en-US" dirty="0" smtClean="0"/>
              <a:t> (</a:t>
            </a:r>
            <a:r>
              <a:rPr lang="bg-BG" dirty="0" smtClean="0"/>
              <a:t>продължение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възможност за разширяване с нови елементи</a:t>
            </a:r>
          </a:p>
          <a:p>
            <a:endParaRPr lang="bg-BG" dirty="0" smtClean="0"/>
          </a:p>
          <a:p>
            <a:r>
              <a:rPr lang="bg-BG" dirty="0" smtClean="0"/>
              <a:t>поддръжка за езици (</a:t>
            </a:r>
            <a:r>
              <a:rPr lang="en-US" dirty="0" err="1" smtClean="0"/>
              <a:t>xml:lang</a:t>
            </a:r>
            <a:r>
              <a:rPr lang="bg-BG" dirty="0" smtClean="0"/>
              <a:t>)</a:t>
            </a:r>
          </a:p>
          <a:p>
            <a:endParaRPr lang="en-US" dirty="0" smtClean="0"/>
          </a:p>
          <a:p>
            <a:r>
              <a:rPr lang="bg-BG" dirty="0" smtClean="0"/>
              <a:t>поддържа множество </a:t>
            </a:r>
            <a:r>
              <a:rPr lang="en-US" dirty="0" smtClean="0"/>
              <a:t>enclosure</a:t>
            </a:r>
            <a:r>
              <a:rPr lang="bg-BG" dirty="0" smtClean="0"/>
              <a:t>-и (за </a:t>
            </a:r>
            <a:r>
              <a:rPr lang="en-US" dirty="0" smtClean="0"/>
              <a:t>podcast-</a:t>
            </a:r>
            <a:r>
              <a:rPr lang="bg-BG" dirty="0" smtClean="0"/>
              <a:t>и; </a:t>
            </a:r>
            <a:r>
              <a:rPr lang="bg-BG" sz="2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link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="enclosure"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="…" type="…"</a:t>
            </a:r>
            <a:r>
              <a:rPr lang="bg-BG" sz="24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bg-BG" dirty="0" smtClean="0"/>
              <a:t>)</a:t>
            </a:r>
          </a:p>
          <a:p>
            <a:endParaRPr lang="en-US" dirty="0" smtClean="0"/>
          </a:p>
          <a:p>
            <a:r>
              <a:rPr lang="bg-BG" dirty="0" smtClean="0"/>
              <a:t>много данни по избор: </a:t>
            </a:r>
            <a:br>
              <a:rPr lang="bg-BG" dirty="0" smtClean="0"/>
            </a:br>
            <a:r>
              <a:rPr lang="en-US" dirty="0" smtClean="0"/>
              <a:t>author, contributor</a:t>
            </a:r>
            <a:r>
              <a:rPr lang="bg-BG" dirty="0" smtClean="0"/>
              <a:t> и т.н</a:t>
            </a:r>
            <a:r>
              <a:rPr lang="en-US" dirty="0" smtClean="0"/>
              <a:t>.</a:t>
            </a:r>
          </a:p>
        </p:txBody>
      </p:sp>
      <p:pic>
        <p:nvPicPr>
          <p:cNvPr id="5" name="Picture 3" descr="C:\Users\petyo.dimitrov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22" y="4863802"/>
            <a:ext cx="1809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51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776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А</a:t>
            </a:r>
            <a:r>
              <a:rPr lang="en-US" dirty="0" err="1" smtClean="0"/>
              <a:t>tomPub</a:t>
            </a:r>
            <a:r>
              <a:rPr lang="en-US" dirty="0" smtClean="0"/>
              <a:t> </a:t>
            </a:r>
            <a:r>
              <a:rPr lang="bg-BG" dirty="0" smtClean="0"/>
              <a:t>характеристики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просто </a:t>
            </a:r>
            <a:r>
              <a:rPr lang="en-US" dirty="0" smtClean="0"/>
              <a:t>API </a:t>
            </a:r>
            <a:r>
              <a:rPr lang="bg-BG" dirty="0" smtClean="0"/>
              <a:t>поддържащо </a:t>
            </a:r>
            <a:r>
              <a:rPr lang="en-US" dirty="0" smtClean="0"/>
              <a:t>CRUD (</a:t>
            </a:r>
            <a:r>
              <a:rPr lang="en-US" dirty="0"/>
              <a:t>Create Read Update </a:t>
            </a:r>
            <a:r>
              <a:rPr lang="en-US" dirty="0" smtClean="0"/>
              <a:t>Delete) </a:t>
            </a:r>
            <a:r>
              <a:rPr lang="bg-BG" dirty="0" smtClean="0"/>
              <a:t>операции</a:t>
            </a:r>
            <a:r>
              <a:rPr lang="en-US" dirty="0" smtClean="0"/>
              <a:t> </a:t>
            </a:r>
            <a:r>
              <a:rPr lang="bg-BG" dirty="0" smtClean="0"/>
              <a:t>върху </a:t>
            </a:r>
            <a:r>
              <a:rPr lang="en-US" dirty="0" smtClean="0"/>
              <a:t>entry</a:t>
            </a:r>
            <a:r>
              <a:rPr lang="bg-BG" dirty="0" smtClean="0"/>
              <a:t>-та</a:t>
            </a:r>
          </a:p>
          <a:p>
            <a:r>
              <a:rPr lang="bg-BG" dirty="0" smtClean="0"/>
              <a:t>позволява </a:t>
            </a:r>
            <a:r>
              <a:rPr lang="en-US" dirty="0" smtClean="0"/>
              <a:t>entry-</a:t>
            </a:r>
            <a:r>
              <a:rPr lang="bg-BG" dirty="0" err="1" smtClean="0"/>
              <a:t>тата</a:t>
            </a:r>
            <a:r>
              <a:rPr lang="bg-BG" dirty="0" smtClean="0"/>
              <a:t> да се групират (задава се чрез мета данни в </a:t>
            </a:r>
            <a:r>
              <a:rPr lang="en-US" dirty="0" smtClean="0"/>
              <a:t>service document-a</a:t>
            </a:r>
            <a:r>
              <a:rPr lang="bg-BG" dirty="0" smtClean="0"/>
              <a:t>)</a:t>
            </a:r>
          </a:p>
          <a:p>
            <a:pPr lvl="1"/>
            <a:r>
              <a:rPr lang="bg-BG" dirty="0" smtClean="0"/>
              <a:t>в </a:t>
            </a:r>
            <a:r>
              <a:rPr lang="en-US" dirty="0" smtClean="0"/>
              <a:t>collection </a:t>
            </a:r>
            <a:r>
              <a:rPr lang="bg-BG" dirty="0" smtClean="0"/>
              <a:t>(идентифицират </a:t>
            </a:r>
            <a:r>
              <a:rPr lang="en-US" dirty="0" smtClean="0"/>
              <a:t>feed, </a:t>
            </a:r>
            <a:r>
              <a:rPr lang="bg-BG" dirty="0" smtClean="0"/>
              <a:t>задават категория, ограничават приеманите формати)</a:t>
            </a:r>
          </a:p>
          <a:p>
            <a:pPr lvl="1"/>
            <a:r>
              <a:rPr lang="bg-BG" dirty="0" smtClean="0"/>
              <a:t>в</a:t>
            </a:r>
            <a:r>
              <a:rPr lang="en-US" dirty="0" smtClean="0"/>
              <a:t> workspace </a:t>
            </a:r>
            <a:r>
              <a:rPr lang="bg-BG" dirty="0" smtClean="0"/>
              <a:t>(група от колекции)</a:t>
            </a:r>
            <a:endParaRPr lang="en-US" dirty="0" smtClean="0"/>
          </a:p>
          <a:p>
            <a:endParaRPr lang="en-US" dirty="0"/>
          </a:p>
          <a:p>
            <a:r>
              <a:rPr lang="bg-BG" dirty="0"/>
              <a:t>отговаря на </a:t>
            </a:r>
            <a:r>
              <a:rPr lang="en-US" dirty="0" err="1"/>
              <a:t>RESTful</a:t>
            </a:r>
            <a:r>
              <a:rPr lang="en-US" dirty="0"/>
              <a:t> </a:t>
            </a:r>
            <a:r>
              <a:rPr lang="bg-BG" dirty="0"/>
              <a:t>принципите</a:t>
            </a:r>
          </a:p>
          <a:p>
            <a:r>
              <a:rPr lang="en-US" dirty="0" smtClean="0"/>
              <a:t>Java </a:t>
            </a:r>
            <a:r>
              <a:rPr lang="bg-BG" dirty="0" smtClean="0"/>
              <a:t>имплементация: </a:t>
            </a:r>
            <a:r>
              <a:rPr lang="en-US" dirty="0" smtClean="0"/>
              <a:t>Apache </a:t>
            </a:r>
            <a:r>
              <a:rPr lang="en-US" dirty="0" err="1" smtClean="0"/>
              <a:t>Abdera</a:t>
            </a:r>
            <a:endParaRPr lang="bg-BG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52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136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А</a:t>
            </a:r>
            <a:r>
              <a:rPr lang="en-US" dirty="0" err="1" smtClean="0"/>
              <a:t>tomPub</a:t>
            </a:r>
            <a:r>
              <a:rPr lang="en-US" dirty="0" smtClean="0"/>
              <a:t> </a:t>
            </a:r>
            <a:r>
              <a:rPr lang="bg-BG" dirty="0" smtClean="0"/>
              <a:t>пример - </a:t>
            </a:r>
            <a:r>
              <a:rPr lang="en-US" dirty="0" smtClean="0"/>
              <a:t>create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POST </a:t>
            </a:r>
            <a:r>
              <a:rPr lang="bg-BG" dirty="0" smtClean="0"/>
              <a:t>на </a:t>
            </a:r>
            <a:r>
              <a:rPr lang="en-US" dirty="0" smtClean="0"/>
              <a:t>http://opa/myfeed </a:t>
            </a:r>
            <a:r>
              <a:rPr lang="bg-BG" dirty="0" smtClean="0"/>
              <a:t>с тяло:</a:t>
            </a:r>
            <a:endParaRPr lang="bg-BG" sz="2000" dirty="0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entry&gt;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id&gt;http://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opa/entries/</a:t>
            </a:r>
            <a:r>
              <a:rPr lang="bg-BG" sz="2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id&gt;</a:t>
            </a:r>
            <a:endParaRPr lang="bg-BG" sz="2000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link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="edit"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bg-BG" sz="2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opa/entries/</a:t>
            </a:r>
            <a:r>
              <a:rPr lang="bg-BG" sz="2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&lt;title&gt;Second blog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entry&lt;/title&gt;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link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="/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blog/2005/07/2"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&lt;updated&gt;2012-07-15T12:00:00Z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&lt;/updated&gt;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&lt;summary&gt;This is my second entry&lt;/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summary&gt;</a:t>
            </a:r>
          </a:p>
          <a:p>
            <a:pPr marL="109728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entry&gt;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53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236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А</a:t>
            </a:r>
            <a:r>
              <a:rPr lang="en-US" dirty="0" err="1" smtClean="0"/>
              <a:t>tomPub</a:t>
            </a:r>
            <a:r>
              <a:rPr lang="en-US" dirty="0" smtClean="0"/>
              <a:t> </a:t>
            </a:r>
            <a:r>
              <a:rPr lang="bg-BG" dirty="0" smtClean="0"/>
              <a:t>пример - </a:t>
            </a:r>
            <a:r>
              <a:rPr lang="en-US" dirty="0" smtClean="0"/>
              <a:t>read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GET </a:t>
            </a:r>
            <a:r>
              <a:rPr lang="bg-BG" dirty="0" smtClean="0"/>
              <a:t>на </a:t>
            </a:r>
            <a:r>
              <a:rPr lang="en-US" dirty="0" smtClean="0"/>
              <a:t>http://opa/entries/2 </a:t>
            </a:r>
            <a:r>
              <a:rPr lang="bg-BG" dirty="0" smtClean="0"/>
              <a:t>ще върне резултат:</a:t>
            </a:r>
          </a:p>
          <a:p>
            <a:pPr marL="109728" indent="0">
              <a:buNone/>
            </a:pPr>
            <a:endParaRPr lang="bg-BG" sz="2000" dirty="0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entry&gt;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id&gt;http://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opa/entries/</a:t>
            </a:r>
            <a:r>
              <a:rPr lang="bg-BG" sz="2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id&gt;</a:t>
            </a:r>
            <a:endParaRPr lang="bg-BG" sz="2000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link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="edit"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bg-BG" sz="2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opa/entries/</a:t>
            </a:r>
            <a:r>
              <a:rPr lang="bg-BG" sz="2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&lt;title&gt;Second blog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entry&lt;/title&gt;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link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="/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blog/2005/07/2"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&lt;updated&gt;2012-07-15T12:00:00Z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&lt;/updated&gt;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&lt;summary&gt;This is my second entry&lt;/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summary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entry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54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39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А</a:t>
            </a:r>
            <a:r>
              <a:rPr lang="en-US" dirty="0" err="1" smtClean="0"/>
              <a:t>tomPub</a:t>
            </a:r>
            <a:r>
              <a:rPr lang="en-US" dirty="0" smtClean="0"/>
              <a:t> </a:t>
            </a:r>
            <a:r>
              <a:rPr lang="bg-BG" dirty="0" smtClean="0"/>
              <a:t>пример – </a:t>
            </a:r>
            <a:r>
              <a:rPr lang="en-US" dirty="0" smtClean="0"/>
              <a:t>update/delete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PUT </a:t>
            </a:r>
            <a:r>
              <a:rPr lang="bg-BG" dirty="0" smtClean="0"/>
              <a:t>на </a:t>
            </a:r>
            <a:r>
              <a:rPr lang="en-US" dirty="0" smtClean="0"/>
              <a:t>edit URI http://opa/entries/2 </a:t>
            </a:r>
            <a:r>
              <a:rPr lang="bg-BG" dirty="0" smtClean="0"/>
              <a:t>с тяло:</a:t>
            </a:r>
            <a:endParaRPr lang="bg-BG" sz="2000" dirty="0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entry&gt;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id&gt;http://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opa/entries/</a:t>
            </a:r>
            <a:r>
              <a:rPr lang="bg-BG" sz="2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id&gt;</a:t>
            </a:r>
            <a:endParaRPr lang="bg-BG" sz="2000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link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="edit"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bg-BG" sz="2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opa/entries/</a:t>
            </a:r>
            <a:r>
              <a:rPr lang="bg-BG" sz="2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&lt;title&gt;Second blog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entry&lt;/title&gt;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link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="/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blog/2005/07/2"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&lt;updated&gt;2012-07-15T12:00:00Z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&lt;/updated&gt;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&lt;summary&gt;This is my second entry&lt;/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summary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... </a:t>
            </a:r>
            <a:r>
              <a:rPr lang="bg-BG" sz="2000" dirty="0" smtClean="0">
                <a:latin typeface="Courier New" pitchFamily="49" charset="0"/>
                <a:cs typeface="Courier New" pitchFamily="49" charset="0"/>
              </a:rPr>
              <a:t>допълнителна информация липсваща в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feed-a ...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entry&gt;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DELETE </a:t>
            </a:r>
            <a:r>
              <a:rPr lang="bg-BG" dirty="0"/>
              <a:t>на </a:t>
            </a:r>
            <a:r>
              <a:rPr lang="en-US" dirty="0"/>
              <a:t>edit URI http://opa/entries/2 </a:t>
            </a:r>
            <a:r>
              <a:rPr lang="bg-BG" dirty="0"/>
              <a:t>без тяло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55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20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yo.dimitrov\Desktop\ro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4074443" cy="21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ROA = Resource Oriented Architecture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536504"/>
          </a:xfrm>
        </p:spPr>
        <p:txBody>
          <a:bodyPr>
            <a:normAutofit/>
          </a:bodyPr>
          <a:lstStyle/>
          <a:p>
            <a:r>
              <a:rPr lang="bg-BG" dirty="0" smtClean="0"/>
              <a:t>архитектура базирана на принципите на </a:t>
            </a:r>
            <a:r>
              <a:rPr lang="en-US" dirty="0" smtClean="0"/>
              <a:t>REST</a:t>
            </a:r>
          </a:p>
          <a:p>
            <a:endParaRPr lang="en-US" dirty="0" smtClean="0"/>
          </a:p>
          <a:p>
            <a:r>
              <a:rPr lang="bg-BG" dirty="0" smtClean="0"/>
              <a:t>алтернатива на </a:t>
            </a:r>
            <a:r>
              <a:rPr lang="en-US" dirty="0" smtClean="0"/>
              <a:t>SOA:</a:t>
            </a:r>
          </a:p>
          <a:p>
            <a:pPr lvl="1"/>
            <a:r>
              <a:rPr lang="en-US" dirty="0" smtClean="0"/>
              <a:t>SOA e </a:t>
            </a:r>
            <a:r>
              <a:rPr lang="bg-BG" dirty="0" smtClean="0"/>
              <a:t>базирана на глагол</a:t>
            </a:r>
            <a:r>
              <a:rPr lang="en-US" dirty="0" smtClean="0"/>
              <a:t> (RPC)</a:t>
            </a:r>
          </a:p>
          <a:p>
            <a:pPr lvl="1"/>
            <a:r>
              <a:rPr lang="en-US" dirty="0" smtClean="0"/>
              <a:t>ROA e </a:t>
            </a:r>
            <a:r>
              <a:rPr lang="bg-BG" dirty="0" smtClean="0"/>
              <a:t>базирана на съществително</a:t>
            </a:r>
          </a:p>
          <a:p>
            <a:endParaRPr lang="en-US" dirty="0" smtClean="0"/>
          </a:p>
          <a:p>
            <a:r>
              <a:rPr lang="en-US" dirty="0" smtClean="0"/>
              <a:t>Atom e ROA </a:t>
            </a:r>
            <a:r>
              <a:rPr lang="bg-BG" dirty="0" smtClean="0"/>
              <a:t>имплементация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56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158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untitled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13" y="2316590"/>
            <a:ext cx="341958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Въпроси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57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61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334988" y="2895600"/>
            <a:ext cx="6474024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Благодаря за вниманието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58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115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yo.dimitrov\Desktop\Hello My Name 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813">
            <a:off x="1114032" y="1848845"/>
            <a:ext cx="6721571" cy="456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err="1" smtClean="0"/>
              <a:t>Мхм</a:t>
            </a:r>
            <a:r>
              <a:rPr lang="bg-BG" dirty="0" smtClean="0"/>
              <a:t>, та какво е </a:t>
            </a:r>
            <a:r>
              <a:rPr lang="en-US" dirty="0" smtClean="0"/>
              <a:t>REST?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 rot="21288182">
            <a:off x="1610840" y="3108755"/>
            <a:ext cx="5785710" cy="3024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sz="2400" dirty="0" smtClean="0">
                <a:solidFill>
                  <a:srgbClr val="0070C0"/>
                </a:solidFill>
              </a:rPr>
              <a:t>стил за създаване на приложения</a:t>
            </a:r>
          </a:p>
          <a:p>
            <a:pPr marL="109728" indent="0">
              <a:buNone/>
            </a:pPr>
            <a:endParaRPr lang="bg-BG" sz="1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bg-BG" sz="2400" dirty="0" smtClean="0">
                <a:solidFill>
                  <a:srgbClr val="0070C0"/>
                </a:solidFill>
              </a:rPr>
              <a:t>формулиран 2000г. от Рой </a:t>
            </a:r>
            <a:r>
              <a:rPr lang="bg-BG" sz="2400" dirty="0" err="1" smtClean="0">
                <a:solidFill>
                  <a:srgbClr val="0070C0"/>
                </a:solidFill>
              </a:rPr>
              <a:t>Фийлдинг</a:t>
            </a:r>
            <a:endParaRPr lang="bg-BG" sz="2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bg-BG" sz="1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bg-BG" sz="2400" dirty="0" smtClean="0">
                <a:solidFill>
                  <a:srgbClr val="0070C0"/>
                </a:solidFill>
              </a:rPr>
              <a:t>мрежата е построена върху </a:t>
            </a:r>
            <a:r>
              <a:rPr lang="en-US" sz="2400" dirty="0" err="1" smtClean="0">
                <a:solidFill>
                  <a:srgbClr val="0070C0"/>
                </a:solidFill>
              </a:rPr>
              <a:t>RESTful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bg-BG" sz="2400" dirty="0" smtClean="0">
                <a:solidFill>
                  <a:srgbClr val="0070C0"/>
                </a:solidFill>
              </a:rPr>
              <a:t>принципи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158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Пример</a:t>
            </a:r>
            <a:endParaRPr lang="bg-BG" dirty="0"/>
          </a:p>
        </p:txBody>
      </p:sp>
      <p:grpSp>
        <p:nvGrpSpPr>
          <p:cNvPr id="3" name="Group 2"/>
          <p:cNvGrpSpPr/>
          <p:nvPr/>
        </p:nvGrpSpPr>
        <p:grpSpPr>
          <a:xfrm>
            <a:off x="755576" y="1772816"/>
            <a:ext cx="7814369" cy="4608683"/>
            <a:chOff x="940396" y="1628800"/>
            <a:chExt cx="7814369" cy="46086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628800"/>
              <a:ext cx="2867025" cy="1076325"/>
            </a:xfrm>
            <a:prstGeom prst="rect">
              <a:avLst/>
            </a:prstGeom>
            <a:noFill/>
            <a:ln>
              <a:noFill/>
            </a:ln>
            <a:effectLst>
              <a:glow rad="2032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96" y="2060848"/>
              <a:ext cx="5129486" cy="2894291"/>
            </a:xfrm>
            <a:prstGeom prst="rect">
              <a:avLst/>
            </a:prstGeom>
            <a:noFill/>
            <a:ln>
              <a:noFill/>
            </a:ln>
            <a:effectLst>
              <a:glow rad="2032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960" y="3779355"/>
              <a:ext cx="5939805" cy="2458128"/>
            </a:xfrm>
            <a:prstGeom prst="rect">
              <a:avLst/>
            </a:prstGeom>
            <a:noFill/>
            <a:ln>
              <a:noFill/>
            </a:ln>
            <a:effectLst>
              <a:glow rad="2032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538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bg-BG" dirty="0" smtClean="0"/>
              <a:t>Какви са </a:t>
            </a:r>
            <a:r>
              <a:rPr lang="en-US" dirty="0" err="1" smtClean="0"/>
              <a:t>RESTful</a:t>
            </a:r>
            <a:r>
              <a:rPr lang="bg-BG" dirty="0" smtClean="0"/>
              <a:t> принципите</a:t>
            </a:r>
            <a:r>
              <a:rPr lang="en-US" dirty="0" smtClean="0"/>
              <a:t>?</a:t>
            </a:r>
            <a:endParaRPr lang="bg-BG" dirty="0"/>
          </a:p>
        </p:txBody>
      </p:sp>
      <p:pic>
        <p:nvPicPr>
          <p:cNvPr id="1026" name="Picture 2" descr="C:\Users\petyo.dimitrov\Desktop\cbu_spa_treatment04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19191"/>
            <a:ext cx="7562850" cy="3676650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86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Stateless </a:t>
            </a:r>
            <a:r>
              <a:rPr lang="bg-BG" dirty="0" smtClean="0"/>
              <a:t>комуникация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60848"/>
            <a:ext cx="8579296" cy="4536504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всяка заявка от клиента към сървъра трябва да съдържа всичко</a:t>
            </a:r>
            <a:r>
              <a:rPr lang="en-US" dirty="0" smtClean="0"/>
              <a:t>, </a:t>
            </a:r>
            <a:r>
              <a:rPr lang="bg-BG" dirty="0" smtClean="0"/>
              <a:t>което и е необходимо </a:t>
            </a:r>
          </a:p>
          <a:p>
            <a:endParaRPr lang="bg-BG" dirty="0"/>
          </a:p>
          <a:p>
            <a:r>
              <a:rPr lang="bg-BG" dirty="0" smtClean="0"/>
              <a:t>не трябва да се разчита на състояние съхранявано на сървъра</a:t>
            </a:r>
          </a:p>
          <a:p>
            <a:endParaRPr lang="bg-BG" dirty="0"/>
          </a:p>
          <a:p>
            <a:r>
              <a:rPr lang="bg-BG" dirty="0" smtClean="0"/>
              <a:t>против използването на </a:t>
            </a:r>
            <a:r>
              <a:rPr lang="en-US" dirty="0" smtClean="0"/>
              <a:t>cookie-</a:t>
            </a:r>
            <a:r>
              <a:rPr lang="bg-BG" dirty="0" smtClean="0"/>
              <a:t>та и сървърни сесии</a:t>
            </a:r>
          </a:p>
          <a:p>
            <a:endParaRPr lang="bg-BG" dirty="0"/>
          </a:p>
          <a:p>
            <a:r>
              <a:rPr lang="bg-BG" dirty="0" smtClean="0"/>
              <a:t>подобрява стабилността и </a:t>
            </a:r>
            <a:r>
              <a:rPr lang="en-US" dirty="0" smtClean="0"/>
              <a:t>scalability</a:t>
            </a:r>
            <a:r>
              <a:rPr lang="bg-BG" dirty="0" smtClean="0"/>
              <a:t>-то на приложението (по-малко натоварване на сървъра)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</a:t>
            </a:fld>
            <a:r>
              <a:rPr lang="en-US" smtClean="0"/>
              <a:t>/58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77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5070</TotalTime>
  <Words>2708</Words>
  <Application>Microsoft Office PowerPoint</Application>
  <PresentationFormat>On-screen Show (4:3)</PresentationFormat>
  <Paragraphs>603</Paragraphs>
  <Slides>58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Urban</vt:lpstr>
      <vt:lpstr>Representational State Transfer</vt:lpstr>
      <vt:lpstr>Съдържание на лекциите</vt:lpstr>
      <vt:lpstr>Съдържание</vt:lpstr>
      <vt:lpstr>Какво е REST?</vt:lpstr>
      <vt:lpstr>Какво е не е REST?</vt:lpstr>
      <vt:lpstr>Мхм, та какво е REST?</vt:lpstr>
      <vt:lpstr>Пример</vt:lpstr>
      <vt:lpstr>Какви са RESTful принципите?</vt:lpstr>
      <vt:lpstr>Stateless комуникация</vt:lpstr>
      <vt:lpstr>Унифициран интерфейс</vt:lpstr>
      <vt:lpstr>Ресурси и Репрезентации</vt:lpstr>
      <vt:lpstr>Репрезентации</vt:lpstr>
      <vt:lpstr>Идентификатори на ресурсите</vt:lpstr>
      <vt:lpstr>Cookies!!!</vt:lpstr>
      <vt:lpstr>Предимства и недостатъци на REST</vt:lpstr>
      <vt:lpstr>REST: the good</vt:lpstr>
      <vt:lpstr>REST: the good</vt:lpstr>
      <vt:lpstr>REST: the bad</vt:lpstr>
      <vt:lpstr>REST: the ugly</vt:lpstr>
      <vt:lpstr>Семантика на HTTP заявките</vt:lpstr>
      <vt:lpstr>Идемпотентност (Idempotency)</vt:lpstr>
      <vt:lpstr>Формат на данните</vt:lpstr>
      <vt:lpstr>Детайли за JSON</vt:lpstr>
      <vt:lpstr>Работа с JSON</vt:lpstr>
      <vt:lpstr>Java API for JSON Processing</vt:lpstr>
      <vt:lpstr>Пример с Object Model API</vt:lpstr>
      <vt:lpstr>Пример със Streaming API</vt:lpstr>
      <vt:lpstr>Пример със Streaming API</vt:lpstr>
      <vt:lpstr>XML vs. JSON</vt:lpstr>
      <vt:lpstr>REST имплементации в Java</vt:lpstr>
      <vt:lpstr>JAX-RS</vt:lpstr>
      <vt:lpstr>Jersey</vt:lpstr>
      <vt:lpstr>Инсталация на Glassfish и Jersey</vt:lpstr>
      <vt:lpstr>Създаване на JAX-RS приложение</vt:lpstr>
      <vt:lpstr>Примерно REST приложение</vt:lpstr>
      <vt:lpstr>Примерно REST приложение</vt:lpstr>
      <vt:lpstr>Примерно REST приложение</vt:lpstr>
      <vt:lpstr>Тестване с REST клиент</vt:lpstr>
      <vt:lpstr>Тестване с REST клиент</vt:lpstr>
      <vt:lpstr>Демонстрация</vt:lpstr>
      <vt:lpstr>JAX-RS анотации</vt:lpstr>
      <vt:lpstr>JAX-RS анотации (продължение)</vt:lpstr>
      <vt:lpstr>Клас Response</vt:lpstr>
      <vt:lpstr>Клас ResponseBuilder</vt:lpstr>
      <vt:lpstr>JAX-RS и JAX-B</vt:lpstr>
      <vt:lpstr>WADL</vt:lpstr>
      <vt:lpstr>WADL пример</vt:lpstr>
      <vt:lpstr>Atom</vt:lpstr>
      <vt:lpstr>ASF пример</vt:lpstr>
      <vt:lpstr>ASF характеристики</vt:lpstr>
      <vt:lpstr>ASF характеристики (продължение)</vt:lpstr>
      <vt:lpstr>АtomPub характеристики</vt:lpstr>
      <vt:lpstr>АtomPub пример - create</vt:lpstr>
      <vt:lpstr>АtomPub пример - read</vt:lpstr>
      <vt:lpstr>АtomPub пример – update/delete</vt:lpstr>
      <vt:lpstr>ROA = Resource Oriented Architecture</vt:lpstr>
      <vt:lpstr>Въпроси</vt:lpstr>
      <vt:lpstr>PowerPoint Presentation</vt:lpstr>
    </vt:vector>
  </TitlesOfParts>
  <Company>sofia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</dc:title>
  <dc:subject>Distributed Systems</dc:subject>
  <dc:creator>Petyo D. Dimitrov</dc:creator>
  <cp:keywords>web services rest http json</cp:keywords>
  <cp:lastModifiedBy>Petyo D. Dimitrov</cp:lastModifiedBy>
  <cp:revision>4231</cp:revision>
  <dcterms:created xsi:type="dcterms:W3CDTF">2012-02-17T21:31:20Z</dcterms:created>
  <dcterms:modified xsi:type="dcterms:W3CDTF">2013-11-06T22:54:38Z</dcterms:modified>
  <cp:category>TU lectures</cp:category>
</cp:coreProperties>
</file>