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C:\My%20Documents\work\Hrisi\BMP\12.bm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essemtec.com/e-mages/produkte/128_000.jpg" TargetMode="Externa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47244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Структурата на всеки чип има две обособени области – периферия и ядро: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b="1" smtClean="0"/>
              <a:t>Ядрото</a:t>
            </a:r>
            <a:r>
              <a:rPr lang="bg-BG" sz="2400" smtClean="0"/>
              <a:t> включва основната (същинската функционална) част на интегрираната електронна схема;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b="1" smtClean="0"/>
              <a:t>Периферията</a:t>
            </a:r>
            <a:r>
              <a:rPr lang="bg-BG" sz="2400" smtClean="0"/>
              <a:t> включва клетки,  в които се разполагат</a:t>
            </a:r>
            <a:r>
              <a:rPr lang="en-US" sz="2400" smtClean="0"/>
              <a:t>:</a:t>
            </a:r>
            <a:r>
              <a:rPr lang="bg-BG" sz="2400" smtClean="0"/>
              <a:t> 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bg-BG" sz="2400" smtClean="0"/>
              <a:t>контактните площадки на входове, изходи и на захранващите напрежения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bg-BG" sz="2400" smtClean="0"/>
              <a:t>входно/изходни съгласуващи и филтриращи схеми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bg-BG" sz="2400" smtClean="0"/>
              <a:t>схеми за защита от електростатични потенциали и от електромагнитни и други смущаващи сигнали. </a:t>
            </a:r>
          </a:p>
        </p:txBody>
      </p:sp>
      <p:pic>
        <p:nvPicPr>
          <p:cNvPr id="18435" name="Picture 47" descr="CCF06012011_00001"/>
          <p:cNvPicPr>
            <a:picLocks noChangeAspect="1" noChangeArrowheads="1"/>
          </p:cNvPicPr>
          <p:nvPr/>
        </p:nvPicPr>
        <p:blipFill>
          <a:blip r:embed="rId2"/>
          <a:srcRect l="35013" t="30545" r="21159" b="33455"/>
          <a:stretch>
            <a:fillRect/>
          </a:stretch>
        </p:blipFill>
        <p:spPr bwMode="auto">
          <a:xfrm>
            <a:off x="4724400" y="8382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За да се осигури противоположна поляризация на преходите подложка-сорс и подложка-дрейн,</a:t>
            </a:r>
            <a:r>
              <a:rPr lang="ru-RU" sz="2400" smtClean="0"/>
              <a:t> </a:t>
            </a:r>
            <a:r>
              <a:rPr lang="en-US" sz="2400" i="1" smtClean="0"/>
              <a:t>n </a:t>
            </a:r>
            <a:r>
              <a:rPr lang="bg-BG" sz="2400" smtClean="0"/>
              <a:t>джобът се свързва към най-положителния потенциал, а подложката, която е от</a:t>
            </a:r>
            <a:r>
              <a:rPr lang="ru-RU" sz="2400" smtClean="0"/>
              <a:t> </a:t>
            </a:r>
            <a:r>
              <a:rPr lang="en-US" sz="2400" i="1" smtClean="0"/>
              <a:t>p</a:t>
            </a:r>
            <a:r>
              <a:rPr lang="en-US" sz="2400" smtClean="0"/>
              <a:t> </a:t>
            </a:r>
            <a:r>
              <a:rPr lang="bg-BG" sz="2400" smtClean="0"/>
              <a:t>тип се свързва към най-отрицателния потенциал на схемата.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Подвижността на електроните е около три пъти по-висока от тази на дупките.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При еднаква площ на транзисторите това прави pMOS</a:t>
            </a:r>
            <a:r>
              <a:rPr lang="en-US" sz="2400" smtClean="0"/>
              <a:t>T</a:t>
            </a:r>
            <a:r>
              <a:rPr lang="bg-BG" sz="2400" smtClean="0"/>
              <a:t> значително по-бав</a:t>
            </a:r>
            <a:r>
              <a:rPr lang="en-US" sz="2400" smtClean="0"/>
              <a:t>e</a:t>
            </a:r>
            <a:r>
              <a:rPr lang="bg-BG" sz="2400" smtClean="0"/>
              <a:t>н от n-MOS</a:t>
            </a:r>
            <a:r>
              <a:rPr lang="en-US" sz="2400" smtClean="0"/>
              <a:t>T</a:t>
            </a:r>
            <a:r>
              <a:rPr lang="bg-BG" sz="2400" smtClean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Затова функционално определящите транзистори (активните транзистори) в </a:t>
            </a:r>
            <a:r>
              <a:rPr lang="en-US" sz="2400" smtClean="0"/>
              <a:t>CMOS</a:t>
            </a:r>
            <a:r>
              <a:rPr lang="bg-BG" sz="2400" smtClean="0"/>
              <a:t> схемите са n-MOS</a:t>
            </a:r>
            <a:r>
              <a:rPr lang="en-US" sz="2400" smtClean="0"/>
              <a:t>T</a:t>
            </a:r>
            <a:r>
              <a:rPr lang="bg-BG" sz="2400" smtClean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bg-BG" sz="2000" b="1" smtClean="0"/>
              <a:t>									</a:t>
            </a:r>
            <a:r>
              <a:rPr lang="en-US" sz="2000" b="1" smtClean="0"/>
              <a:t>n </a:t>
            </a:r>
            <a:r>
              <a:rPr lang="bg-BG" sz="2000" b="1" smtClean="0"/>
              <a:t>джоб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 l="61768" t="14777" r="3821" b="36115"/>
          <a:stretch>
            <a:fillRect/>
          </a:stretch>
        </p:blipFill>
        <p:spPr bwMode="auto">
          <a:xfrm>
            <a:off x="4114800" y="38862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f154"/>
          <p:cNvPicPr>
            <a:picLocks noChangeAspect="1" noChangeArrowheads="1"/>
          </p:cNvPicPr>
          <p:nvPr/>
        </p:nvPicPr>
        <p:blipFill>
          <a:blip r:embed="rId3"/>
          <a:srcRect l="77596" t="44908" r="8440" b="39795"/>
          <a:stretch>
            <a:fillRect/>
          </a:stretch>
        </p:blipFill>
        <p:spPr bwMode="auto">
          <a:xfrm>
            <a:off x="381000" y="39624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smtClean="0"/>
              <a:t>CMOS</a:t>
            </a:r>
            <a:r>
              <a:rPr lang="bg-BG" sz="2400" smtClean="0"/>
              <a:t> схемите са: напълно комплементарни, домино схеми, буферни и хибридни.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При </a:t>
            </a:r>
            <a:r>
              <a:rPr lang="bg-BG" sz="2400" u="sng" smtClean="0"/>
              <a:t>напълно комплементарната схема</a:t>
            </a:r>
            <a:r>
              <a:rPr lang="bg-BG" sz="2400" smtClean="0"/>
              <a:t> всеки вход се  разклонява и управлява гейтовете</a:t>
            </a:r>
            <a:r>
              <a:rPr lang="en-US" sz="2400" smtClean="0"/>
              <a:t> </a:t>
            </a:r>
            <a:r>
              <a:rPr lang="bg-BG" sz="2400" smtClean="0"/>
              <a:t>(управляващите електроди) на два транзистора: </a:t>
            </a:r>
            <a:r>
              <a:rPr lang="en-US" sz="2400" smtClean="0"/>
              <a:t>n</a:t>
            </a:r>
            <a:r>
              <a:rPr lang="bg-BG" sz="2400" smtClean="0"/>
              <a:t>- и</a:t>
            </a:r>
            <a:r>
              <a:rPr lang="ru-RU" sz="2400" smtClean="0"/>
              <a:t> </a:t>
            </a:r>
            <a:r>
              <a:rPr lang="en-US" sz="2400" smtClean="0"/>
              <a:t>p</a:t>
            </a:r>
            <a:r>
              <a:rPr lang="bg-BG" sz="2400" smtClean="0"/>
              <a:t>-тип.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При ниско напрежение на входа </a:t>
            </a:r>
            <a:r>
              <a:rPr lang="en-US" sz="2400" smtClean="0"/>
              <a:t>p</a:t>
            </a:r>
            <a:r>
              <a:rPr lang="bg-BG" sz="2400" smtClean="0"/>
              <a:t>-каналният транзистор е отпушен, а </a:t>
            </a:r>
            <a:r>
              <a:rPr lang="en-US" sz="2400" smtClean="0"/>
              <a:t>n</a:t>
            </a:r>
            <a:r>
              <a:rPr lang="bg-BG" sz="2400" smtClean="0"/>
              <a:t>-каналният е запушен</a:t>
            </a:r>
            <a:r>
              <a:rPr lang="en-US" sz="2400" smtClean="0"/>
              <a:t> </a:t>
            </a:r>
            <a:r>
              <a:rPr lang="bg-BG" sz="2400" smtClean="0"/>
              <a:t>и обратно.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В статичен режим токът на консумация е ток на утечка </a:t>
            </a:r>
            <a:r>
              <a:rPr lang="ru-RU" sz="2400" smtClean="0"/>
              <a:t>(</a:t>
            </a:r>
            <a:r>
              <a:rPr lang="bg-BG" sz="2400" smtClean="0"/>
              <a:t>ниска консумирана мощност</a:t>
            </a:r>
            <a:r>
              <a:rPr lang="ru-RU" sz="2400" smtClean="0"/>
              <a:t>)</a:t>
            </a:r>
            <a:r>
              <a:rPr lang="bg-BG" sz="2400" smtClean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В динамичен режим </a:t>
            </a:r>
            <a:r>
              <a:rPr lang="ru-RU" sz="2400" smtClean="0"/>
              <a:t>(</a:t>
            </a:r>
            <a:r>
              <a:rPr lang="bg-BG" sz="2400" smtClean="0"/>
              <a:t>при промяна на входния сигнал</a:t>
            </a:r>
            <a:r>
              <a:rPr lang="ru-RU" sz="2400" smtClean="0"/>
              <a:t>)</a:t>
            </a:r>
            <a:r>
              <a:rPr lang="bg-BG" sz="2400" smtClean="0"/>
              <a:t> сумарният паразитен капацитет на изхода на схемата трябва да се зареди или разреди.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 l="42189" r="38232" b="9525"/>
          <a:stretch>
            <a:fillRect/>
          </a:stretch>
        </p:blipFill>
        <p:spPr bwMode="auto">
          <a:xfrm>
            <a:off x="3352800" y="4495800"/>
            <a:ext cx="14668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f154"/>
          <p:cNvPicPr>
            <a:picLocks noChangeAspect="1" noChangeArrowheads="1"/>
          </p:cNvPicPr>
          <p:nvPr/>
        </p:nvPicPr>
        <p:blipFill>
          <a:blip r:embed="rId3"/>
          <a:srcRect l="76898" t="44081" r="8440" b="38968"/>
          <a:stretch>
            <a:fillRect/>
          </a:stretch>
        </p:blipFill>
        <p:spPr bwMode="auto">
          <a:xfrm>
            <a:off x="2286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 l="61768" t="11800" r="3821" b="21233"/>
          <a:stretch>
            <a:fillRect/>
          </a:stretch>
        </p:blipFill>
        <p:spPr bwMode="auto">
          <a:xfrm>
            <a:off x="4953000" y="4495800"/>
            <a:ext cx="3886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Основният логически елемент е инверторът </a:t>
            </a:r>
            <a:r>
              <a:rPr lang="en-US" sz="2400" smtClean="0"/>
              <a:t>(NOT</a:t>
            </a:r>
            <a:r>
              <a:rPr lang="bg-BG" sz="2400" smtClean="0"/>
              <a:t>функция</a:t>
            </a:r>
            <a:r>
              <a:rPr lang="en-US" sz="2400" smtClean="0"/>
              <a:t>)</a:t>
            </a:r>
            <a:r>
              <a:rPr lang="bg-BG" sz="2400" smtClean="0"/>
              <a:t>, като логическите функции: </a:t>
            </a:r>
          </a:p>
          <a:p>
            <a:pPr>
              <a:lnSpc>
                <a:spcPct val="80000"/>
              </a:lnSpc>
            </a:pPr>
            <a:r>
              <a:rPr lang="bg-BG" sz="2400" b="1" smtClean="0"/>
              <a:t>АND</a:t>
            </a:r>
            <a:r>
              <a:rPr lang="bg-BG" sz="2400" smtClean="0"/>
              <a:t> се реализират чрез </a:t>
            </a:r>
            <a:r>
              <a:rPr lang="bg-BG" sz="2400" b="1" smtClean="0"/>
              <a:t>последователно</a:t>
            </a:r>
            <a:r>
              <a:rPr lang="bg-BG" sz="2400" smtClean="0"/>
              <a:t> свързване на активните nMOS транзистори, </a:t>
            </a:r>
          </a:p>
          <a:p>
            <a:pPr>
              <a:lnSpc>
                <a:spcPct val="80000"/>
              </a:lnSpc>
            </a:pPr>
            <a:r>
              <a:rPr lang="bg-BG" sz="2400" b="1" smtClean="0"/>
              <a:t>OR</a:t>
            </a:r>
            <a:r>
              <a:rPr lang="bg-BG" sz="2400" smtClean="0"/>
              <a:t> функциите - чрез </a:t>
            </a:r>
            <a:r>
              <a:rPr lang="bg-BG" sz="2400" b="1" smtClean="0"/>
              <a:t>паралелно</a:t>
            </a:r>
            <a:r>
              <a:rPr lang="bg-BG" sz="2400" smtClean="0"/>
              <a:t> свързване на активните nMOS транзистори.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Затова </a:t>
            </a:r>
            <a:r>
              <a:rPr lang="bg-BG" sz="2400" i="1" smtClean="0"/>
              <a:t>изходният сигнал</a:t>
            </a:r>
            <a:r>
              <a:rPr lang="bg-BG" sz="2400" smtClean="0"/>
              <a:t> при </a:t>
            </a:r>
            <a:r>
              <a:rPr lang="en-US" sz="2400" smtClean="0"/>
              <a:t>CMOS </a:t>
            </a:r>
            <a:r>
              <a:rPr lang="bg-BG" sz="2400" smtClean="0"/>
              <a:t>комбинационен елемент винаги е </a:t>
            </a:r>
            <a:r>
              <a:rPr lang="bg-BG" sz="2400" b="1" smtClean="0"/>
              <a:t>инверсен</a:t>
            </a:r>
            <a:r>
              <a:rPr lang="bg-BG" sz="2400" smtClean="0"/>
              <a:t> на функцията, която е заложена схемно в него съгласно горните правила, т.е. един </a:t>
            </a:r>
            <a:r>
              <a:rPr lang="en-US" sz="2400" smtClean="0"/>
              <a:t>CMOS </a:t>
            </a:r>
            <a:r>
              <a:rPr lang="bg-BG" sz="2400" smtClean="0"/>
              <a:t>елемент винаги е NAND, NOR, </a:t>
            </a:r>
            <a:r>
              <a:rPr lang="en-US" sz="2400" smtClean="0"/>
              <a:t>NOT</a:t>
            </a:r>
            <a:r>
              <a:rPr lang="bg-BG" sz="2400" smtClean="0"/>
              <a:t> или инверсия на сложна AND-OR функция на входните променливи.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 l="42189" r="38232" b="9525"/>
          <a:stretch>
            <a:fillRect/>
          </a:stretch>
        </p:blipFill>
        <p:spPr bwMode="auto">
          <a:xfrm>
            <a:off x="3352800" y="42672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154"/>
          <p:cNvPicPr>
            <a:picLocks noChangeAspect="1" noChangeArrowheads="1"/>
          </p:cNvPicPr>
          <p:nvPr/>
        </p:nvPicPr>
        <p:blipFill>
          <a:blip r:embed="rId3"/>
          <a:srcRect l="76898" t="44081" r="8440" b="38968"/>
          <a:stretch>
            <a:fillRect/>
          </a:stretch>
        </p:blipFill>
        <p:spPr bwMode="auto">
          <a:xfrm>
            <a:off x="304800" y="40386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 l="61768" t="11800" r="3821" b="21233"/>
          <a:stretch>
            <a:fillRect/>
          </a:stretch>
        </p:blipFill>
        <p:spPr bwMode="auto">
          <a:xfrm>
            <a:off x="5486400" y="4267200"/>
            <a:ext cx="34099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b="1" u="sng" smtClean="0"/>
              <a:t>Основни коментари по </a:t>
            </a:r>
            <a:r>
              <a:rPr lang="en-US" sz="2400" b="1" u="sng" smtClean="0"/>
              <a:t>DRAM</a:t>
            </a:r>
            <a:r>
              <a:rPr lang="bg-BG" sz="2400" b="1" u="sng" smtClean="0"/>
              <a:t> архитектурата</a:t>
            </a:r>
            <a:endParaRPr lang="en-US" sz="2400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Има няколко важни различия между работата на класическия</a:t>
            </a:r>
            <a:r>
              <a:rPr lang="en-US" sz="2400" smtClean="0"/>
              <a:t> DRAM </a:t>
            </a:r>
            <a:r>
              <a:rPr lang="bg-BG" sz="2400" smtClean="0"/>
              <a:t>и</a:t>
            </a:r>
            <a:r>
              <a:rPr lang="en-US" sz="2400" smtClean="0"/>
              <a:t> SRAM.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И двата типа памети имат подобни вторични и третични усилватели във входно/изходните си пътища.</a:t>
            </a:r>
            <a:r>
              <a:rPr lang="en-US" sz="240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Времето за достъп на </a:t>
            </a:r>
            <a:r>
              <a:rPr lang="en-US" sz="2400" smtClean="0"/>
              <a:t>DRAM </a:t>
            </a:r>
            <a:r>
              <a:rPr lang="bg-BG" sz="2400" smtClean="0"/>
              <a:t>е приблизително</a:t>
            </a:r>
            <a:r>
              <a:rPr lang="en-US" sz="2400" smtClean="0"/>
              <a:t> 2 </a:t>
            </a:r>
            <a:r>
              <a:rPr lang="bg-BG" sz="2400" smtClean="0"/>
              <a:t>до</a:t>
            </a:r>
            <a:r>
              <a:rPr lang="en-US" sz="2400" smtClean="0"/>
              <a:t> 4 </a:t>
            </a:r>
            <a:r>
              <a:rPr lang="bg-BG" sz="2400" smtClean="0"/>
              <a:t>пъти по-дълго от това на </a:t>
            </a:r>
            <a:r>
              <a:rPr lang="en-US" sz="2400" smtClean="0"/>
              <a:t>SRAM. </a:t>
            </a: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Това е защото повечето </a:t>
            </a:r>
            <a:r>
              <a:rPr lang="en-US" sz="2400" smtClean="0"/>
              <a:t>SRAM</a:t>
            </a:r>
            <a:r>
              <a:rPr lang="bg-BG" sz="2400" smtClean="0"/>
              <a:t> се проектират за скорост, докато</a:t>
            </a:r>
            <a:r>
              <a:rPr lang="en-US" sz="2400" smtClean="0"/>
              <a:t> DRAM</a:t>
            </a:r>
            <a:r>
              <a:rPr lang="bg-BG" sz="2400" smtClean="0"/>
              <a:t> проектантите се концентрират върху цената.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DRAM</a:t>
            </a:r>
            <a:r>
              <a:rPr lang="bg-BG" sz="2400" smtClean="0"/>
              <a:t> по правило се произвеждат в огромни обеми.</a:t>
            </a:r>
            <a:r>
              <a:rPr lang="en-US" sz="2400" smtClean="0"/>
              <a:t> </a:t>
            </a: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Минимизирането на броя на изводи при </a:t>
            </a:r>
            <a:r>
              <a:rPr lang="en-US" sz="2400" smtClean="0"/>
              <a:t>DRAM</a:t>
            </a:r>
            <a:r>
              <a:rPr lang="bg-BG" sz="2400" smtClean="0"/>
              <a:t> чрез мултиплексиране на адресите по редове и колони прави работата му по-бавна, но при по-ниска цена като резултат от намалената площ и брой изводи.</a:t>
            </a:r>
            <a:r>
              <a:rPr lang="en-US" sz="2400" smtClean="0"/>
              <a:t> </a:t>
            </a: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Силно уплътнената площ на чипа води до значителни утечки особено при високи температури, което изисква по-висока честота на опресняване на записаната информация.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bg-BG" sz="2400" b="1" smtClean="0"/>
              <a:t>ТЕХНОЛОГИИ ЗА ПРОИЗВОДСТВО НА </a:t>
            </a:r>
            <a:r>
              <a:rPr lang="en-US" sz="2400" b="1" smtClean="0"/>
              <a:t>C</a:t>
            </a:r>
            <a:r>
              <a:rPr lang="bg-BG" sz="2400" b="1" smtClean="0"/>
              <a:t>MOS СГИС</a:t>
            </a:r>
          </a:p>
          <a:p>
            <a:pPr marL="609600" indent="-609600" eaLnBrk="1" hangingPunct="1">
              <a:buFontTx/>
              <a:buNone/>
            </a:pPr>
            <a:r>
              <a:rPr lang="bg-BG" sz="2400" smtClean="0"/>
              <a:t>Съвременните технологии за производство на MOS прибори включват голям брой технологични операции, като:</a:t>
            </a:r>
          </a:p>
          <a:p>
            <a:pPr marL="609600" indent="-609600" eaLnBrk="1" hangingPunct="1"/>
            <a:r>
              <a:rPr lang="bg-BG" sz="2400" smtClean="0"/>
              <a:t>литография; </a:t>
            </a:r>
          </a:p>
          <a:p>
            <a:pPr marL="609600" indent="-609600" eaLnBrk="1" hangingPunct="1"/>
            <a:r>
              <a:rPr lang="bg-BG" sz="2400" smtClean="0"/>
              <a:t>ецване; </a:t>
            </a:r>
          </a:p>
          <a:p>
            <a:pPr marL="609600" indent="-609600" eaLnBrk="1" hangingPunct="1"/>
            <a:r>
              <a:rPr lang="bg-BG" sz="2400" smtClean="0"/>
              <a:t>окисляване; </a:t>
            </a:r>
          </a:p>
          <a:p>
            <a:pPr marL="609600" indent="-609600" eaLnBrk="1" hangingPunct="1"/>
            <a:r>
              <a:rPr lang="bg-BG" sz="2400" smtClean="0"/>
              <a:t>отлагане на материал чрез имплантация и/или дифузия; </a:t>
            </a:r>
          </a:p>
          <a:p>
            <a:pPr marL="609600" indent="-609600" eaLnBrk="1" hangingPunct="1"/>
            <a:r>
              <a:rPr lang="bg-BG" sz="2400" smtClean="0"/>
              <a:t>планаризация.</a:t>
            </a:r>
            <a:r>
              <a:rPr lang="bg-BG" sz="2000" smtClean="0"/>
              <a:t> </a:t>
            </a:r>
          </a:p>
          <a:p>
            <a:pPr marL="609600" indent="-609600" eaLnBrk="1" hangingPunct="1">
              <a:buFontTx/>
              <a:buNone/>
            </a:pPr>
            <a:r>
              <a:rPr lang="bg-BG" sz="2400" smtClean="0"/>
              <a:t>При производството тези операции често се повтарят, като общият им брой понякога надвишава няколко стотици.</a:t>
            </a:r>
          </a:p>
          <a:p>
            <a:pPr marL="609600" indent="-609600" eaLnBrk="1" hangingPunct="1">
              <a:buFontTx/>
              <a:buNone/>
            </a:pPr>
            <a:r>
              <a:rPr lang="bg-BG" sz="2400" smtClean="0"/>
              <a:t>Повечето операции използват фотомаски за получаване на изискваните топологични чертежи (рисунки)  на дифузионните области и на междусъединителни слоеве на интегралните структури.</a:t>
            </a:r>
          </a:p>
          <a:p>
            <a:pPr marL="609600" indent="-609600" eaLnBrk="1" hangingPunct="1">
              <a:buFontTx/>
              <a:buNone/>
            </a:pPr>
            <a:r>
              <a:rPr lang="bg-BG" sz="2200" smtClean="0"/>
              <a:t>При CMOS технологичните процеси се използват между 20 и 30 различни маски, които се използват над 100 пъти в технологичния процес.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Стандартните и субмикронните (с дължина на канала под 0.350µm) CMOS технологии се различават по: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Размерите на топологичните детайли;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Дебелината на подгейтовия окис;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Брой слоеве (нива) на реализация на междусъединенията;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Материалът на подложката. (Използват се n- и p-тип силициеви пластини с епитаксиален слой и изолиращи подложки);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Изборът на проводящ материал за управляващия електрод (гейт) на транзисторите; Първоначално се използваха металите алуминий и молибден.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Съвременните CMOS процеси използват </a:t>
            </a:r>
            <a:r>
              <a:rPr lang="bg-BG" sz="2400" i="1" smtClean="0"/>
              <a:t>поликристален силиций (полисилиций)</a:t>
            </a:r>
            <a:r>
              <a:rPr lang="bg-BG" sz="2400" smtClean="0"/>
              <a:t> независимо от по-високото му специфично съпротивление.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Основните причини са, че полисилициев гейт спомага за образуването на самоцентровани области на сорса и дрейна, и че този материал позволява да се осъществи прецизно управление на формирането на подгейтовия окис, чиято дебелина при сегашните ИС е 1 </a:t>
            </a:r>
            <a:r>
              <a:rPr lang="en-US" sz="2400" smtClean="0"/>
              <a:t>nm</a:t>
            </a:r>
            <a:r>
              <a:rPr lang="bg-BG" sz="2400" smtClean="0"/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smtClean="0"/>
              <a:t>Методът на изолиране на транзисторите-основната разлика е между процесите, които използват така наречените LOCOS изолации или изолации от тип плитък канал (STI).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намаляване на площта, заемана от един MOST (MOS транзистор), първоначално се използваше мащабиране на размерите му с коефициент </a:t>
            </a:r>
            <a:r>
              <a:rPr lang="bg-BG" sz="2400" i="1" smtClean="0">
                <a:solidFill>
                  <a:srgbClr val="FF0000"/>
                </a:solidFill>
              </a:rPr>
              <a:t>s</a:t>
            </a:r>
            <a:r>
              <a:rPr lang="bg-BG" sz="2400" i="1" smtClean="0"/>
              <a:t> </a:t>
            </a:r>
            <a:r>
              <a:rPr lang="bg-BG" sz="2400" smtClean="0"/>
              <a:t>(</a:t>
            </a:r>
            <a:r>
              <a:rPr lang="bg-BG" sz="2400" i="1" smtClean="0">
                <a:solidFill>
                  <a:srgbClr val="FF0000"/>
                </a:solidFill>
              </a:rPr>
              <a:t>s </a:t>
            </a:r>
            <a:r>
              <a:rPr lang="bg-BG" sz="2400" smtClean="0">
                <a:solidFill>
                  <a:srgbClr val="FF0000"/>
                </a:solidFill>
              </a:rPr>
              <a:t>&gt; 1</a:t>
            </a:r>
            <a:r>
              <a:rPr lang="bg-BG" sz="2400" smtClean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Ако всички размери и напрежения се редуцират с коефициент </a:t>
            </a:r>
            <a:r>
              <a:rPr lang="bg-BG" sz="2400" i="1" smtClean="0">
                <a:solidFill>
                  <a:srgbClr val="FF0000"/>
                </a:solidFill>
              </a:rPr>
              <a:t>s</a:t>
            </a:r>
            <a:r>
              <a:rPr lang="bg-BG" sz="2400" smtClean="0"/>
              <a:t>, а плътността на легиране на основни носители се увеличи с </a:t>
            </a:r>
            <a:r>
              <a:rPr lang="bg-BG" sz="2400" i="1" smtClean="0">
                <a:solidFill>
                  <a:srgbClr val="FF0000"/>
                </a:solidFill>
              </a:rPr>
              <a:t>s</a:t>
            </a:r>
            <a:r>
              <a:rPr lang="bg-BG" sz="2400" smtClean="0"/>
              <a:t>, то интезитетът на електрическото поле в прибора остава непроменен.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 резултат се получава по-висока плътност на гейтовете с (</a:t>
            </a:r>
            <a:r>
              <a:rPr lang="bg-BG" sz="2400" smtClean="0">
                <a:solidFill>
                  <a:srgbClr val="FF0000"/>
                </a:solidFill>
              </a:rPr>
              <a:t>s</a:t>
            </a:r>
            <a:r>
              <a:rPr lang="bg-BG" sz="2400" baseline="30000" smtClean="0">
                <a:solidFill>
                  <a:srgbClr val="FF0000"/>
                </a:solidFill>
              </a:rPr>
              <a:t>2</a:t>
            </a:r>
            <a:r>
              <a:rPr lang="bg-BG" sz="2400" smtClean="0"/>
              <a:t>), намалено закъснение на логически елемент с </a:t>
            </a:r>
            <a:r>
              <a:rPr lang="bg-BG" sz="2400" smtClean="0">
                <a:solidFill>
                  <a:srgbClr val="FF0000"/>
                </a:solidFill>
              </a:rPr>
              <a:t>1/s</a:t>
            </a:r>
            <a:r>
              <a:rPr lang="bg-BG" sz="2400" smtClean="0"/>
              <a:t> и намалено разсейване на мощност с </a:t>
            </a:r>
            <a:r>
              <a:rPr lang="bg-BG" sz="2400" smtClean="0">
                <a:solidFill>
                  <a:srgbClr val="FF0000"/>
                </a:solidFill>
              </a:rPr>
              <a:t>1/s</a:t>
            </a:r>
            <a:r>
              <a:rPr lang="bg-BG" sz="2400" baseline="30000" smtClean="0">
                <a:solidFill>
                  <a:srgbClr val="FF0000"/>
                </a:solidFill>
              </a:rPr>
              <a:t>2</a:t>
            </a:r>
            <a:r>
              <a:rPr lang="bg-BG" sz="2400" smtClean="0"/>
              <a:t>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Този подход на мащабиране при постоянен интезитет на  електрическо поле обаче не винаги е възможен.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Например много от присъщите за транзистора напрежения, които физически са свързани с използваните материали, могат да се мащабират, докато други като например праговото напрежение не могат да се мащабират със същия коефициент.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Затова при модерните субмикронни технологии се използва подход, при който размерите на транзисторите  и напреженията се мащабират с различни коефициенти.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Реализирането на една интегрална схема представлява превръщане на нейното техническо задание и на спецификациите към него в описание на отделните слоеве, необходими за производството 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Тези слоеве се представят чрез </a:t>
            </a:r>
            <a:r>
              <a:rPr lang="bg-BG" sz="2400" i="1" smtClean="0"/>
              <a:t>топологични чертежи</a:t>
            </a:r>
            <a:r>
              <a:rPr lang="bg-BG" sz="24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Генерирането на общата топология, която е комбинацията от чертежите на отделните слоеве се прави чрез: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използване на  интерактивен графичен дисплей (ръчно проектиране) или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синтез и използване на средства за пълно автоматизирано изчертаване или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най-често чрез комбинация от двата подхода.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Тази топология подлежи на проверки за изпълнение на правилата за функционално, логическо и топологично проектиране.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Ако проверката е успешна, топологията се съхранява като база данни в компютърен файл.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Специализиран набор от програмни средства превръща тази база данни в последователност от команди.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Тези команди управляват специални генератори на изображения: </a:t>
            </a:r>
          </a:p>
          <a:p>
            <a:pPr eaLnBrk="1" hangingPunct="1"/>
            <a:r>
              <a:rPr lang="bg-BG" sz="2400" i="1" smtClean="0"/>
              <a:t>електроннолъчев генератор на изображения; </a:t>
            </a:r>
          </a:p>
          <a:p>
            <a:pPr eaLnBrk="1" hangingPunct="1"/>
            <a:r>
              <a:rPr lang="bg-BG" sz="2400" i="1" smtClean="0"/>
              <a:t>генератор на изображения, използващ лазерен лъч</a:t>
            </a:r>
            <a:r>
              <a:rPr lang="bg-BG" sz="2400" smtClean="0"/>
              <a:t>,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чрез които се  създава изображението на топологичния чертеж, наричано </a:t>
            </a:r>
            <a:r>
              <a:rPr lang="bg-BG" sz="2400" i="1" smtClean="0"/>
              <a:t>маска</a:t>
            </a:r>
            <a:r>
              <a:rPr lang="bg-BG" sz="2400" smtClean="0"/>
              <a:t> или </a:t>
            </a:r>
            <a:r>
              <a:rPr lang="bg-BG" sz="2400" i="1" smtClean="0"/>
              <a:t>шаблон</a:t>
            </a:r>
            <a:r>
              <a:rPr lang="bg-BG" sz="2400" smtClean="0"/>
              <a:t>, за всеки слой на топологията на интегралната структура.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Това изображение се създава върху специална  фотолито-графска пластина, наречена </a:t>
            </a:r>
            <a:r>
              <a:rPr lang="bg-BG" sz="2400" i="1" smtClean="0"/>
              <a:t>ретикъл, която е </a:t>
            </a:r>
            <a:r>
              <a:rPr lang="bg-BG" sz="2400" smtClean="0"/>
              <a:t>изготвена от кристално стъкло, покрито с тънък, равномерен слой от хром, който се ецва, за да се реализира изображението.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g-BG" sz="2400" b="1" smtClean="0"/>
              <a:t>CMOS СГИС - ОСНОВНИ ТЕХНОЛОГИЧНИ ПРОЦЕСИ </a:t>
            </a:r>
          </a:p>
          <a:p>
            <a:pPr algn="ctr" eaLnBrk="1" hangingPunct="1">
              <a:buFontTx/>
              <a:buNone/>
            </a:pPr>
            <a:r>
              <a:rPr lang="bg-BG" sz="2400" b="1" smtClean="0"/>
              <a:t>ЛИТОГРАФИЯ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Литографията е в основата на производството на СГИС.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Възможността от носител да се възпроизведе топология на елемент даже с нано</a:t>
            </a:r>
            <a:r>
              <a:rPr lang="en-US" sz="2400" smtClean="0"/>
              <a:t>-</a:t>
            </a:r>
            <a:r>
              <a:rPr lang="bg-BG" sz="2400" smtClean="0"/>
              <a:t>размери върху повърхността на силициева подложка (пластина), направи реално производството на съвременните СГИС.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Принципът на стандартния (фотолитографски) процес е прост – фоторезист (фотолак), който е чувствителен към определено лъчение, се нанася като тънък слой върху повърхността на полупроводникова пластина (ПП).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В зависимост от вида на литографията фотолакът трябва да е чувствителен към светлина, електронен лъч или към рентгеново лъчение (X-ray).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При негативните фоторезисти след експониращо облъчване разтворимостта му в осветените части намалява, а при позитивните се увеличава.</a:t>
            </a:r>
            <a:endParaRPr lang="en-US" sz="2400" smtClean="0"/>
          </a:p>
          <a:p>
            <a:pPr eaLnBrk="1" hangingPunct="1">
              <a:buFontTx/>
              <a:buNone/>
            </a:pPr>
            <a:endParaRPr lang="bg-B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Обикновено общата площ на тези клетки е по-голяма от площта на ядрото. </a:t>
            </a:r>
            <a:endParaRPr lang="en-US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Контактните площадки се използват, за да се свърже схемата с изводите на корпуса.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При избора на корпус трябва да се отчитат електрическите, механичните и термичните изисквания за работа на ИС.</a:t>
            </a:r>
          </a:p>
        </p:txBody>
      </p:sp>
      <p:pic>
        <p:nvPicPr>
          <p:cNvPr id="19459" name="Picture 47" descr="CCF06012011_00001"/>
          <p:cNvPicPr>
            <a:picLocks noChangeAspect="1" noChangeArrowheads="1"/>
          </p:cNvPicPr>
          <p:nvPr/>
        </p:nvPicPr>
        <p:blipFill>
          <a:blip r:embed="rId2"/>
          <a:srcRect l="35013" t="30545" r="21159" b="33455"/>
          <a:stretch>
            <a:fillRect/>
          </a:stretch>
        </p:blipFill>
        <p:spPr bwMode="auto">
          <a:xfrm>
            <a:off x="1752600" y="2133600"/>
            <a:ext cx="5219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648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bg-BG" sz="2400" smtClean="0"/>
              <a:t>Степента на разтворимост се определя от енергията на експониращото облъчване. 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bg-BG" sz="2400" smtClean="0"/>
              <a:t>При производството на голяма част от съвременните СГИС се използва фоторезист, който е чувствителен  към светлина в дълбоката ултравиолетова област.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Фоторезистът се експонира през шаблон, след което неполимеризиралите участъци от него се отстраняват.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Останалите върху повърхността</a:t>
            </a:r>
            <a:r>
              <a:rPr lang="en-US" sz="2400" smtClean="0"/>
              <a:t> </a:t>
            </a:r>
            <a:r>
              <a:rPr lang="bg-BG" sz="2400" smtClean="0"/>
              <a:t>на пластината участъци от полимеризирал фоторезист се използват като маска за ецване на лежащите под него диелектрични, проводящи или полупроводникови слоеве, а чрез тях и като маска за йонна имплантация или дифузия.</a:t>
            </a:r>
          </a:p>
        </p:txBody>
      </p:sp>
      <p:pic>
        <p:nvPicPr>
          <p:cNvPr id="3" name="Picture 2" descr="fig1"/>
          <p:cNvPicPr/>
          <p:nvPr/>
        </p:nvPicPr>
        <p:blipFill>
          <a:blip r:embed="rId2"/>
          <a:srcRect t="15078" r="-1087" b="50446"/>
          <a:stretch>
            <a:fillRect/>
          </a:stretch>
        </p:blipFill>
        <p:spPr bwMode="auto">
          <a:xfrm>
            <a:off x="3200400" y="4648200"/>
            <a:ext cx="5314950" cy="220980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Въпреки че принципът на литографския процес е прост, изпълнението му е твърде скъпо и сложно. Това се определя от изискването за: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получаване на локални топологични елементи върху повърхността на пластината с размери от микро и нанометри и с точност до части от един нанометър; 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висока повтаряемост на размерите на тези елементи в: самия чип, в отделните чипове върху пластината и в отделните партиди от пластини при производството на интегралните схеми;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висок рандеман (добив) на литографските процеси;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съвместимост и висока точност на съвместяване на отделните топологични чертежи (технологичният  процес на съвременна СГИС преминава през не по-малко от 25 - 30 литографии); 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плътност и разпределение на дефектите.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Приблизително около една трета от производствената цена на пластина с готови, но не измерени чипове, се определя от литографските процеси.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400" smtClean="0"/>
              <a:t>Основният метод за пренасяне на топологичния чертеж от ретикъл  (фотошаблон) върху </a:t>
            </a:r>
            <a:r>
              <a:rPr lang="en-US" sz="2400" smtClean="0"/>
              <a:t>Si</a:t>
            </a:r>
            <a:r>
              <a:rPr lang="bg-BG" sz="2400" smtClean="0"/>
              <a:t>-пластина е проекционната фотолитография, осъществявана чрез редуциращи фотолитографски системи, наричани </a:t>
            </a:r>
            <a:r>
              <a:rPr lang="bg-BG" sz="2400" i="1" smtClean="0"/>
              <a:t>степери</a:t>
            </a:r>
            <a:r>
              <a:rPr lang="bg-BG" sz="2400" smtClean="0"/>
              <a:t>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За CMOS технология с минимален топологичен размер на канала 0,250 µm обикновено се използва редукция четири към едно (4х) и сканиране на топологията на чипа по повърхността на пластината. </a:t>
            </a:r>
          </a:p>
        </p:txBody>
      </p:sp>
      <p:pic>
        <p:nvPicPr>
          <p:cNvPr id="86019" name="Picture 13" descr="SubCMOS_f-3"/>
          <p:cNvPicPr>
            <a:picLocks noChangeAspect="1" noChangeArrowheads="1"/>
          </p:cNvPicPr>
          <p:nvPr/>
        </p:nvPicPr>
        <p:blipFill>
          <a:blip r:embed="rId2"/>
          <a:srcRect l="6787" t="3552" r="5431" b="11012"/>
          <a:stretch>
            <a:fillRect/>
          </a:stretch>
        </p:blipFill>
        <p:spPr bwMode="auto">
          <a:xfrm>
            <a:off x="5257800" y="9144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Източниците на светлина при фотолитографските установки най-често използват различни видове живачни лампи, излъчващи в определени дължини на светлинния спектър.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MOS технологиите с минимален фотолитографски размер (топологична норма) от 0,350µm най-често се използват степери с дължина на вълната 365nm, докато за технологии с минимален размер 0,250µm се използват степери с дължина на вълната 248nm.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Степерите с източници с дължина на вълната 193nm и 157nm се използват съответно при технологии с норма 0,130µm и под 0,100µm.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 фигурата е посочена принципна схема на пренасяне на образа от фотошаблон върху пластина чрез фотолитографски процес.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81600" cy="6858000"/>
          </a:xfrm>
        </p:spPr>
        <p:txBody>
          <a:bodyPr/>
          <a:lstStyle/>
          <a:p>
            <a:pPr>
              <a:buFontTx/>
              <a:buNone/>
            </a:pPr>
            <a:r>
              <a:rPr lang="bg-BG" sz="2400" smtClean="0"/>
              <a:t>Най-общо фотолитографският процес преминава през следните основни етапи:</a:t>
            </a:r>
          </a:p>
          <a:p>
            <a:r>
              <a:rPr lang="bg-BG" sz="2400" smtClean="0"/>
              <a:t>Нанасяне на фоторезист. Фоторезистите са негативни или позитивни;</a:t>
            </a:r>
          </a:p>
          <a:p>
            <a:r>
              <a:rPr lang="bg-BG" sz="2400" smtClean="0"/>
              <a:t>Изсушаване на фоторезиста с цел отделяне на разтворителя от него и увеличаване на адхезията на фоторезиста към повърхността на пластината;</a:t>
            </a:r>
          </a:p>
          <a:p>
            <a:pPr>
              <a:buFontTx/>
              <a:buNone/>
            </a:pPr>
            <a:r>
              <a:rPr lang="bg-BG" sz="2400" smtClean="0"/>
              <a:t>	Термообработката след проявяването подобрява адхезионните свойства на слоя фоторезист със получената в него топологична картина към долу лежащите слоеве. </a:t>
            </a:r>
            <a:endParaRPr lang="en-US" sz="2400" smtClean="0"/>
          </a:p>
          <a:p>
            <a:endParaRPr lang="bg-BG" sz="2400" smtClean="0"/>
          </a:p>
          <a:p>
            <a:pPr>
              <a:buFontTx/>
              <a:buNone/>
            </a:pPr>
            <a:endParaRPr lang="bg-BG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0"/>
            <a:ext cx="3352800" cy="6553200"/>
            <a:chOff x="1421" y="1698"/>
            <a:chExt cx="8636" cy="10248"/>
          </a:xfrm>
        </p:grpSpPr>
        <p:pic>
          <p:nvPicPr>
            <p:cNvPr id="88068" name="Picture 3" descr="SubCMOS_f-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1" y="1698"/>
              <a:ext cx="7611" cy="1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69" name="Text Box 5"/>
            <p:cNvSpPr txBox="1">
              <a:spLocks noChangeArrowheads="1"/>
            </p:cNvSpPr>
            <p:nvPr/>
          </p:nvSpPr>
          <p:spPr bwMode="auto">
            <a:xfrm>
              <a:off x="5197" y="2608"/>
              <a:ext cx="34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пластина + оксид (или нитрид)</a:t>
              </a:r>
              <a:endParaRPr lang="bg-BG"/>
            </a:p>
          </p:txBody>
        </p:sp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5150" y="3128"/>
              <a:ext cx="2880" cy="5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фоторезист</a:t>
              </a:r>
              <a:endParaRPr lang="bg-BG"/>
            </a:p>
          </p:txBody>
        </p:sp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5197" y="3757"/>
              <a:ext cx="32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5197" y="4477"/>
              <a:ext cx="32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шаблон</a:t>
              </a:r>
              <a:endParaRPr lang="bg-BG"/>
            </a:p>
          </p:txBody>
        </p:sp>
        <p:sp>
          <p:nvSpPr>
            <p:cNvPr id="88073" name="Text Box 9"/>
            <p:cNvSpPr txBox="1">
              <a:spLocks noChangeArrowheads="1"/>
            </p:cNvSpPr>
            <p:nvPr/>
          </p:nvSpPr>
          <p:spPr bwMode="auto">
            <a:xfrm>
              <a:off x="5197" y="4837"/>
              <a:ext cx="32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074" name="Text Box 10"/>
            <p:cNvSpPr txBox="1">
              <a:spLocks noChangeArrowheads="1"/>
            </p:cNvSpPr>
            <p:nvPr/>
          </p:nvSpPr>
          <p:spPr bwMode="auto">
            <a:xfrm>
              <a:off x="3757" y="5737"/>
              <a:ext cx="4141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проявен фоторезист</a:t>
              </a:r>
              <a:endParaRPr lang="bg-BG"/>
            </a:p>
          </p:txBody>
        </p:sp>
        <p:sp>
          <p:nvSpPr>
            <p:cNvPr id="88075" name="Text Box 11"/>
            <p:cNvSpPr txBox="1">
              <a:spLocks noChangeArrowheads="1"/>
            </p:cNvSpPr>
            <p:nvPr/>
          </p:nvSpPr>
          <p:spPr bwMode="auto">
            <a:xfrm>
              <a:off x="5150" y="6226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076" name="Text Box 12"/>
            <p:cNvSpPr txBox="1">
              <a:spLocks noChangeArrowheads="1"/>
            </p:cNvSpPr>
            <p:nvPr/>
          </p:nvSpPr>
          <p:spPr bwMode="auto">
            <a:xfrm>
              <a:off x="5197" y="7537"/>
              <a:ext cx="342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077" name="Text Box 13"/>
            <p:cNvSpPr txBox="1">
              <a:spLocks noChangeArrowheads="1"/>
            </p:cNvSpPr>
            <p:nvPr/>
          </p:nvSpPr>
          <p:spPr bwMode="auto">
            <a:xfrm>
              <a:off x="5197" y="8797"/>
              <a:ext cx="34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ецван нитрид и оксид</a:t>
              </a:r>
              <a:endParaRPr lang="bg-BG"/>
            </a:p>
          </p:txBody>
        </p:sp>
        <p:sp>
          <p:nvSpPr>
            <p:cNvPr id="88078" name="Text Box 14"/>
            <p:cNvSpPr txBox="1">
              <a:spLocks noChangeArrowheads="1"/>
            </p:cNvSpPr>
            <p:nvPr/>
          </p:nvSpPr>
          <p:spPr bwMode="auto">
            <a:xfrm>
              <a:off x="5197" y="10198"/>
              <a:ext cx="34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премахване на фоторезист</a:t>
              </a:r>
              <a:endParaRPr lang="bg-BG"/>
            </a:p>
          </p:txBody>
        </p:sp>
        <p:sp>
          <p:nvSpPr>
            <p:cNvPr id="88079" name="Text Box 15"/>
            <p:cNvSpPr txBox="1">
              <a:spLocks noChangeArrowheads="1"/>
            </p:cNvSpPr>
            <p:nvPr/>
          </p:nvSpPr>
          <p:spPr bwMode="auto">
            <a:xfrm>
              <a:off x="1777" y="11317"/>
              <a:ext cx="82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29200" cy="6858000"/>
          </a:xfrm>
        </p:spPr>
        <p:txBody>
          <a:bodyPr/>
          <a:lstStyle/>
          <a:p>
            <a:pPr>
              <a:buFontTx/>
              <a:buNone/>
            </a:pPr>
            <a:r>
              <a:rPr lang="bg-BG" sz="2400" smtClean="0"/>
              <a:t>Това е необходимо за предотвратяване на въздействието на ецващите разтвори върху фоторезиста;</a:t>
            </a:r>
          </a:p>
          <a:p>
            <a:r>
              <a:rPr lang="bg-BG" sz="2400" smtClean="0"/>
              <a:t>Експониране (облъчване на фоторезиста с ултравиолетова светлина) през фотошаблон, който предварително е съвместен;</a:t>
            </a:r>
          </a:p>
          <a:p>
            <a:r>
              <a:rPr lang="bg-BG" sz="2400" smtClean="0"/>
              <a:t>Проявяване на изображението, измиване на пластината от проявителя и изсушаване.</a:t>
            </a:r>
            <a:endParaRPr lang="en-US" sz="2400" smtClean="0"/>
          </a:p>
          <a:p>
            <a:r>
              <a:rPr lang="bg-BG" sz="2400" smtClean="0"/>
              <a:t>Контрол за наличието на дефекти във фоторезиста  и размерите на топологичната картина.</a:t>
            </a:r>
            <a:r>
              <a:rPr lang="ru-RU" sz="2400" smtClean="0"/>
              <a:t>     </a:t>
            </a:r>
            <a:endParaRPr lang="bg-BG" sz="2400" smtClean="0"/>
          </a:p>
          <a:p>
            <a:pPr>
              <a:buFontTx/>
              <a:buNone/>
            </a:pPr>
            <a:endParaRPr lang="bg-BG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0" y="0"/>
            <a:ext cx="3352800" cy="6553200"/>
            <a:chOff x="1421" y="1698"/>
            <a:chExt cx="8636" cy="10248"/>
          </a:xfrm>
        </p:grpSpPr>
        <p:pic>
          <p:nvPicPr>
            <p:cNvPr id="89092" name="Picture 3" descr="SubCMOS_f-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1" y="1698"/>
              <a:ext cx="7611" cy="1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3" name="Text Box 5"/>
            <p:cNvSpPr txBox="1">
              <a:spLocks noChangeArrowheads="1"/>
            </p:cNvSpPr>
            <p:nvPr/>
          </p:nvSpPr>
          <p:spPr bwMode="auto">
            <a:xfrm>
              <a:off x="5197" y="2608"/>
              <a:ext cx="34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пластина + оксид (или нитрид)</a:t>
              </a:r>
              <a:endParaRPr lang="bg-BG"/>
            </a:p>
          </p:txBody>
        </p:sp>
        <p:sp>
          <p:nvSpPr>
            <p:cNvPr id="89094" name="Text Box 6"/>
            <p:cNvSpPr txBox="1">
              <a:spLocks noChangeArrowheads="1"/>
            </p:cNvSpPr>
            <p:nvPr/>
          </p:nvSpPr>
          <p:spPr bwMode="auto">
            <a:xfrm>
              <a:off x="5150" y="3128"/>
              <a:ext cx="2880" cy="59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фоторезист</a:t>
              </a:r>
              <a:endParaRPr lang="bg-BG"/>
            </a:p>
          </p:txBody>
        </p:sp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5197" y="3757"/>
              <a:ext cx="32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096" name="Text Box 8"/>
            <p:cNvSpPr txBox="1">
              <a:spLocks noChangeArrowheads="1"/>
            </p:cNvSpPr>
            <p:nvPr/>
          </p:nvSpPr>
          <p:spPr bwMode="auto">
            <a:xfrm>
              <a:off x="5197" y="4477"/>
              <a:ext cx="32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шаблон</a:t>
              </a:r>
              <a:endParaRPr lang="bg-BG"/>
            </a:p>
          </p:txBody>
        </p:sp>
        <p:sp>
          <p:nvSpPr>
            <p:cNvPr id="89097" name="Text Box 9"/>
            <p:cNvSpPr txBox="1">
              <a:spLocks noChangeArrowheads="1"/>
            </p:cNvSpPr>
            <p:nvPr/>
          </p:nvSpPr>
          <p:spPr bwMode="auto">
            <a:xfrm>
              <a:off x="5197" y="4837"/>
              <a:ext cx="32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098" name="Text Box 10"/>
            <p:cNvSpPr txBox="1">
              <a:spLocks noChangeArrowheads="1"/>
            </p:cNvSpPr>
            <p:nvPr/>
          </p:nvSpPr>
          <p:spPr bwMode="auto">
            <a:xfrm>
              <a:off x="3757" y="5737"/>
              <a:ext cx="4141" cy="37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проявен фоторезист</a:t>
              </a:r>
              <a:endParaRPr lang="bg-BG"/>
            </a:p>
          </p:txBody>
        </p:sp>
        <p:sp>
          <p:nvSpPr>
            <p:cNvPr id="89099" name="Text Box 11"/>
            <p:cNvSpPr txBox="1">
              <a:spLocks noChangeArrowheads="1"/>
            </p:cNvSpPr>
            <p:nvPr/>
          </p:nvSpPr>
          <p:spPr bwMode="auto">
            <a:xfrm>
              <a:off x="5150" y="6226"/>
              <a:ext cx="32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0" name="Text Box 12"/>
            <p:cNvSpPr txBox="1">
              <a:spLocks noChangeArrowheads="1"/>
            </p:cNvSpPr>
            <p:nvPr/>
          </p:nvSpPr>
          <p:spPr bwMode="auto">
            <a:xfrm>
              <a:off x="5197" y="7537"/>
              <a:ext cx="342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5197" y="8797"/>
              <a:ext cx="34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ецван нитрид и оксид</a:t>
              </a:r>
              <a:endParaRPr lang="bg-BG"/>
            </a:p>
          </p:txBody>
        </p:sp>
        <p:sp>
          <p:nvSpPr>
            <p:cNvPr id="89102" name="Text Box 14"/>
            <p:cNvSpPr txBox="1">
              <a:spLocks noChangeArrowheads="1"/>
            </p:cNvSpPr>
            <p:nvPr/>
          </p:nvSpPr>
          <p:spPr bwMode="auto">
            <a:xfrm>
              <a:off x="5197" y="10198"/>
              <a:ext cx="342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премахване на фоторезист</a:t>
              </a:r>
              <a:endParaRPr lang="bg-BG"/>
            </a:p>
          </p:txBody>
        </p:sp>
        <p:sp>
          <p:nvSpPr>
            <p:cNvPr id="89103" name="Text Box 15"/>
            <p:cNvSpPr txBox="1">
              <a:spLocks noChangeArrowheads="1"/>
            </p:cNvSpPr>
            <p:nvPr/>
          </p:nvSpPr>
          <p:spPr bwMode="auto">
            <a:xfrm>
              <a:off x="1777" y="11317"/>
              <a:ext cx="828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90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Алтернативни процеси на фотолитографията са електроннолъчевата и рентгеновата литографии.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Електроннолъчевата литография се използва за реализиране на микроелектронни изделия с малки топологични размери, понеже електронния лъч може да бъде фокусиран в петно по-малко от 0,1 nm.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752600" y="1981200"/>
            <a:ext cx="6413500" cy="4686300"/>
            <a:chOff x="1597" y="1777"/>
            <a:chExt cx="9502" cy="7380"/>
          </a:xfrm>
        </p:grpSpPr>
        <p:sp>
          <p:nvSpPr>
            <p:cNvPr id="90116" name="Text Box 57"/>
            <p:cNvSpPr txBox="1">
              <a:spLocks noChangeArrowheads="1"/>
            </p:cNvSpPr>
            <p:nvPr/>
          </p:nvSpPr>
          <p:spPr bwMode="auto">
            <a:xfrm>
              <a:off x="2056" y="2497"/>
              <a:ext cx="1836" cy="10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r>
                <a:rPr lang="bg-BG" sz="1200"/>
                <a:t>Координати </a:t>
              </a:r>
              <a:r>
                <a:rPr lang="en-US" sz="1200"/>
                <a:t>X,Y </a:t>
              </a:r>
              <a:r>
                <a:rPr lang="bg-BG" sz="1200"/>
                <a:t>на топология</a:t>
              </a:r>
              <a:endParaRPr lang="bg-BG"/>
            </a:p>
          </p:txBody>
        </p:sp>
        <p:sp>
          <p:nvSpPr>
            <p:cNvPr id="90117" name="Text Box 58"/>
            <p:cNvSpPr txBox="1">
              <a:spLocks noChangeArrowheads="1"/>
            </p:cNvSpPr>
            <p:nvPr/>
          </p:nvSpPr>
          <p:spPr bwMode="auto">
            <a:xfrm>
              <a:off x="2056" y="4132"/>
              <a:ext cx="1836" cy="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200"/>
                <a:t>Компютър</a:t>
              </a:r>
              <a:endParaRPr lang="bg-BG"/>
            </a:p>
          </p:txBody>
        </p:sp>
        <p:sp>
          <p:nvSpPr>
            <p:cNvPr id="90118" name="Text Box 59"/>
            <p:cNvSpPr txBox="1">
              <a:spLocks noChangeArrowheads="1"/>
            </p:cNvSpPr>
            <p:nvPr/>
          </p:nvSpPr>
          <p:spPr bwMode="auto">
            <a:xfrm>
              <a:off x="2056" y="7744"/>
              <a:ext cx="1836" cy="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200"/>
                <a:t>Регистратор на положение</a:t>
              </a:r>
              <a:endParaRPr lang="bg-BG"/>
            </a:p>
          </p:txBody>
        </p:sp>
        <p:sp>
          <p:nvSpPr>
            <p:cNvPr id="90119" name="Freeform 60"/>
            <p:cNvSpPr>
              <a:spLocks/>
            </p:cNvSpPr>
            <p:nvPr/>
          </p:nvSpPr>
          <p:spPr bwMode="auto">
            <a:xfrm>
              <a:off x="4963" y="1777"/>
              <a:ext cx="2754" cy="471"/>
            </a:xfrm>
            <a:custGeom>
              <a:avLst/>
              <a:gdLst>
                <a:gd name="T0" fmla="*/ 0 w 3240"/>
                <a:gd name="T1" fmla="*/ 1 h 900"/>
                <a:gd name="T2" fmla="*/ 3 w 3240"/>
                <a:gd name="T3" fmla="*/ 0 h 900"/>
                <a:gd name="T4" fmla="*/ 3 w 3240"/>
                <a:gd name="T5" fmla="*/ 1 h 900"/>
                <a:gd name="T6" fmla="*/ 0 60000 65536"/>
                <a:gd name="T7" fmla="*/ 0 60000 65536"/>
                <a:gd name="T8" fmla="*/ 0 60000 65536"/>
                <a:gd name="T9" fmla="*/ 0 w 3240"/>
                <a:gd name="T10" fmla="*/ 0 h 900"/>
                <a:gd name="T11" fmla="*/ 3240 w 3240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900">
                  <a:moveTo>
                    <a:pt x="0" y="900"/>
                  </a:moveTo>
                  <a:cubicBezTo>
                    <a:pt x="540" y="450"/>
                    <a:pt x="1080" y="0"/>
                    <a:pt x="1620" y="0"/>
                  </a:cubicBezTo>
                  <a:cubicBezTo>
                    <a:pt x="2160" y="0"/>
                    <a:pt x="2970" y="750"/>
                    <a:pt x="3240" y="9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Line 61"/>
            <p:cNvSpPr>
              <a:spLocks noChangeShapeType="1"/>
            </p:cNvSpPr>
            <p:nvPr/>
          </p:nvSpPr>
          <p:spPr bwMode="auto">
            <a:xfrm flipH="1">
              <a:off x="4198" y="6488"/>
              <a:ext cx="765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1" name="Line 62"/>
            <p:cNvSpPr>
              <a:spLocks noChangeShapeType="1"/>
            </p:cNvSpPr>
            <p:nvPr/>
          </p:nvSpPr>
          <p:spPr bwMode="auto">
            <a:xfrm>
              <a:off x="7717" y="6488"/>
              <a:ext cx="765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2" name="Line 63"/>
            <p:cNvSpPr>
              <a:spLocks noChangeShapeType="1"/>
            </p:cNvSpPr>
            <p:nvPr/>
          </p:nvSpPr>
          <p:spPr bwMode="auto">
            <a:xfrm>
              <a:off x="4963" y="2248"/>
              <a:ext cx="0" cy="4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3" name="Line 64"/>
            <p:cNvSpPr>
              <a:spLocks noChangeShapeType="1"/>
            </p:cNvSpPr>
            <p:nvPr/>
          </p:nvSpPr>
          <p:spPr bwMode="auto">
            <a:xfrm>
              <a:off x="7717" y="2248"/>
              <a:ext cx="0" cy="4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Line 65"/>
            <p:cNvSpPr>
              <a:spLocks noChangeShapeType="1"/>
            </p:cNvSpPr>
            <p:nvPr/>
          </p:nvSpPr>
          <p:spPr bwMode="auto">
            <a:xfrm>
              <a:off x="4198" y="7273"/>
              <a:ext cx="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5" name="Line 66"/>
            <p:cNvSpPr>
              <a:spLocks noChangeShapeType="1"/>
            </p:cNvSpPr>
            <p:nvPr/>
          </p:nvSpPr>
          <p:spPr bwMode="auto">
            <a:xfrm>
              <a:off x="8482" y="7273"/>
              <a:ext cx="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6" name="Line 67"/>
            <p:cNvSpPr>
              <a:spLocks noChangeShapeType="1"/>
            </p:cNvSpPr>
            <p:nvPr/>
          </p:nvSpPr>
          <p:spPr bwMode="auto">
            <a:xfrm>
              <a:off x="4198" y="8529"/>
              <a:ext cx="4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Rectangle 68"/>
            <p:cNvSpPr>
              <a:spLocks noChangeArrowheads="1"/>
            </p:cNvSpPr>
            <p:nvPr/>
          </p:nvSpPr>
          <p:spPr bwMode="auto">
            <a:xfrm>
              <a:off x="4504" y="7901"/>
              <a:ext cx="3672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Rectangle 69"/>
            <p:cNvSpPr>
              <a:spLocks noChangeArrowheads="1"/>
            </p:cNvSpPr>
            <p:nvPr/>
          </p:nvSpPr>
          <p:spPr bwMode="auto">
            <a:xfrm>
              <a:off x="4963" y="7273"/>
              <a:ext cx="2907" cy="6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Line 70"/>
            <p:cNvSpPr>
              <a:spLocks noChangeShapeType="1"/>
            </p:cNvSpPr>
            <p:nvPr/>
          </p:nvSpPr>
          <p:spPr bwMode="auto">
            <a:xfrm>
              <a:off x="4963" y="7430"/>
              <a:ext cx="29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0" name="Rectangle 71" descr="Outlined diamond"/>
            <p:cNvSpPr>
              <a:spLocks noChangeArrowheads="1"/>
            </p:cNvSpPr>
            <p:nvPr/>
          </p:nvSpPr>
          <p:spPr bwMode="auto">
            <a:xfrm>
              <a:off x="4963" y="7116"/>
              <a:ext cx="2907" cy="157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1" name="Rectangle 72"/>
            <p:cNvSpPr>
              <a:spLocks noChangeArrowheads="1"/>
            </p:cNvSpPr>
            <p:nvPr/>
          </p:nvSpPr>
          <p:spPr bwMode="auto">
            <a:xfrm>
              <a:off x="5269" y="5388"/>
              <a:ext cx="765" cy="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Rectangle 73"/>
            <p:cNvSpPr>
              <a:spLocks noChangeArrowheads="1"/>
            </p:cNvSpPr>
            <p:nvPr/>
          </p:nvSpPr>
          <p:spPr bwMode="auto">
            <a:xfrm>
              <a:off x="6646" y="5388"/>
              <a:ext cx="765" cy="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3" name="Line 74"/>
            <p:cNvSpPr>
              <a:spLocks noChangeShapeType="1"/>
            </p:cNvSpPr>
            <p:nvPr/>
          </p:nvSpPr>
          <p:spPr bwMode="auto">
            <a:xfrm>
              <a:off x="5269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4" name="Line 75"/>
            <p:cNvSpPr>
              <a:spLocks noChangeShapeType="1"/>
            </p:cNvSpPr>
            <p:nvPr/>
          </p:nvSpPr>
          <p:spPr bwMode="auto">
            <a:xfrm flipH="1">
              <a:off x="5269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5" name="Line 76"/>
            <p:cNvSpPr>
              <a:spLocks noChangeShapeType="1"/>
            </p:cNvSpPr>
            <p:nvPr/>
          </p:nvSpPr>
          <p:spPr bwMode="auto">
            <a:xfrm flipH="1">
              <a:off x="6646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Line 77"/>
            <p:cNvSpPr>
              <a:spLocks noChangeShapeType="1"/>
            </p:cNvSpPr>
            <p:nvPr/>
          </p:nvSpPr>
          <p:spPr bwMode="auto">
            <a:xfrm>
              <a:off x="6646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7" name="Rectangle 78"/>
            <p:cNvSpPr>
              <a:spLocks noChangeArrowheads="1"/>
            </p:cNvSpPr>
            <p:nvPr/>
          </p:nvSpPr>
          <p:spPr bwMode="auto">
            <a:xfrm>
              <a:off x="6187" y="2248"/>
              <a:ext cx="306" cy="1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8" name="Line 79"/>
            <p:cNvSpPr>
              <a:spLocks noChangeShapeType="1"/>
            </p:cNvSpPr>
            <p:nvPr/>
          </p:nvSpPr>
          <p:spPr bwMode="auto">
            <a:xfrm>
              <a:off x="6340" y="6488"/>
              <a:ext cx="0" cy="6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9" name="Line 80"/>
            <p:cNvSpPr>
              <a:spLocks noChangeShapeType="1"/>
            </p:cNvSpPr>
            <p:nvPr/>
          </p:nvSpPr>
          <p:spPr bwMode="auto">
            <a:xfrm>
              <a:off x="6340" y="3661"/>
              <a:ext cx="0" cy="28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0" name="Line 81"/>
            <p:cNvSpPr>
              <a:spLocks noChangeShapeType="1"/>
            </p:cNvSpPr>
            <p:nvPr/>
          </p:nvSpPr>
          <p:spPr bwMode="auto">
            <a:xfrm>
              <a:off x="5728" y="3975"/>
              <a:ext cx="0" cy="6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Line 82"/>
            <p:cNvSpPr>
              <a:spLocks noChangeShapeType="1"/>
            </p:cNvSpPr>
            <p:nvPr/>
          </p:nvSpPr>
          <p:spPr bwMode="auto">
            <a:xfrm>
              <a:off x="6952" y="3975"/>
              <a:ext cx="0" cy="6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Text Box 83"/>
            <p:cNvSpPr txBox="1">
              <a:spLocks noChangeArrowheads="1"/>
            </p:cNvSpPr>
            <p:nvPr/>
          </p:nvSpPr>
          <p:spPr bwMode="auto">
            <a:xfrm>
              <a:off x="8941" y="7744"/>
              <a:ext cx="1836" cy="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200"/>
                <a:t>Механично придвижване</a:t>
              </a:r>
              <a:endParaRPr lang="bg-BG"/>
            </a:p>
          </p:txBody>
        </p:sp>
        <p:sp>
          <p:nvSpPr>
            <p:cNvPr id="90143" name="Text Box 84"/>
            <p:cNvSpPr txBox="1">
              <a:spLocks noChangeArrowheads="1"/>
            </p:cNvSpPr>
            <p:nvPr/>
          </p:nvSpPr>
          <p:spPr bwMode="auto">
            <a:xfrm>
              <a:off x="8635" y="2091"/>
              <a:ext cx="214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Електронна пушка</a:t>
              </a:r>
              <a:endParaRPr lang="bg-BG"/>
            </a:p>
          </p:txBody>
        </p:sp>
        <p:sp>
          <p:nvSpPr>
            <p:cNvPr id="90144" name="Text Box 85"/>
            <p:cNvSpPr txBox="1">
              <a:spLocks noChangeArrowheads="1"/>
            </p:cNvSpPr>
            <p:nvPr/>
          </p:nvSpPr>
          <p:spPr bwMode="auto">
            <a:xfrm>
              <a:off x="8635" y="3033"/>
              <a:ext cx="214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Прекъсване на лъча</a:t>
              </a:r>
              <a:endParaRPr lang="bg-BG"/>
            </a:p>
          </p:txBody>
        </p:sp>
        <p:sp>
          <p:nvSpPr>
            <p:cNvPr id="90145" name="Text Box 86"/>
            <p:cNvSpPr txBox="1">
              <a:spLocks noChangeArrowheads="1"/>
            </p:cNvSpPr>
            <p:nvPr/>
          </p:nvSpPr>
          <p:spPr bwMode="auto">
            <a:xfrm>
              <a:off x="8635" y="4603"/>
              <a:ext cx="232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Отклоняваща бобина</a:t>
              </a:r>
              <a:endParaRPr lang="bg-BG"/>
            </a:p>
          </p:txBody>
        </p:sp>
        <p:sp>
          <p:nvSpPr>
            <p:cNvPr id="90146" name="Text Box 87"/>
            <p:cNvSpPr txBox="1">
              <a:spLocks noChangeArrowheads="1"/>
            </p:cNvSpPr>
            <p:nvPr/>
          </p:nvSpPr>
          <p:spPr bwMode="auto">
            <a:xfrm>
              <a:off x="8635" y="5231"/>
              <a:ext cx="2142" cy="4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Електронен резист</a:t>
              </a:r>
              <a:endParaRPr lang="bg-BG"/>
            </a:p>
          </p:txBody>
        </p:sp>
        <p:sp>
          <p:nvSpPr>
            <p:cNvPr id="90147" name="Text Box 88"/>
            <p:cNvSpPr txBox="1">
              <a:spLocks noChangeArrowheads="1"/>
            </p:cNvSpPr>
            <p:nvPr/>
          </p:nvSpPr>
          <p:spPr bwMode="auto">
            <a:xfrm>
              <a:off x="8597" y="5497"/>
              <a:ext cx="250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Стъкло с метален слой</a:t>
              </a:r>
              <a:endParaRPr lang="bg-BG"/>
            </a:p>
          </p:txBody>
        </p:sp>
        <p:sp>
          <p:nvSpPr>
            <p:cNvPr id="90148" name="Text Box 89"/>
            <p:cNvSpPr txBox="1">
              <a:spLocks noChangeArrowheads="1"/>
            </p:cNvSpPr>
            <p:nvPr/>
          </p:nvSpPr>
          <p:spPr bwMode="auto">
            <a:xfrm>
              <a:off x="8635" y="6174"/>
              <a:ext cx="214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Координатна маса</a:t>
              </a:r>
              <a:endParaRPr lang="bg-BG"/>
            </a:p>
          </p:txBody>
        </p:sp>
        <p:sp>
          <p:nvSpPr>
            <p:cNvPr id="90149" name="Line 90"/>
            <p:cNvSpPr>
              <a:spLocks noChangeShapeType="1"/>
            </p:cNvSpPr>
            <p:nvPr/>
          </p:nvSpPr>
          <p:spPr bwMode="auto">
            <a:xfrm flipH="1">
              <a:off x="6493" y="2248"/>
              <a:ext cx="1989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0" name="Line 91"/>
            <p:cNvSpPr>
              <a:spLocks noChangeShapeType="1"/>
            </p:cNvSpPr>
            <p:nvPr/>
          </p:nvSpPr>
          <p:spPr bwMode="auto">
            <a:xfrm flipH="1">
              <a:off x="6952" y="3190"/>
              <a:ext cx="1530" cy="10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1" name="Line 92"/>
            <p:cNvSpPr>
              <a:spLocks noChangeShapeType="1"/>
            </p:cNvSpPr>
            <p:nvPr/>
          </p:nvSpPr>
          <p:spPr bwMode="auto">
            <a:xfrm flipH="1">
              <a:off x="7411" y="4760"/>
              <a:ext cx="1071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2" name="Line 93"/>
            <p:cNvSpPr>
              <a:spLocks noChangeShapeType="1"/>
            </p:cNvSpPr>
            <p:nvPr/>
          </p:nvSpPr>
          <p:spPr bwMode="auto">
            <a:xfrm flipH="1">
              <a:off x="7411" y="5388"/>
              <a:ext cx="1071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Line 94"/>
            <p:cNvSpPr>
              <a:spLocks noChangeShapeType="1"/>
            </p:cNvSpPr>
            <p:nvPr/>
          </p:nvSpPr>
          <p:spPr bwMode="auto">
            <a:xfrm flipH="1">
              <a:off x="7919" y="5617"/>
              <a:ext cx="612" cy="17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4" name="Line 95"/>
            <p:cNvSpPr>
              <a:spLocks noChangeShapeType="1"/>
            </p:cNvSpPr>
            <p:nvPr/>
          </p:nvSpPr>
          <p:spPr bwMode="auto">
            <a:xfrm flipH="1">
              <a:off x="8176" y="6488"/>
              <a:ext cx="306" cy="1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5" name="Line 96"/>
            <p:cNvSpPr>
              <a:spLocks noChangeShapeType="1"/>
            </p:cNvSpPr>
            <p:nvPr/>
          </p:nvSpPr>
          <p:spPr bwMode="auto">
            <a:xfrm flipH="1">
              <a:off x="8176" y="8058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6" name="Line 97"/>
            <p:cNvSpPr>
              <a:spLocks noChangeShapeType="1"/>
            </p:cNvSpPr>
            <p:nvPr/>
          </p:nvSpPr>
          <p:spPr bwMode="auto">
            <a:xfrm flipH="1">
              <a:off x="3892" y="8058"/>
              <a:ext cx="6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7" name="Line 98"/>
            <p:cNvSpPr>
              <a:spLocks noChangeShapeType="1"/>
            </p:cNvSpPr>
            <p:nvPr/>
          </p:nvSpPr>
          <p:spPr bwMode="auto">
            <a:xfrm flipH="1" flipV="1">
              <a:off x="2974" y="4603"/>
              <a:ext cx="0" cy="3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Line 99"/>
            <p:cNvSpPr>
              <a:spLocks noChangeShapeType="1"/>
            </p:cNvSpPr>
            <p:nvPr/>
          </p:nvSpPr>
          <p:spPr bwMode="auto">
            <a:xfrm flipH="1">
              <a:off x="2821" y="3504"/>
              <a:ext cx="0" cy="6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9" name="Line 100"/>
            <p:cNvSpPr>
              <a:spLocks noChangeShapeType="1"/>
            </p:cNvSpPr>
            <p:nvPr/>
          </p:nvSpPr>
          <p:spPr bwMode="auto">
            <a:xfrm flipH="1">
              <a:off x="1597" y="7116"/>
              <a:ext cx="9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0" name="Line 101"/>
            <p:cNvSpPr>
              <a:spLocks noChangeShapeType="1"/>
            </p:cNvSpPr>
            <p:nvPr/>
          </p:nvSpPr>
          <p:spPr bwMode="auto">
            <a:xfrm>
              <a:off x="1597" y="7116"/>
              <a:ext cx="0" cy="2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1" name="Line 102"/>
            <p:cNvSpPr>
              <a:spLocks noChangeShapeType="1"/>
            </p:cNvSpPr>
            <p:nvPr/>
          </p:nvSpPr>
          <p:spPr bwMode="auto">
            <a:xfrm flipV="1">
              <a:off x="1597" y="9157"/>
              <a:ext cx="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2" name="Line 103"/>
            <p:cNvSpPr>
              <a:spLocks noChangeShapeType="1"/>
            </p:cNvSpPr>
            <p:nvPr/>
          </p:nvSpPr>
          <p:spPr bwMode="auto">
            <a:xfrm flipH="1" flipV="1">
              <a:off x="9859" y="8529"/>
              <a:ext cx="0" cy="6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Line 104"/>
            <p:cNvSpPr>
              <a:spLocks noChangeShapeType="1"/>
            </p:cNvSpPr>
            <p:nvPr/>
          </p:nvSpPr>
          <p:spPr bwMode="auto">
            <a:xfrm>
              <a:off x="3892" y="4289"/>
              <a:ext cx="18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4" name="Line 105"/>
            <p:cNvSpPr>
              <a:spLocks noChangeShapeType="1"/>
            </p:cNvSpPr>
            <p:nvPr/>
          </p:nvSpPr>
          <p:spPr bwMode="auto">
            <a:xfrm>
              <a:off x="2515" y="4603"/>
              <a:ext cx="0" cy="2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5" name="Line 106"/>
            <p:cNvSpPr>
              <a:spLocks noChangeShapeType="1"/>
            </p:cNvSpPr>
            <p:nvPr/>
          </p:nvSpPr>
          <p:spPr bwMode="auto">
            <a:xfrm>
              <a:off x="4504" y="5860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6" name="Line 107"/>
            <p:cNvSpPr>
              <a:spLocks noChangeShapeType="1"/>
            </p:cNvSpPr>
            <p:nvPr/>
          </p:nvSpPr>
          <p:spPr bwMode="auto">
            <a:xfrm>
              <a:off x="3892" y="4446"/>
              <a:ext cx="6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7" name="Line 108"/>
            <p:cNvSpPr>
              <a:spLocks noChangeShapeType="1"/>
            </p:cNvSpPr>
            <p:nvPr/>
          </p:nvSpPr>
          <p:spPr bwMode="auto">
            <a:xfrm flipV="1">
              <a:off x="4504" y="4446"/>
              <a:ext cx="0" cy="14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Електроннолъчевата литография има редица предимства спрямо фотолитографията: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Топологията на схемата може да се формира непосредствено върху пластината без използване на шаблон;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3600" smtClean="0"/>
              <a:t> 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838200" y="1905000"/>
            <a:ext cx="7013575" cy="4686300"/>
            <a:chOff x="1597" y="1777"/>
            <a:chExt cx="9540" cy="7380"/>
          </a:xfrm>
        </p:grpSpPr>
        <p:sp>
          <p:nvSpPr>
            <p:cNvPr id="91140" name="Text Box 58"/>
            <p:cNvSpPr txBox="1">
              <a:spLocks noChangeArrowheads="1"/>
            </p:cNvSpPr>
            <p:nvPr/>
          </p:nvSpPr>
          <p:spPr bwMode="auto">
            <a:xfrm>
              <a:off x="2056" y="2497"/>
              <a:ext cx="1836" cy="10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r>
                <a:rPr lang="bg-BG" sz="1200"/>
                <a:t>Координати </a:t>
              </a:r>
              <a:r>
                <a:rPr lang="en-US" sz="1200"/>
                <a:t>X,Y </a:t>
              </a:r>
              <a:r>
                <a:rPr lang="bg-BG" sz="1200"/>
                <a:t>на топология</a:t>
              </a:r>
              <a:endParaRPr lang="bg-BG"/>
            </a:p>
          </p:txBody>
        </p:sp>
        <p:sp>
          <p:nvSpPr>
            <p:cNvPr id="91141" name="Text Box 59"/>
            <p:cNvSpPr txBox="1">
              <a:spLocks noChangeArrowheads="1"/>
            </p:cNvSpPr>
            <p:nvPr/>
          </p:nvSpPr>
          <p:spPr bwMode="auto">
            <a:xfrm>
              <a:off x="2056" y="4132"/>
              <a:ext cx="1836" cy="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200"/>
                <a:t>Компютър</a:t>
              </a:r>
              <a:endParaRPr lang="bg-BG"/>
            </a:p>
          </p:txBody>
        </p:sp>
        <p:sp>
          <p:nvSpPr>
            <p:cNvPr id="91142" name="Text Box 60"/>
            <p:cNvSpPr txBox="1">
              <a:spLocks noChangeArrowheads="1"/>
            </p:cNvSpPr>
            <p:nvPr/>
          </p:nvSpPr>
          <p:spPr bwMode="auto">
            <a:xfrm>
              <a:off x="2056" y="7744"/>
              <a:ext cx="1836" cy="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200"/>
                <a:t>Регистратор на положение</a:t>
              </a:r>
              <a:endParaRPr lang="bg-BG"/>
            </a:p>
          </p:txBody>
        </p:sp>
        <p:sp>
          <p:nvSpPr>
            <p:cNvPr id="91143" name="Freeform 61"/>
            <p:cNvSpPr>
              <a:spLocks/>
            </p:cNvSpPr>
            <p:nvPr/>
          </p:nvSpPr>
          <p:spPr bwMode="auto">
            <a:xfrm>
              <a:off x="4963" y="1777"/>
              <a:ext cx="2754" cy="471"/>
            </a:xfrm>
            <a:custGeom>
              <a:avLst/>
              <a:gdLst>
                <a:gd name="T0" fmla="*/ 0 w 3240"/>
                <a:gd name="T1" fmla="*/ 1 h 900"/>
                <a:gd name="T2" fmla="*/ 3 w 3240"/>
                <a:gd name="T3" fmla="*/ 0 h 900"/>
                <a:gd name="T4" fmla="*/ 3 w 3240"/>
                <a:gd name="T5" fmla="*/ 1 h 900"/>
                <a:gd name="T6" fmla="*/ 0 60000 65536"/>
                <a:gd name="T7" fmla="*/ 0 60000 65536"/>
                <a:gd name="T8" fmla="*/ 0 60000 65536"/>
                <a:gd name="T9" fmla="*/ 0 w 3240"/>
                <a:gd name="T10" fmla="*/ 0 h 900"/>
                <a:gd name="T11" fmla="*/ 3240 w 3240"/>
                <a:gd name="T12" fmla="*/ 900 h 9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40" h="900">
                  <a:moveTo>
                    <a:pt x="0" y="900"/>
                  </a:moveTo>
                  <a:cubicBezTo>
                    <a:pt x="540" y="450"/>
                    <a:pt x="1080" y="0"/>
                    <a:pt x="1620" y="0"/>
                  </a:cubicBezTo>
                  <a:cubicBezTo>
                    <a:pt x="2160" y="0"/>
                    <a:pt x="2970" y="750"/>
                    <a:pt x="3240" y="90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4" name="Line 62"/>
            <p:cNvSpPr>
              <a:spLocks noChangeShapeType="1"/>
            </p:cNvSpPr>
            <p:nvPr/>
          </p:nvSpPr>
          <p:spPr bwMode="auto">
            <a:xfrm flipH="1">
              <a:off x="4198" y="6488"/>
              <a:ext cx="765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5" name="Line 63"/>
            <p:cNvSpPr>
              <a:spLocks noChangeShapeType="1"/>
            </p:cNvSpPr>
            <p:nvPr/>
          </p:nvSpPr>
          <p:spPr bwMode="auto">
            <a:xfrm>
              <a:off x="7717" y="6488"/>
              <a:ext cx="765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6" name="Line 64"/>
            <p:cNvSpPr>
              <a:spLocks noChangeShapeType="1"/>
            </p:cNvSpPr>
            <p:nvPr/>
          </p:nvSpPr>
          <p:spPr bwMode="auto">
            <a:xfrm>
              <a:off x="4963" y="2248"/>
              <a:ext cx="0" cy="4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7" name="Line 65"/>
            <p:cNvSpPr>
              <a:spLocks noChangeShapeType="1"/>
            </p:cNvSpPr>
            <p:nvPr/>
          </p:nvSpPr>
          <p:spPr bwMode="auto">
            <a:xfrm>
              <a:off x="7717" y="2248"/>
              <a:ext cx="0" cy="4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8" name="Line 66"/>
            <p:cNvSpPr>
              <a:spLocks noChangeShapeType="1"/>
            </p:cNvSpPr>
            <p:nvPr/>
          </p:nvSpPr>
          <p:spPr bwMode="auto">
            <a:xfrm>
              <a:off x="4198" y="7273"/>
              <a:ext cx="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49" name="Line 67"/>
            <p:cNvSpPr>
              <a:spLocks noChangeShapeType="1"/>
            </p:cNvSpPr>
            <p:nvPr/>
          </p:nvSpPr>
          <p:spPr bwMode="auto">
            <a:xfrm>
              <a:off x="8482" y="7273"/>
              <a:ext cx="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0" name="Line 68"/>
            <p:cNvSpPr>
              <a:spLocks noChangeShapeType="1"/>
            </p:cNvSpPr>
            <p:nvPr/>
          </p:nvSpPr>
          <p:spPr bwMode="auto">
            <a:xfrm>
              <a:off x="4198" y="8529"/>
              <a:ext cx="42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1" name="Rectangle 69"/>
            <p:cNvSpPr>
              <a:spLocks noChangeArrowheads="1"/>
            </p:cNvSpPr>
            <p:nvPr/>
          </p:nvSpPr>
          <p:spPr bwMode="auto">
            <a:xfrm>
              <a:off x="4504" y="7901"/>
              <a:ext cx="3672" cy="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2" name="Rectangle 70"/>
            <p:cNvSpPr>
              <a:spLocks noChangeArrowheads="1"/>
            </p:cNvSpPr>
            <p:nvPr/>
          </p:nvSpPr>
          <p:spPr bwMode="auto">
            <a:xfrm>
              <a:off x="4963" y="7273"/>
              <a:ext cx="2907" cy="6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3" name="Line 71"/>
            <p:cNvSpPr>
              <a:spLocks noChangeShapeType="1"/>
            </p:cNvSpPr>
            <p:nvPr/>
          </p:nvSpPr>
          <p:spPr bwMode="auto">
            <a:xfrm>
              <a:off x="4963" y="7430"/>
              <a:ext cx="290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4" name="Rectangle 72" descr="Outlined diamond"/>
            <p:cNvSpPr>
              <a:spLocks noChangeArrowheads="1"/>
            </p:cNvSpPr>
            <p:nvPr/>
          </p:nvSpPr>
          <p:spPr bwMode="auto">
            <a:xfrm>
              <a:off x="4963" y="7116"/>
              <a:ext cx="2907" cy="157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5" name="Rectangle 73"/>
            <p:cNvSpPr>
              <a:spLocks noChangeArrowheads="1"/>
            </p:cNvSpPr>
            <p:nvPr/>
          </p:nvSpPr>
          <p:spPr bwMode="auto">
            <a:xfrm>
              <a:off x="5269" y="5388"/>
              <a:ext cx="765" cy="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6" name="Rectangle 74"/>
            <p:cNvSpPr>
              <a:spLocks noChangeArrowheads="1"/>
            </p:cNvSpPr>
            <p:nvPr/>
          </p:nvSpPr>
          <p:spPr bwMode="auto">
            <a:xfrm>
              <a:off x="6646" y="5388"/>
              <a:ext cx="765" cy="7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7" name="Line 75"/>
            <p:cNvSpPr>
              <a:spLocks noChangeShapeType="1"/>
            </p:cNvSpPr>
            <p:nvPr/>
          </p:nvSpPr>
          <p:spPr bwMode="auto">
            <a:xfrm>
              <a:off x="5269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8" name="Line 76"/>
            <p:cNvSpPr>
              <a:spLocks noChangeShapeType="1"/>
            </p:cNvSpPr>
            <p:nvPr/>
          </p:nvSpPr>
          <p:spPr bwMode="auto">
            <a:xfrm flipH="1">
              <a:off x="5269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59" name="Line 77"/>
            <p:cNvSpPr>
              <a:spLocks noChangeShapeType="1"/>
            </p:cNvSpPr>
            <p:nvPr/>
          </p:nvSpPr>
          <p:spPr bwMode="auto">
            <a:xfrm flipH="1">
              <a:off x="6646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0" name="Line 78"/>
            <p:cNvSpPr>
              <a:spLocks noChangeShapeType="1"/>
            </p:cNvSpPr>
            <p:nvPr/>
          </p:nvSpPr>
          <p:spPr bwMode="auto">
            <a:xfrm>
              <a:off x="6646" y="5388"/>
              <a:ext cx="765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Rectangle 79"/>
            <p:cNvSpPr>
              <a:spLocks noChangeArrowheads="1"/>
            </p:cNvSpPr>
            <p:nvPr/>
          </p:nvSpPr>
          <p:spPr bwMode="auto">
            <a:xfrm>
              <a:off x="6187" y="2248"/>
              <a:ext cx="306" cy="14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Line 80"/>
            <p:cNvSpPr>
              <a:spLocks noChangeShapeType="1"/>
            </p:cNvSpPr>
            <p:nvPr/>
          </p:nvSpPr>
          <p:spPr bwMode="auto">
            <a:xfrm>
              <a:off x="6340" y="6488"/>
              <a:ext cx="0" cy="62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Line 81"/>
            <p:cNvSpPr>
              <a:spLocks noChangeShapeType="1"/>
            </p:cNvSpPr>
            <p:nvPr/>
          </p:nvSpPr>
          <p:spPr bwMode="auto">
            <a:xfrm>
              <a:off x="6340" y="3661"/>
              <a:ext cx="0" cy="282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4" name="Line 82"/>
            <p:cNvSpPr>
              <a:spLocks noChangeShapeType="1"/>
            </p:cNvSpPr>
            <p:nvPr/>
          </p:nvSpPr>
          <p:spPr bwMode="auto">
            <a:xfrm>
              <a:off x="5728" y="3975"/>
              <a:ext cx="0" cy="6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5" name="Line 83"/>
            <p:cNvSpPr>
              <a:spLocks noChangeShapeType="1"/>
            </p:cNvSpPr>
            <p:nvPr/>
          </p:nvSpPr>
          <p:spPr bwMode="auto">
            <a:xfrm>
              <a:off x="6952" y="3975"/>
              <a:ext cx="0" cy="62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6" name="Text Box 84"/>
            <p:cNvSpPr txBox="1">
              <a:spLocks noChangeArrowheads="1"/>
            </p:cNvSpPr>
            <p:nvPr/>
          </p:nvSpPr>
          <p:spPr bwMode="auto">
            <a:xfrm>
              <a:off x="8941" y="7744"/>
              <a:ext cx="1836" cy="7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bg-BG" sz="1200"/>
                <a:t>Механично придвижване</a:t>
              </a:r>
              <a:endParaRPr lang="bg-BG"/>
            </a:p>
          </p:txBody>
        </p:sp>
        <p:sp>
          <p:nvSpPr>
            <p:cNvPr id="91167" name="Text Box 85"/>
            <p:cNvSpPr txBox="1">
              <a:spLocks noChangeArrowheads="1"/>
            </p:cNvSpPr>
            <p:nvPr/>
          </p:nvSpPr>
          <p:spPr bwMode="auto">
            <a:xfrm>
              <a:off x="8635" y="2091"/>
              <a:ext cx="214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Електронна пушка</a:t>
              </a:r>
              <a:endParaRPr lang="bg-BG"/>
            </a:p>
          </p:txBody>
        </p:sp>
        <p:sp>
          <p:nvSpPr>
            <p:cNvPr id="91168" name="Text Box 86"/>
            <p:cNvSpPr txBox="1">
              <a:spLocks noChangeArrowheads="1"/>
            </p:cNvSpPr>
            <p:nvPr/>
          </p:nvSpPr>
          <p:spPr bwMode="auto">
            <a:xfrm>
              <a:off x="8635" y="3033"/>
              <a:ext cx="214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Прекъсване на лъча</a:t>
              </a:r>
              <a:endParaRPr lang="bg-BG"/>
            </a:p>
          </p:txBody>
        </p:sp>
        <p:sp>
          <p:nvSpPr>
            <p:cNvPr id="91169" name="Text Box 87"/>
            <p:cNvSpPr txBox="1">
              <a:spLocks noChangeArrowheads="1"/>
            </p:cNvSpPr>
            <p:nvPr/>
          </p:nvSpPr>
          <p:spPr bwMode="auto">
            <a:xfrm>
              <a:off x="8635" y="4603"/>
              <a:ext cx="232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Отклоняваща бобина</a:t>
              </a:r>
              <a:endParaRPr lang="bg-BG"/>
            </a:p>
          </p:txBody>
        </p:sp>
        <p:sp>
          <p:nvSpPr>
            <p:cNvPr id="91170" name="Text Box 88"/>
            <p:cNvSpPr txBox="1">
              <a:spLocks noChangeArrowheads="1"/>
            </p:cNvSpPr>
            <p:nvPr/>
          </p:nvSpPr>
          <p:spPr bwMode="auto">
            <a:xfrm>
              <a:off x="8635" y="5231"/>
              <a:ext cx="2142" cy="4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Електронен резист</a:t>
              </a:r>
              <a:endParaRPr lang="bg-BG"/>
            </a:p>
          </p:txBody>
        </p:sp>
        <p:sp>
          <p:nvSpPr>
            <p:cNvPr id="91171" name="Text Box 89"/>
            <p:cNvSpPr txBox="1">
              <a:spLocks noChangeArrowheads="1"/>
            </p:cNvSpPr>
            <p:nvPr/>
          </p:nvSpPr>
          <p:spPr bwMode="auto">
            <a:xfrm>
              <a:off x="8635" y="5703"/>
              <a:ext cx="250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Стъкло с метален слой</a:t>
              </a:r>
              <a:endParaRPr lang="bg-BG"/>
            </a:p>
          </p:txBody>
        </p:sp>
        <p:sp>
          <p:nvSpPr>
            <p:cNvPr id="91172" name="Text Box 90"/>
            <p:cNvSpPr txBox="1">
              <a:spLocks noChangeArrowheads="1"/>
            </p:cNvSpPr>
            <p:nvPr/>
          </p:nvSpPr>
          <p:spPr bwMode="auto">
            <a:xfrm>
              <a:off x="8635" y="6174"/>
              <a:ext cx="2142" cy="4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bg-BG" sz="1200"/>
                <a:t>Координатна маса</a:t>
              </a:r>
              <a:endParaRPr lang="bg-BG"/>
            </a:p>
          </p:txBody>
        </p:sp>
        <p:sp>
          <p:nvSpPr>
            <p:cNvPr id="91173" name="Line 91"/>
            <p:cNvSpPr>
              <a:spLocks noChangeShapeType="1"/>
            </p:cNvSpPr>
            <p:nvPr/>
          </p:nvSpPr>
          <p:spPr bwMode="auto">
            <a:xfrm flipH="1">
              <a:off x="6493" y="2248"/>
              <a:ext cx="1989" cy="7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4" name="Line 92"/>
            <p:cNvSpPr>
              <a:spLocks noChangeShapeType="1"/>
            </p:cNvSpPr>
            <p:nvPr/>
          </p:nvSpPr>
          <p:spPr bwMode="auto">
            <a:xfrm flipH="1">
              <a:off x="6952" y="3190"/>
              <a:ext cx="1530" cy="10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5" name="Line 93"/>
            <p:cNvSpPr>
              <a:spLocks noChangeShapeType="1"/>
            </p:cNvSpPr>
            <p:nvPr/>
          </p:nvSpPr>
          <p:spPr bwMode="auto">
            <a:xfrm flipH="1">
              <a:off x="7411" y="4760"/>
              <a:ext cx="1071" cy="7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Line 94"/>
            <p:cNvSpPr>
              <a:spLocks noChangeShapeType="1"/>
            </p:cNvSpPr>
            <p:nvPr/>
          </p:nvSpPr>
          <p:spPr bwMode="auto">
            <a:xfrm flipH="1">
              <a:off x="7411" y="5388"/>
              <a:ext cx="1071" cy="17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7" name="Line 95"/>
            <p:cNvSpPr>
              <a:spLocks noChangeShapeType="1"/>
            </p:cNvSpPr>
            <p:nvPr/>
          </p:nvSpPr>
          <p:spPr bwMode="auto">
            <a:xfrm flipH="1">
              <a:off x="7870" y="5860"/>
              <a:ext cx="612" cy="17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8" name="Line 96"/>
            <p:cNvSpPr>
              <a:spLocks noChangeShapeType="1"/>
            </p:cNvSpPr>
            <p:nvPr/>
          </p:nvSpPr>
          <p:spPr bwMode="auto">
            <a:xfrm flipH="1">
              <a:off x="8176" y="6488"/>
              <a:ext cx="306" cy="1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79" name="Line 97"/>
            <p:cNvSpPr>
              <a:spLocks noChangeShapeType="1"/>
            </p:cNvSpPr>
            <p:nvPr/>
          </p:nvSpPr>
          <p:spPr bwMode="auto">
            <a:xfrm flipH="1">
              <a:off x="8176" y="8058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0" name="Line 98"/>
            <p:cNvSpPr>
              <a:spLocks noChangeShapeType="1"/>
            </p:cNvSpPr>
            <p:nvPr/>
          </p:nvSpPr>
          <p:spPr bwMode="auto">
            <a:xfrm flipH="1">
              <a:off x="3892" y="8058"/>
              <a:ext cx="6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1" name="Line 99"/>
            <p:cNvSpPr>
              <a:spLocks noChangeShapeType="1"/>
            </p:cNvSpPr>
            <p:nvPr/>
          </p:nvSpPr>
          <p:spPr bwMode="auto">
            <a:xfrm flipH="1" flipV="1">
              <a:off x="2974" y="4603"/>
              <a:ext cx="0" cy="31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2" name="Line 100"/>
            <p:cNvSpPr>
              <a:spLocks noChangeShapeType="1"/>
            </p:cNvSpPr>
            <p:nvPr/>
          </p:nvSpPr>
          <p:spPr bwMode="auto">
            <a:xfrm flipH="1">
              <a:off x="2821" y="3504"/>
              <a:ext cx="0" cy="6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3" name="Line 101"/>
            <p:cNvSpPr>
              <a:spLocks noChangeShapeType="1"/>
            </p:cNvSpPr>
            <p:nvPr/>
          </p:nvSpPr>
          <p:spPr bwMode="auto">
            <a:xfrm flipH="1">
              <a:off x="1597" y="7116"/>
              <a:ext cx="91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4" name="Line 102"/>
            <p:cNvSpPr>
              <a:spLocks noChangeShapeType="1"/>
            </p:cNvSpPr>
            <p:nvPr/>
          </p:nvSpPr>
          <p:spPr bwMode="auto">
            <a:xfrm>
              <a:off x="1597" y="7116"/>
              <a:ext cx="0" cy="2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5" name="Line 103"/>
            <p:cNvSpPr>
              <a:spLocks noChangeShapeType="1"/>
            </p:cNvSpPr>
            <p:nvPr/>
          </p:nvSpPr>
          <p:spPr bwMode="auto">
            <a:xfrm flipV="1">
              <a:off x="1597" y="9157"/>
              <a:ext cx="826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6" name="Line 104"/>
            <p:cNvSpPr>
              <a:spLocks noChangeShapeType="1"/>
            </p:cNvSpPr>
            <p:nvPr/>
          </p:nvSpPr>
          <p:spPr bwMode="auto">
            <a:xfrm flipH="1" flipV="1">
              <a:off x="9859" y="8529"/>
              <a:ext cx="0" cy="62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7" name="Line 105"/>
            <p:cNvSpPr>
              <a:spLocks noChangeShapeType="1"/>
            </p:cNvSpPr>
            <p:nvPr/>
          </p:nvSpPr>
          <p:spPr bwMode="auto">
            <a:xfrm>
              <a:off x="3892" y="4289"/>
              <a:ext cx="18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Line 106"/>
            <p:cNvSpPr>
              <a:spLocks noChangeShapeType="1"/>
            </p:cNvSpPr>
            <p:nvPr/>
          </p:nvSpPr>
          <p:spPr bwMode="auto">
            <a:xfrm>
              <a:off x="2515" y="4603"/>
              <a:ext cx="0" cy="25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89" name="Line 107"/>
            <p:cNvSpPr>
              <a:spLocks noChangeShapeType="1"/>
            </p:cNvSpPr>
            <p:nvPr/>
          </p:nvSpPr>
          <p:spPr bwMode="auto">
            <a:xfrm>
              <a:off x="4504" y="5860"/>
              <a:ext cx="76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Line 108"/>
            <p:cNvSpPr>
              <a:spLocks noChangeShapeType="1"/>
            </p:cNvSpPr>
            <p:nvPr/>
          </p:nvSpPr>
          <p:spPr bwMode="auto">
            <a:xfrm>
              <a:off x="3892" y="4446"/>
              <a:ext cx="6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91" name="Line 109"/>
            <p:cNvSpPr>
              <a:spLocks noChangeShapeType="1"/>
            </p:cNvSpPr>
            <p:nvPr/>
          </p:nvSpPr>
          <p:spPr bwMode="auto">
            <a:xfrm flipV="1">
              <a:off x="4504" y="4446"/>
              <a:ext cx="0" cy="14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bg-BG" sz="2400" smtClean="0"/>
              <a:t>Електронния лъч има голямо фокусен обхват в сравнение с този на оптичните литографски системи;</a:t>
            </a:r>
          </a:p>
          <a:p>
            <a:pPr eaLnBrk="1" hangingPunct="1"/>
            <a:r>
              <a:rPr lang="bg-BG" sz="2400" smtClean="0"/>
              <a:t>Използва се слой резист с дебелина по-малка от 1µm, с което се позволява получаването на по-малки размери;</a:t>
            </a:r>
          </a:p>
          <a:p>
            <a:pPr eaLnBrk="1" hangingPunct="1"/>
            <a:r>
              <a:rPr lang="bg-BG" sz="2400" smtClean="0"/>
              <a:t>Висока степен на автоматизация на технологията на създаване на топологичната картина;</a:t>
            </a:r>
          </a:p>
          <a:p>
            <a:pPr eaLnBrk="1" hangingPunct="1"/>
            <a:r>
              <a:rPr lang="bg-BG" sz="2400" smtClean="0"/>
              <a:t>Електронния лъч може да бъде използван за откриване на реперите за съвместяване на топологията върху силициевата пластина, което дава възможност за много точно съвместяване на отделните литографски картини.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Недостатъците на електроннолъчевата литография са </a:t>
            </a:r>
            <a:r>
              <a:rPr lang="bg-BG" sz="2400" u="sng" smtClean="0"/>
              <a:t>ниската производителност</a:t>
            </a:r>
            <a:r>
              <a:rPr lang="bg-BG" sz="2400" smtClean="0"/>
              <a:t> и високата цена на оборудването.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Рентгеновата литография по принцип е подобна на литографските безконтактни системи, но е с малка дължина на вълната на експониращото излъчване (диапазон 0.4 - 5 nm).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Влиянието на дифракционните ефекти е намалено допълнително за сметка на малката величина на дължината на вълната на рентгеновото излъчване.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Рентгеновата апаратура включва електронна пушка, генерираща електронен сноп под напрежение 25 kV и мощност 4 – 6 kW, който се фокусира върху охлаждана паладиева мишена.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Мишената изпуска рентгенови лъчи с дължина на вълната 0,437 nm, които през берилиево прозорче преминават в експонираща камера, напълнена с хелий (с него се избягва поглъщането на рентгеновите лъчи от въздуха).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Шаблонът и силициевата пластина са позиционирани върху подвижни маси, поставени на разстояние около 40 µm.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bg-BG" sz="2400" smtClean="0"/>
              <a:t>При цифровите схеми основният компонент е транзисторът и процесът на проектиране е оптимизиран в съответствие с това. </a:t>
            </a:r>
          </a:p>
          <a:p>
            <a:pPr>
              <a:buFontTx/>
              <a:buNone/>
            </a:pPr>
            <a:r>
              <a:rPr lang="bg-BG" sz="2400" smtClean="0"/>
              <a:t>При аналоговите схеми и при схемите със смесени сигнали освен транзистори и диоди се използват и прецизни по стойност съпротивления, кондензатори и индуктивности.</a:t>
            </a:r>
          </a:p>
          <a:p>
            <a:pPr>
              <a:buFontTx/>
              <a:buNone/>
            </a:pPr>
            <a:r>
              <a:rPr lang="bg-BG" sz="2400" smtClean="0"/>
              <a:t>Съществуват различни технологии за реализиране на микроелектронни елементи: </a:t>
            </a:r>
          </a:p>
          <a:p>
            <a:pPr>
              <a:buFontTx/>
              <a:buNone/>
            </a:pPr>
            <a:r>
              <a:rPr lang="bg-BG" sz="2400" smtClean="0"/>
              <a:t>• Биполярни;</a:t>
            </a:r>
          </a:p>
          <a:p>
            <a:pPr>
              <a:buFontTx/>
              <a:buNone/>
            </a:pPr>
            <a:r>
              <a:rPr lang="bg-BG" sz="2400" smtClean="0"/>
              <a:t>• CMOS; </a:t>
            </a:r>
          </a:p>
          <a:p>
            <a:pPr>
              <a:buFontTx/>
              <a:buNone/>
            </a:pPr>
            <a:r>
              <a:rPr lang="bg-BG" sz="2400" smtClean="0"/>
              <a:t>• BiCMOS; </a:t>
            </a:r>
          </a:p>
          <a:p>
            <a:pPr>
              <a:buFontTx/>
              <a:buNone/>
            </a:pPr>
            <a:r>
              <a:rPr lang="bg-BG" sz="2400" smtClean="0"/>
              <a:t>• SiGe BiCMOS (Silicon germanium BiCMOS);</a:t>
            </a:r>
          </a:p>
          <a:p>
            <a:pPr>
              <a:buFontTx/>
              <a:buNone/>
            </a:pPr>
            <a:r>
              <a:rPr lang="bg-BG" sz="2400" smtClean="0"/>
              <a:t>• GaAs (Gallium arsenide).</a:t>
            </a:r>
          </a:p>
          <a:p>
            <a:pPr>
              <a:buFontTx/>
              <a:buNone/>
            </a:pPr>
            <a:r>
              <a:rPr lang="bg-BG" sz="2400" smtClean="0"/>
              <a:t>Технологичните процеси се използват, за да се реализират специфичните компоненти, които изграждат електронните схеми, както и връзките между тях.</a:t>
            </a:r>
          </a:p>
          <a:p>
            <a:pPr>
              <a:buFontTx/>
              <a:buNone/>
            </a:pPr>
            <a:endParaRPr lang="bg-BG" sz="2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Основната причина за разработването на рентгеновата литография е възможността за получаване на висока разрешаваща способност при висока производителност.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Поради малката величина на енергията на излъчване се намаляват ефектите на разсейване в резиста и подложката.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Поради ниското поглъщане на рентгеновите лъчи от резиста, е възможно сравнително дебел слой резист да се експонира еднородно по цялата му дебелина.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Така се формира топологична картина с вертикални стени в резиста.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Получаването на шаблони за рентгенова литография е специфичен и сравнително скъп процес.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Те се състоят от метален слой, поглъщащ рентгеновите лъчи (най-често злато или волфрам) с формиран топологичен чертеж.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Този слой е нанесен върху тънка мембрана, пропускаща рентгеновите лъчи.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Мембраната се изработва от Si, SiC, Si3N4 или от BN.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u="sng" smtClean="0"/>
              <a:t>ESD</a:t>
            </a:r>
            <a:r>
              <a:rPr lang="bg-BG" sz="2400" u="sng" smtClean="0"/>
              <a:t> модели и процедури за тестване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Има различни методи за имитиране на </a:t>
            </a:r>
            <a:r>
              <a:rPr lang="en-US" sz="2400" smtClean="0"/>
              <a:t>ESD</a:t>
            </a:r>
            <a:r>
              <a:rPr lang="bg-BG" sz="2400" smtClean="0"/>
              <a:t> източници.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Някои производители използват “метод нула съпротивление”, при който кондензатор, зареден до 300V се включва директно (без последователно включено съпротивление) и се разрежда през извод на тестваната ИС.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Най-често за извършване на </a:t>
            </a:r>
            <a:r>
              <a:rPr lang="en-US" sz="2400" smtClean="0"/>
              <a:t>ESD </a:t>
            </a:r>
            <a:r>
              <a:rPr lang="bg-BG" sz="2400" smtClean="0"/>
              <a:t>тестове върху ИС се използва методът на “човешкото тяло”.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Модел на този метод е специфициран в международно приетия военен стандарт на САЩ </a:t>
            </a:r>
            <a:r>
              <a:rPr lang="en-US" sz="2400" smtClean="0"/>
              <a:t>MIL-STD-883C</a:t>
            </a:r>
            <a:r>
              <a:rPr lang="bg-BG" sz="2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 пазара има различни тестери, които реализират този метод.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Идеята на тестването по този стандарт е следната.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Изводите А и В на тестваната ИС (</a:t>
            </a:r>
            <a:r>
              <a:rPr lang="en-US" sz="2400" smtClean="0"/>
              <a:t>DUT</a:t>
            </a:r>
            <a:r>
              <a:rPr lang="bg-BG" sz="2400" smtClean="0"/>
              <a:t>) се свързват към положителната и към отрицателната клеми на тестера.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Тези изводи са входове, изходи или захранващи изводи на тестваната ИС.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Всички изводи на ИС, които не се тестват в даден момент, се остават свободни, т.е. да не са свързани, където и да е било. 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Кондензаторът се зарежда до определена стойност, след което се разрежда през веригата от резистора</a:t>
            </a:r>
            <a:r>
              <a:rPr lang="en-US" sz="2400" smtClean="0"/>
              <a:t> R</a:t>
            </a:r>
            <a:r>
              <a:rPr lang="bg-BG" sz="2400" smtClean="0"/>
              <a:t> и изводите А и В, като три положителни следвани от три отрицателни импулси се подават през интервал от 1 секунда на всяка тествана двойка изводи.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Отрицателни импулси се получават, като се размени свързването на изводите на ИС към клемите на тестера.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Така може да се ползва само източник на еднополярно  напрежение за зареждане на кондензатора.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 таблицата е дадена тестовата </a:t>
            </a:r>
            <a:r>
              <a:rPr lang="en-US" sz="2400" smtClean="0"/>
              <a:t>ESD</a:t>
            </a:r>
            <a:r>
              <a:rPr lang="bg-BG" sz="2400" smtClean="0"/>
              <a:t> последователност за изводите на ИС. </a:t>
            </a:r>
            <a:endParaRPr lang="en-US" sz="2400" smtClean="0"/>
          </a:p>
        </p:txBody>
      </p:sp>
      <p:pic>
        <p:nvPicPr>
          <p:cNvPr id="151555" name="Picture 3" descr="004934"/>
          <p:cNvPicPr>
            <a:picLocks noChangeAspect="1" noChangeArrowheads="1"/>
          </p:cNvPicPr>
          <p:nvPr/>
        </p:nvPicPr>
        <p:blipFill>
          <a:blip r:embed="rId2"/>
          <a:srcRect l="60434" t="44984" r="11588" b="45909"/>
          <a:stretch>
            <a:fillRect/>
          </a:stretch>
        </p:blipFill>
        <p:spPr bwMode="auto">
          <a:xfrm>
            <a:off x="0" y="4495800"/>
            <a:ext cx="6019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6" name="Picture 4" descr="005034"/>
          <p:cNvPicPr>
            <a:picLocks noChangeAspect="1" noChangeArrowheads="1"/>
          </p:cNvPicPr>
          <p:nvPr/>
        </p:nvPicPr>
        <p:blipFill>
          <a:blip r:embed="rId3"/>
          <a:srcRect l="12758" t="11765" r="70947" b="58824"/>
          <a:stretch>
            <a:fillRect/>
          </a:stretch>
        </p:blipFill>
        <p:spPr bwMode="auto">
          <a:xfrm>
            <a:off x="6248400" y="3352800"/>
            <a:ext cx="289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6388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Започва се с входен извод последователно тестван спрямо извод за общия потенциал на схемата </a:t>
            </a:r>
            <a:r>
              <a:rPr lang="en-US" sz="2400" smtClean="0"/>
              <a:t>-</a:t>
            </a:r>
            <a:r>
              <a:rPr lang="bg-BG" sz="2400" smtClean="0"/>
              <a:t> земя</a:t>
            </a:r>
            <a:r>
              <a:rPr lang="en-US" sz="2400" smtClean="0"/>
              <a:t>(V</a:t>
            </a:r>
            <a:r>
              <a:rPr lang="en-US" sz="2400" baseline="-25000" smtClean="0"/>
              <a:t>ss</a:t>
            </a:r>
            <a:r>
              <a:rPr lang="en-US" sz="2400" smtClean="0"/>
              <a:t>) </a:t>
            </a:r>
            <a:r>
              <a:rPr lang="bg-BG" sz="2400" smtClean="0"/>
              <a:t>и извод за захранващото напрежение </a:t>
            </a:r>
            <a:r>
              <a:rPr lang="en-US" sz="2400" smtClean="0"/>
              <a:t>(V</a:t>
            </a:r>
            <a:r>
              <a:rPr lang="en-US" sz="2400" baseline="-25000" smtClean="0"/>
              <a:t>dd</a:t>
            </a:r>
            <a:r>
              <a:rPr lang="en-US" sz="2400" smtClean="0"/>
              <a:t>)</a:t>
            </a:r>
            <a:r>
              <a:rPr lang="bg-BG" sz="2400" smtClean="0"/>
              <a:t>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Тестването продължава до изчерпване на входните изводи, след което се преминава към тестване по същия начин на изходните изводи, следвано от тестване на комбинацията входен – изходен извод и накрая се тестват изводите на захранващото напрежение.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Пълната последователност на теста трябва да обхване всички изводи на ИС.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152579" name="Picture 3" descr="005034"/>
          <p:cNvPicPr>
            <a:picLocks noChangeAspect="1" noChangeArrowheads="1"/>
          </p:cNvPicPr>
          <p:nvPr/>
        </p:nvPicPr>
        <p:blipFill>
          <a:blip r:embed="rId2"/>
          <a:srcRect l="12758" t="11765" r="70947" b="58824"/>
          <a:stretch>
            <a:fillRect/>
          </a:stretch>
        </p:blipFill>
        <p:spPr bwMode="auto">
          <a:xfrm>
            <a:off x="5562600" y="5334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Натоварените изводи се тестват след прилагането на всяка серия от </a:t>
            </a:r>
            <a:r>
              <a:rPr lang="en-US" sz="2400" smtClean="0"/>
              <a:t>ESD</a:t>
            </a:r>
            <a:r>
              <a:rPr lang="bg-BG" sz="2400" smtClean="0"/>
              <a:t> импулси.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Ако не се открие грешка, нивото на </a:t>
            </a:r>
            <a:r>
              <a:rPr lang="en-US" sz="2400" smtClean="0"/>
              <a:t>ESD</a:t>
            </a:r>
            <a:r>
              <a:rPr lang="bg-BG" sz="2400" smtClean="0"/>
              <a:t> напрежението се повишава с 100 V и теста се повтаря.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Процесът продължава, докато се открие грешка или се стигне до 2000 V.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някои приложения се изисква </a:t>
            </a:r>
            <a:r>
              <a:rPr lang="en-US" sz="2400" smtClean="0"/>
              <a:t>ESD</a:t>
            </a:r>
            <a:r>
              <a:rPr lang="bg-BG" sz="2400" smtClean="0"/>
              <a:t> устойчивост до 3000 – 4000 V.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ESD</a:t>
            </a:r>
            <a:r>
              <a:rPr lang="bg-BG" sz="2400" smtClean="0"/>
              <a:t> тестът приключва, когато се открие грешка или когато всички изводи на тестваната ИС се натоварят до приетото максимално напрежение на зареждане на кондензатора.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Използват се следните критерии за определяне на грешка: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Увеличаване с 100 </a:t>
            </a:r>
            <a:r>
              <a:rPr lang="en-US" sz="2400" smtClean="0"/>
              <a:t>mV </a:t>
            </a:r>
            <a:r>
              <a:rPr lang="bg-BG" sz="2400" smtClean="0"/>
              <a:t>на пада на напрежението върху съпротивлението</a:t>
            </a:r>
            <a:r>
              <a:rPr lang="en-US" sz="2400" smtClean="0"/>
              <a:t> R</a:t>
            </a:r>
            <a:r>
              <a:rPr lang="bg-BG" sz="2400" smtClean="0"/>
              <a:t> при протичане на 5 </a:t>
            </a:r>
            <a:r>
              <a:rPr lang="en-US" sz="2400" smtClean="0"/>
              <a:t>mA </a:t>
            </a:r>
            <a:r>
              <a:rPr lang="bg-BG" sz="2400" smtClean="0"/>
              <a:t>ток през него;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Промяна с повече от 5 % на положителния пад на напрежението или на напрежението на пробив на диодната характеристика;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Увеличаване с повече от 10 % на тока на утечка</a:t>
            </a:r>
            <a:r>
              <a:rPr lang="en-US" sz="2400" smtClean="0"/>
              <a:t> I</a:t>
            </a:r>
            <a:r>
              <a:rPr lang="en-US" sz="2400" baseline="-25000" smtClean="0"/>
              <a:t>ddq</a:t>
            </a:r>
            <a:r>
              <a:rPr lang="bg-BG" sz="2400" smtClean="0"/>
              <a:t>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Некоректно функциониране или нарушаване на спецификациите на тестваната ИС.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657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Схеми за защита на входовете на ИС</a:t>
            </a: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Входните схеми за защита на </a:t>
            </a:r>
            <a:r>
              <a:rPr lang="en-US" sz="2400" smtClean="0"/>
              <a:t>MOS </a:t>
            </a:r>
            <a:r>
              <a:rPr lang="bg-BG" sz="2400" smtClean="0"/>
              <a:t>ИС обикновено се състоят от филтър за отскоци на напрежението (бързи и остри импулси) и от диоди за фиксиране на входното напрежение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Ефективният капацитет на кондензатора във възел 2 се състои от</a:t>
            </a:r>
            <a:r>
              <a:rPr lang="en-US" sz="2400" smtClean="0"/>
              <a:t> </a:t>
            </a:r>
            <a:r>
              <a:rPr lang="bg-BG" sz="2400" smtClean="0"/>
              <a:t>паразитните капацитети на връзките към възела и тези на </a:t>
            </a:r>
            <a:r>
              <a:rPr lang="en-US" sz="2400" i="1" smtClean="0"/>
              <a:t>pn</a:t>
            </a:r>
            <a:r>
              <a:rPr lang="en-US" sz="2400" smtClean="0"/>
              <a:t> </a:t>
            </a:r>
            <a:r>
              <a:rPr lang="bg-BG" sz="2400" smtClean="0"/>
              <a:t>преходите на диодите.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Този кондензатор и резистора </a:t>
            </a:r>
            <a:r>
              <a:rPr lang="en-US" sz="2400" smtClean="0"/>
              <a:t>R </a:t>
            </a:r>
            <a:r>
              <a:rPr lang="bg-BG" sz="2400" smtClean="0"/>
              <a:t>образуват филтър, който пропуска само сигнали до определена честота и така защитава вътрешните схеми от бързи и остри отскоци на входното напрежение. </a:t>
            </a:r>
            <a:endParaRPr lang="en-US" sz="2400" smtClean="0"/>
          </a:p>
        </p:txBody>
      </p:sp>
      <p:pic>
        <p:nvPicPr>
          <p:cNvPr id="154627" name="Picture 3" descr="005034"/>
          <p:cNvPicPr>
            <a:picLocks noChangeAspect="1" noChangeArrowheads="1"/>
          </p:cNvPicPr>
          <p:nvPr/>
        </p:nvPicPr>
        <p:blipFill>
          <a:blip r:embed="rId2"/>
          <a:srcRect l="59352" t="16731" r="9267" b="62868"/>
          <a:stretch>
            <a:fillRect/>
          </a:stretch>
        </p:blipFill>
        <p:spPr bwMode="auto">
          <a:xfrm>
            <a:off x="1600200" y="3886200"/>
            <a:ext cx="541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900" b="1" smtClean="0"/>
              <a:t>	</a:t>
            </a:r>
            <a:r>
              <a:rPr lang="bg-BG" sz="2400" b="1" u="sng" smtClean="0"/>
              <a:t>Електромиграция </a:t>
            </a: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Увеличаването на плътността на тока в съвременните ИС е свързано преди всичко с намаляване на размерите на елементите, увеличаване на плътността им и на скоростта на превключването им и указва влияние върху надеждната им работа.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Протичането на токове с висока плътност увеличава количеството на металните йонни, които се транспортират през междусъединенията.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Електромиграцията представлява преместване на метални йонни в проводниковия материал под влияние на протичащия през него ток.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 резултат на това преместване електромиграцията води до формирането на отвори на някои места на метална връзка или на “издадени области” в други участъци.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Така могат да се образуват: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bg-BG" sz="2400" smtClean="0"/>
              <a:t>1) отворена верига, ако формираният  отвор е достатъчно широк, за да прекъсне металната връзка или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</a:t>
            </a:r>
            <a:r>
              <a:rPr lang="bg-BG" sz="2400" smtClean="0"/>
              <a:t>2) къси съединения, ако някой от издадените участъци се получи достатъчно дълъг, за да послужи като мост между засегнатата метална връзка и някоя от съседните.</a:t>
            </a:r>
            <a:r>
              <a:rPr lang="bg-BG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Ефектът на “електромиграция” поврежда междусъединенията и води до дефекти във работата на ИС. </a:t>
            </a: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Този тип дефекти се формират за неизвестен период от време и затова трудно се откриват при тестването на произведените ИС. </a:t>
            </a:r>
            <a:endParaRPr lang="en-US" sz="240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Поради тази причина е необходима превенция още в етапа на проектиране и изграждане на схемата, която се състои в: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bg-BG" sz="2400" smtClean="0"/>
              <a:t>ограничаване на плътността на  тока;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bg-BG" sz="2400" smtClean="0"/>
              <a:t>използване на специални структури (bamboo) ;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bg-BG" sz="2400" smtClean="0"/>
              <a:t>прецизна селекция и разполагане на пасивиращ слой над металния слой.</a:t>
            </a: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027488"/>
            <a:ext cx="3200400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65600"/>
            <a:ext cx="35052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64008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Надеждността на металната връзка е обратно пропорционална на квадрата на плътността на тока </a:t>
            </a:r>
            <a:r>
              <a:rPr lang="en-US" sz="2400" smtClean="0"/>
              <a:t>J</a:t>
            </a:r>
            <a:r>
              <a:rPr lang="bg-BG" sz="2400" smtClean="0"/>
              <a:t> и се изменя като експоненциална функция на температурата Т.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изследване на механизмите на електромиграция в даден тип ИС се правят специални, ускорени тестове. На фигурата е показан ефект от електромиграция върху  метална връзка при провеждането на ускорени тестове за електромиграция в продължение на 1, 5 и 9 минути съответно.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Електромиграцията може да се сведе до разумни размери, ако се спазват изисквания за допустима плътност на тока през връзките.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u="sng" smtClean="0"/>
              <a:t>Просто практическо правило е, че максималната плътност на тока при </a:t>
            </a:r>
            <a:r>
              <a:rPr lang="en-US" sz="2400" u="sng" smtClean="0"/>
              <a:t>Al</a:t>
            </a:r>
            <a:r>
              <a:rPr lang="bg-BG" sz="2400" u="sng" smtClean="0"/>
              <a:t> връзки трябва да е по-малко от 1</a:t>
            </a:r>
            <a:r>
              <a:rPr lang="en-US" sz="2400" u="sng" smtClean="0"/>
              <a:t>mA/µm</a:t>
            </a:r>
            <a:r>
              <a:rPr lang="en-US" sz="2400" u="sng" baseline="30000" smtClean="0"/>
              <a:t>2</a:t>
            </a: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	</a:t>
            </a:r>
            <a:r>
              <a:rPr lang="bg-BG" sz="2400" u="sng" smtClean="0"/>
              <a:t>при </a:t>
            </a:r>
            <a:r>
              <a:rPr lang="en-US" sz="2400" u="sng" smtClean="0"/>
              <a:t>125</a:t>
            </a:r>
            <a:r>
              <a:rPr lang="en-US" sz="2400" u="sng" baseline="30000" smtClean="0"/>
              <a:t>0</a:t>
            </a:r>
            <a:r>
              <a:rPr lang="en-US" sz="2400" u="sng" smtClean="0"/>
              <a:t>C</a:t>
            </a:r>
            <a:r>
              <a:rPr lang="bg-BG" sz="2400" u="sng" smtClean="0"/>
              <a:t>.</a:t>
            </a:r>
            <a:r>
              <a:rPr lang="bg-BG" sz="2400" smtClean="0"/>
              <a:t> </a:t>
            </a:r>
            <a:endParaRPr lang="en-US" sz="2400" smtClean="0"/>
          </a:p>
        </p:txBody>
      </p:sp>
      <p:pic>
        <p:nvPicPr>
          <p:cNvPr id="161795" name="Picture 3" descr="005231"/>
          <p:cNvPicPr>
            <a:picLocks noChangeAspect="1" noChangeArrowheads="1"/>
          </p:cNvPicPr>
          <p:nvPr/>
        </p:nvPicPr>
        <p:blipFill>
          <a:blip r:embed="rId2"/>
          <a:srcRect l="66298" t="14706" r="16243" b="32353"/>
          <a:stretch>
            <a:fillRect/>
          </a:stretch>
        </p:blipFill>
        <p:spPr bwMode="auto">
          <a:xfrm>
            <a:off x="6324600" y="304800"/>
            <a:ext cx="2819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Затова в зависимост от дебелината на връзката различни максимални стойности на тока са разрешени за междусъединенията, реализирани в различните слоеве на ИС.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Например дебелината на металните слоеве при технология 0,250 </a:t>
            </a:r>
            <a:r>
              <a:rPr lang="en-US" sz="2400" smtClean="0"/>
              <a:t>µm CMOS</a:t>
            </a:r>
            <a:r>
              <a:rPr lang="bg-BG" sz="2400" smtClean="0"/>
              <a:t> са: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Метал 1 			–   600</a:t>
            </a:r>
            <a:r>
              <a:rPr lang="en-US" sz="2400" smtClean="0"/>
              <a:t> nm</a:t>
            </a:r>
            <a:r>
              <a:rPr lang="bg-BG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Метал 2 до метал 5 	–   700</a:t>
            </a:r>
            <a:r>
              <a:rPr lang="en-US" sz="2400" smtClean="0"/>
              <a:t> nm</a:t>
            </a:r>
            <a:r>
              <a:rPr lang="bg-BG" sz="24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Метал 6 			– 1000 </a:t>
            </a:r>
            <a:r>
              <a:rPr lang="en-US" sz="2400" smtClean="0"/>
              <a:t>nm</a:t>
            </a:r>
            <a:r>
              <a:rPr lang="bg-BG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Дискутираните по-горе ограничения са за постоянни</a:t>
            </a:r>
            <a:r>
              <a:rPr lang="en-US" sz="2400" smtClean="0"/>
              <a:t> </a:t>
            </a:r>
            <a:r>
              <a:rPr lang="bg-BG" sz="2400" smtClean="0"/>
              <a:t>токове.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променливи и върхови токове електромиграционният ефект е по-слаб.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Въпреки това максимално разрешените пикови стойности на тока в ИС са до 25 пъти спрямо средния максимум на съответния ток.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Има и ограничения и на тока през контактните отвори и преходи.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технология 0,250 </a:t>
            </a:r>
            <a:r>
              <a:rPr lang="en-US" sz="2400" smtClean="0"/>
              <a:t>µm CMOS</a:t>
            </a:r>
            <a:r>
              <a:rPr lang="bg-BG" sz="2400" smtClean="0"/>
              <a:t> отворите са с размери 0,4 Х 0,4</a:t>
            </a:r>
            <a:r>
              <a:rPr lang="en-US" sz="2400" smtClean="0"/>
              <a:t>µm</a:t>
            </a:r>
            <a:r>
              <a:rPr lang="bg-BG" sz="2400" smtClean="0"/>
              <a:t> и максималния ток през тях се ограничава до 0,5 </a:t>
            </a:r>
            <a:r>
              <a:rPr lang="en-US" sz="2400" smtClean="0"/>
              <a:t>mA/µm</a:t>
            </a:r>
            <a:r>
              <a:rPr lang="en-US" sz="2400" baseline="30000" smtClean="0"/>
              <a:t>2</a:t>
            </a:r>
            <a:r>
              <a:rPr lang="bg-BG" sz="2400" baseline="30000" smtClean="0"/>
              <a:t> </a:t>
            </a:r>
            <a:r>
              <a:rPr lang="bg-BG" sz="2400" smtClean="0"/>
              <a:t>при </a:t>
            </a:r>
            <a:r>
              <a:rPr lang="en-US" sz="2400" smtClean="0"/>
              <a:t>125</a:t>
            </a:r>
            <a:r>
              <a:rPr lang="en-US" sz="2400" baseline="30000" smtClean="0"/>
              <a:t>0</a:t>
            </a:r>
            <a:r>
              <a:rPr lang="en-US" sz="2400" smtClean="0"/>
              <a:t>C</a:t>
            </a:r>
            <a:r>
              <a:rPr lang="bg-BG" sz="24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Първите интегрални схеми са създадени през 1959 г.</a:t>
            </a:r>
          </a:p>
          <a:p>
            <a:pPr>
              <a:buFontTx/>
              <a:buNone/>
            </a:pPr>
            <a:r>
              <a:rPr lang="bg-BG" sz="2400" smtClean="0"/>
              <a:t>Днес на пазара се предлагат ИС, които имат десетки и стотици милиони транзистори и повече в чипа и изпълняващи сложни, комплексни функции, включващи:</a:t>
            </a:r>
          </a:p>
          <a:p>
            <a:pPr>
              <a:lnSpc>
                <a:spcPct val="80000"/>
              </a:lnSpc>
            </a:pPr>
            <a:r>
              <a:rPr lang="bg-BG" sz="2400" smtClean="0"/>
              <a:t>мощна цифрова обработка;</a:t>
            </a:r>
          </a:p>
          <a:p>
            <a:pPr>
              <a:lnSpc>
                <a:spcPct val="80000"/>
              </a:lnSpc>
            </a:pPr>
            <a:r>
              <a:rPr lang="bg-BG" sz="2400" smtClean="0"/>
              <a:t>огромна по обем памет;</a:t>
            </a:r>
            <a:endParaRPr lang="en-US" sz="2400" smtClean="0"/>
          </a:p>
          <a:p>
            <a:r>
              <a:rPr lang="bg-BG" sz="2400" smtClean="0"/>
              <a:t>прецизна аналогова електроника;</a:t>
            </a:r>
          </a:p>
          <a:p>
            <a:r>
              <a:rPr lang="bg-BG" sz="2400" smtClean="0"/>
              <a:t>системи за цифрова обработка на сигнали;</a:t>
            </a:r>
          </a:p>
          <a:p>
            <a:r>
              <a:rPr lang="bg-BG" sz="2400" smtClean="0"/>
              <a:t>специализирана периферия, включително високоволтова или силнотокова.</a:t>
            </a:r>
          </a:p>
          <a:p>
            <a:pPr>
              <a:buFontTx/>
              <a:buNone/>
            </a:pPr>
            <a:r>
              <a:rPr lang="bg-BG" sz="2400" smtClean="0"/>
              <a:t>В много модерни ИС са включени оптични елементи, микромеханика, химични, а вече и биоелементи. </a:t>
            </a:r>
          </a:p>
          <a:p>
            <a:pPr>
              <a:buFontTx/>
              <a:buNone/>
            </a:pPr>
            <a:endParaRPr lang="bg-BG" sz="2400" smtClean="0"/>
          </a:p>
          <a:p>
            <a:pPr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bg-BG" sz="1800" smtClean="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КОРПУСИРАНЕ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тестване на чиповете на всяка пластина се използват устройства, наречени пробери.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Върху всеки чип, определен като негоден, това устройство нанася капка магнитно мастило.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След тестването на цялата пластина чиповете се разделят, като пластината се нарязва с използването на лазерен лъч или с диамантени режещи инструменти.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целта около всеки чип се оставят линии за рязане с ширина от  40µm до 100µm.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някои пластини тези линии предварително са изрязани до определена дълбочина, така че да се запази целостта на пластината.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След това пластината се прекарва през гумени валяци със сравнително голям диаметър, за да се начупи на отделните чипове.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Изборът на корпус е важен за качествата на ИС, понеже от него директно зависят фактори като разсейването на топлина, честотната зависимост и защитата от вредното влияние на околната среда.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002419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55869" t="19110" r="9221" b="23537"/>
          <a:stretch>
            <a:fillRect/>
          </a:stretch>
        </p:blipFill>
        <p:spPr>
          <a:xfrm>
            <a:off x="241300" y="0"/>
            <a:ext cx="86614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Развитието на корпусите е динамичен процес.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Много приложения, които преди няколко години бяха непостижими, сега са стандартни благодарение на това развитие.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Мобилните комуникации, сателитни връзки, космически и автомобилни приложения и много други приложения налагат специфични изисквания към корпусите на интегралните схеми.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	Класификация на корпусите</a:t>
            </a: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Корпусите могат да се класифицират по методите на техния монтаж върху подложките (печатни платки, керамични и метални подложки за хибридните интегрални схеми), по конструкцията им и по възможностите им за монтаж на мощни елементи.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Последните предполагат високо разсейване на топлина, което позволява използването на ИС в много търсени области на приложение.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Има три основни категории корпуси според методите на техния монтаж върху подложките: </a:t>
            </a:r>
            <a:endParaRPr lang="bg-BG" sz="24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i="1" smtClean="0"/>
              <a:t>Корпуси за проходен монтаж (Through-hole package)</a:t>
            </a:r>
            <a:r>
              <a:rPr lang="bg-BG" sz="2400" smtClean="0"/>
              <a:t>, чийто изводи се вкарват в отвори на подложката (печатната платка); </a:t>
            </a:r>
            <a:r>
              <a:rPr lang="bg-BG" sz="2400" i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i="1" smtClean="0"/>
              <a:t>  Два- и четириредови корпуси за повърхностен монтаж (</a:t>
            </a:r>
            <a:r>
              <a:rPr lang="en-US" sz="2400" i="1" smtClean="0"/>
              <a:t>SMD</a:t>
            </a:r>
            <a:r>
              <a:rPr lang="bg-BG" sz="2400" i="1" smtClean="0"/>
              <a:t> dual/quad packages)</a:t>
            </a:r>
            <a:r>
              <a:rPr lang="bg-BG" sz="2400" smtClean="0"/>
              <a:t>, чийто изводи се запояват върху повърхността на подложките;</a:t>
            </a:r>
            <a:endParaRPr lang="bg-BG" sz="2400" i="1" smtClean="0"/>
          </a:p>
          <a:p>
            <a:pPr eaLnBrk="1" hangingPunct="1">
              <a:lnSpc>
                <a:spcPct val="80000"/>
              </a:lnSpc>
            </a:pPr>
            <a:r>
              <a:rPr lang="bg-BG" sz="2400" i="1" smtClean="0"/>
              <a:t>Корпуси за повърхностен монтаж с матрично разположение на изводите (</a:t>
            </a:r>
            <a:r>
              <a:rPr lang="en-US" sz="2400" i="1" smtClean="0"/>
              <a:t>SMD</a:t>
            </a:r>
            <a:r>
              <a:rPr lang="bg-BG" sz="2400" i="1" smtClean="0"/>
              <a:t> array packages)</a:t>
            </a:r>
            <a:r>
              <a:rPr lang="bg-BG" sz="2400" smtClean="0"/>
              <a:t>, чийто изводи</a:t>
            </a:r>
            <a:r>
              <a:rPr lang="en-US" sz="2400" smtClean="0"/>
              <a:t> </a:t>
            </a:r>
            <a:r>
              <a:rPr lang="bg-BG" sz="2400" smtClean="0"/>
              <a:t>се намират от долната страна на корпуса и също се запояват върху повърхността на подложките.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 пазара се предлагат различни варианти на даден тип корпус: тънки (T), намалени (S), с повишено разсейване на топлина (H), за мощни схеми (P), които се използват при различни приложения.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Непрекъснато увеличаваната компютърна мощност изисква увеличаване на броя на връзките между чип и периферия.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 тази причина корпусите за повърхностен монтаж с матрично разположение на изводите (типичен представител корпусът тип Ball-Grid Array - BGA) започнаха да се налагат на пазара като корпуси за модерните едночипови микрокомпютри и микроконтролери.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00374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32361" t="16295" r="10286" b="27837"/>
          <a:stretch>
            <a:fillRect/>
          </a:stretch>
        </p:blipFill>
        <p:spPr>
          <a:xfrm>
            <a:off x="533400" y="228600"/>
            <a:ext cx="8229600" cy="640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00384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17639" t="27934" r="26479" b="17459"/>
          <a:stretch>
            <a:fillRect/>
          </a:stretch>
        </p:blipFill>
        <p:spPr>
          <a:xfrm>
            <a:off x="228600" y="0"/>
            <a:ext cx="89154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Изводите на корпуса BGA са малки полусфери от спояващ материал, разположени от долната му страна.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Така корпусът BGA позволява много голям брой изводи на чипа да се свържат със съответните контактни площадки върху подложката. Този брой може да варира до над хиляда извода.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Големият брой изводи облекчава и разсейването на топлина от работещия чип.</a:t>
            </a:r>
            <a:endParaRPr lang="bg-BG" smtClean="0"/>
          </a:p>
        </p:txBody>
      </p:sp>
      <p:pic>
        <p:nvPicPr>
          <p:cNvPr id="267267" name="Picture 6" descr="001133"/>
          <p:cNvPicPr>
            <a:picLocks noChangeAspect="1" noChangeArrowheads="1"/>
          </p:cNvPicPr>
          <p:nvPr/>
        </p:nvPicPr>
        <p:blipFill>
          <a:blip r:embed="rId2"/>
          <a:srcRect l="55869" t="23529" r="3395" b="25000"/>
          <a:stretch>
            <a:fillRect/>
          </a:stretch>
        </p:blipFill>
        <p:spPr bwMode="auto">
          <a:xfrm>
            <a:off x="0" y="28956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8" name="Picture 7" descr="002929"/>
          <p:cNvPicPr>
            <a:picLocks noChangeAspect="1" noChangeArrowheads="1"/>
          </p:cNvPicPr>
          <p:nvPr/>
        </p:nvPicPr>
        <p:blipFill>
          <a:blip r:embed="rId3"/>
          <a:srcRect l="11639" r="48787" b="50056"/>
          <a:stretch>
            <a:fillRect/>
          </a:stretch>
        </p:blipFill>
        <p:spPr bwMode="auto">
          <a:xfrm>
            <a:off x="480060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800" b="1" smtClean="0"/>
              <a:t>	</a:t>
            </a:r>
            <a:r>
              <a:rPr lang="bg-BG" sz="2400" b="1" smtClean="0"/>
              <a:t>Монтаж на чип в корпус и връзки между чип и изводите на корпус</a:t>
            </a:r>
            <a:endParaRPr lang="bg-BG" sz="2400" smtClean="0"/>
          </a:p>
          <a:p>
            <a:pPr eaLnBrk="1" hangingPunct="1">
              <a:buFontTx/>
              <a:buNone/>
            </a:pPr>
            <a:r>
              <a:rPr lang="bg-BG" sz="2400" smtClean="0"/>
              <a:t>Трите основни техники, използвани за създаване на връзки между контактните площадки на чип и съответстващите им изводи на корпус, са </a:t>
            </a:r>
            <a:r>
              <a:rPr lang="bg-BG" sz="2400" i="1" smtClean="0"/>
              <a:t>жично бондиране</a:t>
            </a:r>
            <a:r>
              <a:rPr lang="bg-BG" sz="2400" smtClean="0"/>
              <a:t>, </a:t>
            </a:r>
            <a:r>
              <a:rPr lang="bg-BG" sz="2400" i="1" smtClean="0"/>
              <a:t>автоматизиран монтаж върху лента</a:t>
            </a:r>
            <a:r>
              <a:rPr lang="bg-BG" sz="2400" smtClean="0"/>
              <a:t> и </a:t>
            </a:r>
            <a:r>
              <a:rPr lang="en-US" sz="2400" i="1" smtClean="0"/>
              <a:t>Flip-chip </a:t>
            </a:r>
            <a:r>
              <a:rPr lang="bg-BG" sz="2400" i="1" smtClean="0"/>
              <a:t>монтаж</a:t>
            </a:r>
            <a:r>
              <a:rPr lang="bg-BG" sz="2400" smtClean="0"/>
              <a:t>. </a:t>
            </a:r>
            <a:endParaRPr lang="bg-BG" sz="2400" i="1" smtClean="0"/>
          </a:p>
          <a:p>
            <a:pPr eaLnBrk="1" hangingPunct="1">
              <a:buFontTx/>
              <a:buNone/>
            </a:pPr>
            <a:r>
              <a:rPr lang="bg-BG" sz="2400" i="1" smtClean="0"/>
              <a:t>Жично бондиране</a:t>
            </a:r>
            <a:r>
              <a:rPr lang="bg-BG" sz="2400" smtClean="0"/>
              <a:t>: Чипът се залепва със смес от епоксидна смола и метал (</a:t>
            </a:r>
            <a:r>
              <a:rPr lang="en-US" sz="2400" smtClean="0"/>
              <a:t>Al, Au</a:t>
            </a:r>
            <a:r>
              <a:rPr lang="bg-BG" sz="2400" smtClean="0"/>
              <a:t> или сребро) в кухината на корпуса, за да се осигури ниско електрическо и термично съпротивление между него и корпуса.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След това се извършва последователно заваряване на тънък метален проводник с диаметър 12 – 30 </a:t>
            </a:r>
            <a:r>
              <a:rPr lang="en-US" sz="2400" smtClean="0"/>
              <a:t>µm </a:t>
            </a:r>
            <a:r>
              <a:rPr lang="bg-BG" sz="2400" smtClean="0"/>
              <a:t>между всяка контактна площадка на чипа и съответстващата й контактна площадка на изводите на корпуса.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Заварката е чрез термокомпресия или с ултразвук.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	</a:t>
            </a:r>
            <a:r>
              <a:rPr lang="bg-BG" sz="2400" b="1" u="sng" smtClean="0"/>
              <a:t>ПЕЧАТНИ ПЛАТКИ</a:t>
            </a:r>
            <a:endParaRPr lang="bg-BG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/>
              <a:t>	</a:t>
            </a:r>
            <a:r>
              <a:rPr lang="bg-BG" sz="2400" b="1" smtClean="0"/>
              <a:t>Видове печатни платки, Материали и технологии</a:t>
            </a: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Печатните платки (PCB) се използват практически във всички електронни системи. Те могат да се разделят на четири основни групи: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Твърди печатни платки;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Гъвкави печатни платки;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Платки на метална основа;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Платки, формирани чрез впръскване.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Печатните платки са :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Едностранни;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Двустранни;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Многослойни.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едностранните печатни платки всички междусъединения са разположени на една от страните на платката.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двустранните платки междусъединенията са разположени на двете страни на платката и е възможна връзка между двете страни без необходимост от специални преходници, наричани джъмпери (</a:t>
            </a:r>
            <a:r>
              <a:rPr lang="en-US" sz="2400" smtClean="0"/>
              <a:t>jumpers</a:t>
            </a:r>
            <a:r>
              <a:rPr lang="bg-BG" sz="240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За целта се използват метализирани проходни отвори в обема на печатната платка. 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Нарастващият брой на изводите на СГИС увеличава изискванията към трасирането, което води до използване на многослойни печатни платки. 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Високите изисквания при използването на модерните СГИС се постигат при спазване на строги правила за: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импеданс за високоскоростните връзки;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байпас капацитети;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ниски импедансни нива на захранващите вериги и на техните слоеве и особено на тези на общия потенциал. 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При многослойните печатни платки проходния отвор е: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Покрит (за междусъединения между вътрешни слоеве);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Полупокрит (за междусъединения от един или повече  вътрешни слоеве към един от външните слоеве; 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Открит (за междусъединения между двата външни слоя).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/>
          </a:p>
        </p:txBody>
      </p:sp>
      <p:pic>
        <p:nvPicPr>
          <p:cNvPr id="22531" name="Picture 3" descr="000148"/>
          <p:cNvPicPr>
            <a:picLocks noChangeAspect="1" noChangeArrowheads="1"/>
          </p:cNvPicPr>
          <p:nvPr/>
        </p:nvPicPr>
        <p:blipFill>
          <a:blip r:embed="rId2"/>
          <a:srcRect l="48885" t="1479" r="12804" b="24992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000318"/>
          <p:cNvPicPr>
            <a:picLocks noChangeAspect="1" noChangeArrowheads="1"/>
          </p:cNvPicPr>
          <p:nvPr/>
        </p:nvPicPr>
        <p:blipFill>
          <a:blip r:embed="rId3"/>
          <a:srcRect l="52376" t="17654" r="4655" b="17639"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избор на материал за печатна платка от значение са нейните механични, електрически, химически и термични качества.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производство на печатни платки се използват високотемпературни епоксидни смоли, полиамиди, тефлони и други.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Понастоящем, най-използваната смола за направата на печатни платки, е полифункционалната епоксидна смола тип FR-с4  с температурен обхват Tg до 125</a:t>
            </a:r>
            <a:r>
              <a:rPr lang="bg-BG" sz="2400" baseline="30000" smtClean="0"/>
              <a:t>0</a:t>
            </a:r>
            <a:r>
              <a:rPr lang="bg-BG" sz="2400" smtClean="0"/>
              <a:t> - 150</a:t>
            </a:r>
            <a:r>
              <a:rPr lang="bg-BG" sz="2400" baseline="30000" smtClean="0"/>
              <a:t>0</a:t>
            </a:r>
            <a:r>
              <a:rPr lang="bg-BG" sz="2400" smtClean="0"/>
              <a:t>C.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Металът, който се използва при производството на печатни платки, е мед.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Готовите печатни платки се предават на клиента не само с реализираната топология на електронната схема, но поради възможността за лесно окисляване на метала и с нанесена маска за запояване и опаковани във вакуумирани  пакети.</a:t>
            </a:r>
            <a:r>
              <a:rPr lang="bg-BG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Маските за запояване, които представляват химически и топлинно устойчив органичен пласт, покриват повърхността на печатните платки, за да определят местата (проходни отвори и контактни площадки), където ще се нанася спояващата паста.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Същевременно те предпазват останалата част от повърхността на платката от вредното въздействие на влага, прах, замърсявания, от механични повреди (особено при транспортиране), както и медта от окисляване.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Използваните материали са термично втвърдена епоксидна смола или втвърдени акрилати – втърдяване чрез облъчване с ултравиолетова светлина.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Добавят се материали за подобряване на адхезията към платката.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Поради нейния типичен цвят се нарича „зелена маска”.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Стандартният процес на производство на печатни платки включва следните главни технологии: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1.</a:t>
            </a:r>
            <a:r>
              <a:rPr lang="bg-BG" sz="2400" i="1" smtClean="0"/>
              <a:t>Машинна обработка</a:t>
            </a:r>
            <a:r>
              <a:rPr lang="bg-BG" sz="2400" smtClean="0"/>
              <a:t> – пробиване, щанцоване, изрязване.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Пробиването на отвори с по-малки диаметри струва по-скъпо.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Отклонение от отношението А (дебелина  на платката към диаметър на отвор в нея) създава производствени проблеми и води до понижаване на надеждността.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Модерните технологии на пробиване са свързани с използване на лазерен лъч или на силна водна струя.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2. </a:t>
            </a:r>
            <a:r>
              <a:rPr lang="bg-BG" sz="2400" i="1" smtClean="0"/>
              <a:t>Създаване на изображения</a:t>
            </a:r>
            <a:r>
              <a:rPr lang="bg-BG" sz="2400" smtClean="0"/>
              <a:t> – използват се технологии за създаване на топология на електрическата схема върху печатната платка и на преобразуване на тази топология в отделни топологични слоеве.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реализация на топологията  върху печатната платка се използват методи за печат през маска на изображение или фотолитографски методи.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първите, проблем е постигането на минимални широчини на междусъединенията и на разстояния между тях. При вторите проблем е стойността.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3. </a:t>
            </a:r>
            <a:r>
              <a:rPr lang="bg-BG" sz="2400" i="1" smtClean="0"/>
              <a:t>Ламиниране</a:t>
            </a:r>
            <a:r>
              <a:rPr lang="bg-BG" sz="2400" smtClean="0"/>
              <a:t> – използва се при създаване на многослойни печатни платки. Това е технологичната операция и при създаване на основата на едно- и двуслойните печатни платки.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Ламинирането се извършва чрез студено или горещо пресоване на платно от стъклени нишки, импрегнирано с епоксидна смола.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4. </a:t>
            </a:r>
            <a:r>
              <a:rPr lang="bg-BG" sz="2400" i="1" smtClean="0"/>
              <a:t>Метализиране</a:t>
            </a:r>
            <a:r>
              <a:rPr lang="bg-BG" sz="2400" smtClean="0"/>
              <a:t> – използват се мокри химически процеси като електролитно напластяване или сухи плазмени процеси (химическо отлагане при парна фаза или разпрашаване).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400" smtClean="0"/>
              <a:t>5. </a:t>
            </a:r>
            <a:r>
              <a:rPr lang="bg-BG" sz="2400" i="1" smtClean="0"/>
              <a:t>Ецване</a:t>
            </a:r>
            <a:r>
              <a:rPr lang="bg-BG" sz="2400" smtClean="0"/>
              <a:t> – отстраняване на метал и диелектрик чрез сухи и мокри химически процеси.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Медта може да се отстрани лесно с меден сулфид, но трябва  да се спазва ограничението - ширината на метална връзка да не бъде по-малка от удвоената дебелина на медния слой.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Типичните ограничения на параметрите на стандартните печатните платки са дадени в таблицата.</a:t>
            </a:r>
          </a:p>
          <a:p>
            <a:pPr eaLnBrk="1" hangingPunct="1">
              <a:buFontTx/>
              <a:buNone/>
            </a:pPr>
            <a:r>
              <a:rPr lang="bg-BG" sz="2400" b="1" smtClean="0"/>
              <a:t>Параметър						Ограничения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Мин. ширина на връзка, mm 			0.05 – 0.15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Мин. разстояние м/у връзки, mm		≈ 0.25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Мин. диаметър на отворите, mm		0.2 – 0.85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Точност на позициониране на дупки, mm	0.015 – 0.05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Макс. отношение А					3.5 – 15.0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Макс. Брой слоеве					≥ 20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Макс.дебелина на печатна платка, mm	≥ 7.0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Проектиране на печатни платки </a:t>
            </a:r>
            <a:r>
              <a:rPr lang="bg-BG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Използвана терминология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Правила за проектиране:</a:t>
            </a:r>
            <a:r>
              <a:rPr lang="bg-BG" sz="2400" b="1" smtClean="0"/>
              <a:t> </a:t>
            </a:r>
            <a:r>
              <a:rPr lang="bg-BG" sz="2400" smtClean="0"/>
              <a:t>Комплект от електрически и механични правила, спазването на които гарантира успешно производство и експлоатация на печатната платка.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Тези правила могат да включват: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минимална широчина на метални връзки и на минимални разстояния между тях;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отношение между широчина на метална връзка и максимален ток, протичащ през нея;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максимална дължина на верига на тактовия сигнал и т.н.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Електромагнитна съвместимост:</a:t>
            </a:r>
            <a:r>
              <a:rPr lang="bg-BG" sz="2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Способността на продукт да</a:t>
            </a:r>
            <a:r>
              <a:rPr lang="bg-BG" sz="2400" b="1" smtClean="0"/>
              <a:t> </a:t>
            </a:r>
            <a:r>
              <a:rPr lang="bg-BG" sz="2400" smtClean="0"/>
              <a:t>съществува в планирано електромагнитно обкръжение без да е причиняващ или страдащ от повреда или от функционална деградация. 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Електромагнитно смущение:</a:t>
            </a:r>
            <a:r>
              <a:rPr lang="bg-BG" sz="2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Процес, при който разрушителна електромагнитна енергия се предава от един електронен прибор на друг, чрез излъчващ или проводим път или по двата.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Нетлист: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Файл с връзки между компонентите, генериран от електрическата схема.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Файлът описва имената и изводите на компонентите, които са част от всяка система в проекта.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Тестов купон:</a:t>
            </a:r>
            <a:r>
              <a:rPr lang="bg-BG" sz="2400" b="1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Малки участъци по протежение на печатната платка със специална топология, използвана за контрол, включително чрез разрушителен контрол. 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Междусъединение:</a:t>
            </a:r>
            <a:r>
              <a:rPr lang="bg-BG" sz="2400" b="1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Метална връзка (шина) в печатната платка.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Има начална точка, крайна точка или крайни точки, широчина и височина и слой, където се намира.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Метализиран отвор:</a:t>
            </a:r>
            <a:r>
              <a:rPr lang="bg-BG" sz="24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Отвор през един или повече слоя на печатната платка, през който не минава извод на компонент.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Използва се за галванична връзка между метална шина върху един слой на печатната платка и метална шина върху друг слой на печатната платка.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800" b="1" smtClean="0"/>
              <a:t>	</a:t>
            </a:r>
            <a:r>
              <a:rPr lang="bg-BG" sz="2400" b="1" smtClean="0"/>
              <a:t>Съвременни технологии за повърхностен монтаж на елементи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	Използвана терминология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	Коефициент на термично разширение (CTE </a:t>
            </a:r>
            <a:r>
              <a:rPr lang="bg-BG" sz="2400" smtClean="0"/>
              <a:t>или</a:t>
            </a:r>
            <a:r>
              <a:rPr lang="bg-BG" sz="2400" i="1" smtClean="0"/>
              <a:t> TCE)</a:t>
            </a:r>
            <a:r>
              <a:rPr lang="bg-BG" sz="2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Мярка за отношението между размер на материал и неговото разширение при увеличаване на температурата.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Може да бъде различен по осите </a:t>
            </a:r>
            <a:r>
              <a:rPr lang="bg-BG" sz="2400" i="1" smtClean="0"/>
              <a:t>x, y </a:t>
            </a:r>
            <a:r>
              <a:rPr lang="bg-BG" sz="2400" smtClean="0"/>
              <a:t>и</a:t>
            </a:r>
            <a:r>
              <a:rPr lang="bg-BG" sz="2400" i="1" smtClean="0"/>
              <a:t> z</a:t>
            </a:r>
            <a:r>
              <a:rPr lang="bg-BG" sz="2400" smtClean="0"/>
              <a:t>. 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Това е критерий за сравнение на материали, които ще се съединяват. </a:t>
            </a:r>
            <a:endParaRPr lang="bg-BG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	Планарност на изводи на корпус</a:t>
            </a:r>
            <a:r>
              <a:rPr lang="bg-BG" sz="2400" smtClean="0"/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Планарността на изводите на корпус на ИС се определя чрез разликата във височината на изводите спрямо равнина.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По-лесно се измерва липсата на планарност (непланарност) на изводите, което е разликата между най-високия и най-ниския извод на корпуса при поставяне на последния върху гладка повърхност.</a:t>
            </a:r>
            <a:endParaRPr lang="bg-BG" sz="800" smtClean="0"/>
          </a:p>
        </p:txBody>
      </p:sp>
      <p:pic>
        <p:nvPicPr>
          <p:cNvPr id="388099" name="Picture 4" descr="153749"/>
          <p:cNvPicPr>
            <a:picLocks noChangeAspect="1" noChangeArrowheads="1"/>
          </p:cNvPicPr>
          <p:nvPr/>
        </p:nvPicPr>
        <p:blipFill>
          <a:blip r:embed="rId2"/>
          <a:srcRect l="24895" t="19099" r="44164" b="75288"/>
          <a:stretch>
            <a:fillRect/>
          </a:stretch>
        </p:blipFill>
        <p:spPr bwMode="auto">
          <a:xfrm>
            <a:off x="3657600" y="53340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400" i="1" smtClean="0"/>
              <a:t>	SMOBC</a:t>
            </a:r>
            <a:r>
              <a:rPr lang="bg-BG" sz="2400" smtClean="0"/>
              <a:t>. Абревиатура на спояваща маска върху гола мед при техника за производство на печатни платки, при която медните междусъединения не се калайдисват преди поставянето на спояващата маска върху платката.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bg-BG" sz="2400" b="1" smtClean="0"/>
              <a:t>Основни технологични процеси за монтаж на компоненти</a:t>
            </a:r>
            <a:endParaRPr lang="bg-BG" sz="2400" smtClean="0"/>
          </a:p>
          <a:p>
            <a:pPr eaLnBrk="1" hangingPunct="1">
              <a:buFontTx/>
              <a:buNone/>
            </a:pPr>
            <a:r>
              <a:rPr lang="bg-BG" sz="2400" smtClean="0"/>
              <a:t>Съвременните технологични процеси за монтаж на електронни модули включват: </a:t>
            </a:r>
          </a:p>
          <a:p>
            <a:pPr eaLnBrk="1" hangingPunct="1"/>
            <a:r>
              <a:rPr lang="bg-BG" sz="2400" smtClean="0"/>
              <a:t>нанасяне на спояваща паста и/или на лепило; </a:t>
            </a:r>
          </a:p>
          <a:p>
            <a:pPr eaLnBrk="1" hangingPunct="1"/>
            <a:r>
              <a:rPr lang="bg-BG" sz="2400" smtClean="0"/>
              <a:t>повърхностен  монтаж на компоненти (</a:t>
            </a:r>
            <a:r>
              <a:rPr lang="en-US" sz="2400" smtClean="0"/>
              <a:t>SMD</a:t>
            </a:r>
            <a:r>
              <a:rPr lang="bg-BG" sz="2400" smtClean="0"/>
              <a:t>); </a:t>
            </a:r>
          </a:p>
          <a:p>
            <a:pPr eaLnBrk="1" hangingPunct="1"/>
            <a:r>
              <a:rPr lang="bg-BG" sz="2400" smtClean="0"/>
              <a:t>запояване на компоненти с използване на пещи за запояване </a:t>
            </a:r>
            <a:r>
              <a:rPr lang="en-US" sz="2400" smtClean="0"/>
              <a:t>(Reflow Soldering - RS)</a:t>
            </a:r>
            <a:r>
              <a:rPr lang="bg-BG" sz="2400" smtClean="0"/>
              <a:t>;</a:t>
            </a:r>
          </a:p>
          <a:p>
            <a:pPr eaLnBrk="1" hangingPunct="1"/>
            <a:r>
              <a:rPr lang="bg-BG" sz="2400" smtClean="0"/>
              <a:t>запояване на компоненти чрез спойка вълна (</a:t>
            </a:r>
            <a:r>
              <a:rPr lang="en-US" sz="2400" smtClean="0"/>
              <a:t>Wave Soldering - WS</a:t>
            </a:r>
            <a:r>
              <a:rPr lang="bg-BG" sz="2400" smtClean="0"/>
              <a:t>);</a:t>
            </a:r>
          </a:p>
          <a:p>
            <a:pPr eaLnBrk="1" hangingPunct="1"/>
            <a:r>
              <a:rPr lang="bg-BG" sz="2400" smtClean="0"/>
              <a:t>други.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	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Технологичната последователност и процесите за монтиране на компоненти в дискретното електронно производство при двуслойна печатна платка с </a:t>
            </a:r>
            <a:r>
              <a:rPr lang="en-US" sz="2400" smtClean="0"/>
              <a:t>through-hole</a:t>
            </a:r>
            <a:r>
              <a:rPr lang="bg-BG" sz="2400" smtClean="0"/>
              <a:t> компоненти са следните: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200" smtClean="0"/>
              <a:t>	</a:t>
            </a:r>
            <a:r>
              <a:rPr lang="bg-BG" sz="2000" smtClean="0"/>
              <a:t>  1. Нанасяне на спойваща паста.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2. Разполагане на </a:t>
            </a:r>
            <a:r>
              <a:rPr lang="en-US" sz="2000" smtClean="0"/>
              <a:t>SM </a:t>
            </a:r>
            <a:r>
              <a:rPr lang="bg-BG" sz="2000" smtClean="0"/>
              <a:t>компонентите.</a:t>
            </a: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	  3</a:t>
            </a:r>
            <a:r>
              <a:rPr lang="bg-BG" sz="2000" smtClean="0"/>
              <a:t>. Визуален контрол.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4. Предварително нагряване и спояване на елементите </a:t>
            </a:r>
            <a:r>
              <a:rPr lang="en-US" sz="2000" smtClean="0"/>
              <a:t>(Reflow)</a:t>
            </a:r>
            <a:r>
              <a:rPr lang="bg-BG" sz="20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5. Почистване.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6. Поставяне на </a:t>
            </a:r>
            <a:r>
              <a:rPr lang="en-US" sz="2000" smtClean="0"/>
              <a:t>through-hole</a:t>
            </a:r>
            <a:r>
              <a:rPr lang="bg-BG" sz="2000" smtClean="0"/>
              <a:t> компонентите, ако има такива.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7. Проверка за двустранен монтаж. Ако да - следва 8. Ако не – 13.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8. Нанасяне на лепило.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  9. Разполагане на </a:t>
            </a:r>
            <a:r>
              <a:rPr lang="en-US" sz="2000" smtClean="0"/>
              <a:t>SM</a:t>
            </a:r>
            <a:r>
              <a:rPr lang="bg-BG" sz="2000" smtClean="0"/>
              <a:t> компонентите.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10. Визуален контрол.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11. Втвърдяване на лепилото.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12. Обръщане на платката.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13. Запояване с </a:t>
            </a:r>
            <a:r>
              <a:rPr lang="en-US" sz="2000" smtClean="0"/>
              <a:t>RS</a:t>
            </a:r>
            <a:r>
              <a:rPr lang="bg-BG" sz="2000" smtClean="0"/>
              <a:t> или със спойка вълна </a:t>
            </a:r>
            <a:r>
              <a:rPr lang="en-US" sz="2000" smtClean="0"/>
              <a:t>(Wave)</a:t>
            </a:r>
            <a:r>
              <a:rPr lang="bg-BG" sz="2000" smtClean="0"/>
              <a:t>, ако това се налага.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14. Почистване.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000" smtClean="0"/>
              <a:t>	1</a:t>
            </a:r>
            <a:r>
              <a:rPr lang="en-US" sz="2000" smtClean="0"/>
              <a:t>5</a:t>
            </a:r>
            <a:r>
              <a:rPr lang="bg-BG" sz="2000" smtClean="0"/>
              <a:t>. Краен контрол и тестване.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	</a:t>
            </a:r>
            <a:r>
              <a:rPr lang="en-US" sz="2400" b="1" smtClean="0"/>
              <a:t>SMD </a:t>
            </a:r>
            <a:r>
              <a:rPr lang="bg-BG" sz="2400" b="1" smtClean="0"/>
              <a:t>монтаж на компоненти</a:t>
            </a:r>
            <a:r>
              <a:rPr lang="bg-BG" sz="240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i="1" smtClean="0"/>
              <a:t>	Технология с паста за спояване (</a:t>
            </a:r>
            <a:r>
              <a:rPr lang="en-US" sz="2400" i="1" smtClean="0"/>
              <a:t>Reflow</a:t>
            </a:r>
            <a:r>
              <a:rPr lang="ru-RU" sz="2400" smtClean="0"/>
              <a:t>)</a:t>
            </a:r>
            <a:r>
              <a:rPr lang="bg-BG" sz="2400" smtClean="0"/>
              <a:t>.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Reflow e </a:t>
            </a:r>
            <a:r>
              <a:rPr lang="bg-BG" sz="2400" smtClean="0"/>
              <a:t>прецизна технология, най-широко прилагана в масовите производства за монтаж и запояване на електронни компоненти</a:t>
            </a:r>
            <a:r>
              <a:rPr lang="ru-RU" sz="2400" smtClean="0"/>
              <a:t> </a:t>
            </a:r>
            <a:r>
              <a:rPr lang="bg-BG" sz="2400" smtClean="0"/>
              <a:t>върху печатни платки и върху подложки за хибридни интегрални схеми (ХИС).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Позволява висока степен на автоматизация и интеграция при малки възможности за грешки.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Недостатък е, че при допускане на грешки, последните силно се мултиплицират.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Едностранният </a:t>
            </a:r>
            <a:r>
              <a:rPr lang="en-US" sz="2400" smtClean="0"/>
              <a:t>SMD </a:t>
            </a:r>
            <a:r>
              <a:rPr lang="bg-BG" sz="2400" smtClean="0"/>
              <a:t>монтаж се използва при по-прости изделия, където компонентите са разположени от едната страна на печатната платка.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Двустранният </a:t>
            </a:r>
            <a:r>
              <a:rPr lang="en-US" sz="2400" smtClean="0"/>
              <a:t>SMD </a:t>
            </a:r>
            <a:r>
              <a:rPr lang="bg-BG" sz="2400" smtClean="0"/>
              <a:t>монтаж се използва при сложни изделия, които са реализирани върху двуслойни или многослойни печатни платки с разположение на компонентите от двете страни.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При двустранния монтаж се използват по-сложни спояващи пещи с по-голям температурен градиент между основата и върха на температурата в зоната за спояване.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На фигурата е показана класификация на ИС според: </a:t>
            </a:r>
          </a:p>
          <a:p>
            <a:pPr>
              <a:lnSpc>
                <a:spcPct val="80000"/>
              </a:lnSpc>
            </a:pPr>
            <a:r>
              <a:rPr lang="bg-BG" sz="2400" smtClean="0"/>
              <a:t>типа на изпълняваната функция (</a:t>
            </a:r>
            <a:r>
              <a:rPr lang="bg-BG" sz="2400" i="1" smtClean="0"/>
              <a:t>цифрови</a:t>
            </a:r>
            <a:r>
              <a:rPr lang="bg-BG" sz="2400" smtClean="0"/>
              <a:t>, </a:t>
            </a:r>
            <a:r>
              <a:rPr lang="bg-BG" sz="2400" i="1" smtClean="0"/>
              <a:t>аналогови</a:t>
            </a:r>
            <a:r>
              <a:rPr lang="bg-BG" sz="2400" smtClean="0"/>
              <a:t> и </a:t>
            </a:r>
            <a:r>
              <a:rPr lang="bg-BG" sz="2400" i="1" smtClean="0"/>
              <a:t>със смесени функции</a:t>
            </a:r>
            <a:r>
              <a:rPr lang="bg-BG" sz="2400" smtClean="0"/>
              <a:t>); </a:t>
            </a:r>
          </a:p>
          <a:p>
            <a:pPr>
              <a:lnSpc>
                <a:spcPct val="80000"/>
              </a:lnSpc>
            </a:pPr>
            <a:r>
              <a:rPr lang="bg-BG" sz="2400" smtClean="0"/>
              <a:t>според областта на приложение (</a:t>
            </a:r>
            <a:r>
              <a:rPr lang="bg-BG" sz="2400" i="1" smtClean="0"/>
              <a:t>стандартни</a:t>
            </a:r>
            <a:r>
              <a:rPr lang="bg-BG" sz="2400" smtClean="0"/>
              <a:t> и </a:t>
            </a:r>
            <a:r>
              <a:rPr lang="bg-BG" sz="2400" i="1" smtClean="0"/>
              <a:t>специализирани</a:t>
            </a:r>
            <a:r>
              <a:rPr lang="bg-BG" sz="2400" smtClean="0"/>
              <a:t>);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 b="9068"/>
          <a:stretch>
            <a:fillRect/>
          </a:stretch>
        </p:blipFill>
        <p:spPr bwMode="auto">
          <a:xfrm>
            <a:off x="895350" y="1752600"/>
            <a:ext cx="72580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b="1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bg-BG" sz="2400" b="1" smtClean="0"/>
              <a:t>Спояваща паста</a:t>
            </a: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За нанасяне на спояващата паста се използва процесът „ситопечат”, при който чрез шаблон и ракел се нанася спояваща паста върху проходните отвори на печатната платка и върху площадките на платката, където ще се запояват изводите на компонентите.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396291" name="Picture 4"/>
          <p:cNvPicPr>
            <a:picLocks noChangeAspect="1" noChangeArrowheads="1"/>
          </p:cNvPicPr>
          <p:nvPr/>
        </p:nvPicPr>
        <p:blipFill>
          <a:blip r:embed="rId2"/>
          <a:srcRect l="4630" t="1344" r="13733"/>
          <a:stretch>
            <a:fillRect/>
          </a:stretch>
        </p:blipFill>
        <p:spPr bwMode="auto">
          <a:xfrm>
            <a:off x="4724400" y="2971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6292" name="Picture 3" descr="SolderP_8"/>
          <p:cNvPicPr>
            <a:picLocks noChangeAspect="1" noChangeArrowheads="1"/>
          </p:cNvPicPr>
          <p:nvPr/>
        </p:nvPicPr>
        <p:blipFill>
          <a:blip r:embed="rId3"/>
          <a:srcRect l="2998" t="3580" r="7010" b="21268"/>
          <a:stretch>
            <a:fillRect/>
          </a:stretch>
        </p:blipFill>
        <p:spPr bwMode="auto">
          <a:xfrm>
            <a:off x="0" y="2819400"/>
            <a:ext cx="4648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1"/>
          <p:cNvSpPr>
            <a:spLocks noChangeArrowheads="1"/>
          </p:cNvSpPr>
          <p:nvPr/>
        </p:nvSpPr>
        <p:spPr bwMode="auto">
          <a:xfrm>
            <a:off x="0" y="0"/>
            <a:ext cx="9144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bg-BG" sz="2400"/>
          </a:p>
          <a:p>
            <a:pPr>
              <a:lnSpc>
                <a:spcPct val="90000"/>
              </a:lnSpc>
            </a:pPr>
            <a:r>
              <a:rPr lang="bg-BG" sz="2400"/>
              <a:t>В основата на ситопечата лежи разнасянето на спояващата паста. </a:t>
            </a:r>
          </a:p>
          <a:p>
            <a:pPr>
              <a:lnSpc>
                <a:spcPct val="90000"/>
              </a:lnSpc>
            </a:pPr>
            <a:r>
              <a:rPr lang="bg-BG" sz="2400"/>
              <a:t>Пастата се подава на въздействието на сложна система от параметри: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sz="2400"/>
              <a:t> сила на тежест,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sz="2400"/>
              <a:t> сила на повърхностно напрежение на границата между шаблон и печатна платка,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bg-BG" sz="2400"/>
              <a:t> скорост на движение на ракела и други. </a:t>
            </a:r>
          </a:p>
          <a:p>
            <a:pPr>
              <a:lnSpc>
                <a:spcPct val="90000"/>
              </a:lnSpc>
            </a:pPr>
            <a:r>
              <a:rPr lang="bg-BG" sz="2400"/>
              <a:t>Формата и качеството на печата зависи основно от равновесието на тези параметри.</a:t>
            </a:r>
          </a:p>
          <a:p>
            <a:pPr>
              <a:lnSpc>
                <a:spcPct val="90000"/>
              </a:lnSpc>
            </a:pPr>
            <a:r>
              <a:rPr lang="bg-BG" sz="2400"/>
              <a:t>Спояващата паста се състои от микроскопични топчета от спояващите метали, най-често: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bg-BG" sz="2400"/>
              <a:t> калай-олово, калай-сребро и т.н.,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bg-BG" sz="2400"/>
              <a:t> флюс,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bg-BG" sz="2400"/>
              <a:t> активатори и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bg-BG" sz="2400"/>
              <a:t> разтворители.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Флюсът: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Отстранява повърхностното окисляване на метала;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Предпазва от окисляване при високите температури преди  запояване;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Подпомага прехвърлянето на топлина;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Подобрява мокрещата способност на запояваните повърхности.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Независимо от доставчика, периодични тестове на спояващата паста са препоръчителни, особено когато спояващата паста е била съхранявана дълго време преди да се ползва.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398339" name="Picture 2" descr="153632"/>
          <p:cNvPicPr>
            <a:picLocks noChangeAspect="1" noChangeArrowheads="1"/>
          </p:cNvPicPr>
          <p:nvPr/>
        </p:nvPicPr>
        <p:blipFill>
          <a:blip r:embed="rId2"/>
          <a:srcRect l="24452" t="67944" r="25261" b="16768"/>
          <a:stretch>
            <a:fillRect/>
          </a:stretch>
        </p:blipFill>
        <p:spPr bwMode="auto">
          <a:xfrm>
            <a:off x="2971800" y="3962400"/>
            <a:ext cx="586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Спояващите пасти се нанасят чрез </a:t>
            </a:r>
            <a:r>
              <a:rPr lang="bg-BG" sz="2400" i="1" smtClean="0"/>
              <a:t>шприцване</a:t>
            </a:r>
            <a:r>
              <a:rPr lang="bg-BG" sz="2400" smtClean="0"/>
              <a:t> или чрез </a:t>
            </a:r>
            <a:r>
              <a:rPr lang="bg-BG" sz="2400" i="1" smtClean="0"/>
              <a:t>техника на повърхностно нанасяне през шаблон</a:t>
            </a:r>
            <a:r>
              <a:rPr lang="bg-BG" sz="2400" smtClean="0"/>
              <a:t>, който може да бъде реализиран върху мрежа или като стенсил.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Стенсилът се използва масово при производството, независимо от недостатъка, че за всеки проект на печатна платка трябва да има специфичен шаблон.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Техниката на шприцване се използва, когато върху печатната платка има вече монтирани компоненти.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Чрез ракел (</a:t>
            </a:r>
            <a:r>
              <a:rPr lang="en-US" sz="2400" i="1" smtClean="0"/>
              <a:t>Squeegee</a:t>
            </a:r>
            <a:r>
              <a:rPr lang="bg-BG" sz="2400" smtClean="0"/>
              <a:t>) спояващата паста се премества, за да попадне в отворите на шаблона, чиито форма, големина и местоположение трябва да съвпадат с тези на съответстващите им контактни площадки и проходни отвори върху платката.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399363" name="Picture 3" descr="SolderP_8"/>
          <p:cNvPicPr>
            <a:picLocks noChangeAspect="1" noChangeArrowheads="1"/>
          </p:cNvPicPr>
          <p:nvPr/>
        </p:nvPicPr>
        <p:blipFill>
          <a:blip r:embed="rId2"/>
          <a:srcRect l="2998" t="3580" r="7010" b="21268"/>
          <a:stretch>
            <a:fillRect/>
          </a:stretch>
        </p:blipFill>
        <p:spPr bwMode="auto">
          <a:xfrm>
            <a:off x="228600" y="4572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4" name="Picture 4"/>
          <p:cNvPicPr>
            <a:picLocks noChangeAspect="1" noChangeArrowheads="1"/>
          </p:cNvPicPr>
          <p:nvPr/>
        </p:nvPicPr>
        <p:blipFill>
          <a:blip r:embed="rId3"/>
          <a:srcRect l="4630" t="1344" r="13733"/>
          <a:stretch>
            <a:fillRect/>
          </a:stretch>
        </p:blipFill>
        <p:spPr bwMode="auto">
          <a:xfrm>
            <a:off x="5029200" y="4357688"/>
            <a:ext cx="31845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Репери върху шаблона и върху печатната платка подпомагат визуалната инспекция.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Печатната платка се центрова и задържа на определено място си чрез вакуумен патронник и центроващи щифтове, които влизат в кореспондиращи отвори в платката или правят контакт с нейните краища и/или със специални площадки в нея.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 модерните системи за асемблиране автоматизираната визуална система проверява всяка печатна платка и прави допълнително настройване преди всеки печат.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Ракелите са достъпни в различни размери и степен на твърдост и се монтират в държатели, така че само един техен ръб да контактува с маската или стенсила.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Реперите се покриват с метал, чийто цвят трябва да се различава от цвета на медта при осветяване от произволен ъгъл и имат типично следната форма: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405507" name="Picture 2" descr="C:\My Documents\work\Hrisi\BMP\12.bmp"/>
          <p:cNvPicPr>
            <a:picLocks noChangeAspect="1" noChangeArrowheads="1"/>
          </p:cNvPicPr>
          <p:nvPr/>
        </p:nvPicPr>
        <p:blipFill>
          <a:blip r:embed="rId2" r:link="rId3"/>
          <a:srcRect l="4440" t="5933" r="4469" b="5083"/>
          <a:stretch>
            <a:fillRect/>
          </a:stretch>
        </p:blipFill>
        <p:spPr bwMode="auto">
          <a:xfrm>
            <a:off x="6400800" y="4876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Ако </a:t>
            </a:r>
            <a:r>
              <a:rPr lang="bg-BG" sz="2400" i="1" smtClean="0"/>
              <a:t>T</a:t>
            </a:r>
            <a:r>
              <a:rPr lang="bg-BG" sz="2400" smtClean="0"/>
              <a:t> е дебелината на спояващата паста, </a:t>
            </a:r>
            <a:r>
              <a:rPr lang="bg-BG" sz="2400" i="1" smtClean="0"/>
              <a:t>C</a:t>
            </a:r>
            <a:r>
              <a:rPr lang="bg-BG" sz="2400" smtClean="0"/>
              <a:t> е максимално допустимата непланарност и </a:t>
            </a:r>
            <a:r>
              <a:rPr lang="bg-BG" sz="2400" i="1" smtClean="0"/>
              <a:t>P</a:t>
            </a:r>
            <a:r>
              <a:rPr lang="bg-BG" sz="2400" smtClean="0"/>
              <a:t> е проникването в пастата (като процент от средната дебелина на пастата), тогава: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			P = C/T · 100%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Запояване в пещ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След като изводите на </a:t>
            </a:r>
            <a:r>
              <a:rPr lang="en-US" sz="2400" smtClean="0"/>
              <a:t>SMD</a:t>
            </a:r>
            <a:r>
              <a:rPr lang="bg-BG" sz="2400" smtClean="0"/>
              <a:t> компонентите бъдат поставени в спояващата паста, следва монтажът чрез запояване.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Последният се извършва в специални пещи, които са с конвейеризиран непрекъснат режим на работа.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Повечето от тях имат инфрачервено (IR) или конвекционално нагряване, или и двете.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 IR пещите източникът на топлина е IR панел, кварц или друг IR източник.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buFontTx/>
              <a:buNone/>
            </a:pPr>
            <a:endParaRPr lang="bg-BG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b="1" smtClean="0"/>
              <a:t>	</a:t>
            </a:r>
            <a:r>
              <a:rPr lang="bg-BG" sz="2400" smtClean="0"/>
              <a:t>Трябва да се отчита различната степен на поглъщане на топлина от спояващата паста, лепилото, компонентите, като функция на цвят и материали.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Например, метализираните краища на чип-резисторите и на чип-кондензаторите са лъскави и затова са добри отражатели на IR енергия, докато черната епоксидна херметизация на ИС е идеален абсорбер на IR енергия. </a:t>
            </a:r>
            <a:endParaRPr lang="bg-BG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Докато IR пещите могат успешно да се профилират по температура, то те не могат да осигурят постоянен профил, когато се сменя платка или компонент.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Това създава ограничения за производство с постоянно качество.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Конвекционалните пещи са насочени по-добре към вариации в цвят и термична маса върху печатната платка.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Всички пещи са зонирани, за да се получи температурния профил, необходим за успешно запояване на </a:t>
            </a:r>
            <a:r>
              <a:rPr lang="en-US" sz="2400" smtClean="0"/>
              <a:t>SMD</a:t>
            </a:r>
            <a:r>
              <a:rPr lang="bg-BG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Конвекционалните пещи с конвейеризиран непрекъснат режим на работа типично са с 3 до 10 зони на загряване, както отгоре, така и отдолу на метализирания конвейер.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Един проблем, който се отнася директно до качеството на запояването на компоненти с фина стъпка (25mils и по-малко), е запояване в инертна среда.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bg-BG" sz="2400" smtClean="0"/>
              <a:t>Инертен газ, покриващ тунела на пещта, подчертано намалява окисляването при високите температури в пещта.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Конструкцията на пещта включва: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Конвейер – верижен или мрежов, на който може да се променят геометрия и скорост на придвижване.</a:t>
            </a:r>
          </a:p>
          <a:p>
            <a:pPr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 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371600" y="4038600"/>
          <a:ext cx="6172200" cy="2819400"/>
        </p:xfrm>
        <a:graphic>
          <a:graphicData uri="http://schemas.openxmlformats.org/presentationml/2006/ole">
            <p:oleObj spid="_x0000_s1026" r:id="rId3" imgW="3333333" imgH="2505425" progId="MSPhotoEd.3">
              <p:embed/>
            </p:oleObj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Допълнителни устройства са: подпиращи механизми, стопери и сензори на автоматиката;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Зони на подгряване, спояване и охлаждане.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Параметрите, които могат да се променят, са: температура, разпределение на температурата от дъно към връх, както и  дебит и температура на въздушни или на газови потоци;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Аспирация.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Параметрите, които могат да се променят, са поток и налягане;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Газо-подаваща система.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Параметрите, които могат да се променят, са вид и количество на газ;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Управление.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Профилът на температурата в пещта трябва да има сложна конфигурация, за да се получат качествени спойки.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Създаването на желания профил е въпрос на програмиране.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На фигурите съответно са дадени профили на температурата за </a:t>
            </a:r>
            <a:r>
              <a:rPr lang="ru-RU" sz="2400" smtClean="0"/>
              <a:t>оловен </a:t>
            </a:r>
            <a:r>
              <a:rPr lang="bg-BG" sz="2400" smtClean="0"/>
              <a:t>и</a:t>
            </a:r>
            <a:r>
              <a:rPr lang="bg-BG" sz="2000" smtClean="0"/>
              <a:t> </a:t>
            </a:r>
            <a:r>
              <a:rPr lang="bg-BG" sz="2400" smtClean="0"/>
              <a:t>за безоловен припой.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При безоловните технологии температурите са по-високи.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Фазите на запояване включват:</a:t>
            </a:r>
            <a:endParaRPr lang="bg-BG" sz="2400" i="1" smtClean="0"/>
          </a:p>
          <a:p>
            <a:pPr eaLnBrk="1" hangingPunct="1">
              <a:lnSpc>
                <a:spcPct val="90000"/>
              </a:lnSpc>
            </a:pPr>
            <a:r>
              <a:rPr lang="bg-BG" sz="2400" i="1" smtClean="0"/>
              <a:t>Предварително нагряване</a:t>
            </a:r>
            <a:r>
              <a:rPr lang="bg-BG" sz="24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Предварително се нагряват подложката, компонентите и спояващата паста;</a:t>
            </a:r>
            <a:endParaRPr lang="bg-BG" sz="2400" i="1" smtClean="0"/>
          </a:p>
          <a:p>
            <a:pPr eaLnBrk="1" hangingPunct="1">
              <a:lnSpc>
                <a:spcPct val="90000"/>
              </a:lnSpc>
            </a:pPr>
            <a:r>
              <a:rPr lang="bg-BG" sz="2400" i="1" smtClean="0"/>
              <a:t>Изсушаване</a:t>
            </a:r>
            <a:r>
              <a:rPr lang="bg-BG" sz="240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	- солвентите се изпаряват.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Флюсът се активира, намалява окиса и се изпарява.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	- Двата вида компоненти (с ниска и висока маса) имат достатъчно време да се намокрят до достигане на температурата на равновесие.</a:t>
            </a:r>
            <a:endParaRPr lang="bg-BG" sz="2400" i="1" smtClean="0"/>
          </a:p>
          <a:p>
            <a:pPr eaLnBrk="1" hangingPunct="1">
              <a:lnSpc>
                <a:spcPct val="90000"/>
              </a:lnSpc>
            </a:pPr>
            <a:r>
              <a:rPr lang="bg-BG" sz="2400" i="1" smtClean="0"/>
              <a:t>Стопяване</a:t>
            </a:r>
            <a:r>
              <a:rPr lang="bg-BG" sz="240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Спояващата паста надвишава температурата на стопяване, намокряйки изводите на компонентите и контактните площадки върху печатната платка.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Получават се повърхностни напрежения, които намаляват размера на мокренето. </a:t>
            </a:r>
            <a:endParaRPr lang="bg-BG" sz="2400" i="1" smtClean="0"/>
          </a:p>
          <a:p>
            <a:pPr eaLnBrk="1" hangingPunct="1">
              <a:lnSpc>
                <a:spcPct val="90000"/>
              </a:lnSpc>
            </a:pPr>
            <a:r>
              <a:rPr lang="bg-BG" sz="2400" i="1" smtClean="0"/>
              <a:t>Охлаждане</a:t>
            </a:r>
            <a:r>
              <a:rPr lang="bg-BG" sz="2400" smtClean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Стандартните ИС реализират известни функции и са достъпни за всеки купувач.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Специализираните ИС се правят по клиентска поръчка и съдържат функции, които са интелектуална собственост на даден клиент, т.е. не могат да се ползват от друг, без негово разрешение.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t="10947" b="10042"/>
          <a:stretch>
            <a:fillRect/>
          </a:stretch>
        </p:blipFill>
        <p:spPr bwMode="auto">
          <a:xfrm>
            <a:off x="228600" y="1905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bg-BG" sz="2400" smtClean="0"/>
              <a:t>Спояващата паста се изстудява под точката на разтопяване, формирайки приемлива (лъскава и с подходящ размер) спойка.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Времената за предварително загряване и да изсушаване са особено важни при предпазването на спояващите топчета.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Ако спояващите топчета се стопят преди разтворителите в пастата да са имали време да се изпарят, то те ще кипят и ще изхвърлят количество от пастата, оформяйки спояващи топчета извън контактните площадки.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От друга страна, ако времето да изсушаване е твърде дълго, пастата ще се изсуши, деоксидните качества на флюса ще влошат, и ще се оформят спояващи топчета с лоша пригодност за спояемост.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Установяването на профила на спояване е не тривиално.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Той ще варира от типа на използвания флюс, от сместа от ниска и висока термична маса на компонентите и от това как тези компоненти са поставени върху платката.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Профилът трябва да превишава температурата на стопяване на спояващата паста с 20 до 25</a:t>
            </a:r>
            <a:r>
              <a:rPr lang="bg-BG" sz="2400" baseline="30000" smtClean="0"/>
              <a:t>0</a:t>
            </a:r>
            <a:r>
              <a:rPr lang="bg-BG" sz="2400" smtClean="0"/>
              <a:t>С.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Профилът, който е показан, е профил на температурата разработен за печатната платка.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Реалният профил в пещта може да е различен, поради термичната инерция на продукта в пещта и характеристиките на нагряване на пещта, която се използва.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Затова реалния профил се установява с помощта на специална, тестова платка, на която са залепени компонентите, но липсва спояващата паста.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 областта на всички по-специални или по-големи компоненти и на важни места на платката са сложени термични датчици, чрез които се измерва непрекъснато температурата при преминаване на тестовата платка през пещта.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Окончателният профил се установява след корекциите, ако има такива.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r:id="rId3" imgW="5714286" imgH="3962953" progId="MSPhotoEd.3">
              <p:embed/>
            </p:oleObj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3" descr="безоловно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7050" t="17055" r="3142" b="32532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конкретно изделие температурният профил се състои от: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Подгряване.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Печатната платка се изсушава, разредителя на флюса се изпарява и платката</a:t>
            </a:r>
            <a:r>
              <a:rPr lang="ru-RU" sz="2400" smtClean="0"/>
              <a:t> </a:t>
            </a:r>
            <a:r>
              <a:rPr lang="bg-BG" sz="2400" smtClean="0"/>
              <a:t>се темперира за запояване, като се почистват и активират повърхностите за запояване.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Температурите са до 180</a:t>
            </a:r>
            <a:r>
              <a:rPr lang="bg-BG" sz="2400" baseline="30000" smtClean="0"/>
              <a:t>0</a:t>
            </a:r>
            <a:r>
              <a:rPr lang="bg-BG" sz="2400" smtClean="0"/>
              <a:t>С с подходящ (от 2 до 20</a:t>
            </a:r>
            <a:r>
              <a:rPr lang="bg-BG" sz="2400" baseline="30000" smtClean="0"/>
              <a:t>0</a:t>
            </a:r>
            <a:r>
              <a:rPr lang="bg-BG" sz="2400" smtClean="0"/>
              <a:t>С за </a:t>
            </a:r>
            <a:r>
              <a:rPr lang="en-US" sz="2400" smtClean="0"/>
              <a:t>sec</a:t>
            </a:r>
            <a:r>
              <a:rPr lang="bg-BG" sz="2400" smtClean="0"/>
              <a:t>) рампинг (нарастване по почти линеен закон).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Общото време е от 2 до 4 минути и е определящо за качеството на спойката;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429059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019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smtClean="0"/>
              <a:t>Запояване: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Пастата за спояване се стопява и омокря запояваните повърхности.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Работните температури са между 210</a:t>
            </a:r>
            <a:r>
              <a:rPr lang="bg-BG" sz="2400" baseline="30000" smtClean="0"/>
              <a:t>0</a:t>
            </a:r>
            <a:r>
              <a:rPr lang="bg-BG" sz="2400" smtClean="0"/>
              <a:t>С и 225</a:t>
            </a:r>
            <a:r>
              <a:rPr lang="bg-BG" sz="2400" baseline="30000" smtClean="0"/>
              <a:t>0</a:t>
            </a:r>
            <a:r>
              <a:rPr lang="bg-BG" sz="2400" smtClean="0"/>
              <a:t>С за оловни пасти и 230</a:t>
            </a:r>
            <a:r>
              <a:rPr lang="bg-BG" sz="2400" baseline="30000" smtClean="0"/>
              <a:t>0</a:t>
            </a:r>
            <a:r>
              <a:rPr lang="bg-BG" sz="2400" smtClean="0"/>
              <a:t>С до 260</a:t>
            </a:r>
            <a:r>
              <a:rPr lang="bg-BG" sz="2400" baseline="30000" smtClean="0"/>
              <a:t>0</a:t>
            </a:r>
            <a:r>
              <a:rPr lang="bg-BG" sz="2400" smtClean="0"/>
              <a:t>С за безоловни.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Времето за спояване е между 30 и 90 секунди. То е определящо за качеството и чистотата на спойката;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Охлаждане: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Въздушно или газово, може и принудително (с охладители).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Определящо е за структурата на спойката и за здравината 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bg-BG" sz="2400" smtClean="0"/>
          </a:p>
        </p:txBody>
      </p:sp>
      <p:pic>
        <p:nvPicPr>
          <p:cNvPr id="430083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038600"/>
            <a:ext cx="655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При двустранното запояване се създава температурна разлика между двете страни на платката от около 20</a:t>
            </a:r>
            <a:r>
              <a:rPr lang="bg-BG" sz="2400" baseline="30000" smtClean="0"/>
              <a:t>0</a:t>
            </a:r>
            <a:r>
              <a:rPr lang="bg-BG" sz="2400" smtClean="0"/>
              <a:t>С.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Дефектите на спойките имат различен произход: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Лошо или не съответстващо качество на спояващата паста; 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Неподходящо проектирани контактни площадки за запояване (форма, размери, връзка с междусъединенията);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Обработка на подложката или производствени проблеми (неправилна обработка на метала или на маска, изкривена печатна платка);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Проблеми при изводите на компонентите (лоша планарност или калайдисване на изводите);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Грешки при разполагане (завъртане или отместване по x-y);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Неподходящ профил на температурата в пещта за запояване (твърде бърза или твърде бавна рампа за предварително нагряване, некоректна температура създадена върху печатната платка);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Проблеми при транспортирането на печатните платки (сблъскване на платките преди запояването);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bg-BG" sz="2400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bg-BG" sz="2800" b="1" smtClean="0"/>
              <a:t>	</a:t>
            </a:r>
            <a:r>
              <a:rPr lang="en-US" sz="2400" b="1" smtClean="0"/>
              <a:t>WS </a:t>
            </a:r>
            <a:r>
              <a:rPr lang="bg-BG" sz="2400" b="1" smtClean="0"/>
              <a:t>монтаж на компоненти</a:t>
            </a:r>
            <a:r>
              <a:rPr lang="bg-BG" sz="2400" smtClean="0"/>
              <a:t>:</a:t>
            </a:r>
          </a:p>
          <a:p>
            <a:pPr marL="609600" indent="-609600" eaLnBrk="1" hangingPunct="1">
              <a:buFontTx/>
              <a:buNone/>
            </a:pPr>
            <a:r>
              <a:rPr lang="bg-BG" sz="2400" i="1" smtClean="0"/>
              <a:t>	Едновълнова „спойка вълна”</a:t>
            </a:r>
            <a:r>
              <a:rPr lang="en-US" sz="2400" smtClean="0"/>
              <a:t>.</a:t>
            </a:r>
            <a:endParaRPr lang="bg-BG" sz="2400" smtClean="0"/>
          </a:p>
          <a:p>
            <a:pPr marL="609600" indent="-609600" eaLnBrk="1" hangingPunct="1">
              <a:buFontTx/>
              <a:buNone/>
            </a:pPr>
            <a:r>
              <a:rPr lang="bg-BG" sz="2400" smtClean="0"/>
              <a:t>Използва се за запояване на проходни компоненти</a:t>
            </a:r>
            <a:r>
              <a:rPr lang="ru-RU" sz="2400" smtClean="0"/>
              <a:t>.</a:t>
            </a:r>
          </a:p>
          <a:p>
            <a:pPr marL="609600" indent="-609600" eaLnBrk="1" hangingPunct="1">
              <a:buFontTx/>
              <a:buNone/>
            </a:pPr>
            <a:r>
              <a:rPr lang="bg-BG" sz="2400" smtClean="0"/>
              <a:t>Формирането на „вълната” е показано на фигурата.</a:t>
            </a:r>
          </a:p>
          <a:p>
            <a:pPr marL="609600" indent="-609600" eaLnBrk="1" hangingPunct="1">
              <a:buFontTx/>
              <a:buNone/>
            </a:pPr>
            <a:r>
              <a:rPr lang="bg-BG" sz="2400" smtClean="0"/>
              <a:t>Процесът на запояване е автоматичен и се състои от следните технологични стъпки:</a:t>
            </a:r>
          </a:p>
        </p:txBody>
      </p:sp>
      <p:pic>
        <p:nvPicPr>
          <p:cNvPr id="443395" name="Picture 3" descr="Picture1"/>
          <p:cNvPicPr>
            <a:picLocks noChangeAspect="1" noChangeArrowheads="1"/>
          </p:cNvPicPr>
          <p:nvPr/>
        </p:nvPicPr>
        <p:blipFill>
          <a:blip r:embed="rId2"/>
          <a:srcRect l="3717" t="10588" r="4956" b="18823"/>
          <a:stretch>
            <a:fillRect/>
          </a:stretch>
        </p:blipFill>
        <p:spPr bwMode="auto">
          <a:xfrm>
            <a:off x="4648200" y="32004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3396" name="Picture 4" descr="Wave Solder WS330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bg-BG" sz="2400" smtClean="0"/>
              <a:t>нанасяне на флюс; 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температурна подготовка на подложката за запояване;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запояване;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охлаждане.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Описаните технологични стъпки се извършват в една машина.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Флюсът се нанася, за да помогне за качественото запояване.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Той предпазва запояваните повърхности от окисление, след като ги почисти, и  ги активира за добро мокрене с припой.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Не остава в спойката, а се изпарява.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Флюсовете са органични (колофон и др.) и неорганични.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Нанасянето на флюса се извършва чрез: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потапяне;</a:t>
            </a:r>
          </a:p>
        </p:txBody>
      </p:sp>
      <p:pic>
        <p:nvPicPr>
          <p:cNvPr id="444419" name="Picture 5" descr="Picture1"/>
          <p:cNvPicPr>
            <a:picLocks noChangeAspect="1" noChangeArrowheads="1"/>
          </p:cNvPicPr>
          <p:nvPr/>
        </p:nvPicPr>
        <p:blipFill>
          <a:blip r:embed="rId2"/>
          <a:srcRect l="9312" t="5571" r="10382" b="73964"/>
          <a:stretch>
            <a:fillRect/>
          </a:stretch>
        </p:blipFill>
        <p:spPr bwMode="auto">
          <a:xfrm>
            <a:off x="152400" y="4800600"/>
            <a:ext cx="4391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eaLnBrk="1" hangingPunct="1"/>
            <a:r>
              <a:rPr lang="bg-BG" sz="2400" smtClean="0"/>
              <a:t>барбутиране –лявата фигура;</a:t>
            </a:r>
          </a:p>
          <a:p>
            <a:pPr eaLnBrk="1" hangingPunct="1"/>
            <a:r>
              <a:rPr lang="bg-BG" sz="2400" smtClean="0"/>
              <a:t>спрейване –дясната фигура.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Най-разпространеният начин е спрейването, защото с него може да се контролира процеса в тесни граници.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Основният параметър е количеството нанесен флюс, което се определя от налягането в дюзата и от скоростта на движение на дюзата. </a:t>
            </a:r>
          </a:p>
          <a:p>
            <a:pPr eaLnBrk="1" hangingPunct="1">
              <a:buFontTx/>
              <a:buNone/>
            </a:pPr>
            <a:r>
              <a:rPr lang="bg-BG" sz="2400" smtClean="0"/>
              <a:t>Обикновено се променя само налягането в дюзата.</a:t>
            </a:r>
            <a:endParaRPr lang="bg-BG" smtClean="0"/>
          </a:p>
        </p:txBody>
      </p:sp>
      <p:pic>
        <p:nvPicPr>
          <p:cNvPr id="445443" name="Picture 3" descr="Picture1"/>
          <p:cNvPicPr>
            <a:picLocks noChangeAspect="1" noChangeArrowheads="1"/>
          </p:cNvPicPr>
          <p:nvPr/>
        </p:nvPicPr>
        <p:blipFill>
          <a:blip r:embed="rId2"/>
          <a:srcRect l="9312" t="35152" r="10382" b="44569"/>
          <a:stretch>
            <a:fillRect/>
          </a:stretch>
        </p:blipFill>
        <p:spPr bwMode="auto">
          <a:xfrm>
            <a:off x="0" y="44196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5444" name="Picture 4" descr="Picture1"/>
          <p:cNvPicPr>
            <a:picLocks noChangeAspect="1" noChangeArrowheads="1"/>
          </p:cNvPicPr>
          <p:nvPr/>
        </p:nvPicPr>
        <p:blipFill>
          <a:blip r:embed="rId2"/>
          <a:srcRect l="9312" t="66594" r="10382" b="11267"/>
          <a:stretch>
            <a:fillRect/>
          </a:stretch>
        </p:blipFill>
        <p:spPr bwMode="auto">
          <a:xfrm>
            <a:off x="4572000" y="43434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286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bg-BG" sz="2400" smtClean="0"/>
              <a:t>според начина на реализирането им.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i="1" smtClean="0"/>
              <a:t>монолитни</a:t>
            </a:r>
            <a:r>
              <a:rPr lang="bg-BG" sz="2400" smtClean="0"/>
              <a:t> – когато транзисторите са реализирани в обема на ПП материал 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i="1" smtClean="0"/>
              <a:t>хибридни</a:t>
            </a:r>
            <a:r>
              <a:rPr lang="bg-BG" sz="2400" smtClean="0"/>
              <a:t> -  когато активните елементи (транзистори и чипове на ИС) се монтират върху повърхността на подложка, а връзките между тях се реализират в няколко слоя от всяка страна на подложката.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t="12070" b="9096"/>
          <a:stretch>
            <a:fillRect/>
          </a:stretch>
        </p:blipFill>
        <p:spPr bwMode="auto">
          <a:xfrm>
            <a:off x="533400" y="2362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Подгряването се използва за: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изпаряване на разредителя на флюса;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изсушаване на запояваната повърхност на печатната платка и на изводите на компонентите;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активиране на флюса;</a:t>
            </a:r>
          </a:p>
          <a:p>
            <a:pPr eaLnBrk="1" hangingPunct="1">
              <a:lnSpc>
                <a:spcPct val="90000"/>
              </a:lnSpc>
            </a:pPr>
            <a:r>
              <a:rPr lang="bg-BG" sz="2400" smtClean="0"/>
              <a:t>подгряване на печатната платка и на изводите на компонентите.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Зоните за подгряване са от една до пет.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Многозонните се използват за безоловно запояване, понеже температурният профил трябва да е по-прецизен и с по-висока температура.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Използват се конвекционално и инфрачервено подгряване.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Показана е подгряваща зона, която се загрява с нагреватели.</a:t>
            </a:r>
          </a:p>
        </p:txBody>
      </p:sp>
      <p:pic>
        <p:nvPicPr>
          <p:cNvPr id="446467" name="Picture 3"/>
          <p:cNvPicPr>
            <a:picLocks noChangeAspect="1" noChangeArrowheads="1"/>
          </p:cNvPicPr>
          <p:nvPr/>
        </p:nvPicPr>
        <p:blipFill>
          <a:blip r:embed="rId2"/>
          <a:srcRect l="12099" t="13123" r="9262" b="7240"/>
          <a:stretch>
            <a:fillRect/>
          </a:stretch>
        </p:blipFill>
        <p:spPr bwMode="auto">
          <a:xfrm>
            <a:off x="1219200" y="5029200"/>
            <a:ext cx="632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Основната характеристика при подгряването е температурният профил.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Управлява се от контролер за поддържане на определена температура във всяка зона.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Контролира се с устройство за снемане на температура в много точки по продължение на дължината на зоните</a:t>
            </a:r>
            <a:r>
              <a:rPr lang="ru-RU" sz="2400" smtClean="0"/>
              <a:t> </a:t>
            </a:r>
            <a:r>
              <a:rPr lang="bg-BG" sz="2400" smtClean="0"/>
              <a:t>(</a:t>
            </a:r>
            <a:r>
              <a:rPr lang="en-US" sz="2400" smtClean="0"/>
              <a:t>KIC</a:t>
            </a:r>
            <a:r>
              <a:rPr lang="ru-RU" sz="2400" smtClean="0"/>
              <a:t>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На фигурата е показана зоната за запояване.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bg-BG" sz="2400" smtClean="0"/>
              <a:t>В нея посредством помпа или помпи и заслони се създава „вълна” с разтопен припой, която мокри и запоява компонентите към съответните площадки на печатната платка. </a:t>
            </a:r>
          </a:p>
        </p:txBody>
      </p:sp>
      <p:pic>
        <p:nvPicPr>
          <p:cNvPr id="447491" name="Picture 7"/>
          <p:cNvPicPr>
            <a:picLocks noChangeAspect="1" noChangeArrowheads="1"/>
          </p:cNvPicPr>
          <p:nvPr/>
        </p:nvPicPr>
        <p:blipFill>
          <a:blip r:embed="rId2"/>
          <a:srcRect l="3587" t="7143" r="4933" b="7143"/>
          <a:stretch>
            <a:fillRect/>
          </a:stretch>
        </p:blipFill>
        <p:spPr bwMode="auto">
          <a:xfrm>
            <a:off x="685800" y="3962400"/>
            <a:ext cx="708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Използват се следните видове вани при спойки вълни: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едновълнова – ламинарна вълна;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двувълнова – турбулентна (реактивна) и ламинарна вълни;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едновълнова с клокочене - ламинарна вълна с реактивна част в нея;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смарт – реактивна, ламинарна и импулсна вълни;</a:t>
            </a:r>
          </a:p>
          <a:p>
            <a:pPr eaLnBrk="1" hangingPunct="1">
              <a:lnSpc>
                <a:spcPct val="80000"/>
              </a:lnSpc>
            </a:pPr>
            <a:r>
              <a:rPr lang="bg-BG" sz="2400" smtClean="0"/>
              <a:t>селективна – с комини(маска) или с накрайник </a:t>
            </a:r>
            <a:r>
              <a:rPr lang="en-US" sz="2400" smtClean="0"/>
              <a:t>(nozzle)</a:t>
            </a:r>
            <a:r>
              <a:rPr lang="bg-BG" sz="24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Управлението се осъществява от контролери, които регулират оборотите на електродвигателя(ите) на помпата(те) и поддържат температурата на разтопения припой.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Основните поддържани параметри са височина на вълната и температура на разтопения припой.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bg-BG" sz="2400" smtClean="0"/>
              <a:t>За оловните припои се използват вани от стомана, а за безоловните – от титан.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733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CMOS </a:t>
            </a:r>
            <a:r>
              <a:rPr lang="bg-BG" sz="2400" b="1" smtClean="0"/>
              <a:t>интегрална схемотехника </a:t>
            </a:r>
            <a:endParaRPr lang="bg-BG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Интегралните </a:t>
            </a:r>
            <a:r>
              <a:rPr lang="en-US" sz="2400" smtClean="0"/>
              <a:t>CMOS </a:t>
            </a:r>
            <a:r>
              <a:rPr lang="bg-BG" sz="2400" smtClean="0"/>
              <a:t>схеми имат най-ниска консумация на енергия и най-малко топлоотдаване в процеса на работа.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Съвременните свръхголеми ИС се произвеждат предимно чрез </a:t>
            </a:r>
            <a:r>
              <a:rPr lang="en-US" sz="2400" b="1" smtClean="0"/>
              <a:t>CMOS</a:t>
            </a:r>
            <a:r>
              <a:rPr lang="bg-BG" sz="2400" b="1" smtClean="0"/>
              <a:t> технологии</a:t>
            </a:r>
            <a:r>
              <a:rPr lang="bg-BG" sz="240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Всяка </a:t>
            </a:r>
            <a:r>
              <a:rPr lang="en-US" sz="2400" smtClean="0"/>
              <a:t>CMOS </a:t>
            </a:r>
            <a:r>
              <a:rPr lang="bg-BG" sz="2400" smtClean="0"/>
              <a:t>логическа схема се състои  от два типа </a:t>
            </a:r>
            <a:r>
              <a:rPr lang="en-US" sz="2400" smtClean="0"/>
              <a:t>MOS </a:t>
            </a:r>
            <a:r>
              <a:rPr lang="bg-BG" sz="2400" smtClean="0"/>
              <a:t>транзистори: </a:t>
            </a:r>
            <a:r>
              <a:rPr lang="en-US" sz="2400" i="1" smtClean="0"/>
              <a:t>p</a:t>
            </a:r>
            <a:r>
              <a:rPr lang="bg-BG" sz="2400" smtClean="0"/>
              <a:t> и </a:t>
            </a:r>
            <a:r>
              <a:rPr lang="en-US" sz="2400" i="1" smtClean="0"/>
              <a:t>n</a:t>
            </a:r>
            <a:r>
              <a:rPr lang="bg-BG" sz="2400" smtClean="0"/>
              <a:t>-канални.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i="1" smtClean="0"/>
              <a:t>N</a:t>
            </a:r>
            <a:r>
              <a:rPr lang="bg-BG" sz="2400" smtClean="0"/>
              <a:t>-каналните транзистори се реализират директно в подложката, която е силициев кристал от </a:t>
            </a:r>
            <a:r>
              <a:rPr lang="bg-BG" sz="2400" i="1" smtClean="0"/>
              <a:t>р</a:t>
            </a:r>
            <a:r>
              <a:rPr lang="ru-RU" sz="2400" smtClean="0"/>
              <a:t> </a:t>
            </a:r>
            <a:r>
              <a:rPr lang="bg-BG" sz="2400" smtClean="0"/>
              <a:t>тип.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sz="2400" smtClean="0"/>
              <a:t>В същата подложка се създават изолиращи области </a:t>
            </a:r>
            <a:r>
              <a:rPr lang="ru-RU" sz="2400" smtClean="0"/>
              <a:t>(</a:t>
            </a:r>
            <a:r>
              <a:rPr lang="en-US" sz="2400" i="1" smtClean="0"/>
              <a:t>n</a:t>
            </a:r>
            <a:r>
              <a:rPr lang="en-US" sz="2400" smtClean="0"/>
              <a:t> </a:t>
            </a:r>
            <a:r>
              <a:rPr lang="bg-BG" sz="2400" smtClean="0"/>
              <a:t>джоб</a:t>
            </a:r>
            <a:r>
              <a:rPr lang="ru-RU" sz="2400" smtClean="0"/>
              <a:t>)</a:t>
            </a:r>
            <a:r>
              <a:rPr lang="bg-BG" sz="2400" smtClean="0"/>
              <a:t>, в които се реализират </a:t>
            </a:r>
            <a:r>
              <a:rPr lang="en-US" sz="2400" i="1" smtClean="0"/>
              <a:t>p</a:t>
            </a:r>
            <a:r>
              <a:rPr lang="bg-BG" sz="2400" smtClean="0"/>
              <a:t>-транзисторите.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 l="61768" t="11800" r="3821" b="21233"/>
          <a:stretch>
            <a:fillRect/>
          </a:stretch>
        </p:blipFill>
        <p:spPr bwMode="auto">
          <a:xfrm>
            <a:off x="4267200" y="38100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f154"/>
          <p:cNvPicPr>
            <a:picLocks noChangeAspect="1" noChangeArrowheads="1"/>
          </p:cNvPicPr>
          <p:nvPr/>
        </p:nvPicPr>
        <p:blipFill>
          <a:blip r:embed="rId3"/>
          <a:srcRect l="76898" t="44081" r="8440" b="38968"/>
          <a:stretch>
            <a:fillRect/>
          </a:stretch>
        </p:blipFill>
        <p:spPr bwMode="auto">
          <a:xfrm>
            <a:off x="228600" y="39624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6380</Words>
  <Application>Microsoft Office PowerPoint</Application>
  <PresentationFormat>On-screen Show (4:3)</PresentationFormat>
  <Paragraphs>562</Paragraphs>
  <Slides>82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MSPhotoEd.3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Retryer</dc:creator>
  <cp:lastModifiedBy>Retryer</cp:lastModifiedBy>
  <cp:revision>3</cp:revision>
  <dcterms:created xsi:type="dcterms:W3CDTF">2006-08-16T00:00:00Z</dcterms:created>
  <dcterms:modified xsi:type="dcterms:W3CDTF">2014-05-26T23:50:49Z</dcterms:modified>
</cp:coreProperties>
</file>